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75" r:id="rId5"/>
    <p:sldId id="257" r:id="rId6"/>
    <p:sldId id="303" r:id="rId7"/>
    <p:sldId id="260" r:id="rId8"/>
    <p:sldId id="270" r:id="rId9"/>
    <p:sldId id="351" r:id="rId10"/>
    <p:sldId id="277" r:id="rId11"/>
    <p:sldId id="261" r:id="rId12"/>
    <p:sldId id="269" r:id="rId13"/>
    <p:sldId id="263" r:id="rId14"/>
    <p:sldId id="267" r:id="rId15"/>
    <p:sldId id="268" r:id="rId16"/>
    <p:sldId id="341" r:id="rId17"/>
    <p:sldId id="350" r:id="rId18"/>
    <p:sldId id="34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0299A-EACB-43D3-B7AA-3AE089E2A6EA}" v="35" dt="2022-08-18T16:33:42.5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2E248-0062-4D1F-A936-4CF3640E7B62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C9957-28CE-479A-9A47-5FE3C7AAF4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6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22/11/2022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677035" y="1322578"/>
            <a:ext cx="300037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 algn="ctr">
              <a:buAutoNum type="arabicParenR"/>
            </a:pPr>
            <a:r>
              <a:rPr lang="en-GB" sz="2800" dirty="0"/>
              <a:t>Solve:</a:t>
            </a:r>
          </a:p>
          <a:p>
            <a:pPr algn="ctr"/>
            <a:r>
              <a:rPr lang="en-GB" sz="2800" dirty="0"/>
              <a:t>Find 17% of 90 (non calc)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1603759" y="3211493"/>
            <a:ext cx="3924327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If x=1.5 and y=2 then what is:</a:t>
            </a:r>
          </a:p>
          <a:p>
            <a:pPr algn="ctr"/>
            <a:r>
              <a:rPr lang="en-GB" sz="2800" dirty="0"/>
              <a:t>3x – y²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E48B8A-FE54-4957-B24D-59A57C490422}"/>
              </a:ext>
            </a:extLst>
          </p:cNvPr>
          <p:cNvSpPr txBox="1"/>
          <p:nvPr/>
        </p:nvSpPr>
        <p:spPr>
          <a:xfrm>
            <a:off x="1677034" y="5100408"/>
            <a:ext cx="3000375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Without a calculator, solve: 17 x 6.5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6767319" y="1546963"/>
            <a:ext cx="4110397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Find the volume of this shape:</a:t>
            </a:r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/>
              <p:nvPr/>
            </p:nvSpPr>
            <p:spPr>
              <a:xfrm>
                <a:off x="7224698" y="4732297"/>
                <a:ext cx="3195637" cy="113377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5) Solve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8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/>
                  <a:t> </a:t>
                </a:r>
                <a:br>
                  <a:rPr lang="en-US" sz="2800" dirty="0"/>
                </a:br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389ED6-802A-4BC0-B573-13AA8D332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698" y="4732297"/>
                <a:ext cx="3195637" cy="11337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be 2">
            <a:extLst>
              <a:ext uri="{FF2B5EF4-FFF2-40B4-BE49-F238E27FC236}">
                <a16:creationId xmlns:a16="http://schemas.microsoft.com/office/drawing/2014/main" id="{6A8B9A0F-FFB7-476C-8F52-82676D305487}"/>
              </a:ext>
            </a:extLst>
          </p:cNvPr>
          <p:cNvSpPr/>
          <p:nvPr/>
        </p:nvSpPr>
        <p:spPr>
          <a:xfrm>
            <a:off x="8136717" y="2663916"/>
            <a:ext cx="1371600" cy="1095153"/>
          </a:xfrm>
          <a:prstGeom prst="cub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D0026A-C3E3-4ACF-A89C-13A4FAEDF012}"/>
              </a:ext>
            </a:extLst>
          </p:cNvPr>
          <p:cNvSpPr txBox="1"/>
          <p:nvPr/>
        </p:nvSpPr>
        <p:spPr>
          <a:xfrm>
            <a:off x="8136717" y="3701399"/>
            <a:ext cx="1063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12cm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FA923B-3114-404B-8256-14CB5298C4EA}"/>
              </a:ext>
            </a:extLst>
          </p:cNvPr>
          <p:cNvSpPr txBox="1"/>
          <p:nvPr/>
        </p:nvSpPr>
        <p:spPr>
          <a:xfrm>
            <a:off x="7349266" y="3064401"/>
            <a:ext cx="803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8cm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5EDD75-B1FC-4AEB-8B33-20C76C4A55ED}"/>
              </a:ext>
            </a:extLst>
          </p:cNvPr>
          <p:cNvSpPr txBox="1"/>
          <p:nvPr/>
        </p:nvSpPr>
        <p:spPr>
          <a:xfrm>
            <a:off x="7349266" y="2434433"/>
            <a:ext cx="1063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14cm</a:t>
            </a:r>
          </a:p>
        </p:txBody>
      </p:sp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Probability Tables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5771" y="1175658"/>
            <a:ext cx="11466286" cy="5511180"/>
          </a:xfrm>
          <a:prstGeom prst="roundRect">
            <a:avLst>
              <a:gd name="adj" fmla="val 154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1" name="Picture 10" descr="Screen Clipping">
            <a:extLst>
              <a:ext uri="{FF2B5EF4-FFF2-40B4-BE49-F238E27FC236}">
                <a16:creationId xmlns:a16="http://schemas.microsoft.com/office/drawing/2014/main" id="{5F9C4C39-0B41-47ED-B41C-17F90E75CF3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3" t="37128" r="14958" b="3334"/>
          <a:stretch/>
        </p:blipFill>
        <p:spPr>
          <a:xfrm>
            <a:off x="834911" y="3429000"/>
            <a:ext cx="3880994" cy="313482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EE72F76-1D3E-4120-B8F2-AF602FA257C1}"/>
              </a:ext>
            </a:extLst>
          </p:cNvPr>
          <p:cNvSpPr txBox="1"/>
          <p:nvPr/>
        </p:nvSpPr>
        <p:spPr>
          <a:xfrm>
            <a:off x="645619" y="1523184"/>
            <a:ext cx="81405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Two fair six sided dice are rolled.</a:t>
            </a:r>
          </a:p>
          <a:p>
            <a:endParaRPr lang="en-GB" sz="2400" dirty="0"/>
          </a:p>
          <a:p>
            <a:r>
              <a:rPr lang="en-GB" sz="2400" dirty="0"/>
              <a:t>The number on the dice are multiplied together to give a score.</a:t>
            </a:r>
          </a:p>
          <a:p>
            <a:endParaRPr lang="en-GB" sz="2400" dirty="0"/>
          </a:p>
          <a:p>
            <a:r>
              <a:rPr lang="en-GB" sz="2400" dirty="0"/>
              <a:t>a) Complete the table to show all possible scores.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E16578-4372-416B-8EAC-00E4E3A8ADA0}"/>
              </a:ext>
            </a:extLst>
          </p:cNvPr>
          <p:cNvSpPr txBox="1"/>
          <p:nvPr/>
        </p:nvSpPr>
        <p:spPr>
          <a:xfrm>
            <a:off x="5072893" y="4286427"/>
            <a:ext cx="60628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b) Find the probability of a score of 12.</a:t>
            </a:r>
          </a:p>
          <a:p>
            <a:endParaRPr lang="en-GB" sz="2400" dirty="0"/>
          </a:p>
          <a:p>
            <a:r>
              <a:rPr lang="en-GB" sz="2400" dirty="0"/>
              <a:t>c) Find the probability of a score of 10 or more.</a:t>
            </a:r>
          </a:p>
          <a:p>
            <a:endParaRPr lang="en-GB" sz="2400" dirty="0"/>
          </a:p>
          <a:p>
            <a:r>
              <a:rPr lang="en-GB" sz="2400" dirty="0"/>
              <a:t>d) Find the probability of an even number.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91886" y="1202696"/>
            <a:ext cx="11455557" cy="551612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2" name="Picture 11" descr="Screen Clipping">
            <a:extLst>
              <a:ext uri="{FF2B5EF4-FFF2-40B4-BE49-F238E27FC236}">
                <a16:creationId xmlns:a16="http://schemas.microsoft.com/office/drawing/2014/main" id="{85E84277-3825-44DE-B481-8248B97F50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2" t="19103" r="25669" b="56327"/>
          <a:stretch/>
        </p:blipFill>
        <p:spPr>
          <a:xfrm>
            <a:off x="7369111" y="1837863"/>
            <a:ext cx="3660379" cy="180873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7B6F14-12A7-4B50-8E02-AD02E2D71351}"/>
              </a:ext>
            </a:extLst>
          </p:cNvPr>
          <p:cNvSpPr txBox="1"/>
          <p:nvPr/>
        </p:nvSpPr>
        <p:spPr>
          <a:xfrm>
            <a:off x="715616" y="1480831"/>
            <a:ext cx="70468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Two fair spinners are spun.</a:t>
            </a:r>
          </a:p>
          <a:p>
            <a:endParaRPr lang="en-GB" sz="2000" dirty="0"/>
          </a:p>
          <a:p>
            <a:r>
              <a:rPr lang="en-GB" sz="2000" dirty="0"/>
              <a:t>Spinner 1 has four equal sections labelled 1, 3, 4 and 5.</a:t>
            </a:r>
          </a:p>
          <a:p>
            <a:r>
              <a:rPr lang="en-GB" sz="2000" dirty="0"/>
              <a:t>Spinner 2 has three equal sections labelled 5, 6 and 7.</a:t>
            </a:r>
          </a:p>
          <a:p>
            <a:endParaRPr lang="en-GB" sz="2000" dirty="0"/>
          </a:p>
          <a:p>
            <a:r>
              <a:rPr lang="en-GB" sz="2000" dirty="0"/>
              <a:t>Each spinner is spun once.</a:t>
            </a:r>
          </a:p>
          <a:p>
            <a:r>
              <a:rPr lang="en-GB" sz="2000" dirty="0"/>
              <a:t>The numbers are added together to get a score.</a:t>
            </a:r>
          </a:p>
          <a:p>
            <a:endParaRPr lang="en-GB" sz="2000" dirty="0"/>
          </a:p>
          <a:p>
            <a:r>
              <a:rPr lang="en-GB" sz="2000" dirty="0"/>
              <a:t>a) Complete the table to show all possible scores. </a:t>
            </a:r>
          </a:p>
        </p:txBody>
      </p:sp>
      <p:pic>
        <p:nvPicPr>
          <p:cNvPr id="7" name="Picture 6" descr="Screen Clipping">
            <a:extLst>
              <a:ext uri="{FF2B5EF4-FFF2-40B4-BE49-F238E27FC236}">
                <a16:creationId xmlns:a16="http://schemas.microsoft.com/office/drawing/2014/main" id="{08C11C2C-7066-48ED-9407-F411059750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3" t="62439" r="23729" b="3896"/>
          <a:stretch/>
        </p:blipFill>
        <p:spPr>
          <a:xfrm>
            <a:off x="1043587" y="4208647"/>
            <a:ext cx="3791034" cy="24653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D2F3F8-80C9-4DF4-A31B-5B93851215B4}"/>
              </a:ext>
            </a:extLst>
          </p:cNvPr>
          <p:cNvSpPr txBox="1"/>
          <p:nvPr/>
        </p:nvSpPr>
        <p:spPr>
          <a:xfrm>
            <a:off x="6547103" y="5062897"/>
            <a:ext cx="53150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b) Find the probability of scoring an 8.</a:t>
            </a:r>
          </a:p>
          <a:p>
            <a:endParaRPr lang="en-GB" sz="2000" dirty="0"/>
          </a:p>
          <a:p>
            <a:r>
              <a:rPr lang="en-GB" sz="2000" dirty="0"/>
              <a:t>c) Find the probability of scoring an odd number.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C8ED48F-D6C1-4AF4-9476-5508BF13EC71}"/>
              </a:ext>
            </a:extLst>
          </p:cNvPr>
          <p:cNvGrpSpPr/>
          <p:nvPr/>
        </p:nvGrpSpPr>
        <p:grpSpPr>
          <a:xfrm>
            <a:off x="2912165" y="5026073"/>
            <a:ext cx="8508050" cy="1491480"/>
            <a:chOff x="2912165" y="5026073"/>
            <a:chExt cx="8508050" cy="149148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65B70EB8-AA28-4DDA-A82A-B30364901A10}"/>
                </a:ext>
              </a:extLst>
            </p:cNvPr>
            <p:cNvSpPr txBox="1"/>
            <p:nvPr/>
          </p:nvSpPr>
          <p:spPr>
            <a:xfrm>
              <a:off x="2912165" y="5210482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6856877-A191-4950-8B2A-68D1F9B27517}"/>
                </a:ext>
              </a:extLst>
            </p:cNvPr>
            <p:cNvSpPr txBox="1"/>
            <p:nvPr/>
          </p:nvSpPr>
          <p:spPr>
            <a:xfrm>
              <a:off x="3322982" y="5210482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795E6D0-112A-448C-B5E2-A0E21FBA1775}"/>
                </a:ext>
              </a:extLst>
            </p:cNvPr>
            <p:cNvSpPr txBox="1"/>
            <p:nvPr/>
          </p:nvSpPr>
          <p:spPr>
            <a:xfrm>
              <a:off x="3740870" y="5203331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C0E72DB-603E-4E44-8238-CC0E9CAFB4ED}"/>
                </a:ext>
              </a:extLst>
            </p:cNvPr>
            <p:cNvSpPr txBox="1"/>
            <p:nvPr/>
          </p:nvSpPr>
          <p:spPr>
            <a:xfrm>
              <a:off x="4108122" y="5203331"/>
              <a:ext cx="5512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786B192-C0F3-4F9F-86E6-CC669B7046C4}"/>
                </a:ext>
              </a:extLst>
            </p:cNvPr>
            <p:cNvSpPr txBox="1"/>
            <p:nvPr/>
          </p:nvSpPr>
          <p:spPr>
            <a:xfrm>
              <a:off x="2916111" y="5616895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E3B662A-9E8B-43E5-920B-06F876C32DFA}"/>
                </a:ext>
              </a:extLst>
            </p:cNvPr>
            <p:cNvSpPr txBox="1"/>
            <p:nvPr/>
          </p:nvSpPr>
          <p:spPr>
            <a:xfrm>
              <a:off x="3322982" y="5616894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9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92883E6-F642-4B9C-A451-860127EEF4E9}"/>
                </a:ext>
              </a:extLst>
            </p:cNvPr>
            <p:cNvSpPr txBox="1"/>
            <p:nvPr/>
          </p:nvSpPr>
          <p:spPr>
            <a:xfrm>
              <a:off x="3668497" y="5619355"/>
              <a:ext cx="5512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9A6EA95-0AB0-40C7-A97F-ECF9F05A9D6B}"/>
                </a:ext>
              </a:extLst>
            </p:cNvPr>
            <p:cNvSpPr txBox="1"/>
            <p:nvPr/>
          </p:nvSpPr>
          <p:spPr>
            <a:xfrm>
              <a:off x="4132229" y="5616894"/>
              <a:ext cx="4994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0D99A91-C627-4FA2-827D-355ACBB4EA52}"/>
                </a:ext>
              </a:extLst>
            </p:cNvPr>
            <p:cNvSpPr txBox="1"/>
            <p:nvPr/>
          </p:nvSpPr>
          <p:spPr>
            <a:xfrm>
              <a:off x="2914908" y="6055888"/>
              <a:ext cx="3379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4D7D1D0-1604-4631-9C61-74BC8D7A6F53}"/>
                </a:ext>
              </a:extLst>
            </p:cNvPr>
            <p:cNvSpPr txBox="1"/>
            <p:nvPr/>
          </p:nvSpPr>
          <p:spPr>
            <a:xfrm>
              <a:off x="3241669" y="6055888"/>
              <a:ext cx="5130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8EEF74E-7CA5-484B-BD9F-AC3046F0DA0C}"/>
                </a:ext>
              </a:extLst>
            </p:cNvPr>
            <p:cNvSpPr txBox="1"/>
            <p:nvPr/>
          </p:nvSpPr>
          <p:spPr>
            <a:xfrm>
              <a:off x="3672777" y="6055888"/>
              <a:ext cx="5130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11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AF65F02-2450-42D5-89BB-8FEB2DA87B9E}"/>
                </a:ext>
              </a:extLst>
            </p:cNvPr>
            <p:cNvSpPr txBox="1"/>
            <p:nvPr/>
          </p:nvSpPr>
          <p:spPr>
            <a:xfrm>
              <a:off x="4117499" y="6055888"/>
              <a:ext cx="4994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12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A82318C-9AAB-475E-A2C7-FF6B8FDE32CA}"/>
                </a:ext>
              </a:extLst>
            </p:cNvPr>
            <p:cNvSpPr txBox="1"/>
            <p:nvPr/>
          </p:nvSpPr>
          <p:spPr>
            <a:xfrm>
              <a:off x="10640391" y="5026073"/>
              <a:ext cx="778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2/12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2274C09-6164-4FBE-B48B-451F700666A9}"/>
                </a:ext>
              </a:extLst>
            </p:cNvPr>
            <p:cNvSpPr txBox="1"/>
            <p:nvPr/>
          </p:nvSpPr>
          <p:spPr>
            <a:xfrm>
              <a:off x="10642017" y="6055887"/>
              <a:ext cx="7781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5/12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93EFC67-1BC0-4F81-8D29-6D733E035268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Practice Paper 3 Paper 1</a:t>
            </a:r>
          </a:p>
        </p:txBody>
      </p:sp>
      <p:pic>
        <p:nvPicPr>
          <p:cNvPr id="13" name="Picture 2" descr="Image result for calculator symbols">
            <a:extLst>
              <a:ext uri="{FF2B5EF4-FFF2-40B4-BE49-F238E27FC236}">
                <a16:creationId xmlns:a16="http://schemas.microsoft.com/office/drawing/2014/main" id="{D16FBC9D-14D4-46D8-894C-E2566FE896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186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F4205F0-B8BE-4488-9077-F2CC74478DDC}"/>
              </a:ext>
            </a:extLst>
          </p:cNvPr>
          <p:cNvCxnSpPr/>
          <p:nvPr/>
        </p:nvCxnSpPr>
        <p:spPr>
          <a:xfrm flipH="1">
            <a:off x="301186" y="647230"/>
            <a:ext cx="1015313" cy="968736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8640820-E8A1-A7AC-D1F0-5714C4A46382}"/>
              </a:ext>
            </a:extLst>
          </p:cNvPr>
          <p:cNvGrpSpPr/>
          <p:nvPr/>
        </p:nvGrpSpPr>
        <p:grpSpPr>
          <a:xfrm>
            <a:off x="2923309" y="87745"/>
            <a:ext cx="8153400" cy="6682509"/>
            <a:chOff x="2923309" y="0"/>
            <a:chExt cx="8153400" cy="6682509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8802D777-65FB-EBE2-C035-31B1B0F21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23309" y="0"/>
              <a:ext cx="8153400" cy="3686175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159F4D20-E19E-5CD9-E8BE-FECFE8BBAE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24262" y="3429000"/>
              <a:ext cx="4943475" cy="2676525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97DF9F3F-7F5F-37E3-D652-F32F1293B89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23309" y="6168159"/>
              <a:ext cx="8153400" cy="5143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7747-0D06-4388-B552-30779DF09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u="sng" dirty="0"/>
              <a:t>Relative Frequency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2911CB-9A47-4F09-8BDE-19677F5773F0}"/>
              </a:ext>
            </a:extLst>
          </p:cNvPr>
          <p:cNvSpPr/>
          <p:nvPr/>
        </p:nvSpPr>
        <p:spPr>
          <a:xfrm>
            <a:off x="838200" y="2017917"/>
            <a:ext cx="107626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cs typeface="Arial" panose="020B0604020202020204" pitchFamily="34" charset="0"/>
              </a:rPr>
              <a:t>Fred records the colour of 100 cars that pass his house. His results are shown below.</a:t>
            </a:r>
          </a:p>
          <a:p>
            <a:endParaRPr lang="en-GB" sz="2400" dirty="0">
              <a:cs typeface="Arial" panose="020B0604020202020204" pitchFamily="34" charset="0"/>
            </a:endParaRPr>
          </a:p>
          <a:p>
            <a:endParaRPr lang="en-GB" sz="2400" dirty="0">
              <a:cs typeface="Arial" panose="020B0604020202020204" pitchFamily="34" charset="0"/>
            </a:endParaRPr>
          </a:p>
          <a:p>
            <a:endParaRPr lang="en-GB" sz="2400" dirty="0">
              <a:cs typeface="Arial" panose="020B0604020202020204" pitchFamily="34" charset="0"/>
            </a:endParaRPr>
          </a:p>
          <a:p>
            <a:endParaRPr lang="en-GB" sz="2400" dirty="0">
              <a:cs typeface="Arial" panose="020B0604020202020204" pitchFamily="34" charset="0"/>
            </a:endParaRPr>
          </a:p>
          <a:p>
            <a:endParaRPr lang="en-GB" sz="2400" dirty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GB" sz="2400" dirty="0">
                <a:cs typeface="Arial" panose="020B0604020202020204" pitchFamily="34" charset="0"/>
              </a:rPr>
              <a:t>Calculate the relative frequency of each colour.</a:t>
            </a:r>
          </a:p>
          <a:p>
            <a:pPr marL="514350" indent="-514350">
              <a:buFont typeface="+mj-lt"/>
              <a:buAutoNum type="arabicParenR"/>
            </a:pPr>
            <a:endParaRPr lang="en-GB" sz="2400" dirty="0"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GB" sz="2400" dirty="0">
                <a:cs typeface="Arial" panose="020B0604020202020204" pitchFamily="34" charset="0"/>
              </a:rPr>
              <a:t>On an average day, 3500 cars pass Fred’s house. Based on his results, how many of these 3500 would we expect to be silver?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A9A93A5-2D58-4E0B-9DEB-8F7206C60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700823"/>
              </p:ext>
            </p:extLst>
          </p:nvPr>
        </p:nvGraphicFramePr>
        <p:xfrm>
          <a:off x="971994" y="2663692"/>
          <a:ext cx="8206560" cy="138176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367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7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7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7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7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Relative Frequency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ounded Rectangle 11">
            <a:extLst>
              <a:ext uri="{FF2B5EF4-FFF2-40B4-BE49-F238E27FC236}">
                <a16:creationId xmlns:a16="http://schemas.microsoft.com/office/drawing/2014/main" id="{7F60706C-D389-4DCF-B372-D5228D5D4760}"/>
              </a:ext>
            </a:extLst>
          </p:cNvPr>
          <p:cNvSpPr/>
          <p:nvPr/>
        </p:nvSpPr>
        <p:spPr>
          <a:xfrm>
            <a:off x="591192" y="1979011"/>
            <a:ext cx="11009615" cy="382455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61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3ECE71D-D7C4-4B10-B0C6-F23A3C5E67D9}"/>
              </a:ext>
            </a:extLst>
          </p:cNvPr>
          <p:cNvSpPr txBox="1"/>
          <p:nvPr/>
        </p:nvSpPr>
        <p:spPr>
          <a:xfrm>
            <a:off x="221673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2017 Paper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D478DE-F868-A8FF-DEF6-BB1B69EED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825" y="1227653"/>
            <a:ext cx="8134350" cy="3790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52643B9-1D41-04AC-45B6-EAFC3FF84F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386" y="5672817"/>
            <a:ext cx="8115300" cy="981075"/>
          </a:xfrm>
          <a:prstGeom prst="rect">
            <a:avLst/>
          </a:prstGeom>
        </p:spPr>
      </p:pic>
      <p:pic>
        <p:nvPicPr>
          <p:cNvPr id="11" name="Picture 2" descr="Image result for calculator symbols">
            <a:extLst>
              <a:ext uri="{FF2B5EF4-FFF2-40B4-BE49-F238E27FC236}">
                <a16:creationId xmlns:a16="http://schemas.microsoft.com/office/drawing/2014/main" id="{F7966B1B-9343-E589-8278-7843194817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186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1419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8D640ED-A179-453E-9A03-699A2B082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6386" y="1699094"/>
            <a:ext cx="8192784" cy="294940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D20629-B9CB-128A-08BB-B05FFE8E8E1B}"/>
              </a:ext>
            </a:extLst>
          </p:cNvPr>
          <p:cNvSpPr txBox="1"/>
          <p:nvPr/>
        </p:nvSpPr>
        <p:spPr>
          <a:xfrm>
            <a:off x="221673" y="204107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Paper 2</a:t>
            </a:r>
          </a:p>
        </p:txBody>
      </p:sp>
      <p:pic>
        <p:nvPicPr>
          <p:cNvPr id="3" name="Picture 2" descr="Image result for calculator symbols">
            <a:extLst>
              <a:ext uri="{FF2B5EF4-FFF2-40B4-BE49-F238E27FC236}">
                <a16:creationId xmlns:a16="http://schemas.microsoft.com/office/drawing/2014/main" id="{9CBF25B7-48A7-6685-295E-91802A4662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186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068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256145"/>
            <a:ext cx="107880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to:</a:t>
            </a:r>
            <a:endParaRPr lang="en-US" sz="2400" dirty="0">
              <a:cs typeface="Times New Roman" panose="02020603050405020304" pitchFamily="18" charset="0"/>
            </a:endParaRPr>
          </a:p>
          <a:p>
            <a:r>
              <a:rPr lang="en-US" sz="2400" dirty="0">
                <a:cs typeface="Times New Roman" panose="02020603050405020304" pitchFamily="18" charset="0"/>
              </a:rPr>
              <a:t>- Identify fractions, decimals and percentages on a probability scale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- Determine the probability of an event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- Record, describe and </a:t>
            </a:r>
            <a:r>
              <a:rPr lang="en-US" sz="2400" dirty="0" err="1">
                <a:cs typeface="Times New Roman" panose="02020603050405020304" pitchFamily="18" charset="0"/>
              </a:rPr>
              <a:t>analyse</a:t>
            </a:r>
            <a:r>
              <a:rPr lang="en-US" sz="2400" dirty="0">
                <a:cs typeface="Times New Roman" panose="02020603050405020304" pitchFamily="18" charset="0"/>
              </a:rPr>
              <a:t> the frequency of outcomes of probability experiments using tables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- Find the relative frequency of an event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313382"/>
            <a:ext cx="11286836" cy="232756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Probability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80AB8-58B4-4C81-B0FD-EA3DE7F2E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u="sng" dirty="0"/>
              <a:t>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62003-031C-4908-AB02-CE024AC504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GB" dirty="0"/>
                  <a:t>Probability of an event happening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𝑁𝑢𝑚𝑏𝑒𝑟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𝑤𝑎𝑦𝑠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𝑐𝑎𝑛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h𝑎𝑝𝑝𝑒𝑛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𝑇𝑜𝑡𝑎𝑙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𝑛𝑢𝑚𝑏𝑒𝑟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𝑜𝑢𝑡𝑐𝑜𝑚𝑒𝑠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Your turn…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r>
                  <a:rPr lang="en-GB" dirty="0"/>
                  <a:t>What is the probability of choosing a month of the year starting with the letter ‘m’?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r>
                  <a:rPr lang="en-GB" dirty="0"/>
                  <a:t>What is the probability of picking an ace out of a deck of cards?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r>
                  <a:rPr lang="en-GB" dirty="0"/>
                  <a:t>What is the probability of choosing a day of the week which ends with the letter ‘y’?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r>
                  <a:rPr lang="en-GB" dirty="0"/>
                  <a:t>There are 8 red, 6 blue and 7 green balls in a bag. What is the probability of choosing neither red or green?</a:t>
                </a:r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endParaRPr lang="en-GB" sz="2400" dirty="0"/>
              </a:p>
              <a:p>
                <a:pPr marL="514350" indent="-514350">
                  <a:buFont typeface="Arial" panose="020B0604020202020204" pitchFamily="34" charset="0"/>
                  <a:buAutoNum type="arabicParenR"/>
                </a:pPr>
                <a:endParaRPr lang="en-GB" sz="2400" dirty="0"/>
              </a:p>
              <a:p>
                <a:pPr marL="514350" indent="-514350">
                  <a:buAutoNum type="arabicParenR"/>
                </a:pPr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62003-031C-4908-AB02-CE024AC504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01" t="-980" r="-696" b="-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DE4C7673-804F-451D-955C-2BB79DD9A4FC}"/>
              </a:ext>
            </a:extLst>
          </p:cNvPr>
          <p:cNvSpPr/>
          <p:nvPr/>
        </p:nvSpPr>
        <p:spPr>
          <a:xfrm>
            <a:off x="716456" y="2743199"/>
            <a:ext cx="10637344" cy="3433764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61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Probability Scales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43231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79AE6C9-F9C0-498B-B70A-55CC5F15A5C8}"/>
              </a:ext>
            </a:extLst>
          </p:cNvPr>
          <p:cNvGrpSpPr/>
          <p:nvPr/>
        </p:nvGrpSpPr>
        <p:grpSpPr>
          <a:xfrm>
            <a:off x="2656707" y="4569178"/>
            <a:ext cx="7303460" cy="966543"/>
            <a:chOff x="1811965" y="2529132"/>
            <a:chExt cx="8856984" cy="1331012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CE2323C-8EAC-46EE-84AC-3969B53C2F60}"/>
                </a:ext>
              </a:extLst>
            </p:cNvPr>
            <p:cNvCxnSpPr>
              <a:cxnSpLocks/>
            </p:cNvCxnSpPr>
            <p:nvPr/>
          </p:nvCxnSpPr>
          <p:spPr>
            <a:xfrm>
              <a:off x="10020877" y="2529132"/>
              <a:ext cx="0" cy="432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FFE24F6-DEE4-4539-B89E-445D0F24BFD0}"/>
                </a:ext>
              </a:extLst>
            </p:cNvPr>
            <p:cNvGrpSpPr/>
            <p:nvPr/>
          </p:nvGrpSpPr>
          <p:grpSpPr>
            <a:xfrm>
              <a:off x="1811965" y="2529132"/>
              <a:ext cx="8856984" cy="1331012"/>
              <a:chOff x="1811965" y="2529132"/>
              <a:chExt cx="8856984" cy="1331012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FD8AB2C2-942F-4ED3-8202-91A5C93AD110}"/>
                  </a:ext>
                </a:extLst>
              </p:cNvPr>
              <p:cNvCxnSpPr/>
              <p:nvPr/>
            </p:nvCxnSpPr>
            <p:spPr>
              <a:xfrm>
                <a:off x="2460037" y="2745156"/>
                <a:ext cx="7560840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42419995-0784-48EF-B004-37ADAB772793}"/>
                  </a:ext>
                </a:extLst>
              </p:cNvPr>
              <p:cNvCxnSpPr/>
              <p:nvPr/>
            </p:nvCxnSpPr>
            <p:spPr>
              <a:xfrm>
                <a:off x="2460037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FF83C6A4-3508-4AC6-9E92-648A2115E97F}"/>
                  </a:ext>
                </a:extLst>
              </p:cNvPr>
              <p:cNvCxnSpPr/>
              <p:nvPr/>
            </p:nvCxnSpPr>
            <p:spPr>
              <a:xfrm>
                <a:off x="6132445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8F6526A-F63C-4C96-8A79-4421FBA2AE8F}"/>
                  </a:ext>
                </a:extLst>
              </p:cNvPr>
              <p:cNvSpPr txBox="1"/>
              <p:nvPr/>
            </p:nvSpPr>
            <p:spPr>
              <a:xfrm>
                <a:off x="1811965" y="2961181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0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7CFF79-BB9F-447A-8EDA-D64F43879974}"/>
                      </a:ext>
                    </a:extLst>
                  </p:cNvPr>
                  <p:cNvSpPr txBox="1"/>
                  <p:nvPr/>
                </p:nvSpPr>
                <p:spPr>
                  <a:xfrm>
                    <a:off x="5484373" y="2961180"/>
                    <a:ext cx="1296144" cy="89896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8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8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oMath>
                      </m:oMathPara>
                    </a14:m>
                    <a:endParaRPr lang="en-GB" sz="2800" dirty="0"/>
                  </a:p>
                </p:txBody>
              </p:sp>
            </mc:Choice>
            <mc:Fallback xmlns=""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7CFF79-BB9F-447A-8EDA-D64F4387997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84373" y="2961180"/>
                    <a:ext cx="1296144" cy="898964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2990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2B3CE07-86D4-4478-B4AF-C09428BFDD53}"/>
                  </a:ext>
                </a:extLst>
              </p:cNvPr>
              <p:cNvSpPr txBox="1"/>
              <p:nvPr/>
            </p:nvSpPr>
            <p:spPr>
              <a:xfrm>
                <a:off x="9372805" y="2961181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1</a:t>
                </a:r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97AEB42-E4BB-433E-90BA-773D05F4DCFD}"/>
                  </a:ext>
                </a:extLst>
              </p:cNvPr>
              <p:cNvCxnSpPr/>
              <p:nvPr/>
            </p:nvCxnSpPr>
            <p:spPr>
              <a:xfrm>
                <a:off x="3612165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11DD815-15B2-422B-B7CD-4E2F500EE05B}"/>
                  </a:ext>
                </a:extLst>
              </p:cNvPr>
              <p:cNvCxnSpPr/>
              <p:nvPr/>
            </p:nvCxnSpPr>
            <p:spPr>
              <a:xfrm>
                <a:off x="4908309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48A2B65B-07D1-4EBA-AE76-F2A8E4F86268}"/>
                  </a:ext>
                </a:extLst>
              </p:cNvPr>
              <p:cNvCxnSpPr/>
              <p:nvPr/>
            </p:nvCxnSpPr>
            <p:spPr>
              <a:xfrm>
                <a:off x="7428589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593FA835-0428-4ABD-AAEB-A626B0F65FF1}"/>
                  </a:ext>
                </a:extLst>
              </p:cNvPr>
              <p:cNvCxnSpPr/>
              <p:nvPr/>
            </p:nvCxnSpPr>
            <p:spPr>
              <a:xfrm>
                <a:off x="8724733" y="2529132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2E96E8B-4B01-445C-82A3-83264AFBE4C0}"/>
                      </a:ext>
                    </a:extLst>
                  </p:cNvPr>
                  <p:cNvSpPr txBox="1"/>
                  <p:nvPr/>
                </p:nvSpPr>
                <p:spPr>
                  <a:xfrm>
                    <a:off x="2964093" y="2946000"/>
                    <a:ext cx="1296144" cy="66851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D2E96E8B-4B01-445C-82A3-83264AFBE4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64093" y="2946000"/>
                    <a:ext cx="1296144" cy="668516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2875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DF79F3B8-9FF4-4D4F-BFAA-FDC5C161B73C}"/>
                      </a:ext>
                    </a:extLst>
                  </p:cNvPr>
                  <p:cNvSpPr txBox="1"/>
                  <p:nvPr/>
                </p:nvSpPr>
                <p:spPr>
                  <a:xfrm>
                    <a:off x="4260237" y="2961180"/>
                    <a:ext cx="1296144" cy="69711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1" name="TextBox 20">
                    <a:extLst>
                      <a:ext uri="{FF2B5EF4-FFF2-40B4-BE49-F238E27FC236}">
                        <a16:creationId xmlns:a16="http://schemas.microsoft.com/office/drawing/2014/main" id="{DF79F3B8-9FF4-4D4F-BFAA-FDC5C161B73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60237" y="2961180"/>
                    <a:ext cx="1296144" cy="697114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22892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F2B7980D-07FD-420B-B84D-4A21531D02EA}"/>
                      </a:ext>
                    </a:extLst>
                  </p:cNvPr>
                  <p:cNvSpPr txBox="1"/>
                  <p:nvPr/>
                </p:nvSpPr>
                <p:spPr>
                  <a:xfrm>
                    <a:off x="6852525" y="2961181"/>
                    <a:ext cx="1296144" cy="66947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2" name="TextBox 21">
                    <a:extLst>
                      <a:ext uri="{FF2B5EF4-FFF2-40B4-BE49-F238E27FC236}">
                        <a16:creationId xmlns:a16="http://schemas.microsoft.com/office/drawing/2014/main" id="{F2B7980D-07FD-420B-B84D-4A21531D02E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52525" y="2961181"/>
                    <a:ext cx="1296144" cy="66947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275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AA563F22-8BE6-414A-B07B-02BA586F96D0}"/>
                      </a:ext>
                    </a:extLst>
                  </p:cNvPr>
                  <p:cNvSpPr txBox="1"/>
                  <p:nvPr/>
                </p:nvSpPr>
                <p:spPr>
                  <a:xfrm>
                    <a:off x="8148669" y="2976360"/>
                    <a:ext cx="1296144" cy="69711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/>
                                </a:rPr>
                                <m:t>5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/>
                                </a:rPr>
                                <m:t>6</m:t>
                              </m:r>
                            </m:den>
                          </m:f>
                        </m:oMath>
                      </m:oMathPara>
                    </a14:m>
                    <a:endParaRPr lang="en-GB" sz="2000" dirty="0"/>
                  </a:p>
                </p:txBody>
              </p:sp>
            </mc:Choice>
            <mc:Fallback xmlns=""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AA563F22-8BE6-414A-B07B-02BA586F96D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48669" y="2976360"/>
                    <a:ext cx="1296144" cy="697114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24096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43336EB-BDFD-4420-9D49-F1BAF2BB5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6356" y="2835997"/>
            <a:ext cx="7403811" cy="13927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</a:rPr>
              <a:t>A</a:t>
            </a:r>
            <a:r>
              <a:rPr lang="en-GB" dirty="0"/>
              <a:t> - P(flipping a head on a coin)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7030A0"/>
                </a:solidFill>
              </a:rPr>
              <a:t>B</a:t>
            </a:r>
            <a:r>
              <a:rPr lang="en-GB" dirty="0"/>
              <a:t> - P(rolling a number less than 7 on a dice)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0070C0"/>
                </a:solidFill>
              </a:rPr>
              <a:t>C</a:t>
            </a:r>
            <a:r>
              <a:rPr lang="en-GB" dirty="0"/>
              <a:t> - P(rolling a 5 on a dice)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11A70F4-2FC1-40F8-A1D8-7E808337A291}"/>
              </a:ext>
            </a:extLst>
          </p:cNvPr>
          <p:cNvSpPr txBox="1"/>
          <p:nvPr/>
        </p:nvSpPr>
        <p:spPr>
          <a:xfrm>
            <a:off x="1968911" y="2134435"/>
            <a:ext cx="6388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Place the letters on the probability scale: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7821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Your turn…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3870" y="2195856"/>
            <a:ext cx="7880782" cy="1713041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</a:rPr>
              <a:t>A</a:t>
            </a:r>
            <a:r>
              <a:rPr lang="en-GB" dirty="0"/>
              <a:t> - P(flipping a head or a tail on a coin)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7030A0"/>
                </a:solidFill>
              </a:rPr>
              <a:t>B</a:t>
            </a:r>
            <a:r>
              <a:rPr lang="en-GB" dirty="0"/>
              <a:t> - P(rolling an odd number on a dice)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0070C0"/>
                </a:solidFill>
              </a:rPr>
              <a:t>C</a:t>
            </a:r>
            <a:r>
              <a:rPr lang="en-GB" dirty="0"/>
              <a:t> - P(rolling a number less than 5 on a dice)</a:t>
            </a:r>
          </a:p>
          <a:p>
            <a:pPr marL="0" indent="0" algn="ctr">
              <a:buNone/>
            </a:pPr>
            <a:endParaRPr lang="en-GB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2259185-F833-4A36-943C-DEEC0854DC08}"/>
              </a:ext>
            </a:extLst>
          </p:cNvPr>
          <p:cNvGrpSpPr/>
          <p:nvPr/>
        </p:nvGrpSpPr>
        <p:grpSpPr>
          <a:xfrm>
            <a:off x="2079432" y="3770135"/>
            <a:ext cx="8481574" cy="1125438"/>
            <a:chOff x="1703512" y="4365104"/>
            <a:chExt cx="8856984" cy="1201490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9912424" y="4365104"/>
              <a:ext cx="0" cy="43204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F4704AF-CC1E-4AE0-8924-51C046805126}"/>
                </a:ext>
              </a:extLst>
            </p:cNvPr>
            <p:cNvGrpSpPr/>
            <p:nvPr/>
          </p:nvGrpSpPr>
          <p:grpSpPr>
            <a:xfrm>
              <a:off x="1703512" y="4365104"/>
              <a:ext cx="8856984" cy="1201490"/>
              <a:chOff x="1703512" y="4365104"/>
              <a:chExt cx="8856984" cy="1201490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2351584" y="4581128"/>
                <a:ext cx="7560840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351584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02399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>
                <a:off x="170351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0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9264352" y="4797153"/>
                <a:ext cx="1296144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4400" dirty="0"/>
                  <a:t>1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3503712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479985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7320136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8616280" y="4365104"/>
                <a:ext cx="0" cy="43204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9" name="Rounded Rectangle 12">
            <a:extLst>
              <a:ext uri="{FF2B5EF4-FFF2-40B4-BE49-F238E27FC236}">
                <a16:creationId xmlns:a16="http://schemas.microsoft.com/office/drawing/2014/main" id="{E807E9E5-F91E-46A0-89D0-798A20985463}"/>
              </a:ext>
            </a:extLst>
          </p:cNvPr>
          <p:cNvSpPr/>
          <p:nvPr/>
        </p:nvSpPr>
        <p:spPr>
          <a:xfrm>
            <a:off x="2106747" y="1463384"/>
            <a:ext cx="8622214" cy="347059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457D95-8D83-46F3-A671-3A33ADF06397}"/>
              </a:ext>
            </a:extLst>
          </p:cNvPr>
          <p:cNvSpPr txBox="1"/>
          <p:nvPr/>
        </p:nvSpPr>
        <p:spPr>
          <a:xfrm>
            <a:off x="2344831" y="1587968"/>
            <a:ext cx="6575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Place the letters on the probability scale:</a:t>
            </a:r>
          </a:p>
        </p:txBody>
      </p:sp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E7DA6AA0-F9E4-417C-884A-F8F89B0C9A92}"/>
              </a:ext>
            </a:extLst>
          </p:cNvPr>
          <p:cNvSpPr/>
          <p:nvPr/>
        </p:nvSpPr>
        <p:spPr>
          <a:xfrm>
            <a:off x="2106747" y="5172532"/>
            <a:ext cx="8622214" cy="1326834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13F4F3-7F71-421F-BBA0-940CD819FAF6}"/>
              </a:ext>
            </a:extLst>
          </p:cNvPr>
          <p:cNvSpPr txBox="1"/>
          <p:nvPr/>
        </p:nvSpPr>
        <p:spPr>
          <a:xfrm>
            <a:off x="2907589" y="5126285"/>
            <a:ext cx="70533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Place these letters on probability scale:</a:t>
            </a:r>
          </a:p>
          <a:p>
            <a:pPr marL="0" indent="0" algn="ctr">
              <a:buNone/>
            </a:pPr>
            <a:r>
              <a:rPr lang="en-GB" sz="2800" b="1" dirty="0">
                <a:solidFill>
                  <a:srgbClr val="FF0000"/>
                </a:solidFill>
              </a:rPr>
              <a:t>D</a:t>
            </a:r>
            <a:r>
              <a:rPr lang="en-GB" sz="2800" dirty="0"/>
              <a:t> - P(rolling a square number on a dice)</a:t>
            </a:r>
          </a:p>
          <a:p>
            <a:pPr marL="0" indent="0" algn="ctr">
              <a:buNone/>
            </a:pPr>
            <a:r>
              <a:rPr lang="en-GB" sz="2800" b="1" dirty="0">
                <a:solidFill>
                  <a:srgbClr val="7030A0"/>
                </a:solidFill>
              </a:rPr>
              <a:t>E</a:t>
            </a:r>
            <a:r>
              <a:rPr lang="en-GB" sz="2800" dirty="0"/>
              <a:t> - P(rolling a prime number on a dice)</a:t>
            </a:r>
          </a:p>
        </p:txBody>
      </p:sp>
    </p:spTree>
    <p:extLst>
      <p:ext uri="{BB962C8B-B14F-4D97-AF65-F5344CB8AC3E}">
        <p14:creationId xmlns:p14="http://schemas.microsoft.com/office/powerpoint/2010/main" val="3597776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3CAAA1-5FCA-6385-828A-E91B084B2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2612" y="871537"/>
            <a:ext cx="8486775" cy="51149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84F183-1355-4C54-CF87-7750FDA1B761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AQA Topic Test</a:t>
            </a:r>
          </a:p>
        </p:txBody>
      </p:sp>
      <p:pic>
        <p:nvPicPr>
          <p:cNvPr id="7" name="Picture 2" descr="Image result for calculator symbols">
            <a:extLst>
              <a:ext uri="{FF2B5EF4-FFF2-40B4-BE49-F238E27FC236}">
                <a16:creationId xmlns:a16="http://schemas.microsoft.com/office/drawing/2014/main" id="{2EC011B5-0A6D-2353-0410-25397E7A25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186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D6ECD6B-C182-924F-319D-6332BCA11AD0}"/>
              </a:ext>
            </a:extLst>
          </p:cNvPr>
          <p:cNvCxnSpPr/>
          <p:nvPr/>
        </p:nvCxnSpPr>
        <p:spPr>
          <a:xfrm flipH="1">
            <a:off x="301186" y="647230"/>
            <a:ext cx="1015313" cy="968736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261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Probability Tables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95738" y="1393372"/>
            <a:ext cx="10770547" cy="49330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Screen Clipping">
            <a:extLst>
              <a:ext uri="{FF2B5EF4-FFF2-40B4-BE49-F238E27FC236}">
                <a16:creationId xmlns:a16="http://schemas.microsoft.com/office/drawing/2014/main" id="{50471D1A-B914-4F2C-B4C6-479ECE60401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49" b="32225"/>
          <a:stretch/>
        </p:blipFill>
        <p:spPr>
          <a:xfrm>
            <a:off x="3054041" y="2841171"/>
            <a:ext cx="6385670" cy="11055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21A519C-DB01-43A2-AA44-C54E4DC6513B}"/>
              </a:ext>
            </a:extLst>
          </p:cNvPr>
          <p:cNvSpPr txBox="1"/>
          <p:nvPr/>
        </p:nvSpPr>
        <p:spPr>
          <a:xfrm>
            <a:off x="2294165" y="1567018"/>
            <a:ext cx="72580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Each boy at a school plays one of four sports.</a:t>
            </a:r>
          </a:p>
          <a:p>
            <a:r>
              <a:rPr lang="en-GB" sz="2400" dirty="0"/>
              <a:t>The table shows the probability a student chosen at random plays rugby, football, hockey or cricket.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AED140-758E-46CB-87B7-9B31CB1E936B}"/>
              </a:ext>
            </a:extLst>
          </p:cNvPr>
          <p:cNvSpPr txBox="1"/>
          <p:nvPr/>
        </p:nvSpPr>
        <p:spPr>
          <a:xfrm>
            <a:off x="2404811" y="3946721"/>
            <a:ext cx="84373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 student is chosen at random.</a:t>
            </a:r>
          </a:p>
          <a:p>
            <a:endParaRPr lang="en-GB" sz="2400" dirty="0"/>
          </a:p>
          <a:p>
            <a:pPr marL="457200" indent="-457200">
              <a:buAutoNum type="alphaLcParenBoth"/>
            </a:pPr>
            <a:r>
              <a:rPr lang="en-GB" sz="2400" dirty="0"/>
              <a:t>Work out the probability that the student plays cricket.</a:t>
            </a:r>
          </a:p>
          <a:p>
            <a:pPr marL="457200" indent="-457200">
              <a:buAutoNum type="alphaLcParenBoth"/>
            </a:pPr>
            <a:endParaRPr lang="en-GB" sz="2400" dirty="0"/>
          </a:p>
          <a:p>
            <a:pPr marL="457200" indent="-457200">
              <a:buAutoNum type="alphaLcParenBoth"/>
            </a:pPr>
            <a:r>
              <a:rPr lang="en-GB" sz="2400" dirty="0"/>
              <a:t>There are 600 boys at the school. Work out the number of boys who play rugby.</a:t>
            </a:r>
          </a:p>
        </p:txBody>
      </p:sp>
    </p:spTree>
    <p:extLst>
      <p:ext uri="{BB962C8B-B14F-4D97-AF65-F5344CB8AC3E}">
        <p14:creationId xmlns:p14="http://schemas.microsoft.com/office/powerpoint/2010/main" val="413026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14784" y="1386037"/>
            <a:ext cx="5928360" cy="488413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3BD4D3-E0E8-48FF-AA65-9AA7683D67C4}"/>
              </a:ext>
            </a:extLst>
          </p:cNvPr>
          <p:cNvSpPr txBox="1"/>
          <p:nvPr/>
        </p:nvSpPr>
        <p:spPr>
          <a:xfrm>
            <a:off x="265770" y="4176750"/>
            <a:ext cx="5349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GB" sz="2400" dirty="0"/>
              <a:t>Calculate the missing probability in the table.</a:t>
            </a:r>
          </a:p>
          <a:p>
            <a:pPr marL="457200" indent="-457200">
              <a:buAutoNum type="alphaLcParenR"/>
            </a:pPr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Calculate the probability of a B or C.</a:t>
            </a:r>
          </a:p>
        </p:txBody>
      </p:sp>
      <p:sp>
        <p:nvSpPr>
          <p:cNvPr id="9" name="Rounded Rectangle 12">
            <a:extLst>
              <a:ext uri="{FF2B5EF4-FFF2-40B4-BE49-F238E27FC236}">
                <a16:creationId xmlns:a16="http://schemas.microsoft.com/office/drawing/2014/main" id="{340E4F33-0C6E-4E2D-8E4A-C6808B976E60}"/>
              </a:ext>
            </a:extLst>
          </p:cNvPr>
          <p:cNvSpPr/>
          <p:nvPr/>
        </p:nvSpPr>
        <p:spPr>
          <a:xfrm>
            <a:off x="6161802" y="1386037"/>
            <a:ext cx="5883086" cy="48841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4D0A2E-483C-4225-AEB2-6876E3818A90}"/>
              </a:ext>
            </a:extLst>
          </p:cNvPr>
          <p:cNvSpPr txBox="1"/>
          <p:nvPr/>
        </p:nvSpPr>
        <p:spPr>
          <a:xfrm>
            <a:off x="265770" y="1611365"/>
            <a:ext cx="57450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Counters labelled A, B, C, D and E are placed in a bag. The table shows the probabilities of picking each letter at random.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601736-554E-450E-BEBD-D82777F1E69A}"/>
              </a:ext>
            </a:extLst>
          </p:cNvPr>
          <p:cNvSpPr txBox="1"/>
          <p:nvPr/>
        </p:nvSpPr>
        <p:spPr>
          <a:xfrm>
            <a:off x="6560454" y="1611365"/>
            <a:ext cx="51683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Riki</a:t>
            </a:r>
            <a:r>
              <a:rPr lang="en-US" sz="2000" dirty="0"/>
              <a:t> has a packet of flower seeds. The table shows each of the probabilities that a seed taken at random will grow into a flower that is pink or red or blue or yellow. </a:t>
            </a:r>
            <a:endParaRPr lang="en-GB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B7F3D7-71E4-4413-9827-516E84601427}"/>
              </a:ext>
            </a:extLst>
          </p:cNvPr>
          <p:cNvSpPr txBox="1"/>
          <p:nvPr/>
        </p:nvSpPr>
        <p:spPr>
          <a:xfrm>
            <a:off x="6469708" y="4053640"/>
            <a:ext cx="53498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US" sz="2000" dirty="0"/>
              <a:t>Work out the probability that a seed taken at random will grow into a white flower.</a:t>
            </a:r>
          </a:p>
          <a:p>
            <a:pPr marL="457200" indent="-457200">
              <a:buAutoNum type="alphaLcParenR"/>
            </a:pPr>
            <a:endParaRPr lang="en-US" sz="2000" dirty="0"/>
          </a:p>
          <a:p>
            <a:pPr marL="457200" indent="-457200">
              <a:buAutoNum type="alphaLcParenR"/>
            </a:pPr>
            <a:r>
              <a:rPr lang="en-US" sz="2000" dirty="0"/>
              <a:t>There are 300 seeds in the packet. All of the seeds grow into flowers. Work out an estimate for the number of red flowers.</a:t>
            </a:r>
          </a:p>
        </p:txBody>
      </p:sp>
      <p:graphicFrame>
        <p:nvGraphicFramePr>
          <p:cNvPr id="11" name="Table 14">
            <a:extLst>
              <a:ext uri="{FF2B5EF4-FFF2-40B4-BE49-F238E27FC236}">
                <a16:creationId xmlns:a16="http://schemas.microsoft.com/office/drawing/2014/main" id="{89B6C78F-4CAD-4083-AF5B-69F2AD82C4C9}"/>
              </a:ext>
            </a:extLst>
          </p:cNvPr>
          <p:cNvGraphicFramePr>
            <a:graphicFrameLocks noGrp="1"/>
          </p:cNvGraphicFramePr>
          <p:nvPr/>
        </p:nvGraphicFramePr>
        <p:xfrm>
          <a:off x="507642" y="3037022"/>
          <a:ext cx="5142644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2307">
                  <a:extLst>
                    <a:ext uri="{9D8B030D-6E8A-4147-A177-3AD203B41FA5}">
                      <a16:colId xmlns:a16="http://schemas.microsoft.com/office/drawing/2014/main" val="786009215"/>
                    </a:ext>
                  </a:extLst>
                </a:gridCol>
                <a:gridCol w="725557">
                  <a:extLst>
                    <a:ext uri="{9D8B030D-6E8A-4147-A177-3AD203B41FA5}">
                      <a16:colId xmlns:a16="http://schemas.microsoft.com/office/drawing/2014/main" val="3287969650"/>
                    </a:ext>
                  </a:extLst>
                </a:gridCol>
                <a:gridCol w="745435">
                  <a:extLst>
                    <a:ext uri="{9D8B030D-6E8A-4147-A177-3AD203B41FA5}">
                      <a16:colId xmlns:a16="http://schemas.microsoft.com/office/drawing/2014/main" val="1279433117"/>
                    </a:ext>
                  </a:extLst>
                </a:gridCol>
                <a:gridCol w="735495">
                  <a:extLst>
                    <a:ext uri="{9D8B030D-6E8A-4147-A177-3AD203B41FA5}">
                      <a16:colId xmlns:a16="http://schemas.microsoft.com/office/drawing/2014/main" val="56162856"/>
                    </a:ext>
                  </a:extLst>
                </a:gridCol>
                <a:gridCol w="655983">
                  <a:extLst>
                    <a:ext uri="{9D8B030D-6E8A-4147-A177-3AD203B41FA5}">
                      <a16:colId xmlns:a16="http://schemas.microsoft.com/office/drawing/2014/main" val="1991194074"/>
                    </a:ext>
                  </a:extLst>
                </a:gridCol>
                <a:gridCol w="757867">
                  <a:extLst>
                    <a:ext uri="{9D8B030D-6E8A-4147-A177-3AD203B41FA5}">
                      <a16:colId xmlns:a16="http://schemas.microsoft.com/office/drawing/2014/main" val="6268913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Letter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48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624930"/>
                  </a:ext>
                </a:extLst>
              </a:tr>
            </a:tbl>
          </a:graphicData>
        </a:graphic>
      </p:graphicFrame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135363DA-5A80-4831-B393-F369399F932A}"/>
              </a:ext>
            </a:extLst>
          </p:cNvPr>
          <p:cNvGraphicFramePr>
            <a:graphicFrameLocks noGrp="1"/>
          </p:cNvGraphicFramePr>
          <p:nvPr/>
        </p:nvGraphicFramePr>
        <p:xfrm>
          <a:off x="6227514" y="3037022"/>
          <a:ext cx="5751661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6209">
                  <a:extLst>
                    <a:ext uri="{9D8B030D-6E8A-4147-A177-3AD203B41FA5}">
                      <a16:colId xmlns:a16="http://schemas.microsoft.com/office/drawing/2014/main" val="3323283809"/>
                    </a:ext>
                  </a:extLst>
                </a:gridCol>
                <a:gridCol w="775252">
                  <a:extLst>
                    <a:ext uri="{9D8B030D-6E8A-4147-A177-3AD203B41FA5}">
                      <a16:colId xmlns:a16="http://schemas.microsoft.com/office/drawing/2014/main" val="1582485492"/>
                    </a:ext>
                  </a:extLst>
                </a:gridCol>
                <a:gridCol w="725556">
                  <a:extLst>
                    <a:ext uri="{9D8B030D-6E8A-4147-A177-3AD203B41FA5}">
                      <a16:colId xmlns:a16="http://schemas.microsoft.com/office/drawing/2014/main" val="4040784011"/>
                    </a:ext>
                  </a:extLst>
                </a:gridCol>
                <a:gridCol w="765313">
                  <a:extLst>
                    <a:ext uri="{9D8B030D-6E8A-4147-A177-3AD203B41FA5}">
                      <a16:colId xmlns:a16="http://schemas.microsoft.com/office/drawing/2014/main" val="3952445808"/>
                    </a:ext>
                  </a:extLst>
                </a:gridCol>
                <a:gridCol w="983974">
                  <a:extLst>
                    <a:ext uri="{9D8B030D-6E8A-4147-A177-3AD203B41FA5}">
                      <a16:colId xmlns:a16="http://schemas.microsoft.com/office/drawing/2014/main" val="1547576327"/>
                    </a:ext>
                  </a:extLst>
                </a:gridCol>
                <a:gridCol w="975357">
                  <a:extLst>
                    <a:ext uri="{9D8B030D-6E8A-4147-A177-3AD203B41FA5}">
                      <a16:colId xmlns:a16="http://schemas.microsoft.com/office/drawing/2014/main" val="9250768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Colour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Pink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Blue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Yellow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White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563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0.16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0024574"/>
                  </a:ext>
                </a:extLst>
              </a:tr>
            </a:tbl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BE592A23-F150-454F-BD69-7CF01CFF276B}"/>
              </a:ext>
            </a:extLst>
          </p:cNvPr>
          <p:cNvGrpSpPr/>
          <p:nvPr/>
        </p:nvGrpSpPr>
        <p:grpSpPr>
          <a:xfrm>
            <a:off x="2213507" y="4330638"/>
            <a:ext cx="9606040" cy="1821364"/>
            <a:chOff x="2213507" y="4330638"/>
            <a:chExt cx="9606040" cy="182136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2D40A10-A6A4-409A-B966-094369A9E129}"/>
                </a:ext>
              </a:extLst>
            </p:cNvPr>
            <p:cNvSpPr txBox="1"/>
            <p:nvPr/>
          </p:nvSpPr>
          <p:spPr>
            <a:xfrm>
              <a:off x="2213507" y="4561471"/>
              <a:ext cx="865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0.34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690360B-E8B7-476C-ADE1-04B202E295ED}"/>
                </a:ext>
              </a:extLst>
            </p:cNvPr>
            <p:cNvSpPr txBox="1"/>
            <p:nvPr/>
          </p:nvSpPr>
          <p:spPr>
            <a:xfrm>
              <a:off x="4531191" y="5690337"/>
              <a:ext cx="865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0.41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149F8A8-4FDC-4789-879D-43F4AFC40F91}"/>
                </a:ext>
              </a:extLst>
            </p:cNvPr>
            <p:cNvSpPr txBox="1"/>
            <p:nvPr/>
          </p:nvSpPr>
          <p:spPr>
            <a:xfrm>
              <a:off x="10954090" y="4330638"/>
              <a:ext cx="865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0.24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6D5E9C1-954A-4794-BFDE-ECCED81A77B2}"/>
                </a:ext>
              </a:extLst>
            </p:cNvPr>
            <p:cNvSpPr txBox="1"/>
            <p:nvPr/>
          </p:nvSpPr>
          <p:spPr>
            <a:xfrm>
              <a:off x="11179431" y="5530967"/>
              <a:ext cx="5493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AQA Topic Test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11219A5-B443-FDC4-EB4F-26D3BD5972B4}"/>
              </a:ext>
            </a:extLst>
          </p:cNvPr>
          <p:cNvGrpSpPr/>
          <p:nvPr/>
        </p:nvGrpSpPr>
        <p:grpSpPr>
          <a:xfrm>
            <a:off x="1628775" y="1329921"/>
            <a:ext cx="8934450" cy="4198157"/>
            <a:chOff x="1628775" y="647230"/>
            <a:chExt cx="8934450" cy="419815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13558B0-635E-8705-C535-F2A5DBD2CAB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28775" y="647230"/>
              <a:ext cx="8934450" cy="2486025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BF9886E-6818-8FEE-8E3E-5B43BE7011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33537" y="3235662"/>
              <a:ext cx="8924925" cy="5715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6C474FC-3FFD-7EC6-84BB-5980E1E3E4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43062" y="3807162"/>
              <a:ext cx="8915400" cy="1038225"/>
            </a:xfrm>
            <a:prstGeom prst="rect">
              <a:avLst/>
            </a:prstGeom>
          </p:spPr>
        </p:pic>
      </p:grpSp>
      <p:pic>
        <p:nvPicPr>
          <p:cNvPr id="12" name="Picture 2" descr="Image result for calculator symbols">
            <a:extLst>
              <a:ext uri="{FF2B5EF4-FFF2-40B4-BE49-F238E27FC236}">
                <a16:creationId xmlns:a16="http://schemas.microsoft.com/office/drawing/2014/main" id="{AA35CBC8-EAE7-5CFF-720E-2F14F49DEA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01186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A99A91-0AEA-4D1C-9A15-5A538FECDA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812</Words>
  <Application>Microsoft Office PowerPoint</Application>
  <PresentationFormat>Widescreen</PresentationFormat>
  <Paragraphs>161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Starter</vt:lpstr>
      <vt:lpstr>Probability</vt:lpstr>
      <vt:lpstr>Probability</vt:lpstr>
      <vt:lpstr>Probability Scales</vt:lpstr>
      <vt:lpstr>Your turn…</vt:lpstr>
      <vt:lpstr>PowerPoint Presentation</vt:lpstr>
      <vt:lpstr>Probability Tables</vt:lpstr>
      <vt:lpstr>Your turn…</vt:lpstr>
      <vt:lpstr>PowerPoint Presentation</vt:lpstr>
      <vt:lpstr>Probability Tables</vt:lpstr>
      <vt:lpstr>Your turn…</vt:lpstr>
      <vt:lpstr>PowerPoint Presentation</vt:lpstr>
      <vt:lpstr>Relative Frequency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Amit Panesar</cp:lastModifiedBy>
  <cp:revision>21</cp:revision>
  <dcterms:created xsi:type="dcterms:W3CDTF">2021-04-21T08:57:39Z</dcterms:created>
  <dcterms:modified xsi:type="dcterms:W3CDTF">2022-11-22T16:03:49Z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