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7" r:id="rId7"/>
    <p:sldId id="258" r:id="rId8"/>
    <p:sldId id="270" r:id="rId9"/>
    <p:sldId id="271" r:id="rId10"/>
    <p:sldId id="272" r:id="rId11"/>
    <p:sldId id="273" r:id="rId12"/>
    <p:sldId id="262" r:id="rId13"/>
    <p:sldId id="274" r:id="rId14"/>
    <p:sldId id="275" r:id="rId15"/>
    <p:sldId id="276" r:id="rId16"/>
    <p:sldId id="277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F6CDCC-BDE1-A1A0-60A9-935774EB3EA6}" v="4" dt="2021-10-15T08:37:13.6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38" autoAdjust="0"/>
    <p:restoredTop sz="94660"/>
  </p:normalViewPr>
  <p:slideViewPr>
    <p:cSldViewPr snapToGrid="0">
      <p:cViewPr varScale="1">
        <p:scale>
          <a:sx n="85" d="100"/>
          <a:sy n="85" d="100"/>
        </p:scale>
        <p:origin x="20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94132-7942-4EBA-B9E3-BB95C01B17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C0F129-63A6-4152-AAC0-F9B61AE476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F6BD92-75FB-4D4F-B0C7-4E4E8ECE7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7836-8158-4A0A-B59F-F02B76F35F9A}" type="datetimeFigureOut">
              <a:rPr lang="en-GB" smtClean="0"/>
              <a:t>21/10/2021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62E330-B9EC-45A2-B3E0-0EA21F0F1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BCD961-8159-4FDE-AA52-291C9E26F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9EE00-EBDE-402D-A8DC-BC5AD5D96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9504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EC08C-01D1-4221-915E-627DE36C6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EF1C66-789E-4ADC-A4E7-76F56133ED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9D2837-810D-4F9C-8869-E27C0A285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7836-8158-4A0A-B59F-F02B76F35F9A}" type="datetimeFigureOut">
              <a:rPr lang="en-GB" smtClean="0"/>
              <a:t>21/10/2021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D20C2-F0EB-4F89-9D98-4DBDFDD46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19298-F44D-446D-902D-861A25F12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9EE00-EBDE-402D-A8DC-BC5AD5D96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062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6F9FB1-1ED9-4EBB-A6EB-9853F3BA03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595852-82B4-41FF-87BB-325F362582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05CCCF-94D0-475D-B029-CED9270DC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7836-8158-4A0A-B59F-F02B76F35F9A}" type="datetimeFigureOut">
              <a:rPr lang="en-GB" smtClean="0"/>
              <a:t>21/10/2021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9CFC9D-83E6-4AED-80D2-5B6210DE2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15FA38-91F0-4780-BC08-94C47BB3F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9EE00-EBDE-402D-A8DC-BC5AD5D96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8822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8E667-509D-40B3-9E2C-517C98DA0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AD34D3-9FB5-4055-8CB1-2D82DAE413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F0A37-B745-4251-92A6-3B3103478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7836-8158-4A0A-B59F-F02B76F35F9A}" type="datetimeFigureOut">
              <a:rPr lang="en-GB" smtClean="0"/>
              <a:t>21/10/2021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11BE64-D863-436E-BC69-2DD3AB430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4FF0A8-2B52-4E31-A209-FD1761C29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9EE00-EBDE-402D-A8DC-BC5AD5D96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2162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65B02-1565-47B6-B71B-34DF38C99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8A5857-08FC-493B-985D-714406825C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1B7BD7-6734-47B9-80F0-C3CF74F1F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7836-8158-4A0A-B59F-F02B76F35F9A}" type="datetimeFigureOut">
              <a:rPr lang="en-GB" smtClean="0"/>
              <a:t>21/10/2021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16958F-58F2-41CA-B9FF-57D4DD2DB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9395BF-67C8-4674-A3D8-DF0B599F3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9EE00-EBDE-402D-A8DC-BC5AD5D96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1882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5A56E-B1A4-4C52-8535-368E204FB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849532-9091-4604-8C7C-6848E65B16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196437-ECCD-4559-94C2-52CD51D2A3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84F666-7706-4E11-8CEB-438FFF0FC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7836-8158-4A0A-B59F-F02B76F35F9A}" type="datetimeFigureOut">
              <a:rPr lang="en-GB" smtClean="0"/>
              <a:t>21/10/2021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6A5632-21BA-4675-9934-44F696ADB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EA7B27-917B-4C8E-8E4D-F0FF99FEA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9EE00-EBDE-402D-A8DC-BC5AD5D96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6704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F07D4-310E-4FB8-AF14-EA3067A04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88C0D1-0697-450E-AF58-7BCB3C0BBC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5D8F50-8F14-4458-9253-D5EA53A74B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6B94BC-4CE9-4F03-8B8E-AD842F139D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6C1EF7-50EC-40C4-9B93-BF951A256B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C6ACAF-B6D5-4E93-850D-71150A133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7836-8158-4A0A-B59F-F02B76F35F9A}" type="datetimeFigureOut">
              <a:rPr lang="en-GB" smtClean="0"/>
              <a:t>21/10/2021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8EFDFC-9C56-46C7-857F-06654DA3E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F6AC8A-F333-40B2-BA90-F4FC7F0C3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9EE00-EBDE-402D-A8DC-BC5AD5D96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3181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0E89E-4D17-41ED-9428-DD8F6514D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B6F4A2-1334-4AED-9A1A-D58F1F36A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7836-8158-4A0A-B59F-F02B76F35F9A}" type="datetimeFigureOut">
              <a:rPr lang="en-GB" smtClean="0"/>
              <a:t>21/10/2021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55401B-FA18-49A9-AD19-19440D3C4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85C91F-D2F3-48D7-8897-CA4417A09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9EE00-EBDE-402D-A8DC-BC5AD5D96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1560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1503DF-E093-4DB3-B617-B2DD2A4FD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7836-8158-4A0A-B59F-F02B76F35F9A}" type="datetimeFigureOut">
              <a:rPr lang="en-GB" smtClean="0"/>
              <a:t>21/10/2021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32F3E4-BAC7-4351-A956-3B2A44271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1F0801-4947-4494-AAFF-20B54C222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9EE00-EBDE-402D-A8DC-BC5AD5D96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957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F5C9C-D450-4D22-B6A3-561E796C0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1BDA95-5363-4C20-9454-369227A7D2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BBDE85-5894-40B0-88EE-C4CF4406F7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F4614F-906B-4D2F-9005-3005AEC61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7836-8158-4A0A-B59F-F02B76F35F9A}" type="datetimeFigureOut">
              <a:rPr lang="en-GB" smtClean="0"/>
              <a:t>21/10/2021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5AD0D9-BAF6-48ED-9205-9C1FD3F73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E60813-8FBB-4C41-80D0-11AD1F2B3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9EE00-EBDE-402D-A8DC-BC5AD5D96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7183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A856E-B952-4A8A-AD0E-54BA85DDA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99E1C7-A359-4532-B37F-5F15DC5215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6CDA41-FE1E-4D41-AD71-4452D788BD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E0FD7B-C0D3-43C1-B99A-E643EF443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7836-8158-4A0A-B59F-F02B76F35F9A}" type="datetimeFigureOut">
              <a:rPr lang="en-GB" smtClean="0"/>
              <a:t>21/10/2021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564B0E-8070-4DEA-BE81-DDC083CA8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D7965F-3714-451B-8511-9F1F06A22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9EE00-EBDE-402D-A8DC-BC5AD5D96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0307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701976-F93D-4D8C-B87C-CDCAA57A3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A9FC8B-2A3C-49FB-8FB6-67B45CF93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B1283E-1989-493F-B21D-7F417B8661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17836-8158-4A0A-B59F-F02B76F35F9A}" type="datetimeFigureOut">
              <a:rPr lang="en-GB" smtClean="0"/>
              <a:t>21/10/2021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6608FF-62BA-4A08-859C-0B55384A3D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AB6A04-6674-4647-AD4C-DAF95265BF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39EE00-EBDE-402D-A8DC-BC5AD5D96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739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tmp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0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1AA4DF9-27DF-45D3-B5F1-8C173E97A674}"/>
              </a:ext>
            </a:extLst>
          </p:cNvPr>
          <p:cNvSpPr txBox="1"/>
          <p:nvPr/>
        </p:nvSpPr>
        <p:spPr>
          <a:xfrm>
            <a:off x="1401357" y="2017321"/>
            <a:ext cx="9583018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Learning Objectives</a:t>
            </a:r>
          </a:p>
          <a:p>
            <a:pPr>
              <a:lnSpc>
                <a:spcPct val="150000"/>
              </a:lnSpc>
            </a:pPr>
            <a:r>
              <a:rPr lang="en-GB" dirty="0">
                <a:cs typeface="Times New Roman" panose="02020603050405020304" pitchFamily="18" charset="0"/>
              </a:rPr>
              <a:t>To be able to 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/>
              <a:t>Solve linear equations on one unknown algebraically. Including those with the unknown on both sides of the equation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/>
              <a:t>Solve linear inequalities in one variable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/>
              <a:t>Represent the solution set on a number line</a:t>
            </a:r>
            <a:endParaRPr lang="en-GB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84FFD271-0328-4E44-9FEC-62D0B0FCA6BD}"/>
              </a:ext>
            </a:extLst>
          </p:cNvPr>
          <p:cNvSpPr/>
          <p:nvPr/>
        </p:nvSpPr>
        <p:spPr>
          <a:xfrm>
            <a:off x="1072939" y="1928404"/>
            <a:ext cx="10270251" cy="2214618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881B9976-4585-48D0-B9F3-D631153C0C05}"/>
              </a:ext>
            </a:extLst>
          </p:cNvPr>
          <p:cNvSpPr/>
          <p:nvPr/>
        </p:nvSpPr>
        <p:spPr>
          <a:xfrm>
            <a:off x="1009416" y="4402971"/>
            <a:ext cx="10270251" cy="1555112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6BEA9EE-2502-4510-8AE7-D043D1072F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675691"/>
            <a:ext cx="12101689" cy="992764"/>
          </a:xfrm>
        </p:spPr>
        <p:txBody>
          <a:bodyPr>
            <a:normAutofit fontScale="90000"/>
          </a:bodyPr>
          <a:lstStyle/>
          <a:p>
            <a:r>
              <a:rPr lang="en-GB" u="sng" dirty="0"/>
              <a:t>INTRODUCTION TO </a:t>
            </a:r>
            <a:br>
              <a:rPr lang="en-GB" u="sng" dirty="0"/>
            </a:br>
            <a:r>
              <a:rPr lang="en-GB" u="sng" dirty="0"/>
              <a:t>LINER EQUATIONS AND INEQULITIES</a:t>
            </a:r>
            <a:endParaRPr lang="en-GB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1040737-5513-477B-893A-8FA3692BEBDA}"/>
                  </a:ext>
                </a:extLst>
              </p:cNvPr>
              <p:cNvSpPr txBox="1"/>
              <p:nvPr/>
            </p:nvSpPr>
            <p:spPr>
              <a:xfrm>
                <a:off x="1395611" y="4402971"/>
                <a:ext cx="9400777" cy="12951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:r>
                  <a:rPr lang="en-GB" dirty="0"/>
                  <a:t>Simplify 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>
                        <a:latin typeface="Cambria Math" panose="02040503050406030204" pitchFamily="18" charset="0"/>
                      </a:rPr>
                      <m:t>+3</m:t>
                    </m:r>
                    <m:r>
                      <a:rPr lang="en-GB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>
                        <a:latin typeface="Cambria Math" panose="02040503050406030204" pitchFamily="18" charset="0"/>
                      </a:rPr>
                      <m:t>+2+2</m:t>
                    </m:r>
                    <m:r>
                      <a:rPr lang="en-GB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>
                        <a:latin typeface="Cambria Math" panose="02040503050406030204" pitchFamily="18" charset="0"/>
                      </a:rPr>
                      <m:t>+3     </m:t>
                    </m:r>
                  </m:oMath>
                </a14:m>
                <a:endParaRPr lang="en-GB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:r>
                  <a:rPr lang="en-GB" dirty="0"/>
                  <a:t>Factorise 	4a </a:t>
                </a:r>
                <a14:m>
                  <m:oMath xmlns:m="http://schemas.openxmlformats.org/officeDocument/2006/math">
                    <m:r>
                      <a:rPr lang="en-GB">
                        <a:latin typeface="Cambria Math" panose="02040503050406030204" pitchFamily="18" charset="0"/>
                      </a:rPr>
                      <m:t>+ 20</m:t>
                    </m:r>
                  </m:oMath>
                </a14:m>
                <a:endParaRPr lang="en-GB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:r>
                  <a:rPr lang="en-GB" dirty="0"/>
                  <a:t>Expand 	</a:t>
                </a:r>
                <a14:m>
                  <m:oMath xmlns:m="http://schemas.openxmlformats.org/officeDocument/2006/math">
                    <m:r>
                      <a:rPr lang="en-GB">
                        <a:latin typeface="Cambria Math" panose="02040503050406030204" pitchFamily="18" charset="0"/>
                      </a:rPr>
                      <m:t>− 4</m:t>
                    </m:r>
                    <m:r>
                      <a:rPr lang="en-GB">
                        <a:latin typeface="Cambria Math" panose="02040503050406030204" pitchFamily="18" charset="0"/>
                      </a:rPr>
                      <m:t>𝑦</m:t>
                    </m:r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>
                            <a:latin typeface="Cambria Math" panose="02040503050406030204" pitchFamily="18" charset="0"/>
                          </a:rPr>
                          <m:t>−2</m:t>
                        </m:r>
                        <m:r>
                          <a:rPr lang="en-GB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GB">
                            <a:latin typeface="Cambria Math" panose="02040503050406030204" pitchFamily="18" charset="0"/>
                          </a:rPr>
                          <m:t>+5</m:t>
                        </m:r>
                      </m:e>
                    </m:d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1040737-5513-477B-893A-8FA3692BEB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5611" y="4402971"/>
                <a:ext cx="9400777" cy="1295163"/>
              </a:xfrm>
              <a:prstGeom prst="rect">
                <a:avLst/>
              </a:prstGeom>
              <a:blipFill>
                <a:blip r:embed="rId3"/>
                <a:stretch>
                  <a:fillRect l="-584" b="-704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162561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D23B8-C3FC-4324-8DD7-90BF5146E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011" y="346156"/>
            <a:ext cx="9305188" cy="1325563"/>
          </a:xfrm>
        </p:spPr>
        <p:txBody>
          <a:bodyPr/>
          <a:lstStyle/>
          <a:p>
            <a:r>
              <a:rPr lang="en-GB" u="sng" dirty="0"/>
              <a:t>Linear inequalities on number line (2)</a:t>
            </a:r>
            <a:endParaRPr lang="en-GB" dirty="0"/>
          </a:p>
        </p:txBody>
      </p:sp>
      <p:sp>
        <p:nvSpPr>
          <p:cNvPr id="3" name="Rounded Rectangle 7">
            <a:extLst>
              <a:ext uri="{FF2B5EF4-FFF2-40B4-BE49-F238E27FC236}">
                <a16:creationId xmlns:a16="http://schemas.microsoft.com/office/drawing/2014/main" id="{E3E28C32-0FF6-479C-A445-53B0B6FCFF86}"/>
              </a:ext>
            </a:extLst>
          </p:cNvPr>
          <p:cNvSpPr/>
          <p:nvPr/>
        </p:nvSpPr>
        <p:spPr>
          <a:xfrm>
            <a:off x="1214271" y="2046422"/>
            <a:ext cx="9531928" cy="2299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B7048B4-1D84-484A-B24D-15409B20A24C}"/>
                  </a:ext>
                </a:extLst>
              </p:cNvPr>
              <p:cNvSpPr txBox="1"/>
              <p:nvPr/>
            </p:nvSpPr>
            <p:spPr>
              <a:xfrm>
                <a:off x="1536120" y="2046422"/>
                <a:ext cx="9312502" cy="20342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dirty="0"/>
                  <a:t>2. </a:t>
                </a:r>
              </a:p>
              <a:p>
                <a:pPr marL="342900" indent="-342900">
                  <a:lnSpc>
                    <a:spcPct val="150000"/>
                  </a:lnSpc>
                  <a:buAutoNum type="alphaLcParenR"/>
                </a:pPr>
                <a:r>
                  <a:rPr lang="en-GB" dirty="0"/>
                  <a:t>Solve  		7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  </a:t>
                </a:r>
                <a:r>
                  <a:rPr lang="en-GB" sz="1800" dirty="0"/>
                  <a:t>– </a:t>
                </a:r>
                <a:r>
                  <a:rPr lang="en-GB" dirty="0"/>
                  <a:t>5  &gt; 4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1800" dirty="0"/>
                  <a:t> + 4</a:t>
                </a:r>
                <a:r>
                  <a:rPr lang="en-GB" dirty="0"/>
                  <a:t> </a:t>
                </a:r>
              </a:p>
              <a:p>
                <a:pPr marL="342900" indent="-342900">
                  <a:lnSpc>
                    <a:spcPct val="150000"/>
                  </a:lnSpc>
                  <a:buAutoNum type="alphaLcParenR"/>
                </a:pPr>
                <a:r>
                  <a:rPr lang="en-GB" dirty="0"/>
                  <a:t>Solve 			</a:t>
                </a:r>
                <a:r>
                  <a:rPr lang="en-GB" sz="24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  <a:r>
                  <a:rPr lang="en-GB" dirty="0"/>
                  <a:t> + 3  ≤  8</a:t>
                </a:r>
              </a:p>
              <a:p>
                <a:pPr marL="342900" indent="-342900">
                  <a:lnSpc>
                    <a:spcPct val="150000"/>
                  </a:lnSpc>
                  <a:buAutoNum type="alphaLcParenR"/>
                </a:pPr>
                <a:r>
                  <a:rPr lang="en-GB" dirty="0"/>
                  <a:t>Represent the solution set that satisfies both answers to part (a) and (b) on the number line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B7048B4-1D84-484A-B24D-15409B20A2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6120" y="2046422"/>
                <a:ext cx="9312502" cy="2034275"/>
              </a:xfrm>
              <a:prstGeom prst="rect">
                <a:avLst/>
              </a:prstGeom>
              <a:blipFill>
                <a:blip r:embed="rId2"/>
                <a:stretch>
                  <a:fillRect l="-589" b="-420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9">
            <a:extLst>
              <a:ext uri="{FF2B5EF4-FFF2-40B4-BE49-F238E27FC236}">
                <a16:creationId xmlns:a16="http://schemas.microsoft.com/office/drawing/2014/main" id="{DDA897A0-814C-491A-B0E2-B5F50E1193A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514" t="70531" r="4341" b="-5086"/>
          <a:stretch/>
        </p:blipFill>
        <p:spPr>
          <a:xfrm>
            <a:off x="1214271" y="5118181"/>
            <a:ext cx="9837458" cy="869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41315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7">
            <a:extLst>
              <a:ext uri="{FF2B5EF4-FFF2-40B4-BE49-F238E27FC236}">
                <a16:creationId xmlns:a16="http://schemas.microsoft.com/office/drawing/2014/main" id="{E3E28C32-0FF6-479C-A445-53B0B6FCFF86}"/>
              </a:ext>
            </a:extLst>
          </p:cNvPr>
          <p:cNvSpPr/>
          <p:nvPr/>
        </p:nvSpPr>
        <p:spPr>
          <a:xfrm>
            <a:off x="1214271" y="2046422"/>
            <a:ext cx="9531928" cy="2299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B7048B4-1D84-484A-B24D-15409B20A24C}"/>
                  </a:ext>
                </a:extLst>
              </p:cNvPr>
              <p:cNvSpPr txBox="1"/>
              <p:nvPr/>
            </p:nvSpPr>
            <p:spPr>
              <a:xfrm>
                <a:off x="1536120" y="2046422"/>
                <a:ext cx="9312502" cy="20798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indent="-342900">
                  <a:lnSpc>
                    <a:spcPct val="150000"/>
                  </a:lnSpc>
                  <a:buAutoNum type="alphaLcParenR"/>
                </a:pPr>
                <a:r>
                  <a:rPr lang="en-GB" dirty="0"/>
                  <a:t>Solve  		4(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 + 4 ) &gt; 3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1800" dirty="0"/>
                  <a:t> + 4</a:t>
                </a:r>
                <a:r>
                  <a:rPr lang="en-GB" dirty="0"/>
                  <a:t> </a:t>
                </a:r>
              </a:p>
              <a:p>
                <a:pPr marL="342900" indent="-342900">
                  <a:lnSpc>
                    <a:spcPct val="150000"/>
                  </a:lnSpc>
                  <a:buAutoNum type="alphaLcParenR"/>
                </a:pPr>
                <a:r>
                  <a:rPr lang="en-GB" dirty="0"/>
                  <a:t>Solve 			</a:t>
                </a:r>
                <a:r>
                  <a:rPr lang="en-GB" sz="24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  <a:r>
                  <a:rPr lang="en-GB" dirty="0"/>
                  <a:t>  ≤  8</a:t>
                </a:r>
              </a:p>
              <a:p>
                <a:pPr marL="342900" indent="-342900">
                  <a:lnSpc>
                    <a:spcPct val="150000"/>
                  </a:lnSpc>
                  <a:buAutoNum type="alphaLcParenR"/>
                </a:pPr>
                <a:endParaRPr lang="en-GB" dirty="0"/>
              </a:p>
              <a:p>
                <a:pPr marL="342900" indent="-342900">
                  <a:lnSpc>
                    <a:spcPct val="150000"/>
                  </a:lnSpc>
                  <a:buAutoNum type="alphaLcParenR"/>
                </a:pPr>
                <a:r>
                  <a:rPr lang="en-GB" dirty="0"/>
                  <a:t>Represent the solution set that satisfies both answers to part (a) and (b) on the number line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B7048B4-1D84-484A-B24D-15409B20A2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6120" y="2046422"/>
                <a:ext cx="9312502" cy="2079865"/>
              </a:xfrm>
              <a:prstGeom prst="rect">
                <a:avLst/>
              </a:prstGeom>
              <a:blipFill>
                <a:blip r:embed="rId2"/>
                <a:stretch>
                  <a:fillRect l="-589" b="-381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9">
            <a:extLst>
              <a:ext uri="{FF2B5EF4-FFF2-40B4-BE49-F238E27FC236}">
                <a16:creationId xmlns:a16="http://schemas.microsoft.com/office/drawing/2014/main" id="{DDA897A0-814C-491A-B0E2-B5F50E1193A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514" t="70531" r="4341" b="-5086"/>
          <a:stretch/>
        </p:blipFill>
        <p:spPr>
          <a:xfrm>
            <a:off x="1214271" y="5118181"/>
            <a:ext cx="9837458" cy="869386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D52188DF-4701-4A1B-9A05-71A48D33D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</p:spTree>
    <p:extLst>
      <p:ext uri="{BB962C8B-B14F-4D97-AF65-F5344CB8AC3E}">
        <p14:creationId xmlns:p14="http://schemas.microsoft.com/office/powerpoint/2010/main" val="19123938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1865" y="956047"/>
            <a:ext cx="7747460" cy="993110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43046" y="520268"/>
            <a:ext cx="2023171" cy="791013"/>
          </a:xfrm>
        </p:spPr>
        <p:txBody>
          <a:bodyPr>
            <a:normAutofit/>
          </a:bodyPr>
          <a:lstStyle/>
          <a:p>
            <a:r>
              <a:rPr lang="en-GB" sz="1800" dirty="0">
                <a:latin typeface="+mn-lt"/>
                <a:ea typeface="+mn-ea"/>
                <a:cs typeface="+mn-cs"/>
              </a:rPr>
              <a:t>Specimen 4 Paper 1</a:t>
            </a:r>
          </a:p>
        </p:txBody>
      </p:sp>
      <p:sp>
        <p:nvSpPr>
          <p:cNvPr id="6" name="Rectangle 5"/>
          <p:cNvSpPr/>
          <p:nvPr/>
        </p:nvSpPr>
        <p:spPr>
          <a:xfrm>
            <a:off x="1994203" y="665304"/>
            <a:ext cx="8525163" cy="105097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7354" y="3218175"/>
            <a:ext cx="8218863" cy="1130936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8520774" y="3070847"/>
            <a:ext cx="4352637" cy="7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800" dirty="0">
                <a:latin typeface="+mn-lt"/>
                <a:ea typeface="+mn-ea"/>
                <a:cs typeface="+mn-cs"/>
              </a:rPr>
              <a:t>Specimen 2 Paper 3</a:t>
            </a:r>
          </a:p>
        </p:txBody>
      </p:sp>
      <p:sp>
        <p:nvSpPr>
          <p:cNvPr id="9" name="Rectangle 8"/>
          <p:cNvSpPr/>
          <p:nvPr/>
        </p:nvSpPr>
        <p:spPr>
          <a:xfrm>
            <a:off x="1994203" y="3090915"/>
            <a:ext cx="8525163" cy="10810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4204" y="5396595"/>
            <a:ext cx="8372014" cy="720702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994203" y="5216427"/>
            <a:ext cx="8525163" cy="10810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7980734" y="5082017"/>
            <a:ext cx="4352637" cy="7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800" dirty="0">
                <a:latin typeface="+mn-lt"/>
                <a:ea typeface="+mn-ea"/>
                <a:cs typeface="+mn-cs"/>
              </a:rPr>
              <a:t>November 2017 Paper 2</a:t>
            </a:r>
          </a:p>
        </p:txBody>
      </p:sp>
    </p:spTree>
    <p:extLst>
      <p:ext uri="{BB962C8B-B14F-4D97-AF65-F5344CB8AC3E}">
        <p14:creationId xmlns:p14="http://schemas.microsoft.com/office/powerpoint/2010/main" val="28919866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9264" y="1574599"/>
            <a:ext cx="6615718" cy="4530637"/>
          </a:xfrm>
          <a:prstGeom prst="rect">
            <a:avLst/>
          </a:prstGeom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54256" y="447964"/>
            <a:ext cx="4352637" cy="791013"/>
          </a:xfrm>
        </p:spPr>
        <p:txBody>
          <a:bodyPr>
            <a:normAutofit/>
          </a:bodyPr>
          <a:lstStyle/>
          <a:p>
            <a:pPr algn="ctr"/>
            <a:r>
              <a:rPr lang="en-GB" sz="1800" dirty="0">
                <a:latin typeface="+mn-lt"/>
                <a:ea typeface="+mn-ea"/>
                <a:cs typeface="+mn-cs"/>
              </a:rPr>
              <a:t>Plenary - November 2018 Paper 2</a:t>
            </a:r>
          </a:p>
        </p:txBody>
      </p:sp>
      <p:sp>
        <p:nvSpPr>
          <p:cNvPr id="5" name="Rectangle 4"/>
          <p:cNvSpPr/>
          <p:nvPr/>
        </p:nvSpPr>
        <p:spPr>
          <a:xfrm>
            <a:off x="2586182" y="1357745"/>
            <a:ext cx="7379854" cy="505229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4086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71245" y="1894175"/>
                <a:ext cx="4148118" cy="36496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GB" dirty="0"/>
              </a:p>
              <a:p>
                <a:pPr marL="800100" lvl="1" indent="-342900">
                  <a:lnSpc>
                    <a:spcPct val="150000"/>
                  </a:lnSpc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>
                        <a:latin typeface="Cambria Math" panose="02040503050406030204" pitchFamily="18" charset="0"/>
                      </a:rPr>
                      <m:t>+5=16</m:t>
                    </m:r>
                  </m:oMath>
                </a14:m>
                <a:r>
                  <a:rPr lang="en-GB" dirty="0"/>
                  <a:t> </a:t>
                </a:r>
              </a:p>
              <a:p>
                <a:pPr marL="800100" lvl="1" indent="-342900">
                  <a:lnSpc>
                    <a:spcPct val="150000"/>
                  </a:lnSpc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en-GB">
                        <a:latin typeface="Cambria Math" panose="02040503050406030204" pitchFamily="18" charset="0"/>
                      </a:rPr>
                      <m:t>8+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>
                        <a:latin typeface="Cambria Math" panose="02040503050406030204" pitchFamily="18" charset="0"/>
                      </a:rPr>
                      <m:t>=4</m:t>
                    </m:r>
                  </m:oMath>
                </a14:m>
                <a:endParaRPr lang="en-GB" dirty="0"/>
              </a:p>
              <a:p>
                <a:pPr marL="800100" lvl="1" indent="-3429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/>
                  <a:t>2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>
                        <a:latin typeface="Cambria Math" panose="02040503050406030204" pitchFamily="18" charset="0"/>
                      </a:rPr>
                      <m:t>+ 2=22</m:t>
                    </m:r>
                  </m:oMath>
                </a14:m>
                <a:endParaRPr lang="en-GB" dirty="0"/>
              </a:p>
              <a:p>
                <a:pPr marL="800100" lvl="1" indent="-342900">
                  <a:lnSpc>
                    <a:spcPct val="150000"/>
                  </a:lnSpc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>
                        <a:latin typeface="Cambria Math" panose="02040503050406030204" pitchFamily="18" charset="0"/>
                      </a:rPr>
                      <m:t>−9=17</m:t>
                    </m:r>
                  </m:oMath>
                </a14:m>
                <a:endParaRPr lang="en-GB" dirty="0"/>
              </a:p>
              <a:p>
                <a:pPr marL="800100" lvl="1" indent="-3429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/>
                  <a:t>10 </a:t>
                </a:r>
                <a14:m>
                  <m:oMath xmlns:m="http://schemas.openxmlformats.org/officeDocument/2006/math">
                    <m:r>
                      <a:rPr lang="en-GB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>
                        <a:latin typeface="Cambria Math" panose="02040503050406030204" pitchFamily="18" charset="0"/>
                      </a:rPr>
                      <m:t>=19</m:t>
                    </m:r>
                  </m:oMath>
                </a14:m>
                <a:endParaRPr lang="en-GB" dirty="0"/>
              </a:p>
              <a:p>
                <a:pPr marL="800100" lvl="1" indent="-3429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/>
                  <a:t>3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>
                        <a:latin typeface="Cambria Math" panose="02040503050406030204" pitchFamily="18" charset="0"/>
                      </a:rPr>
                      <m:t>− 9  =9</m:t>
                    </m:r>
                  </m:oMath>
                </a14:m>
                <a:endParaRPr lang="en-GB" dirty="0"/>
              </a:p>
              <a:p>
                <a:pPr marL="800100" lvl="1" indent="-3429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/>
                  <a:t>6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+ 7 = 4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+ 13</a:t>
                </a:r>
              </a:p>
              <a:p>
                <a:pPr marL="800100" lvl="1" indent="-3429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/>
                  <a:t>2 (2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-1) = 2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-5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245" y="1894175"/>
                <a:ext cx="4148118" cy="3649653"/>
              </a:xfrm>
              <a:prstGeom prst="rect">
                <a:avLst/>
              </a:prstGeom>
              <a:blipFill>
                <a:blip r:embed="rId2"/>
                <a:stretch>
                  <a:fillRect b="-18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ounded Rectangle 7"/>
          <p:cNvSpPr/>
          <p:nvPr/>
        </p:nvSpPr>
        <p:spPr>
          <a:xfrm>
            <a:off x="439378" y="2050203"/>
            <a:ext cx="4412743" cy="454095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/>
          <p:cNvSpPr/>
          <p:nvPr/>
        </p:nvSpPr>
        <p:spPr>
          <a:xfrm>
            <a:off x="5436333" y="3989026"/>
            <a:ext cx="6205399" cy="195297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5434239" y="2102432"/>
            <a:ext cx="6209686" cy="111218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971293" y="1430948"/>
            <a:ext cx="50107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002060"/>
                </a:solidFill>
                <a:latin typeface="Arial Black" panose="020B0A04020102020204" pitchFamily="34" charset="0"/>
              </a:rPr>
              <a:t>Linear Equations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867014" y="3341098"/>
            <a:ext cx="49229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Represent the solution </a:t>
            </a:r>
            <a:endParaRPr lang="en-GB" sz="24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867014" y="1430947"/>
            <a:ext cx="4135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C00000"/>
                </a:solidFill>
                <a:latin typeface="Arial Black" panose="020B0A04020102020204" pitchFamily="34" charset="0"/>
              </a:rPr>
              <a:t>Inequalities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1410017" y="178560"/>
            <a:ext cx="9144000" cy="9927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u="sng" dirty="0"/>
              <a:t>STARTER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DEEBB6F-036B-4074-BA30-E0D18B5F524F}"/>
                  </a:ext>
                </a:extLst>
              </p:cNvPr>
              <p:cNvSpPr txBox="1"/>
              <p:nvPr/>
            </p:nvSpPr>
            <p:spPr>
              <a:xfrm>
                <a:off x="5867014" y="2167161"/>
                <a:ext cx="4931530" cy="12958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1">
                  <a:lnSpc>
                    <a:spcPct val="150000"/>
                  </a:lnSpc>
                </a:pPr>
                <a:r>
                  <a:rPr lang="en-GB" dirty="0"/>
                  <a:t>9. 	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>
                        <a:latin typeface="Cambria Math" panose="02040503050406030204" pitchFamily="18" charset="0"/>
                      </a:rPr>
                      <m:t>−</m:t>
                    </m:r>
                    <m:r>
                      <m:rPr>
                        <m:nor/>
                      </m:rPr>
                      <a:rPr lang="en-GB" dirty="0"/>
                      <m:t>5  &lt; </m:t>
                    </m:r>
                    <m:r>
                      <a:rPr lang="en-GB" dirty="0"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endParaRPr lang="en-GB" dirty="0"/>
              </a:p>
              <a:p>
                <a:pPr lvl="1">
                  <a:lnSpc>
                    <a:spcPct val="150000"/>
                  </a:lnSpc>
                </a:pPr>
                <a:r>
                  <a:rPr lang="en-GB" dirty="0"/>
                  <a:t>10. 	</a:t>
                </a:r>
                <a14:m>
                  <m:oMath xmlns:m="http://schemas.openxmlformats.org/officeDocument/2006/math">
                    <m:r>
                      <a:rPr lang="en-GB">
                        <a:latin typeface="Cambria Math" panose="02040503050406030204" pitchFamily="18" charset="0"/>
                      </a:rPr>
                      <m:t>3 </m:t>
                    </m:r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>
                            <a:latin typeface="Cambria Math" panose="02040503050406030204" pitchFamily="18" charset="0"/>
                          </a:rPr>
                          <m:t>+2</m:t>
                        </m:r>
                      </m:e>
                    </m:d>
                    <m:r>
                      <a:rPr lang="en-GB">
                        <a:latin typeface="Cambria Math" panose="02040503050406030204" pitchFamily="18" charset="0"/>
                      </a:rPr>
                      <m:t>&gt;12</m:t>
                    </m:r>
                  </m:oMath>
                </a14:m>
                <a:endParaRPr lang="en-GB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:endParaRPr lang="en-GB" b="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DEEBB6F-036B-4074-BA30-E0D18B5F52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7014" y="2167161"/>
                <a:ext cx="4931530" cy="129586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" name="Picture 13">
            <a:extLst>
              <a:ext uri="{FF2B5EF4-FFF2-40B4-BE49-F238E27FC236}">
                <a16:creationId xmlns:a16="http://schemas.microsoft.com/office/drawing/2014/main" id="{85F114A2-CB9B-40FB-A15F-83E8894A316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514" t="70531" r="4341" b="-5086"/>
          <a:stretch/>
        </p:blipFill>
        <p:spPr>
          <a:xfrm>
            <a:off x="5585165" y="5041033"/>
            <a:ext cx="6056567" cy="53524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5AB0390-0AC3-4B30-B46F-FDB017210B2F}"/>
              </a:ext>
            </a:extLst>
          </p:cNvPr>
          <p:cNvSpPr txBox="1"/>
          <p:nvPr/>
        </p:nvSpPr>
        <p:spPr>
          <a:xfrm>
            <a:off x="5867014" y="4071143"/>
            <a:ext cx="62053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Represent the solution set that satisfies both answers to question 9 and 10 on the number line</a:t>
            </a:r>
          </a:p>
        </p:txBody>
      </p:sp>
    </p:spTree>
    <p:extLst>
      <p:ext uri="{BB962C8B-B14F-4D97-AF65-F5344CB8AC3E}">
        <p14:creationId xmlns:p14="http://schemas.microsoft.com/office/powerpoint/2010/main" val="2461622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9493"/>
          </a:xfrm>
        </p:spPr>
        <p:txBody>
          <a:bodyPr/>
          <a:lstStyle/>
          <a:p>
            <a:pPr algn="ctr"/>
            <a:r>
              <a:rPr lang="en-GB" u="sng" dirty="0"/>
              <a:t>Solving linear equations (1)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590036" y="2364509"/>
                <a:ext cx="3124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GB">
                          <a:latin typeface="Cambria Math" panose="02040503050406030204" pitchFamily="18" charset="0"/>
                        </a:rPr>
                        <m:t>𝑤</m:t>
                      </m:r>
                      <m:r>
                        <a:rPr lang="en-GB">
                          <a:latin typeface="Cambria Math" panose="02040503050406030204" pitchFamily="18" charset="0"/>
                        </a:rPr>
                        <m:t>−1=13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0036" y="2364509"/>
                <a:ext cx="3124200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726750" y="2241847"/>
                <a:ext cx="1128129" cy="6240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32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+3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:r>
                  <a:rPr lang="en-GB" dirty="0"/>
                  <a:t>= 6</a:t>
                </a: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6750" y="2241847"/>
                <a:ext cx="1128129" cy="624082"/>
              </a:xfrm>
              <a:prstGeom prst="rect">
                <a:avLst/>
              </a:prstGeom>
              <a:blipFill>
                <a:blip r:embed="rId3"/>
                <a:stretch>
                  <a:fillRect r="-3784" b="-98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ounded Rectangle 7">
            <a:extLst>
              <a:ext uri="{FF2B5EF4-FFF2-40B4-BE49-F238E27FC236}">
                <a16:creationId xmlns:a16="http://schemas.microsoft.com/office/drawing/2014/main" id="{6B502F72-558F-4908-8E0A-C07B55441E74}"/>
              </a:ext>
            </a:extLst>
          </p:cNvPr>
          <p:cNvSpPr/>
          <p:nvPr/>
        </p:nvSpPr>
        <p:spPr>
          <a:xfrm>
            <a:off x="1365632" y="1940927"/>
            <a:ext cx="4095243" cy="390595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ounded Rectangle 7">
            <a:extLst>
              <a:ext uri="{FF2B5EF4-FFF2-40B4-BE49-F238E27FC236}">
                <a16:creationId xmlns:a16="http://schemas.microsoft.com/office/drawing/2014/main" id="{963344FE-FADE-4CE4-B596-90D21112B407}"/>
              </a:ext>
            </a:extLst>
          </p:cNvPr>
          <p:cNvSpPr/>
          <p:nvPr/>
        </p:nvSpPr>
        <p:spPr>
          <a:xfrm>
            <a:off x="6506721" y="1944923"/>
            <a:ext cx="4095243" cy="390595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8628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0041924E-872D-4DBC-8990-AA1B43BD690E}"/>
              </a:ext>
            </a:extLst>
          </p:cNvPr>
          <p:cNvSpPr txBox="1">
            <a:spLocks/>
          </p:cNvSpPr>
          <p:nvPr/>
        </p:nvSpPr>
        <p:spPr>
          <a:xfrm>
            <a:off x="2315394" y="608193"/>
            <a:ext cx="6172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Your turn…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F1507CB-C162-4CC3-A927-03901797873E}"/>
              </a:ext>
            </a:extLst>
          </p:cNvPr>
          <p:cNvSpPr/>
          <p:nvPr/>
        </p:nvSpPr>
        <p:spPr>
          <a:xfrm>
            <a:off x="1975555" y="2348090"/>
            <a:ext cx="3425939" cy="3486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457200">
              <a:lnSpc>
                <a:spcPct val="150000"/>
              </a:lnSpc>
              <a:buFont typeface="+mj-lt"/>
              <a:buAutoNum type="arabicPeriod"/>
            </a:pPr>
            <a:r>
              <a:rPr lang="en-GB" dirty="0"/>
              <a:t>8w + 20 = 4</a:t>
            </a:r>
          </a:p>
          <a:p>
            <a:pPr indent="-457200">
              <a:lnSpc>
                <a:spcPct val="150000"/>
              </a:lnSpc>
              <a:buFont typeface="+mj-lt"/>
              <a:buAutoNum type="arabicPeriod"/>
            </a:pPr>
            <a:endParaRPr lang="en-GB" dirty="0"/>
          </a:p>
          <a:p>
            <a:pPr indent="-457200">
              <a:lnSpc>
                <a:spcPct val="150000"/>
              </a:lnSpc>
              <a:buFont typeface="+mj-lt"/>
              <a:buAutoNum type="arabicPeriod"/>
            </a:pPr>
            <a:r>
              <a:rPr lang="en-GB" dirty="0"/>
              <a:t>10y – 3 = 24</a:t>
            </a:r>
          </a:p>
          <a:p>
            <a:pPr indent="-457200">
              <a:lnSpc>
                <a:spcPct val="150000"/>
              </a:lnSpc>
              <a:buFont typeface="+mj-lt"/>
              <a:buAutoNum type="arabicPeriod"/>
            </a:pPr>
            <a:endParaRPr lang="en-GB" dirty="0"/>
          </a:p>
          <a:p>
            <a:pPr indent="-457200">
              <a:lnSpc>
                <a:spcPct val="150000"/>
              </a:lnSpc>
              <a:buFont typeface="+mj-lt"/>
              <a:buAutoNum type="arabicPeriod"/>
            </a:pPr>
            <a:r>
              <a:rPr lang="en-GB" dirty="0"/>
              <a:t>18 – 4a = 2</a:t>
            </a:r>
          </a:p>
          <a:p>
            <a:pPr indent="-457200">
              <a:lnSpc>
                <a:spcPct val="150000"/>
              </a:lnSpc>
              <a:buFont typeface="+mj-lt"/>
              <a:buAutoNum type="arabicPeriod"/>
            </a:pPr>
            <a:endParaRPr lang="en-GB" dirty="0"/>
          </a:p>
          <a:p>
            <a:pPr indent="-457200">
              <a:lnSpc>
                <a:spcPct val="150000"/>
              </a:lnSpc>
              <a:buFont typeface="+mj-lt"/>
              <a:buAutoNum type="arabicPeriod"/>
            </a:pPr>
            <a:r>
              <a:rPr lang="en-GB" dirty="0"/>
              <a:t>2e – 8 = 14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endParaRPr lang="en-GB" sz="2400" dirty="0">
              <a:latin typeface="Cambria Math" panose="02040503050406030204" pitchFamily="18" charset="0"/>
            </a:endParaRPr>
          </a:p>
        </p:txBody>
      </p:sp>
      <p:sp>
        <p:nvSpPr>
          <p:cNvPr id="14" name="Rounded Rectangle 7">
            <a:extLst>
              <a:ext uri="{FF2B5EF4-FFF2-40B4-BE49-F238E27FC236}">
                <a16:creationId xmlns:a16="http://schemas.microsoft.com/office/drawing/2014/main" id="{77E257AF-8058-43BF-A585-164224126B8D}"/>
              </a:ext>
            </a:extLst>
          </p:cNvPr>
          <p:cNvSpPr/>
          <p:nvPr/>
        </p:nvSpPr>
        <p:spPr>
          <a:xfrm>
            <a:off x="1196299" y="2246490"/>
            <a:ext cx="9358813" cy="368017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70D848B-0BF0-4C51-9305-0BD625FF7980}"/>
                  </a:ext>
                </a:extLst>
              </p:cNvPr>
              <p:cNvSpPr txBox="1"/>
              <p:nvPr/>
            </p:nvSpPr>
            <p:spPr>
              <a:xfrm>
                <a:off x="6964130" y="3820512"/>
                <a:ext cx="1299971" cy="6169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3200" dirty="0"/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4+2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:r>
                  <a:rPr lang="en-GB" dirty="0"/>
                  <a:t>= 8</a:t>
                </a: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70D848B-0BF0-4C51-9305-0BD625FF79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4130" y="3820512"/>
                <a:ext cx="1299971" cy="616964"/>
              </a:xfrm>
              <a:prstGeom prst="rect">
                <a:avLst/>
              </a:prstGeom>
              <a:blipFill>
                <a:blip r:embed="rId2"/>
                <a:stretch>
                  <a:fillRect r="-280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ectangle 16">
            <a:extLst>
              <a:ext uri="{FF2B5EF4-FFF2-40B4-BE49-F238E27FC236}">
                <a16:creationId xmlns:a16="http://schemas.microsoft.com/office/drawing/2014/main" id="{BD72C885-F6C7-4B25-901E-A3B7D2BC617A}"/>
              </a:ext>
            </a:extLst>
          </p:cNvPr>
          <p:cNvSpPr/>
          <p:nvPr/>
        </p:nvSpPr>
        <p:spPr>
          <a:xfrm>
            <a:off x="6551130" y="2339527"/>
            <a:ext cx="3425939" cy="3486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dirty="0">
                <a:latin typeface="Cambria Math" panose="02040503050406030204" pitchFamily="18" charset="0"/>
              </a:rPr>
              <a:t>5.     </a:t>
            </a:r>
            <a:r>
              <a:rPr lang="en-GB" dirty="0"/>
              <a:t>4(2y + 7) = 20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endParaRPr lang="en-GB" dirty="0">
              <a:latin typeface="Cambria Math" panose="02040503050406030204" pitchFamily="18" charset="0"/>
            </a:endParaRPr>
          </a:p>
          <a:p>
            <a:pPr marL="457200" indent="-457200">
              <a:buFont typeface="+mj-lt"/>
              <a:buAutoNum type="arabicPeriod" startAt="6"/>
            </a:pPr>
            <a:r>
              <a:rPr lang="en-GB" dirty="0"/>
              <a:t>3(y + 4) = 24</a:t>
            </a:r>
          </a:p>
          <a:p>
            <a:pPr marL="457200" indent="-457200">
              <a:buFont typeface="+mj-lt"/>
              <a:buAutoNum type="arabicPeriod" startAt="6"/>
            </a:pPr>
            <a:endParaRPr lang="en-GB" sz="18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457200" indent="-457200">
              <a:buFont typeface="+mj-lt"/>
              <a:buAutoNum type="arabicPeriod" startAt="6"/>
            </a:pPr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r>
              <a:rPr lang="en-GB" sz="1800" dirty="0">
                <a:latin typeface="Cambria Math" panose="02040503050406030204" pitchFamily="18" charset="0"/>
                <a:ea typeface="Cambria Math" panose="02040503050406030204" pitchFamily="18" charset="0"/>
              </a:rPr>
              <a:t>7.    </a:t>
            </a:r>
          </a:p>
          <a:p>
            <a:pPr>
              <a:lnSpc>
                <a:spcPct val="150000"/>
              </a:lnSpc>
            </a:pPr>
            <a:r>
              <a:rPr lang="en-GB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8. </a:t>
            </a:r>
          </a:p>
          <a:p>
            <a:pPr>
              <a:lnSpc>
                <a:spcPct val="150000"/>
              </a:lnSpc>
            </a:pPr>
            <a:endParaRPr lang="en-GB" sz="2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13683E6-2C40-439B-A6FC-9331FDC3E451}"/>
                  </a:ext>
                </a:extLst>
              </p:cNvPr>
              <p:cNvSpPr txBox="1"/>
              <p:nvPr/>
            </p:nvSpPr>
            <p:spPr>
              <a:xfrm>
                <a:off x="6964129" y="4813107"/>
                <a:ext cx="1299971" cy="6169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3200" dirty="0"/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6−4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:r>
                  <a:rPr lang="en-GB" dirty="0"/>
                  <a:t>= 3</a:t>
                </a: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13683E6-2C40-439B-A6FC-9331FDC3E4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4129" y="4813107"/>
                <a:ext cx="1299971" cy="616964"/>
              </a:xfrm>
              <a:prstGeom prst="rect">
                <a:avLst/>
              </a:prstGeom>
              <a:blipFill>
                <a:blip r:embed="rId3"/>
                <a:stretch>
                  <a:fillRect r="-280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47250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9493"/>
          </a:xfrm>
        </p:spPr>
        <p:txBody>
          <a:bodyPr/>
          <a:lstStyle/>
          <a:p>
            <a:pPr algn="ctr"/>
            <a:r>
              <a:rPr lang="en-GB" u="sng" dirty="0"/>
              <a:t>Solving linear equations (2)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590036" y="2510140"/>
                <a:ext cx="3124200" cy="4641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indent="-457200">
                  <a:lnSpc>
                    <a:spcPct val="150000"/>
                  </a:lnSpc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dirty="0"/>
                      <m:t>4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𝑥</m:t>
                    </m:r>
                    <m:r>
                      <m:rPr>
                        <m:nor/>
                      </m:rPr>
                      <a:rPr lang="en-GB" dirty="0"/>
                      <m:t>+ 1 = 2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𝑥</m:t>
                    </m:r>
                    <m:r>
                      <m:rPr>
                        <m:nor/>
                      </m:rPr>
                      <a:rPr lang="en-GB" dirty="0"/>
                      <m:t>+ 7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0036" y="2510140"/>
                <a:ext cx="3124200" cy="464166"/>
              </a:xfrm>
              <a:prstGeom prst="rect">
                <a:avLst/>
              </a:prstGeom>
              <a:blipFill>
                <a:blip r:embed="rId2"/>
                <a:stretch>
                  <a:fillRect l="-1758" b="-2105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ounded Rectangle 7">
            <a:extLst>
              <a:ext uri="{FF2B5EF4-FFF2-40B4-BE49-F238E27FC236}">
                <a16:creationId xmlns:a16="http://schemas.microsoft.com/office/drawing/2014/main" id="{6B502F72-558F-4908-8E0A-C07B55441E74}"/>
              </a:ext>
            </a:extLst>
          </p:cNvPr>
          <p:cNvSpPr/>
          <p:nvPr/>
        </p:nvSpPr>
        <p:spPr>
          <a:xfrm>
            <a:off x="1365632" y="2280355"/>
            <a:ext cx="4095243" cy="356652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ounded Rectangle 7">
            <a:extLst>
              <a:ext uri="{FF2B5EF4-FFF2-40B4-BE49-F238E27FC236}">
                <a16:creationId xmlns:a16="http://schemas.microsoft.com/office/drawing/2014/main" id="{963344FE-FADE-4CE4-B596-90D21112B407}"/>
              </a:ext>
            </a:extLst>
          </p:cNvPr>
          <p:cNvSpPr/>
          <p:nvPr/>
        </p:nvSpPr>
        <p:spPr>
          <a:xfrm>
            <a:off x="6506721" y="2280355"/>
            <a:ext cx="4095243" cy="357052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74DA9C0-F6F1-465C-9200-05997E28FB13}"/>
                  </a:ext>
                </a:extLst>
              </p:cNvPr>
              <p:cNvSpPr txBox="1"/>
              <p:nvPr/>
            </p:nvSpPr>
            <p:spPr>
              <a:xfrm>
                <a:off x="6878880" y="2510140"/>
                <a:ext cx="3124200" cy="4641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dirty="0"/>
                  <a:t>2. 	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dirty="0"/>
                      <m:t>5(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𝑥</m:t>
                    </m:r>
                    <m:r>
                      <m:rPr>
                        <m:nor/>
                      </m:rPr>
                      <a:rPr lang="en-GB" dirty="0"/>
                      <m:t>+ 3) = 3(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𝑥</m:t>
                    </m:r>
                    <m:r>
                      <m:rPr>
                        <m:nor/>
                      </m:rPr>
                      <a:rPr lang="en-GB" dirty="0"/>
                      <m:t>+ 9)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74DA9C0-F6F1-465C-9200-05997E28FB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8880" y="2510140"/>
                <a:ext cx="3124200" cy="464166"/>
              </a:xfrm>
              <a:prstGeom prst="rect">
                <a:avLst/>
              </a:prstGeom>
              <a:blipFill>
                <a:blip r:embed="rId3"/>
                <a:stretch>
                  <a:fillRect l="-1559" b="-2105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91860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0041924E-872D-4DBC-8990-AA1B43BD690E}"/>
              </a:ext>
            </a:extLst>
          </p:cNvPr>
          <p:cNvSpPr txBox="1">
            <a:spLocks/>
          </p:cNvSpPr>
          <p:nvPr/>
        </p:nvSpPr>
        <p:spPr>
          <a:xfrm>
            <a:off x="2311446" y="351643"/>
            <a:ext cx="6172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Your turn…</a:t>
            </a:r>
          </a:p>
        </p:txBody>
      </p:sp>
      <p:sp>
        <p:nvSpPr>
          <p:cNvPr id="14" name="Rounded Rectangle 7">
            <a:extLst>
              <a:ext uri="{FF2B5EF4-FFF2-40B4-BE49-F238E27FC236}">
                <a16:creationId xmlns:a16="http://schemas.microsoft.com/office/drawing/2014/main" id="{77E257AF-8058-43BF-A585-164224126B8D}"/>
              </a:ext>
            </a:extLst>
          </p:cNvPr>
          <p:cNvSpPr/>
          <p:nvPr/>
        </p:nvSpPr>
        <p:spPr>
          <a:xfrm>
            <a:off x="936655" y="1591734"/>
            <a:ext cx="4775524" cy="491462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427342E8-B4B2-4E59-89B1-431CE42DB3D6}"/>
                  </a:ext>
                </a:extLst>
              </p:cNvPr>
              <p:cNvSpPr/>
              <p:nvPr/>
            </p:nvSpPr>
            <p:spPr>
              <a:xfrm>
                <a:off x="1490133" y="1687154"/>
                <a:ext cx="2434834" cy="51482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/>
                  <a:t>5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 + 4 = 3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 + 16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endParaRPr lang="en-GB" dirty="0"/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/>
                  <a:t>2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 + 8 =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 + 12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endParaRPr lang="en-GB" dirty="0"/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/>
                  <a:t>3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 + 3 =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 + 8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endParaRPr lang="en-GB" dirty="0"/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/>
                  <a:t>16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 + 3 = 6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 + 24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endParaRPr lang="en-GB" dirty="0"/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/>
                  <a:t>8 (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 - 1) = 4 (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 + 3)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endParaRPr lang="en-GB" dirty="0"/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/>
                  <a:t>2 (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 + 9 ) = 4 (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 - 3)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endParaRPr lang="en-GB" sz="2400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427342E8-B4B2-4E59-89B1-431CE42DB3D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0133" y="1687154"/>
                <a:ext cx="2434834" cy="5148269"/>
              </a:xfrm>
              <a:prstGeom prst="rect">
                <a:avLst/>
              </a:prstGeom>
              <a:blipFill>
                <a:blip r:embed="rId2"/>
                <a:stretch>
                  <a:fillRect l="-2000" r="-12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ounded Rectangle 7">
            <a:extLst>
              <a:ext uri="{FF2B5EF4-FFF2-40B4-BE49-F238E27FC236}">
                <a16:creationId xmlns:a16="http://schemas.microsoft.com/office/drawing/2014/main" id="{AFFC2834-CEC5-42A6-BB84-2FF168E8C23D}"/>
              </a:ext>
            </a:extLst>
          </p:cNvPr>
          <p:cNvSpPr/>
          <p:nvPr/>
        </p:nvSpPr>
        <p:spPr>
          <a:xfrm>
            <a:off x="6360966" y="1624530"/>
            <a:ext cx="4775524" cy="491462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E3AB8F2-0633-4F70-A690-CF29F60BF44B}"/>
                  </a:ext>
                </a:extLst>
              </p:cNvPr>
              <p:cNvSpPr txBox="1"/>
              <p:nvPr/>
            </p:nvSpPr>
            <p:spPr>
              <a:xfrm>
                <a:off x="6906676" y="1772354"/>
                <a:ext cx="3321807" cy="14773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Shown is a rectangle</a:t>
                </a:r>
              </a:p>
              <a:p>
                <a:endParaRPr lang="en-GB" dirty="0"/>
              </a:p>
              <a:p>
                <a:pPr marL="342900" indent="-342900">
                  <a:buAutoNum type="alphaLcParenBoth"/>
                </a:pPr>
                <a:r>
                  <a:rPr lang="en-GB" dirty="0"/>
                  <a:t>Explain why 9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 +12 = 4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 +47</a:t>
                </a:r>
              </a:p>
              <a:p>
                <a:pPr marL="342900" indent="-342900">
                  <a:buAutoNum type="alphaLcParenBoth"/>
                </a:pPr>
                <a:endParaRPr lang="en-GB" dirty="0"/>
              </a:p>
              <a:p>
                <a:pPr marL="342900" indent="-342900">
                  <a:buAutoNum type="alphaLcParenBoth"/>
                </a:pPr>
                <a:r>
                  <a:rPr lang="en-GB" dirty="0"/>
                  <a:t>Find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E3AB8F2-0633-4F70-A690-CF29F60BF4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6676" y="1772354"/>
                <a:ext cx="3321807" cy="1477328"/>
              </a:xfrm>
              <a:prstGeom prst="rect">
                <a:avLst/>
              </a:prstGeom>
              <a:blipFill>
                <a:blip r:embed="rId3"/>
                <a:stretch>
                  <a:fillRect l="-1651" t="-2479" r="-367" b="-578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Picture 10">
            <a:extLst>
              <a:ext uri="{FF2B5EF4-FFF2-40B4-BE49-F238E27FC236}">
                <a16:creationId xmlns:a16="http://schemas.microsoft.com/office/drawing/2014/main" id="{C90FDE12-2D58-4033-AEEC-9FEFB2003A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20022" y="3775230"/>
            <a:ext cx="2819400" cy="223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7543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9493"/>
          </a:xfrm>
        </p:spPr>
        <p:txBody>
          <a:bodyPr/>
          <a:lstStyle/>
          <a:p>
            <a:pPr algn="ctr"/>
            <a:r>
              <a:rPr lang="en-GB" u="sng" dirty="0"/>
              <a:t>Solving linear inequalities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590036" y="2364509"/>
                <a:ext cx="3124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dirty="0"/>
                        <m:t>5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m:rPr>
                          <m:nor/>
                        </m:rPr>
                        <a:rPr lang="en-GB" dirty="0"/>
                        <m:t>+ 1 &lt; 11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0036" y="2364509"/>
                <a:ext cx="3124200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726750" y="2241847"/>
                <a:ext cx="110921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32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  <a:r>
                  <a:rPr lang="en-GB" dirty="0"/>
                  <a:t>+ 1 &gt; 5</a:t>
                </a: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6750" y="2241847"/>
                <a:ext cx="1109214" cy="584775"/>
              </a:xfrm>
              <a:prstGeom prst="rect">
                <a:avLst/>
              </a:prstGeom>
              <a:blipFill>
                <a:blip r:embed="rId3"/>
                <a:stretch>
                  <a:fillRect r="-4420" b="-208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ounded Rectangle 7">
            <a:extLst>
              <a:ext uri="{FF2B5EF4-FFF2-40B4-BE49-F238E27FC236}">
                <a16:creationId xmlns:a16="http://schemas.microsoft.com/office/drawing/2014/main" id="{6B502F72-558F-4908-8E0A-C07B55441E74}"/>
              </a:ext>
            </a:extLst>
          </p:cNvPr>
          <p:cNvSpPr/>
          <p:nvPr/>
        </p:nvSpPr>
        <p:spPr>
          <a:xfrm>
            <a:off x="1365632" y="1940927"/>
            <a:ext cx="4095243" cy="390595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ounded Rectangle 7">
            <a:extLst>
              <a:ext uri="{FF2B5EF4-FFF2-40B4-BE49-F238E27FC236}">
                <a16:creationId xmlns:a16="http://schemas.microsoft.com/office/drawing/2014/main" id="{963344FE-FADE-4CE4-B596-90D21112B407}"/>
              </a:ext>
            </a:extLst>
          </p:cNvPr>
          <p:cNvSpPr/>
          <p:nvPr/>
        </p:nvSpPr>
        <p:spPr>
          <a:xfrm>
            <a:off x="6506721" y="1944923"/>
            <a:ext cx="4095243" cy="390595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95882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0041924E-872D-4DBC-8990-AA1B43BD690E}"/>
              </a:ext>
            </a:extLst>
          </p:cNvPr>
          <p:cNvSpPr txBox="1">
            <a:spLocks/>
          </p:cNvSpPr>
          <p:nvPr/>
        </p:nvSpPr>
        <p:spPr>
          <a:xfrm>
            <a:off x="2315394" y="608193"/>
            <a:ext cx="6172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Your turn…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3F1507CB-C162-4CC3-A927-03901797873E}"/>
                  </a:ext>
                </a:extLst>
              </p:cNvPr>
              <p:cNvSpPr/>
              <p:nvPr/>
            </p:nvSpPr>
            <p:spPr>
              <a:xfrm>
                <a:off x="2054577" y="1772579"/>
                <a:ext cx="3425939" cy="378885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/>
                  <a:t>2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dirty="0"/>
                  <a:t>+ 1 &lt; 9</a:t>
                </a:r>
              </a:p>
              <a:p>
                <a:pPr indent="-457200">
                  <a:lnSpc>
                    <a:spcPct val="150000"/>
                  </a:lnSpc>
                  <a:buFont typeface="+mj-lt"/>
                  <a:buAutoNum type="arabicPeriod"/>
                </a:pPr>
                <a:endParaRPr lang="en-GB" dirty="0"/>
              </a:p>
              <a:p>
                <a:pPr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/>
                  <a:t>3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 – 5 &gt; 16</a:t>
                </a:r>
              </a:p>
              <a:p>
                <a:pPr indent="-457200">
                  <a:lnSpc>
                    <a:spcPct val="150000"/>
                  </a:lnSpc>
                  <a:buFont typeface="+mj-lt"/>
                  <a:buAutoNum type="arabicPeriod"/>
                </a:pPr>
                <a:endParaRPr lang="en-GB" dirty="0"/>
              </a:p>
              <a:p>
                <a:pPr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/>
                  <a:t>4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 + 8 &lt; 32</a:t>
                </a:r>
              </a:p>
              <a:p>
                <a:pPr indent="-457200">
                  <a:lnSpc>
                    <a:spcPct val="150000"/>
                  </a:lnSpc>
                  <a:buFont typeface="+mj-lt"/>
                  <a:buAutoNum type="arabicPeriod"/>
                </a:pPr>
                <a:endParaRPr lang="en-GB" dirty="0"/>
              </a:p>
              <a:p>
                <a:pPr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/>
                  <a:t>5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 – 2 &gt; 68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endParaRPr lang="en-GB" dirty="0"/>
              </a:p>
              <a:p>
                <a:pPr>
                  <a:lnSpc>
                    <a:spcPct val="150000"/>
                  </a:lnSpc>
                </a:pPr>
                <a:r>
                  <a:rPr lang="en-GB" sz="1800" dirty="0"/>
                  <a:t>5. </a:t>
                </a:r>
                <a:endParaRPr lang="en-GB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3F1507CB-C162-4CC3-A927-03901797873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4577" y="1772579"/>
                <a:ext cx="3425939" cy="3788858"/>
              </a:xfrm>
              <a:prstGeom prst="rect">
                <a:avLst/>
              </a:prstGeom>
              <a:blipFill>
                <a:blip r:embed="rId2"/>
                <a:stretch>
                  <a:fillRect l="-1423" b="-177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ounded Rectangle 7">
            <a:extLst>
              <a:ext uri="{FF2B5EF4-FFF2-40B4-BE49-F238E27FC236}">
                <a16:creationId xmlns:a16="http://schemas.microsoft.com/office/drawing/2014/main" id="{77E257AF-8058-43BF-A585-164224126B8D}"/>
              </a:ext>
            </a:extLst>
          </p:cNvPr>
          <p:cNvSpPr/>
          <p:nvPr/>
        </p:nvSpPr>
        <p:spPr>
          <a:xfrm>
            <a:off x="1309188" y="1742747"/>
            <a:ext cx="9358813" cy="444074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668778C-A041-43C2-A9DB-72C0E0AE19A6}"/>
                  </a:ext>
                </a:extLst>
              </p:cNvPr>
              <p:cNvSpPr txBox="1"/>
              <p:nvPr/>
            </p:nvSpPr>
            <p:spPr>
              <a:xfrm>
                <a:off x="2494843" y="5041269"/>
                <a:ext cx="1422401" cy="58650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  <a:r>
                  <a:rPr lang="en-GB" dirty="0"/>
                  <a:t> –  6 &gt; 4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668778C-A041-43C2-A9DB-72C0E0AE19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4843" y="5041269"/>
                <a:ext cx="1422401" cy="58650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223980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D23B8-C3FC-4324-8DD7-90BF5146E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9833" y="334564"/>
            <a:ext cx="8650434" cy="1325563"/>
          </a:xfrm>
        </p:spPr>
        <p:txBody>
          <a:bodyPr/>
          <a:lstStyle/>
          <a:p>
            <a:r>
              <a:rPr lang="en-GB" u="sng" dirty="0"/>
              <a:t>Linear inequalities on number line (1)</a:t>
            </a:r>
            <a:endParaRPr lang="en-GB" dirty="0"/>
          </a:p>
        </p:txBody>
      </p:sp>
      <p:sp>
        <p:nvSpPr>
          <p:cNvPr id="3" name="Rounded Rectangle 7">
            <a:extLst>
              <a:ext uri="{FF2B5EF4-FFF2-40B4-BE49-F238E27FC236}">
                <a16:creationId xmlns:a16="http://schemas.microsoft.com/office/drawing/2014/main" id="{E3E28C32-0FF6-479C-A445-53B0B6FCFF86}"/>
              </a:ext>
            </a:extLst>
          </p:cNvPr>
          <p:cNvSpPr/>
          <p:nvPr/>
        </p:nvSpPr>
        <p:spPr>
          <a:xfrm>
            <a:off x="3262789" y="2365568"/>
            <a:ext cx="5649373" cy="2299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B7048B4-1D84-484A-B24D-15409B20A24C}"/>
                  </a:ext>
                </a:extLst>
              </p:cNvPr>
              <p:cNvSpPr txBox="1"/>
              <p:nvPr/>
            </p:nvSpPr>
            <p:spPr>
              <a:xfrm>
                <a:off x="3584638" y="2365568"/>
                <a:ext cx="5022724" cy="21268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dirty="0"/>
                  <a:t>1. Represent linear inequalities on the number line.</a:t>
                </a:r>
              </a:p>
              <a:p>
                <a:pPr marL="342900" indent="-342900">
                  <a:lnSpc>
                    <a:spcPct val="150000"/>
                  </a:lnSpc>
                  <a:buFont typeface="+mj-lt"/>
                  <a:buAutoNum type="alphaLcParenR"/>
                </a:pPr>
                <a:r>
                  <a:rPr lang="en-GB" dirty="0"/>
                  <a:t>	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 &gt; 4</a:t>
                </a:r>
              </a:p>
              <a:p>
                <a:pPr marL="342900" indent="-342900">
                  <a:lnSpc>
                    <a:spcPct val="150000"/>
                  </a:lnSpc>
                  <a:buFont typeface="+mj-lt"/>
                  <a:buAutoNum type="alphaLcParenR"/>
                </a:pPr>
                <a:r>
                  <a:rPr lang="en-GB" dirty="0"/>
                  <a:t>	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 &lt; 6</a:t>
                </a:r>
              </a:p>
              <a:p>
                <a:pPr marL="342900" indent="-342900">
                  <a:lnSpc>
                    <a:spcPct val="150000"/>
                  </a:lnSpc>
                  <a:buFont typeface="+mj-lt"/>
                  <a:buAutoNum type="alphaLcParenR"/>
                </a:pPr>
                <a:r>
                  <a:rPr lang="en-GB" dirty="0"/>
                  <a:t>	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dirty="0"/>
                  <a:t>≤ 10</a:t>
                </a:r>
              </a:p>
              <a:p>
                <a:pPr marL="342900" indent="-342900">
                  <a:lnSpc>
                    <a:spcPct val="150000"/>
                  </a:lnSpc>
                  <a:buFont typeface="+mj-lt"/>
                  <a:buAutoNum type="alphaLcParenR"/>
                </a:pPr>
                <a:r>
                  <a:rPr lang="en-GB" dirty="0"/>
                  <a:t>	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 ≥ </a:t>
                </a:r>
                <a:r>
                  <a:rPr lang="en-GB" sz="1800" dirty="0"/>
                  <a:t>7</a:t>
                </a:r>
                <a:endParaRPr lang="en-GB" b="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B7048B4-1D84-484A-B24D-15409B20A2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4638" y="2365568"/>
                <a:ext cx="5022724" cy="2126864"/>
              </a:xfrm>
              <a:prstGeom prst="rect">
                <a:avLst/>
              </a:prstGeom>
              <a:blipFill>
                <a:blip r:embed="rId2"/>
                <a:stretch>
                  <a:fillRect l="-971" b="-37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9">
            <a:extLst>
              <a:ext uri="{FF2B5EF4-FFF2-40B4-BE49-F238E27FC236}">
                <a16:creationId xmlns:a16="http://schemas.microsoft.com/office/drawing/2014/main" id="{DDA897A0-814C-491A-B0E2-B5F50E1193A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514" t="70531" r="4341" b="-5086"/>
          <a:stretch/>
        </p:blipFill>
        <p:spPr>
          <a:xfrm>
            <a:off x="1214271" y="5118181"/>
            <a:ext cx="9837458" cy="869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607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4" ma:contentTypeDescription="Create a new document." ma:contentTypeScope="" ma:versionID="999ee6dba2c83fd35070fcf36004950c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3fe37b08140f3367720c3b68730b0f79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Props1.xml><?xml version="1.0" encoding="utf-8"?>
<ds:datastoreItem xmlns:ds="http://schemas.openxmlformats.org/officeDocument/2006/customXml" ds:itemID="{5AF6E41B-91B7-4B4A-A260-F9EFE43EF48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75e989-819c-4ef8-a9e7-308823201b25"/>
    <ds:schemaRef ds:uri="84be7d0a-34a6-4ef2-a332-62c3b98ca6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15B3B31-71A4-4AD4-9FC9-4A0B6C02953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B1526B7-D37C-408D-B3FA-A13C4A6AFD08}">
  <ds:schemaRefs>
    <ds:schemaRef ds:uri="http://schemas.microsoft.com/office/2006/metadata/properties"/>
    <ds:schemaRef ds:uri="http://schemas.microsoft.com/office/infopath/2007/PartnerControls"/>
    <ds:schemaRef ds:uri="a675e989-819c-4ef8-a9e7-308823201b2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1439</TotalTime>
  <Words>536</Words>
  <Application>Microsoft Office PowerPoint</Application>
  <PresentationFormat>Widescreen</PresentationFormat>
  <Paragraphs>100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INTRODUCTION TO  LINER EQUATIONS AND INEQULITIES</vt:lpstr>
      <vt:lpstr>PowerPoint Presentation</vt:lpstr>
      <vt:lpstr>Solving linear equations (1)</vt:lpstr>
      <vt:lpstr>PowerPoint Presentation</vt:lpstr>
      <vt:lpstr>Solving linear equations (2)</vt:lpstr>
      <vt:lpstr>PowerPoint Presentation</vt:lpstr>
      <vt:lpstr>Solving linear inequalities</vt:lpstr>
      <vt:lpstr>PowerPoint Presentation</vt:lpstr>
      <vt:lpstr>Linear inequalities on number line (1)</vt:lpstr>
      <vt:lpstr>Linear inequalities on number line (2)</vt:lpstr>
      <vt:lpstr>Your turn…</vt:lpstr>
      <vt:lpstr>Specimen 4 Paper 1</vt:lpstr>
      <vt:lpstr>Plenary - November 2018 Paper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ALGEBRA</dc:title>
  <dc:creator>Jenisha Ananthan</dc:creator>
  <cp:lastModifiedBy>Joyce Wang</cp:lastModifiedBy>
  <cp:revision>18</cp:revision>
  <dcterms:created xsi:type="dcterms:W3CDTF">2021-05-10T08:50:23Z</dcterms:created>
  <dcterms:modified xsi:type="dcterms:W3CDTF">2021-10-21T12:30:09Z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