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24"/>
  </p:notesMasterIdLst>
  <p:sldIdLst>
    <p:sldId id="274" r:id="rId2"/>
    <p:sldId id="260" r:id="rId3"/>
    <p:sldId id="284" r:id="rId4"/>
    <p:sldId id="276" r:id="rId5"/>
    <p:sldId id="277" r:id="rId6"/>
    <p:sldId id="278" r:id="rId7"/>
    <p:sldId id="281" r:id="rId8"/>
    <p:sldId id="280" r:id="rId9"/>
    <p:sldId id="291" r:id="rId10"/>
    <p:sldId id="279" r:id="rId11"/>
    <p:sldId id="282" r:id="rId12"/>
    <p:sldId id="283" r:id="rId13"/>
    <p:sldId id="285" r:id="rId14"/>
    <p:sldId id="287" r:id="rId15"/>
    <p:sldId id="286" r:id="rId16"/>
    <p:sldId id="288" r:id="rId17"/>
    <p:sldId id="289" r:id="rId18"/>
    <p:sldId id="290" r:id="rId19"/>
    <p:sldId id="294" r:id="rId20"/>
    <p:sldId id="292" r:id="rId21"/>
    <p:sldId id="256" r:id="rId22"/>
    <p:sldId id="295"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CA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954CF1-02DF-4A5C-B6DE-579022CD7B77}" v="147" dt="2025-12-14T14:52:33.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25" autoAdjust="0"/>
    <p:restoredTop sz="94660"/>
  </p:normalViewPr>
  <p:slideViewPr>
    <p:cSldViewPr>
      <p:cViewPr>
        <p:scale>
          <a:sx n="53" d="100"/>
          <a:sy n="53" d="100"/>
        </p:scale>
        <p:origin x="1197" y="2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colm Cooke" userId="629abd82-4003-4907-b151-625ed5717e62" providerId="ADAL" clId="{0FD2458F-067A-4395-BAC5-2FBB7BBA5787}"/>
    <pc:docChg chg="undo custSel modSld">
      <pc:chgData name="Malcolm Cooke" userId="629abd82-4003-4907-b151-625ed5717e62" providerId="ADAL" clId="{0FD2458F-067A-4395-BAC5-2FBB7BBA5787}" dt="2025-12-14T14:52:33.638" v="395"/>
      <pc:docMkLst>
        <pc:docMk/>
      </pc:docMkLst>
      <pc:sldChg chg="addSp delSp modSp mod modAnim">
        <pc:chgData name="Malcolm Cooke" userId="629abd82-4003-4907-b151-625ed5717e62" providerId="ADAL" clId="{0FD2458F-067A-4395-BAC5-2FBB7BBA5787}" dt="2025-12-14T14:45:54.012" v="206"/>
        <pc:sldMkLst>
          <pc:docMk/>
          <pc:sldMk cId="3350878222" sldId="280"/>
        </pc:sldMkLst>
        <pc:spChg chg="add mod">
          <ac:chgData name="Malcolm Cooke" userId="629abd82-4003-4907-b151-625ed5717e62" providerId="ADAL" clId="{0FD2458F-067A-4395-BAC5-2FBB7BBA5787}" dt="2025-12-14T14:40:25.549" v="28" actId="207"/>
          <ac:spMkLst>
            <pc:docMk/>
            <pc:sldMk cId="3350878222" sldId="280"/>
            <ac:spMk id="3" creationId="{43E435FD-CB1F-DB2F-EDEA-047935F6776A}"/>
          </ac:spMkLst>
        </pc:spChg>
        <pc:spChg chg="add mod">
          <ac:chgData name="Malcolm Cooke" userId="629abd82-4003-4907-b151-625ed5717e62" providerId="ADAL" clId="{0FD2458F-067A-4395-BAC5-2FBB7BBA5787}" dt="2025-12-14T14:40:28.859" v="29" actId="207"/>
          <ac:spMkLst>
            <pc:docMk/>
            <pc:sldMk cId="3350878222" sldId="280"/>
            <ac:spMk id="4" creationId="{F3172FEE-31D1-B318-9EF4-883957D0DB4F}"/>
          </ac:spMkLst>
        </pc:spChg>
        <pc:spChg chg="add mod">
          <ac:chgData name="Malcolm Cooke" userId="629abd82-4003-4907-b151-625ed5717e62" providerId="ADAL" clId="{0FD2458F-067A-4395-BAC5-2FBB7BBA5787}" dt="2025-12-14T14:40:36.376" v="32" actId="207"/>
          <ac:spMkLst>
            <pc:docMk/>
            <pc:sldMk cId="3350878222" sldId="280"/>
            <ac:spMk id="9" creationId="{F2698DA5-808A-D7EB-0C85-B538EB8DE310}"/>
          </ac:spMkLst>
        </pc:spChg>
        <pc:spChg chg="add mod">
          <ac:chgData name="Malcolm Cooke" userId="629abd82-4003-4907-b151-625ed5717e62" providerId="ADAL" clId="{0FD2458F-067A-4395-BAC5-2FBB7BBA5787}" dt="2025-12-14T14:40:31.615" v="30" actId="207"/>
          <ac:spMkLst>
            <pc:docMk/>
            <pc:sldMk cId="3350878222" sldId="280"/>
            <ac:spMk id="10" creationId="{1A988437-2CDA-07C9-87E9-45B63640E26E}"/>
          </ac:spMkLst>
        </pc:spChg>
        <pc:spChg chg="add mod">
          <ac:chgData name="Malcolm Cooke" userId="629abd82-4003-4907-b151-625ed5717e62" providerId="ADAL" clId="{0FD2458F-067A-4395-BAC5-2FBB7BBA5787}" dt="2025-12-14T14:40:34.084" v="31" actId="207"/>
          <ac:spMkLst>
            <pc:docMk/>
            <pc:sldMk cId="3350878222" sldId="280"/>
            <ac:spMk id="11" creationId="{D6E883B6-4354-0C35-6370-CCDF6EBB7A1C}"/>
          </ac:spMkLst>
        </pc:spChg>
        <pc:spChg chg="add mod">
          <ac:chgData name="Malcolm Cooke" userId="629abd82-4003-4907-b151-625ed5717e62" providerId="ADAL" clId="{0FD2458F-067A-4395-BAC5-2FBB7BBA5787}" dt="2025-12-14T14:41:35.602" v="54" actId="1076"/>
          <ac:spMkLst>
            <pc:docMk/>
            <pc:sldMk cId="3350878222" sldId="280"/>
            <ac:spMk id="17" creationId="{FBD9AA8C-415E-0715-273D-8A3B7A2E6BDC}"/>
          </ac:spMkLst>
        </pc:spChg>
        <pc:spChg chg="add del mod">
          <ac:chgData name="Malcolm Cooke" userId="629abd82-4003-4907-b151-625ed5717e62" providerId="ADAL" clId="{0FD2458F-067A-4395-BAC5-2FBB7BBA5787}" dt="2025-12-14T14:42:48.151" v="126" actId="478"/>
          <ac:spMkLst>
            <pc:docMk/>
            <pc:sldMk cId="3350878222" sldId="280"/>
            <ac:spMk id="18" creationId="{AACB086C-F5F9-17C1-893B-B5B58167EBAC}"/>
          </ac:spMkLst>
        </pc:spChg>
        <pc:spChg chg="add mod">
          <ac:chgData name="Malcolm Cooke" userId="629abd82-4003-4907-b151-625ed5717e62" providerId="ADAL" clId="{0FD2458F-067A-4395-BAC5-2FBB7BBA5787}" dt="2025-12-14T14:45:14.725" v="198" actId="20577"/>
          <ac:spMkLst>
            <pc:docMk/>
            <pc:sldMk cId="3350878222" sldId="280"/>
            <ac:spMk id="20" creationId="{6438B272-A080-1311-0D7F-E702EC7D1122}"/>
          </ac:spMkLst>
        </pc:spChg>
        <pc:graphicFrameChg chg="add mod modGraphic">
          <ac:chgData name="Malcolm Cooke" userId="629abd82-4003-4907-b151-625ed5717e62" providerId="ADAL" clId="{0FD2458F-067A-4395-BAC5-2FBB7BBA5787}" dt="2025-12-14T14:44:32.338" v="172" actId="1076"/>
          <ac:graphicFrameMkLst>
            <pc:docMk/>
            <pc:sldMk cId="3350878222" sldId="280"/>
            <ac:graphicFrameMk id="19" creationId="{1EF027F6-54FE-3940-21D7-46CF782714EE}"/>
          </ac:graphicFrameMkLst>
        </pc:graphicFrameChg>
        <pc:picChg chg="mod">
          <ac:chgData name="Malcolm Cooke" userId="629abd82-4003-4907-b151-625ed5717e62" providerId="ADAL" clId="{0FD2458F-067A-4395-BAC5-2FBB7BBA5787}" dt="2025-12-14T14:41:30.820" v="53" actId="1076"/>
          <ac:picMkLst>
            <pc:docMk/>
            <pc:sldMk cId="3350878222" sldId="280"/>
            <ac:picMk id="5" creationId="{1ADD7BFE-777C-962A-2EBE-0D33FE0BA750}"/>
          </ac:picMkLst>
        </pc:picChg>
        <pc:picChg chg="mod">
          <ac:chgData name="Malcolm Cooke" userId="629abd82-4003-4907-b151-625ed5717e62" providerId="ADAL" clId="{0FD2458F-067A-4395-BAC5-2FBB7BBA5787}" dt="2025-12-14T14:39:59.919" v="26" actId="1076"/>
          <ac:picMkLst>
            <pc:docMk/>
            <pc:sldMk cId="3350878222" sldId="280"/>
            <ac:picMk id="8" creationId="{9CF3CFD5-56C8-C7FB-D9EB-2B026BA79652}"/>
          </ac:picMkLst>
        </pc:picChg>
        <pc:cxnChg chg="add mod">
          <ac:chgData name="Malcolm Cooke" userId="629abd82-4003-4907-b151-625ed5717e62" providerId="ADAL" clId="{0FD2458F-067A-4395-BAC5-2FBB7BBA5787}" dt="2025-12-14T14:40:58.439" v="34" actId="17032"/>
          <ac:cxnSpMkLst>
            <pc:docMk/>
            <pc:sldMk cId="3350878222" sldId="280"/>
            <ac:cxnSpMk id="13" creationId="{CB3507DB-28E8-D813-ACCD-BDC3D219B42F}"/>
          </ac:cxnSpMkLst>
        </pc:cxnChg>
        <pc:cxnChg chg="add mod">
          <ac:chgData name="Malcolm Cooke" userId="629abd82-4003-4907-b151-625ed5717e62" providerId="ADAL" clId="{0FD2458F-067A-4395-BAC5-2FBB7BBA5787}" dt="2025-12-14T14:41:05.994" v="37" actId="14100"/>
          <ac:cxnSpMkLst>
            <pc:docMk/>
            <pc:sldMk cId="3350878222" sldId="280"/>
            <ac:cxnSpMk id="14" creationId="{8C4AC935-A1DB-24EF-9BA0-94AA867C4765}"/>
          </ac:cxnSpMkLst>
        </pc:cxnChg>
      </pc:sldChg>
      <pc:sldChg chg="addSp modSp mod modAnim">
        <pc:chgData name="Malcolm Cooke" userId="629abd82-4003-4907-b151-625ed5717e62" providerId="ADAL" clId="{0FD2458F-067A-4395-BAC5-2FBB7BBA5787}" dt="2025-12-14T14:52:33.638" v="395"/>
        <pc:sldMkLst>
          <pc:docMk/>
          <pc:sldMk cId="3205432814" sldId="291"/>
        </pc:sldMkLst>
        <pc:spChg chg="add mod">
          <ac:chgData name="Malcolm Cooke" userId="629abd82-4003-4907-b151-625ed5717e62" providerId="ADAL" clId="{0FD2458F-067A-4395-BAC5-2FBB7BBA5787}" dt="2025-12-14T14:49:45.638" v="330" actId="1076"/>
          <ac:spMkLst>
            <pc:docMk/>
            <pc:sldMk cId="3205432814" sldId="291"/>
            <ac:spMk id="4" creationId="{165046D9-B751-A300-13F8-07C186728BE5}"/>
          </ac:spMkLst>
        </pc:spChg>
        <pc:spChg chg="add mod">
          <ac:chgData name="Malcolm Cooke" userId="629abd82-4003-4907-b151-625ed5717e62" providerId="ADAL" clId="{0FD2458F-067A-4395-BAC5-2FBB7BBA5787}" dt="2025-12-14T14:50:48.194" v="393" actId="20577"/>
          <ac:spMkLst>
            <pc:docMk/>
            <pc:sldMk cId="3205432814" sldId="291"/>
            <ac:spMk id="6" creationId="{6126EE95-F619-2863-8624-D29CFC8D7322}"/>
          </ac:spMkLst>
        </pc:spChg>
        <pc:picChg chg="mod">
          <ac:chgData name="Malcolm Cooke" userId="629abd82-4003-4907-b151-625ed5717e62" providerId="ADAL" clId="{0FD2458F-067A-4395-BAC5-2FBB7BBA5787}" dt="2025-12-14T14:46:59.992" v="255" actId="1076"/>
          <ac:picMkLst>
            <pc:docMk/>
            <pc:sldMk cId="3205432814" sldId="291"/>
            <ac:picMk id="5" creationId="{1F99EA14-5DFF-FF7C-C856-2491D05DC701}"/>
          </ac:picMkLst>
        </pc:picChg>
      </pc:sldChg>
      <pc:sldChg chg="modSp">
        <pc:chgData name="Malcolm Cooke" userId="629abd82-4003-4907-b151-625ed5717e62" providerId="ADAL" clId="{0FD2458F-067A-4395-BAC5-2FBB7BBA5787}" dt="2025-12-10T12:36:32.095" v="3" actId="20577"/>
        <pc:sldMkLst>
          <pc:docMk/>
          <pc:sldMk cId="1401502025" sldId="295"/>
        </pc:sldMkLst>
        <pc:spChg chg="mod">
          <ac:chgData name="Malcolm Cooke" userId="629abd82-4003-4907-b151-625ed5717e62" providerId="ADAL" clId="{0FD2458F-067A-4395-BAC5-2FBB7BBA5787}" dt="2025-12-10T12:36:32.095" v="3" actId="20577"/>
          <ac:spMkLst>
            <pc:docMk/>
            <pc:sldMk cId="1401502025" sldId="295"/>
            <ac:spMk id="2" creationId="{3468851B-40B6-9228-6971-468F5758EF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4DC9775-5D1E-4A19-963F-908FC1EA39B6}" type="datetimeFigureOut">
              <a:rPr lang="en-GB" smtClean="0"/>
              <a:t>14/12/2025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09E02E9-7DB9-42F8-949D-827C9DEF3D3F}" type="slidenum">
              <a:rPr lang="en-GB" smtClean="0"/>
              <a:t>‹#›</a:t>
            </a:fld>
            <a:endParaRPr lang="en-GB"/>
          </a:p>
        </p:txBody>
      </p:sp>
    </p:spTree>
    <p:extLst>
      <p:ext uri="{BB962C8B-B14F-4D97-AF65-F5344CB8AC3E}">
        <p14:creationId xmlns:p14="http://schemas.microsoft.com/office/powerpoint/2010/main" val="1057243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6133D-9D87-CAC5-C063-78C8125A50F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2349066A-05A9-3941-1ADC-E93E63655E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AC2BD08-21D6-B62E-1F1B-35947B1AEE58}"/>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A717B911-7DD7-BB11-4059-BF544FDB2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5DCD6-19FC-5A40-F653-FD9B2D9E680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6959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A15F-9CA2-D049-35F9-486514EB902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83DCBEDB-D3D4-3B24-C8D9-3DB9F936C2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7F5C5B8-F0CA-4285-CBC7-D48BB1416CCA}"/>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CF8D0246-3B7F-30CC-F8E9-403E6AA1B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125A06-1646-A151-945A-43CD7647EF19}"/>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28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68B33B-BE23-298D-BC91-BE1EBE0B48B7}"/>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E6F81BE-079E-ED60-22E5-9206F2B18B6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142F051-172C-6217-CC4F-F92C15013A46}"/>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93A19914-9175-86F8-5A05-FAB627AD1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A1A2D-F30E-C21B-9FAF-DBFD9A496A9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6829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9C5E-CFFE-2B83-49B3-E55F5C45494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A917BE9-3E8A-EF61-D0C6-B5988B806BA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E14B369-F2F0-97AE-F3B1-34DC1B2AE176}"/>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D14A67C0-BBEB-F527-5339-E95BD5096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C792-28D3-1D78-1834-E00FE19E140C}"/>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1650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45551-00A2-0F66-0E83-F375B6C4384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B283CB1-43DC-2D12-C9ED-6C65EB6522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7274051-F757-7B14-CCE3-C6108CA3859E}"/>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C91C941A-9533-8946-1BCE-085CA817E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EC885-174D-8D3B-3B71-A331B52CB2C5}"/>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562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C84D9-3C62-3C8A-D86E-E24EFE04294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D79DB81-0406-9036-A794-795C9DF4805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C20CDBB9-AC3A-4B1D-95DD-84C9FA012F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7D4FE33-18C2-9A77-E6C2-9964DA84BE25}"/>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6" name="Footer Placeholder 5">
            <a:extLst>
              <a:ext uri="{FF2B5EF4-FFF2-40B4-BE49-F238E27FC236}">
                <a16:creationId xmlns:a16="http://schemas.microsoft.com/office/drawing/2014/main" id="{D1FB63E4-3897-5551-BC07-DC71CF484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BF02BC-CFA6-8D27-484B-E54F400B244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7694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94A7-3A99-1A0F-DA32-A7A19B87769F}"/>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262C094-1284-2C50-0524-9C4B451884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4439A2F-8D05-7ECF-91C0-B5F0CBFB94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CE08423-A170-F2AF-769A-1651257609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3FD6CA-3945-2679-E1A6-03BC86919B5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53BC478-AD49-2C58-23E8-BA4457266E02}"/>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8" name="Footer Placeholder 7">
            <a:extLst>
              <a:ext uri="{FF2B5EF4-FFF2-40B4-BE49-F238E27FC236}">
                <a16:creationId xmlns:a16="http://schemas.microsoft.com/office/drawing/2014/main" id="{23540D8E-B1F3-0E6C-A064-B7801BA651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75A84A-77C3-DFC7-AD43-F642326B5BE0}"/>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88682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975B2-B620-895E-789B-0DAEDBE659D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A14FA7A1-6D59-DE2A-3B1E-966B13D9257D}"/>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4" name="Footer Placeholder 3">
            <a:extLst>
              <a:ext uri="{FF2B5EF4-FFF2-40B4-BE49-F238E27FC236}">
                <a16:creationId xmlns:a16="http://schemas.microsoft.com/office/drawing/2014/main" id="{E3E75C02-5833-B2B1-F78E-6D79C0DE84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1FCB3-1B0E-305F-A29B-AFC0018B86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9381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D71677-B6B1-5EEB-F1C7-B4E456DD50EE}"/>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3" name="Footer Placeholder 2">
            <a:extLst>
              <a:ext uri="{FF2B5EF4-FFF2-40B4-BE49-F238E27FC236}">
                <a16:creationId xmlns:a16="http://schemas.microsoft.com/office/drawing/2014/main" id="{2B76C3BD-5922-CBDE-4AD5-D7E6E6D5B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A42259-2522-1974-4E22-24C47EC5DD59}"/>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9268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4AA0-B771-B8E8-4A5E-2934EF3301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DB21188-CBE8-69F5-1F6D-95E1B28108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60C16CE-D5FC-E215-F3F5-081914F1B7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9DA8BFA-9B18-35CA-AC4A-455C469AA63D}"/>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6" name="Footer Placeholder 5">
            <a:extLst>
              <a:ext uri="{FF2B5EF4-FFF2-40B4-BE49-F238E27FC236}">
                <a16:creationId xmlns:a16="http://schemas.microsoft.com/office/drawing/2014/main" id="{184F6C6D-85B6-E502-9DCB-7BFDDC59F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349202-82E9-3A99-3640-2DB3C74AFA3A}"/>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7329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CC69E-D08E-A560-AFDC-002374EA66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ACBC475-C563-117E-8FD5-4788CD9B3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0DDB4C-8CEF-46B3-1151-F99431EA5D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03CE1F1-4C6A-D7E3-1A31-CF6937930169}"/>
              </a:ext>
            </a:extLst>
          </p:cNvPr>
          <p:cNvSpPr>
            <a:spLocks noGrp="1"/>
          </p:cNvSpPr>
          <p:nvPr>
            <p:ph type="dt" sz="half" idx="10"/>
          </p:nvPr>
        </p:nvSpPr>
        <p:spPr/>
        <p:txBody>
          <a:bodyPr/>
          <a:lstStyle/>
          <a:p>
            <a:fld id="{8C1E1FAD-7351-4908-963A-08EA8E4AB7A0}" type="datetimeFigureOut">
              <a:rPr lang="en-US" smtClean="0"/>
              <a:t>12/14/2025</a:t>
            </a:fld>
            <a:endParaRPr lang="en-US"/>
          </a:p>
        </p:txBody>
      </p:sp>
      <p:sp>
        <p:nvSpPr>
          <p:cNvPr id="6" name="Footer Placeholder 5">
            <a:extLst>
              <a:ext uri="{FF2B5EF4-FFF2-40B4-BE49-F238E27FC236}">
                <a16:creationId xmlns:a16="http://schemas.microsoft.com/office/drawing/2014/main" id="{7B055156-4ABA-BC1D-4976-B0D9CA7601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89154-3BFD-117D-9601-DB10C6DD400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220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21B3DA-BCFB-99A1-5CFA-9AE97A357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6692725-5751-0130-643C-A8D3657D4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F40E0C-C5DC-E2DF-192F-8F3E1C595A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1E1FAD-7351-4908-963A-08EA8E4AB7A0}" type="datetimeFigureOut">
              <a:rPr lang="en-US" smtClean="0"/>
              <a:t>12/14/2025</a:t>
            </a:fld>
            <a:endParaRPr lang="en-US"/>
          </a:p>
        </p:txBody>
      </p:sp>
      <p:sp>
        <p:nvSpPr>
          <p:cNvPr id="5" name="Footer Placeholder 4">
            <a:extLst>
              <a:ext uri="{FF2B5EF4-FFF2-40B4-BE49-F238E27FC236}">
                <a16:creationId xmlns:a16="http://schemas.microsoft.com/office/drawing/2014/main" id="{5ABD41DC-2B27-A105-BC40-F9C58307FD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FF77F1-7193-5F74-331D-3AE3180EBE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6231503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hyperlink" Target="https://www.youtube.com/watch?v=wO8wBQaJn90&amp;t=296s" TargetMode="Externa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hyperlink" Target="https://stattrek.com/online-calculator/binomial"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591214"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en/the-roman-forum-rome-italy-537947/" TargetMode="External"/><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pixabay.com/en/spider-funny-insect-animal-cute-29458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brewminate.com/relieving-arches-of-roman-structures/" TargetMode="External"/><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10" Type="http://schemas.openxmlformats.org/officeDocument/2006/relationships/hyperlink" Target="https://pixabay.com/en/spider-funny-insect-animal-cute-294589/" TargetMode="External"/><Relationship Id="rId4" Type="http://schemas.openxmlformats.org/officeDocument/2006/relationships/image" Target="../media/image34.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brewminate.com/relieving-arches-of-roman-structures/" TargetMode="External"/><Relationship Id="rId7" Type="http://schemas.openxmlformats.org/officeDocument/2006/relationships/image" Target="../media/image36.png"/><Relationship Id="rId2" Type="http://schemas.openxmlformats.org/officeDocument/2006/relationships/image" Target="../media/image3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5.png"/><Relationship Id="rId10" Type="http://schemas.openxmlformats.org/officeDocument/2006/relationships/hyperlink" Target="https://pixabay.com/en/spider-funny-insect-animal-cute-294589/" TargetMode="External"/><Relationship Id="rId4" Type="http://schemas.openxmlformats.org/officeDocument/2006/relationships/image" Target="../media/image34.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eogebra.org/m/rTGEWmn7"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foto.wuestenigel.com/wood-thermometer-on-white-background/"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The best ancient Roman architecture in Rome | Trainline">
            <a:extLst>
              <a:ext uri="{FF2B5EF4-FFF2-40B4-BE49-F238E27FC236}">
                <a16:creationId xmlns:a16="http://schemas.microsoft.com/office/drawing/2014/main" id="{0E3887BA-1AD6-E05F-AC15-09439C39F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65" y="188640"/>
            <a:ext cx="11589384" cy="651109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FC197C-828A-215B-3E2D-C32ADD617D5F}"/>
              </a:ext>
            </a:extLst>
          </p:cNvPr>
          <p:cNvSpPr>
            <a:spLocks noGrp="1"/>
          </p:cNvSpPr>
          <p:nvPr>
            <p:ph type="ctrTitle"/>
          </p:nvPr>
        </p:nvSpPr>
        <p:spPr>
          <a:xfrm rot="21242265">
            <a:off x="443340" y="269820"/>
            <a:ext cx="7010596" cy="1447266"/>
          </a:xfrm>
          <a:effectLst>
            <a:outerShdw blurRad="50800" dist="38100" dir="2700000" algn="tl" rotWithShape="0">
              <a:prstClr val="black">
                <a:alpha val="40000"/>
              </a:prstClr>
            </a:outerShdw>
          </a:effectLst>
        </p:spPr>
        <p:txBody>
          <a:bodyPr>
            <a:normAutofit/>
          </a:bodyPr>
          <a:lstStyle/>
          <a:p>
            <a:r>
              <a:rPr lang="en-GB" sz="8800" b="1" dirty="0" err="1">
                <a:solidFill>
                  <a:sysClr val="windowText" lastClr="000000"/>
                </a:solidFill>
                <a:highlight>
                  <a:srgbClr val="FFFF00"/>
                </a:highlight>
              </a:rPr>
              <a:t>Bi.Prob</a:t>
            </a:r>
            <a:r>
              <a:rPr lang="en-GB" sz="8800" b="1" dirty="0">
                <a:solidFill>
                  <a:sysClr val="windowText" lastClr="000000"/>
                </a:solidFill>
                <a:highlight>
                  <a:srgbClr val="FFFF00"/>
                </a:highlight>
              </a:rPr>
              <a:t>. Distr.</a:t>
            </a:r>
          </a:p>
        </p:txBody>
      </p:sp>
      <p:sp>
        <p:nvSpPr>
          <p:cNvPr id="3" name="Subtitle 2">
            <a:extLst>
              <a:ext uri="{FF2B5EF4-FFF2-40B4-BE49-F238E27FC236}">
                <a16:creationId xmlns:a16="http://schemas.microsoft.com/office/drawing/2014/main" id="{4812B720-4E11-E8DE-24CC-CD2D5D0D9B2D}"/>
              </a:ext>
            </a:extLst>
          </p:cNvPr>
          <p:cNvSpPr>
            <a:spLocks noGrp="1"/>
          </p:cNvSpPr>
          <p:nvPr>
            <p:ph type="subTitle" idx="1"/>
          </p:nvPr>
        </p:nvSpPr>
        <p:spPr>
          <a:xfrm>
            <a:off x="479376" y="2650919"/>
            <a:ext cx="11377264" cy="2907469"/>
          </a:xfrm>
          <a:solidFill>
            <a:schemeClr val="bg2">
              <a:lumMod val="90000"/>
            </a:schemeClr>
          </a:solidFill>
          <a:effectLst>
            <a:outerShdw blurRad="50800" dist="38100" dir="2700000" algn="tl" rotWithShape="0">
              <a:prstClr val="black">
                <a:alpha val="40000"/>
              </a:prstClr>
            </a:outerShdw>
          </a:effectLst>
        </p:spPr>
        <p:txBody>
          <a:bodyPr>
            <a:normAutofit/>
          </a:bodyPr>
          <a:lstStyle/>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Write a Probability Distribution Table</a:t>
            </a:r>
          </a:p>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 Find the probability of multiple events if the outcomes follow a binomial prob distr. X~B(x=a)</a:t>
            </a:r>
          </a:p>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Cumulatively add up probabilities in a binomial distribution</a:t>
            </a:r>
          </a:p>
          <a:p>
            <a:pPr algn="l"/>
            <a:endPar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D9D1DF08-DEA0-744F-D948-F0A7D0114C83}"/>
              </a:ext>
            </a:extLst>
          </p:cNvPr>
          <p:cNvGrpSpPr/>
          <p:nvPr/>
        </p:nvGrpSpPr>
        <p:grpSpPr>
          <a:xfrm>
            <a:off x="4766484" y="233955"/>
            <a:ext cx="6170658" cy="2336532"/>
            <a:chOff x="4766484" y="233955"/>
            <a:chExt cx="6170658" cy="2336532"/>
          </a:xfrm>
        </p:grpSpPr>
        <p:pic>
          <p:nvPicPr>
            <p:cNvPr id="6" name="Picture 5">
              <a:extLst>
                <a:ext uri="{FF2B5EF4-FFF2-40B4-BE49-F238E27FC236}">
                  <a16:creationId xmlns:a16="http://schemas.microsoft.com/office/drawing/2014/main" id="{F4851B04-9A61-D03C-90F6-9C5722D4EBE0}"/>
                </a:ext>
              </a:extLst>
            </p:cNvPr>
            <p:cNvPicPr>
              <a:picLocks noChangeAspect="1"/>
            </p:cNvPicPr>
            <p:nvPr/>
          </p:nvPicPr>
          <p:blipFill>
            <a:blip r:embed="rId3"/>
            <a:stretch>
              <a:fillRect/>
            </a:stretch>
          </p:blipFill>
          <p:spPr>
            <a:xfrm rot="1069763">
              <a:off x="9256624" y="233955"/>
              <a:ext cx="1680518" cy="2094559"/>
            </a:xfrm>
            <a:prstGeom prst="rect">
              <a:avLst/>
            </a:prstGeom>
          </p:spPr>
        </p:pic>
        <p:sp>
          <p:nvSpPr>
            <p:cNvPr id="7" name="Rectangle 6">
              <a:extLst>
                <a:ext uri="{FF2B5EF4-FFF2-40B4-BE49-F238E27FC236}">
                  <a16:creationId xmlns:a16="http://schemas.microsoft.com/office/drawing/2014/main" id="{72FB90B3-D531-4338-A4CE-FAD4BD3A670E}"/>
                </a:ext>
              </a:extLst>
            </p:cNvPr>
            <p:cNvSpPr/>
            <p:nvPr/>
          </p:nvSpPr>
          <p:spPr>
            <a:xfrm>
              <a:off x="4766484" y="1647157"/>
              <a:ext cx="4709944" cy="923330"/>
            </a:xfrm>
            <a:prstGeom prst="rect">
              <a:avLst/>
            </a:prstGeom>
            <a:noFill/>
          </p:spPr>
          <p:txBody>
            <a:bodyPr wrap="none" lIns="91440" tIns="45720" rIns="91440" bIns="45720">
              <a:spAutoFit/>
            </a:bodyPr>
            <a:lstStyle/>
            <a:p>
              <a:pPr algn="ctr"/>
              <a:r>
                <a:rPr lang="en-GB"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Chpt</a:t>
              </a: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6: p83-97</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279489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D42B-4629-0547-7DC7-093C16AF928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DE8F29-9D4F-3505-9231-1612977D4E55}"/>
              </a:ext>
            </a:extLst>
          </p:cNvPr>
          <p:cNvSpPr>
            <a:spLocks noGrp="1"/>
          </p:cNvSpPr>
          <p:nvPr>
            <p:ph idx="1"/>
          </p:nvPr>
        </p:nvSpPr>
        <p:spPr/>
        <p:txBody>
          <a:bodyPr/>
          <a:lstStyle/>
          <a:p>
            <a:endParaRPr lang="en-GB"/>
          </a:p>
        </p:txBody>
      </p:sp>
      <p:pic>
        <p:nvPicPr>
          <p:cNvPr id="5126" name="Picture 6" descr="10 Best Fight Scenes Mortal Kombat 2 Should Include">
            <a:extLst>
              <a:ext uri="{FF2B5EF4-FFF2-40B4-BE49-F238E27FC236}">
                <a16:creationId xmlns:a16="http://schemas.microsoft.com/office/drawing/2014/main" id="{976D2901-7238-77AB-E4B9-39F8EB72A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1"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15ADC-7020-5629-D2E8-5B9919B0904F}"/>
              </a:ext>
            </a:extLst>
          </p:cNvPr>
          <p:cNvSpPr/>
          <p:nvPr/>
        </p:nvSpPr>
        <p:spPr>
          <a:xfrm rot="500991">
            <a:off x="2493069" y="5358646"/>
            <a:ext cx="1943161" cy="1200329"/>
          </a:xfrm>
          <a:prstGeom prst="rect">
            <a:avLst/>
          </a:prstGeom>
          <a:noFill/>
        </p:spPr>
        <p:txBody>
          <a:bodyPr wrap="none" lIns="91440" tIns="45720" rIns="91440" bIns="45720">
            <a:spAutoFit/>
          </a:bodyPr>
          <a:lstStyle/>
          <a:p>
            <a:pPr algn="ctr"/>
            <a:r>
              <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p>
        </p:txBody>
      </p:sp>
      <p:sp>
        <p:nvSpPr>
          <p:cNvPr id="5" name="Rectangle 4">
            <a:extLst>
              <a:ext uri="{FF2B5EF4-FFF2-40B4-BE49-F238E27FC236}">
                <a16:creationId xmlns:a16="http://schemas.microsoft.com/office/drawing/2014/main" id="{F77A6727-4E8E-6E1A-697F-6C88D2B98FA1}"/>
              </a:ext>
            </a:extLst>
          </p:cNvPr>
          <p:cNvSpPr/>
          <p:nvPr/>
        </p:nvSpPr>
        <p:spPr>
          <a:xfrm rot="838470">
            <a:off x="8904312" y="5398025"/>
            <a:ext cx="1943161" cy="1200329"/>
          </a:xfrm>
          <a:prstGeom prst="rect">
            <a:avLst/>
          </a:prstGeom>
          <a:noFill/>
        </p:spPr>
        <p:txBody>
          <a:bodyPr wrap="none" lIns="91440" tIns="45720" rIns="91440" bIns="45720">
            <a:spAutoFit/>
          </a:bodyPr>
          <a:lstStyle/>
          <a:p>
            <a:pPr algn="ctr"/>
            <a:r>
              <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p>
        </p:txBody>
      </p:sp>
      <p:sp>
        <p:nvSpPr>
          <p:cNvPr id="6" name="Rectangle 5">
            <a:extLst>
              <a:ext uri="{FF2B5EF4-FFF2-40B4-BE49-F238E27FC236}">
                <a16:creationId xmlns:a16="http://schemas.microsoft.com/office/drawing/2014/main" id="{7E54904D-010A-6B08-69CB-AD15D69B7CF6}"/>
              </a:ext>
            </a:extLst>
          </p:cNvPr>
          <p:cNvSpPr/>
          <p:nvPr/>
        </p:nvSpPr>
        <p:spPr>
          <a:xfrm rot="500991">
            <a:off x="3165568" y="708719"/>
            <a:ext cx="756937" cy="1200329"/>
          </a:xfrm>
          <a:prstGeom prst="rect">
            <a:avLst/>
          </a:prstGeom>
          <a:noFill/>
        </p:spPr>
        <p:txBody>
          <a:bodyPr wrap="none" lIns="91440" tIns="45720" rIns="91440" bIns="45720">
            <a:spAutoFit/>
          </a:bodyPr>
          <a:lstStyle/>
          <a:p>
            <a:pPr algn="ctr"/>
            <a:r>
              <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A</a:t>
            </a:r>
          </a:p>
        </p:txBody>
      </p:sp>
      <p:sp>
        <p:nvSpPr>
          <p:cNvPr id="7" name="Rectangle 6">
            <a:extLst>
              <a:ext uri="{FF2B5EF4-FFF2-40B4-BE49-F238E27FC236}">
                <a16:creationId xmlns:a16="http://schemas.microsoft.com/office/drawing/2014/main" id="{500BFE3B-8AA5-1086-6B71-74E364E66243}"/>
              </a:ext>
            </a:extLst>
          </p:cNvPr>
          <p:cNvSpPr/>
          <p:nvPr/>
        </p:nvSpPr>
        <p:spPr>
          <a:xfrm rot="500991">
            <a:off x="9563518" y="587204"/>
            <a:ext cx="756938" cy="1200329"/>
          </a:xfrm>
          <a:prstGeom prst="rect">
            <a:avLst/>
          </a:prstGeom>
          <a:noFill/>
        </p:spPr>
        <p:txBody>
          <a:bodyPr wrap="none" lIns="91440" tIns="45720" rIns="91440" bIns="45720">
            <a:spAutoFit/>
          </a:bodyPr>
          <a:lstStyle/>
          <a:p>
            <a:pPr algn="ctr"/>
            <a:r>
              <a:rPr lang="en-GB" sz="7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B</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9982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77D3-7283-0357-B746-6D922E1241D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F2BE2B8-A41A-ABCC-4C0B-21C911134E0F}"/>
              </a:ext>
            </a:extLst>
          </p:cNvPr>
          <p:cNvSpPr>
            <a:spLocks noGrp="1"/>
          </p:cNvSpPr>
          <p:nvPr>
            <p:ph idx="1"/>
          </p:nvPr>
        </p:nvSpPr>
        <p:spPr/>
        <p:txBody>
          <a:bodyPr/>
          <a:lstStyle/>
          <a:p>
            <a:endParaRPr lang="en-GB" dirty="0"/>
          </a:p>
        </p:txBody>
      </p:sp>
      <p:pic>
        <p:nvPicPr>
          <p:cNvPr id="9218" name="Picture 2" descr="ROUND 2 of the Ultimate Mortal Kombat ...">
            <a:extLst>
              <a:ext uri="{FF2B5EF4-FFF2-40B4-BE49-F238E27FC236}">
                <a16:creationId xmlns:a16="http://schemas.microsoft.com/office/drawing/2014/main" id="{7913E7EB-6C6F-E735-C453-450F3DA215C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21291381">
            <a:off x="213729" y="167581"/>
            <a:ext cx="3960605" cy="494582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RMK - Mortal Kombat News - MK (2011) Cabinets unveiled at Gamestop  Manager's Meeting">
            <a:extLst>
              <a:ext uri="{FF2B5EF4-FFF2-40B4-BE49-F238E27FC236}">
                <a16:creationId xmlns:a16="http://schemas.microsoft.com/office/drawing/2014/main" id="{595C210D-7B32-336D-F768-1BFDD7F2A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840" y="162579"/>
            <a:ext cx="7228078" cy="429710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ortal kombatTournament Bracket updated ...">
            <a:extLst>
              <a:ext uri="{FF2B5EF4-FFF2-40B4-BE49-F238E27FC236}">
                <a16:creationId xmlns:a16="http://schemas.microsoft.com/office/drawing/2014/main" id="{CB5EC6A6-609C-C3C5-A3B2-B01A8A94B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3731">
            <a:off x="7608005" y="2586021"/>
            <a:ext cx="4091136" cy="41094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Mortal Kombat Tournament by KingCozy7 ...">
            <a:extLst>
              <a:ext uri="{FF2B5EF4-FFF2-40B4-BE49-F238E27FC236}">
                <a16:creationId xmlns:a16="http://schemas.microsoft.com/office/drawing/2014/main" id="{EE85C530-556D-85CD-787A-E307335C7C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1504" y="3275029"/>
            <a:ext cx="4831982" cy="3420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1D66A3-BF11-13E9-86C9-EE60F45932CF}"/>
              </a:ext>
            </a:extLst>
          </p:cNvPr>
          <p:cNvSpPr txBox="1"/>
          <p:nvPr/>
        </p:nvSpPr>
        <p:spPr>
          <a:xfrm>
            <a:off x="31458" y="5727125"/>
            <a:ext cx="9721080" cy="584775"/>
          </a:xfrm>
          <a:prstGeom prst="rect">
            <a:avLst/>
          </a:prstGeom>
          <a:solidFill>
            <a:srgbClr val="FF0000"/>
          </a:solidFill>
        </p:spPr>
        <p:txBody>
          <a:bodyPr wrap="square">
            <a:spAutoFit/>
          </a:bodyPr>
          <a:lstStyle/>
          <a:p>
            <a:r>
              <a:rPr lang="en-GB" sz="3200" dirty="0"/>
              <a:t>https://www.retrogames.cz/play_604-Genesis.php</a:t>
            </a:r>
          </a:p>
        </p:txBody>
      </p:sp>
    </p:spTree>
    <p:extLst>
      <p:ext uri="{BB962C8B-B14F-4D97-AF65-F5344CB8AC3E}">
        <p14:creationId xmlns:p14="http://schemas.microsoft.com/office/powerpoint/2010/main" val="3719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0CC7B-B0C1-3FE0-18C9-24034CC4F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AE339F-7CDA-71E5-6792-BBA4720B849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963763-CA40-9B99-EECF-CB705D068BC8}"/>
              </a:ext>
            </a:extLst>
          </p:cNvPr>
          <p:cNvSpPr>
            <a:spLocks noGrp="1"/>
          </p:cNvSpPr>
          <p:nvPr>
            <p:ph idx="1"/>
          </p:nvPr>
        </p:nvSpPr>
        <p:spPr/>
        <p:txBody>
          <a:bodyPr/>
          <a:lstStyle/>
          <a:p>
            <a:endParaRPr lang="en-GB"/>
          </a:p>
        </p:txBody>
      </p:sp>
      <p:pic>
        <p:nvPicPr>
          <p:cNvPr id="5126" name="Picture 6" descr="10 Best Fight Scenes Mortal Kombat 2 Should Include">
            <a:extLst>
              <a:ext uri="{FF2B5EF4-FFF2-40B4-BE49-F238E27FC236}">
                <a16:creationId xmlns:a16="http://schemas.microsoft.com/office/drawing/2014/main" id="{9398D16F-6B15-5D35-262B-5533EF9ED3E7}"/>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9271"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0D199C-EF4A-EDD5-4A29-852199D684FD}"/>
              </a:ext>
            </a:extLst>
          </p:cNvPr>
          <p:cNvSpPr/>
          <p:nvPr/>
        </p:nvSpPr>
        <p:spPr>
          <a:xfrm rot="500991">
            <a:off x="2212415" y="1173259"/>
            <a:ext cx="1943161" cy="1200329"/>
          </a:xfrm>
          <a:prstGeom prst="rect">
            <a:avLst/>
          </a:prstGeom>
          <a:noFill/>
        </p:spPr>
        <p:txBody>
          <a:bodyPr wrap="none" lIns="91440" tIns="45720" rIns="91440" bIns="45720">
            <a:spAutoFit/>
          </a:bodyPr>
          <a:lstStyle/>
          <a:p>
            <a:pPr algn="ctr"/>
            <a:r>
              <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p>
        </p:txBody>
      </p:sp>
      <p:sp>
        <p:nvSpPr>
          <p:cNvPr id="5" name="Rectangle 4">
            <a:extLst>
              <a:ext uri="{FF2B5EF4-FFF2-40B4-BE49-F238E27FC236}">
                <a16:creationId xmlns:a16="http://schemas.microsoft.com/office/drawing/2014/main" id="{F1AA507E-96DD-C431-4578-24382AE61745}"/>
              </a:ext>
            </a:extLst>
          </p:cNvPr>
          <p:cNvSpPr/>
          <p:nvPr/>
        </p:nvSpPr>
        <p:spPr>
          <a:xfrm rot="838470">
            <a:off x="2107723" y="4729884"/>
            <a:ext cx="1943161" cy="1200329"/>
          </a:xfrm>
          <a:prstGeom prst="rect">
            <a:avLst/>
          </a:prstGeom>
          <a:noFill/>
        </p:spPr>
        <p:txBody>
          <a:bodyPr wrap="none" lIns="91440" tIns="45720" rIns="91440" bIns="45720">
            <a:spAutoFit/>
          </a:bodyPr>
          <a:lstStyle/>
          <a:p>
            <a:pPr algn="ctr"/>
            <a:r>
              <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p>
        </p:txBody>
      </p:sp>
      <p:cxnSp>
        <p:nvCxnSpPr>
          <p:cNvPr id="7" name="Straight Arrow Connector 6">
            <a:extLst>
              <a:ext uri="{FF2B5EF4-FFF2-40B4-BE49-F238E27FC236}">
                <a16:creationId xmlns:a16="http://schemas.microsoft.com/office/drawing/2014/main" id="{48549198-E256-98A5-90DE-81004F84FE7F}"/>
              </a:ext>
            </a:extLst>
          </p:cNvPr>
          <p:cNvCxnSpPr/>
          <p:nvPr/>
        </p:nvCxnSpPr>
        <p:spPr>
          <a:xfrm flipV="1">
            <a:off x="1350685" y="2204864"/>
            <a:ext cx="3384376" cy="97685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48CC9AA-954E-5D40-37A5-AEB951CDCD8F}"/>
              </a:ext>
            </a:extLst>
          </p:cNvPr>
          <p:cNvCxnSpPr>
            <a:cxnSpLocks/>
          </p:cNvCxnSpPr>
          <p:nvPr/>
        </p:nvCxnSpPr>
        <p:spPr>
          <a:xfrm>
            <a:off x="1387115" y="4214312"/>
            <a:ext cx="3196717" cy="105034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21" name="Group 20">
            <a:extLst>
              <a:ext uri="{FF2B5EF4-FFF2-40B4-BE49-F238E27FC236}">
                <a16:creationId xmlns:a16="http://schemas.microsoft.com/office/drawing/2014/main" id="{F7A8E246-BABC-AD67-D8D7-E611973E7977}"/>
              </a:ext>
            </a:extLst>
          </p:cNvPr>
          <p:cNvGrpSpPr/>
          <p:nvPr/>
        </p:nvGrpSpPr>
        <p:grpSpPr>
          <a:xfrm>
            <a:off x="4677769" y="693142"/>
            <a:ext cx="2282327" cy="6021162"/>
            <a:chOff x="4677769" y="693142"/>
            <a:chExt cx="2282327" cy="6021162"/>
          </a:xfrm>
        </p:grpSpPr>
        <p:cxnSp>
          <p:nvCxnSpPr>
            <p:cNvPr id="11" name="Straight Arrow Connector 10">
              <a:extLst>
                <a:ext uri="{FF2B5EF4-FFF2-40B4-BE49-F238E27FC236}">
                  <a16:creationId xmlns:a16="http://schemas.microsoft.com/office/drawing/2014/main" id="{90CC7E79-A1DB-0716-1587-CE37F353C0A6}"/>
                </a:ext>
              </a:extLst>
            </p:cNvPr>
            <p:cNvCxnSpPr>
              <a:cxnSpLocks/>
            </p:cNvCxnSpPr>
            <p:nvPr/>
          </p:nvCxnSpPr>
          <p:spPr>
            <a:xfrm flipV="1">
              <a:off x="4911369" y="1144588"/>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5D55B32-E8AB-B277-42E9-070081A6F915}"/>
                </a:ext>
              </a:extLst>
            </p:cNvPr>
            <p:cNvCxnSpPr>
              <a:cxnSpLocks/>
            </p:cNvCxnSpPr>
            <p:nvPr/>
          </p:nvCxnSpPr>
          <p:spPr>
            <a:xfrm>
              <a:off x="5063769" y="2364736"/>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2ABE46F6-1969-1874-E848-1C2BF0037BF4}"/>
                </a:ext>
              </a:extLst>
            </p:cNvPr>
            <p:cNvCxnSpPr>
              <a:cxnSpLocks/>
            </p:cNvCxnSpPr>
            <p:nvPr/>
          </p:nvCxnSpPr>
          <p:spPr>
            <a:xfrm flipV="1">
              <a:off x="4881366" y="4171504"/>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A5538B4-3C0E-6814-5BC9-790DECE8870A}"/>
                </a:ext>
              </a:extLst>
            </p:cNvPr>
            <p:cNvCxnSpPr>
              <a:cxnSpLocks/>
            </p:cNvCxnSpPr>
            <p:nvPr/>
          </p:nvCxnSpPr>
          <p:spPr>
            <a:xfrm>
              <a:off x="5033766" y="5391652"/>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A9E7AB87-3BF5-79AC-6210-B1C2119AA0EB}"/>
                </a:ext>
              </a:extLst>
            </p:cNvPr>
            <p:cNvSpPr/>
            <p:nvPr/>
          </p:nvSpPr>
          <p:spPr>
            <a:xfrm rot="500991">
              <a:off x="4706488" y="693142"/>
              <a:ext cx="1646605" cy="1015663"/>
            </a:xfrm>
            <a:prstGeom prst="rect">
              <a:avLst/>
            </a:prstGeom>
            <a:noFill/>
          </p:spPr>
          <p:txBody>
            <a:bodyPr wrap="none" lIns="91440" tIns="45720" rIns="91440" bIns="45720">
              <a:spAutoFit/>
            </a:bodyPr>
            <a:lstStyle/>
            <a:p>
              <a:pPr algn="ctr"/>
              <a:r>
                <a:rPr lang="en-GB"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8" name="Rectangle 17">
              <a:extLst>
                <a:ext uri="{FF2B5EF4-FFF2-40B4-BE49-F238E27FC236}">
                  <a16:creationId xmlns:a16="http://schemas.microsoft.com/office/drawing/2014/main" id="{11833BC3-674E-283F-4AED-366F834A1AC9}"/>
                </a:ext>
              </a:extLst>
            </p:cNvPr>
            <p:cNvSpPr/>
            <p:nvPr/>
          </p:nvSpPr>
          <p:spPr>
            <a:xfrm rot="500991">
              <a:off x="4677769" y="3874811"/>
              <a:ext cx="1646605" cy="1015663"/>
            </a:xfrm>
            <a:prstGeom prst="rect">
              <a:avLst/>
            </a:prstGeom>
            <a:noFill/>
          </p:spPr>
          <p:txBody>
            <a:bodyPr wrap="none" lIns="91440" tIns="45720" rIns="91440" bIns="45720">
              <a:spAutoFit/>
            </a:bodyPr>
            <a:lstStyle/>
            <a:p>
              <a:pPr algn="ctr"/>
              <a:r>
                <a:rPr lang="en-GB"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9" name="Rectangle 18">
              <a:extLst>
                <a:ext uri="{FF2B5EF4-FFF2-40B4-BE49-F238E27FC236}">
                  <a16:creationId xmlns:a16="http://schemas.microsoft.com/office/drawing/2014/main" id="{8528F066-6FF0-8753-5C0D-09F8595A6C82}"/>
                </a:ext>
              </a:extLst>
            </p:cNvPr>
            <p:cNvSpPr/>
            <p:nvPr/>
          </p:nvSpPr>
          <p:spPr>
            <a:xfrm rot="500991">
              <a:off x="4677769" y="2652310"/>
              <a:ext cx="1646605" cy="1015663"/>
            </a:xfrm>
            <a:prstGeom prst="rect">
              <a:avLst/>
            </a:prstGeom>
            <a:noFill/>
          </p:spPr>
          <p:txBody>
            <a:bodyPr wrap="none" lIns="91440" tIns="45720" rIns="91440" bIns="45720">
              <a:spAutoFit/>
            </a:bodyPr>
            <a:lstStyle/>
            <a:p>
              <a:pPr algn="ctr"/>
              <a:r>
                <a:rPr lang="en-GB"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0" name="Rectangle 19">
              <a:extLst>
                <a:ext uri="{FF2B5EF4-FFF2-40B4-BE49-F238E27FC236}">
                  <a16:creationId xmlns:a16="http://schemas.microsoft.com/office/drawing/2014/main" id="{CBEEB663-95A5-B6B9-01DE-361F65BF42BF}"/>
                </a:ext>
              </a:extLst>
            </p:cNvPr>
            <p:cNvSpPr/>
            <p:nvPr/>
          </p:nvSpPr>
          <p:spPr>
            <a:xfrm rot="500991">
              <a:off x="4687271" y="5698641"/>
              <a:ext cx="1646605" cy="1015663"/>
            </a:xfrm>
            <a:prstGeom prst="rect">
              <a:avLst/>
            </a:prstGeom>
            <a:noFill/>
          </p:spPr>
          <p:txBody>
            <a:bodyPr wrap="none" lIns="91440" tIns="45720" rIns="91440" bIns="45720">
              <a:spAutoFit/>
            </a:bodyPr>
            <a:lstStyle/>
            <a:p>
              <a:pPr algn="ctr"/>
              <a:r>
                <a:rPr lang="en-GB"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22" name="Group 21">
            <a:extLst>
              <a:ext uri="{FF2B5EF4-FFF2-40B4-BE49-F238E27FC236}">
                <a16:creationId xmlns:a16="http://schemas.microsoft.com/office/drawing/2014/main" id="{F51D1481-C0B0-8DB8-5F0F-A4566CBD05EF}"/>
              </a:ext>
            </a:extLst>
          </p:cNvPr>
          <p:cNvGrpSpPr/>
          <p:nvPr/>
        </p:nvGrpSpPr>
        <p:grpSpPr>
          <a:xfrm>
            <a:off x="6976149" y="501398"/>
            <a:ext cx="1228377" cy="3364676"/>
            <a:chOff x="4194006" y="534129"/>
            <a:chExt cx="2766090" cy="6339185"/>
          </a:xfrm>
        </p:grpSpPr>
        <p:cxnSp>
          <p:nvCxnSpPr>
            <p:cNvPr id="23" name="Straight Arrow Connector 22">
              <a:extLst>
                <a:ext uri="{FF2B5EF4-FFF2-40B4-BE49-F238E27FC236}">
                  <a16:creationId xmlns:a16="http://schemas.microsoft.com/office/drawing/2014/main" id="{A915BF7E-103F-246C-2466-FE4A190E4964}"/>
                </a:ext>
              </a:extLst>
            </p:cNvPr>
            <p:cNvCxnSpPr>
              <a:cxnSpLocks/>
            </p:cNvCxnSpPr>
            <p:nvPr/>
          </p:nvCxnSpPr>
          <p:spPr>
            <a:xfrm flipV="1">
              <a:off x="4911369" y="1144588"/>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1C48259-611D-3E31-9CE7-9C0A05DF723B}"/>
                </a:ext>
              </a:extLst>
            </p:cNvPr>
            <p:cNvCxnSpPr>
              <a:cxnSpLocks/>
            </p:cNvCxnSpPr>
            <p:nvPr/>
          </p:nvCxnSpPr>
          <p:spPr>
            <a:xfrm>
              <a:off x="5063769" y="2364736"/>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CF2370C-FA2D-F6B7-79D5-561DFB11B776}"/>
                </a:ext>
              </a:extLst>
            </p:cNvPr>
            <p:cNvCxnSpPr>
              <a:cxnSpLocks/>
            </p:cNvCxnSpPr>
            <p:nvPr/>
          </p:nvCxnSpPr>
          <p:spPr>
            <a:xfrm flipV="1">
              <a:off x="4881366" y="4171504"/>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2195EDFB-993A-9DA5-474F-12CB92B624CD}"/>
                </a:ext>
              </a:extLst>
            </p:cNvPr>
            <p:cNvCxnSpPr>
              <a:cxnSpLocks/>
            </p:cNvCxnSpPr>
            <p:nvPr/>
          </p:nvCxnSpPr>
          <p:spPr>
            <a:xfrm>
              <a:off x="5033766" y="5391652"/>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31846770-D360-362B-AFCA-D334F120E30C}"/>
                </a:ext>
              </a:extLst>
            </p:cNvPr>
            <p:cNvSpPr/>
            <p:nvPr/>
          </p:nvSpPr>
          <p:spPr>
            <a:xfrm rot="500991">
              <a:off x="4222726" y="534129"/>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8" name="Rectangle 27">
              <a:extLst>
                <a:ext uri="{FF2B5EF4-FFF2-40B4-BE49-F238E27FC236}">
                  <a16:creationId xmlns:a16="http://schemas.microsoft.com/office/drawing/2014/main" id="{6ECB54A6-8E13-5233-9AF1-949328812CBA}"/>
                </a:ext>
              </a:extLst>
            </p:cNvPr>
            <p:cNvSpPr/>
            <p:nvPr/>
          </p:nvSpPr>
          <p:spPr>
            <a:xfrm rot="500991">
              <a:off x="4194006" y="3715798"/>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Rectangle 28">
              <a:extLst>
                <a:ext uri="{FF2B5EF4-FFF2-40B4-BE49-F238E27FC236}">
                  <a16:creationId xmlns:a16="http://schemas.microsoft.com/office/drawing/2014/main" id="{D64FD433-5361-446B-9F10-ADF6BBB630EB}"/>
                </a:ext>
              </a:extLst>
            </p:cNvPr>
            <p:cNvSpPr/>
            <p:nvPr/>
          </p:nvSpPr>
          <p:spPr>
            <a:xfrm rot="500991">
              <a:off x="4194006" y="2493297"/>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0" name="Rectangle 29">
              <a:extLst>
                <a:ext uri="{FF2B5EF4-FFF2-40B4-BE49-F238E27FC236}">
                  <a16:creationId xmlns:a16="http://schemas.microsoft.com/office/drawing/2014/main" id="{CECBC522-47C5-76C0-C4D0-79CE3BA987D6}"/>
                </a:ext>
              </a:extLst>
            </p:cNvPr>
            <p:cNvSpPr/>
            <p:nvPr/>
          </p:nvSpPr>
          <p:spPr>
            <a:xfrm rot="500991">
              <a:off x="4203509" y="5539628"/>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grpSp>
        <p:nvGrpSpPr>
          <p:cNvPr id="41" name="Group 40">
            <a:extLst>
              <a:ext uri="{FF2B5EF4-FFF2-40B4-BE49-F238E27FC236}">
                <a16:creationId xmlns:a16="http://schemas.microsoft.com/office/drawing/2014/main" id="{2AB25B76-92D6-29B9-2432-8D55CB7BB3F6}"/>
              </a:ext>
            </a:extLst>
          </p:cNvPr>
          <p:cNvGrpSpPr/>
          <p:nvPr/>
        </p:nvGrpSpPr>
        <p:grpSpPr>
          <a:xfrm>
            <a:off x="6877271" y="3760636"/>
            <a:ext cx="1228377" cy="3364676"/>
            <a:chOff x="4194006" y="534129"/>
            <a:chExt cx="2766090" cy="6339185"/>
          </a:xfrm>
        </p:grpSpPr>
        <p:cxnSp>
          <p:nvCxnSpPr>
            <p:cNvPr id="42" name="Straight Arrow Connector 41">
              <a:extLst>
                <a:ext uri="{FF2B5EF4-FFF2-40B4-BE49-F238E27FC236}">
                  <a16:creationId xmlns:a16="http://schemas.microsoft.com/office/drawing/2014/main" id="{809021E5-0F5B-C3AC-3F63-14BE278C0827}"/>
                </a:ext>
              </a:extLst>
            </p:cNvPr>
            <p:cNvCxnSpPr>
              <a:cxnSpLocks/>
            </p:cNvCxnSpPr>
            <p:nvPr/>
          </p:nvCxnSpPr>
          <p:spPr>
            <a:xfrm flipV="1">
              <a:off x="4911369" y="1144588"/>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167F1C82-108D-D5DD-6EAF-4FDD37730AEF}"/>
                </a:ext>
              </a:extLst>
            </p:cNvPr>
            <p:cNvCxnSpPr>
              <a:cxnSpLocks/>
            </p:cNvCxnSpPr>
            <p:nvPr/>
          </p:nvCxnSpPr>
          <p:spPr>
            <a:xfrm>
              <a:off x="5063769" y="2364736"/>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EDFB2172-7B78-687D-A9D2-E19FF16A32C5}"/>
                </a:ext>
              </a:extLst>
            </p:cNvPr>
            <p:cNvCxnSpPr>
              <a:cxnSpLocks/>
            </p:cNvCxnSpPr>
            <p:nvPr/>
          </p:nvCxnSpPr>
          <p:spPr>
            <a:xfrm flipV="1">
              <a:off x="4881366" y="4171504"/>
              <a:ext cx="2048727" cy="10677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2EADBB11-F8F2-2DC2-A6FB-DE34A740A5AC}"/>
                </a:ext>
              </a:extLst>
            </p:cNvPr>
            <p:cNvCxnSpPr>
              <a:cxnSpLocks/>
            </p:cNvCxnSpPr>
            <p:nvPr/>
          </p:nvCxnSpPr>
          <p:spPr>
            <a:xfrm>
              <a:off x="5033766" y="5391652"/>
              <a:ext cx="1787580" cy="920248"/>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24DF6897-D85F-CB85-2CF5-6A13DC95F1E2}"/>
                </a:ext>
              </a:extLst>
            </p:cNvPr>
            <p:cNvSpPr/>
            <p:nvPr/>
          </p:nvSpPr>
          <p:spPr>
            <a:xfrm rot="500991">
              <a:off x="4222726" y="534129"/>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7" name="Rectangle 46">
              <a:extLst>
                <a:ext uri="{FF2B5EF4-FFF2-40B4-BE49-F238E27FC236}">
                  <a16:creationId xmlns:a16="http://schemas.microsoft.com/office/drawing/2014/main" id="{5B1FC385-E9BE-7CE6-0AD7-657400DDEEF7}"/>
                </a:ext>
              </a:extLst>
            </p:cNvPr>
            <p:cNvSpPr/>
            <p:nvPr/>
          </p:nvSpPr>
          <p:spPr>
            <a:xfrm rot="500991">
              <a:off x="4194006" y="3715798"/>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0.35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8" name="Rectangle 47">
              <a:extLst>
                <a:ext uri="{FF2B5EF4-FFF2-40B4-BE49-F238E27FC236}">
                  <a16:creationId xmlns:a16="http://schemas.microsoft.com/office/drawing/2014/main" id="{D2C78D94-36AD-D022-4F26-E1B988C1F974}"/>
                </a:ext>
              </a:extLst>
            </p:cNvPr>
            <p:cNvSpPr/>
            <p:nvPr/>
          </p:nvSpPr>
          <p:spPr>
            <a:xfrm rot="500991">
              <a:off x="4194006" y="2493297"/>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9" name="Rectangle 48">
              <a:extLst>
                <a:ext uri="{FF2B5EF4-FFF2-40B4-BE49-F238E27FC236}">
                  <a16:creationId xmlns:a16="http://schemas.microsoft.com/office/drawing/2014/main" id="{E946B39A-630C-DD37-44C7-21B605771476}"/>
                </a:ext>
              </a:extLst>
            </p:cNvPr>
            <p:cNvSpPr/>
            <p:nvPr/>
          </p:nvSpPr>
          <p:spPr>
            <a:xfrm rot="500991">
              <a:off x="4203509" y="5539628"/>
              <a:ext cx="2614132" cy="1333686"/>
            </a:xfrm>
            <a:prstGeom prst="rect">
              <a:avLst/>
            </a:prstGeom>
            <a:noFill/>
          </p:spPr>
          <p:txBody>
            <a:bodyPr wrap="none" lIns="91440" tIns="45720" rIns="91440" bIns="45720">
              <a:spAutoFit/>
            </a:bodyPr>
            <a:lstStyle/>
            <a:p>
              <a:pPr algn="ctr"/>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0.65</a:t>
              </a:r>
              <a:endParaRPr lang="en-GB"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50" name="Rectangle 49">
            <a:extLst>
              <a:ext uri="{FF2B5EF4-FFF2-40B4-BE49-F238E27FC236}">
                <a16:creationId xmlns:a16="http://schemas.microsoft.com/office/drawing/2014/main" id="{2C2B47B6-52DB-7C25-B9DC-9DD91F2C1461}"/>
              </a:ext>
            </a:extLst>
          </p:cNvPr>
          <p:cNvSpPr/>
          <p:nvPr/>
        </p:nvSpPr>
        <p:spPr>
          <a:xfrm>
            <a:off x="-73071" y="-73908"/>
            <a:ext cx="4535216" cy="1569660"/>
          </a:xfrm>
          <a:prstGeom prst="rect">
            <a:avLst/>
          </a:prstGeom>
          <a:noFill/>
        </p:spPr>
        <p:txBody>
          <a:bodyPr wrap="none" lIns="91440" tIns="45720" rIns="91440" bIns="45720">
            <a:spAutoFit/>
          </a:bodyPr>
          <a:lstStyle/>
          <a:p>
            <a:pPr algn="ctr"/>
            <a:r>
              <a:rPr lang="en-GB"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P(X=x)=0.35 win</a:t>
            </a:r>
          </a:p>
          <a:p>
            <a:pPr algn="ctr"/>
            <a:r>
              <a:rPr lang="en-GB"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X~B(3,0.35)</a:t>
            </a:r>
          </a:p>
        </p:txBody>
      </p:sp>
    </p:spTree>
    <p:extLst>
      <p:ext uri="{BB962C8B-B14F-4D97-AF65-F5344CB8AC3E}">
        <p14:creationId xmlns:p14="http://schemas.microsoft.com/office/powerpoint/2010/main" val="367442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ppt_x"/>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ome city guide: A long weekend in... Rome | British GQ | British GQ">
            <a:extLst>
              <a:ext uri="{FF2B5EF4-FFF2-40B4-BE49-F238E27FC236}">
                <a16:creationId xmlns:a16="http://schemas.microsoft.com/office/drawing/2014/main" id="{27F723C5-5EDF-07A1-CC8F-42A67F966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15DE25D-468A-0F89-86E3-4D5672386C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DF05412-025A-717B-8B6B-4E6F3646F45B}"/>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7441C1A1-2F43-2017-7117-5F6139A61F47}"/>
              </a:ext>
            </a:extLst>
          </p:cNvPr>
          <p:cNvPicPr>
            <a:picLocks noChangeAspect="1"/>
          </p:cNvPicPr>
          <p:nvPr/>
        </p:nvPicPr>
        <p:blipFill>
          <a:blip r:embed="rId3"/>
          <a:stretch>
            <a:fillRect/>
          </a:stretch>
        </p:blipFill>
        <p:spPr>
          <a:xfrm>
            <a:off x="319232" y="184254"/>
            <a:ext cx="11592408" cy="3096344"/>
          </a:xfrm>
          <a:prstGeom prst="rect">
            <a:avLst/>
          </a:prstGeom>
        </p:spPr>
      </p:pic>
      <p:pic>
        <p:nvPicPr>
          <p:cNvPr id="7" name="Picture 6">
            <a:extLst>
              <a:ext uri="{FF2B5EF4-FFF2-40B4-BE49-F238E27FC236}">
                <a16:creationId xmlns:a16="http://schemas.microsoft.com/office/drawing/2014/main" id="{B869DFBA-49CB-3CF7-942C-6C5013413BCB}"/>
              </a:ext>
            </a:extLst>
          </p:cNvPr>
          <p:cNvPicPr>
            <a:picLocks noChangeAspect="1"/>
          </p:cNvPicPr>
          <p:nvPr/>
        </p:nvPicPr>
        <p:blipFill>
          <a:blip r:embed="rId4"/>
          <a:stretch>
            <a:fillRect/>
          </a:stretch>
        </p:blipFill>
        <p:spPr>
          <a:xfrm>
            <a:off x="4389476" y="2332713"/>
            <a:ext cx="7501240" cy="4369770"/>
          </a:xfrm>
          <a:prstGeom prst="rect">
            <a:avLst/>
          </a:prstGeom>
        </p:spPr>
      </p:pic>
      <p:sp>
        <p:nvSpPr>
          <p:cNvPr id="9" name="TextBox 8">
            <a:extLst>
              <a:ext uri="{FF2B5EF4-FFF2-40B4-BE49-F238E27FC236}">
                <a16:creationId xmlns:a16="http://schemas.microsoft.com/office/drawing/2014/main" id="{F27FCF7F-032F-D9FD-44A5-0166D3BE9050}"/>
              </a:ext>
            </a:extLst>
          </p:cNvPr>
          <p:cNvSpPr txBox="1"/>
          <p:nvPr/>
        </p:nvSpPr>
        <p:spPr>
          <a:xfrm>
            <a:off x="119336" y="3654069"/>
            <a:ext cx="6096000" cy="400110"/>
          </a:xfrm>
          <a:prstGeom prst="rect">
            <a:avLst/>
          </a:prstGeom>
          <a:solidFill>
            <a:schemeClr val="accent1">
              <a:lumMod val="20000"/>
              <a:lumOff val="80000"/>
            </a:schemeClr>
          </a:solidFill>
        </p:spPr>
        <p:txBody>
          <a:bodyPr wrap="square">
            <a:spAutoFit/>
          </a:bodyPr>
          <a:lstStyle/>
          <a:p>
            <a:r>
              <a:rPr lang="en-GB" sz="2000" b="1" dirty="0">
                <a:hlinkClick r:id="rId5">
                  <a:extLst>
                    <a:ext uri="{A12FA001-AC4F-418D-AE19-62706E023703}">
                      <ahyp:hlinkClr xmlns:ahyp="http://schemas.microsoft.com/office/drawing/2018/hyperlinkcolor" val="tx"/>
                    </a:ext>
                  </a:extLst>
                </a:hlinkClick>
              </a:rPr>
              <a:t>Binomial Distribution Probability Calculator</a:t>
            </a:r>
            <a:endParaRPr lang="en-GB" sz="2000" b="1" dirty="0"/>
          </a:p>
        </p:txBody>
      </p:sp>
      <p:pic>
        <p:nvPicPr>
          <p:cNvPr id="2054" name="Picture 6" descr="CASIO FX-CG50 Graphic Calculator (UK ...">
            <a:extLst>
              <a:ext uri="{FF2B5EF4-FFF2-40B4-BE49-F238E27FC236}">
                <a16:creationId xmlns:a16="http://schemas.microsoft.com/office/drawing/2014/main" id="{46D15CAE-2489-9DCC-D038-33B746C35F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63" y="4115593"/>
            <a:ext cx="1628775" cy="2809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CE23585-556B-D541-D987-842C6713A82D}"/>
              </a:ext>
            </a:extLst>
          </p:cNvPr>
          <p:cNvSpPr txBox="1"/>
          <p:nvPr/>
        </p:nvSpPr>
        <p:spPr>
          <a:xfrm>
            <a:off x="2466975" y="5416150"/>
            <a:ext cx="6282266" cy="707886"/>
          </a:xfrm>
          <a:prstGeom prst="rect">
            <a:avLst/>
          </a:prstGeom>
          <a:solidFill>
            <a:schemeClr val="accent3">
              <a:lumMod val="20000"/>
              <a:lumOff val="80000"/>
            </a:schemeClr>
          </a:solidFill>
        </p:spPr>
        <p:txBody>
          <a:bodyPr wrap="square">
            <a:spAutoFit/>
          </a:bodyPr>
          <a:lstStyle/>
          <a:p>
            <a:r>
              <a:rPr lang="en-GB" sz="2000" b="1" dirty="0">
                <a:solidFill>
                  <a:srgbClr val="467886"/>
                </a:solidFill>
                <a:hlinkClick r:id="rId7">
                  <a:extLst>
                    <a:ext uri="{A12FA001-AC4F-418D-AE19-62706E023703}">
                      <ahyp:hlinkClr xmlns:ahyp="http://schemas.microsoft.com/office/drawing/2018/hyperlinkcolor" val="tx"/>
                    </a:ext>
                  </a:extLst>
                </a:hlinkClick>
              </a:rPr>
              <a:t>Binomial Distribution Explained! with the Casio CG50 GDC | IB Maths | </a:t>
            </a:r>
            <a:r>
              <a:rPr lang="en-GB" sz="2000" b="1" dirty="0" err="1">
                <a:solidFill>
                  <a:srgbClr val="467886"/>
                </a:solidFill>
                <a:hlinkClick r:id="rId7">
                  <a:extLst>
                    <a:ext uri="{A12FA001-AC4F-418D-AE19-62706E023703}">
                      <ahyp:hlinkClr xmlns:ahyp="http://schemas.microsoft.com/office/drawing/2018/hyperlinkcolor" val="tx"/>
                    </a:ext>
                  </a:extLst>
                </a:hlinkClick>
              </a:rPr>
              <a:t>Addvance</a:t>
            </a:r>
            <a:r>
              <a:rPr lang="en-GB" sz="2000" b="1" dirty="0">
                <a:hlinkClick r:id="rId7">
                  <a:extLst>
                    <a:ext uri="{A12FA001-AC4F-418D-AE19-62706E023703}">
                      <ahyp:hlinkClr xmlns:ahyp="http://schemas.microsoft.com/office/drawing/2018/hyperlinkcolor" val="tx"/>
                    </a:ext>
                  </a:extLst>
                </a:hlinkClick>
              </a:rPr>
              <a:t> Maths 😊➕</a:t>
            </a:r>
            <a:endParaRPr lang="en-GB" sz="2000" b="1" dirty="0"/>
          </a:p>
        </p:txBody>
      </p:sp>
    </p:spTree>
    <p:extLst>
      <p:ext uri="{BB962C8B-B14F-4D97-AF65-F5344CB8AC3E}">
        <p14:creationId xmlns:p14="http://schemas.microsoft.com/office/powerpoint/2010/main" val="37812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0D590-8010-A73D-E16E-8FF5CEC9D6AB}"/>
              </a:ext>
            </a:extLst>
          </p:cNvPr>
          <p:cNvSpPr>
            <a:spLocks noGrp="1"/>
          </p:cNvSpPr>
          <p:nvPr>
            <p:ph type="title"/>
          </p:nvPr>
        </p:nvSpPr>
        <p:spPr/>
        <p:txBody>
          <a:bodyPr/>
          <a:lstStyle/>
          <a:p>
            <a:r>
              <a:rPr lang="en-GB"/>
              <a:t>``</a:t>
            </a:r>
            <a:endParaRPr lang="en-GB" dirty="0"/>
          </a:p>
        </p:txBody>
      </p:sp>
      <p:sp>
        <p:nvSpPr>
          <p:cNvPr id="3" name="Content Placeholder 2">
            <a:extLst>
              <a:ext uri="{FF2B5EF4-FFF2-40B4-BE49-F238E27FC236}">
                <a16:creationId xmlns:a16="http://schemas.microsoft.com/office/drawing/2014/main" id="{42C7F808-49B3-3C80-89BD-512CC6939D12}"/>
              </a:ext>
            </a:extLst>
          </p:cNvPr>
          <p:cNvSpPr>
            <a:spLocks noGrp="1"/>
          </p:cNvSpPr>
          <p:nvPr>
            <p:ph idx="1"/>
          </p:nvPr>
        </p:nvSpPr>
        <p:spPr/>
        <p:txBody>
          <a:bodyPr/>
          <a:lstStyle/>
          <a:p>
            <a:endParaRPr lang="en-GB" dirty="0"/>
          </a:p>
        </p:txBody>
      </p:sp>
      <p:sp>
        <p:nvSpPr>
          <p:cNvPr id="4" name="TextBox 3">
            <a:extLst>
              <a:ext uri="{FF2B5EF4-FFF2-40B4-BE49-F238E27FC236}">
                <a16:creationId xmlns:a16="http://schemas.microsoft.com/office/drawing/2014/main" id="{2FD84317-4122-88B1-7B5F-318E4B447C6A}"/>
              </a:ext>
            </a:extLst>
          </p:cNvPr>
          <p:cNvSpPr txBox="1"/>
          <p:nvPr/>
        </p:nvSpPr>
        <p:spPr>
          <a:xfrm>
            <a:off x="51839" y="58846"/>
            <a:ext cx="5256584" cy="6740307"/>
          </a:xfrm>
          <a:prstGeom prst="rect">
            <a:avLst/>
          </a:prstGeom>
          <a:solidFill>
            <a:schemeClr val="accent4">
              <a:lumMod val="20000"/>
              <a:lumOff val="80000"/>
            </a:schemeClr>
          </a:solidFill>
        </p:spPr>
        <p:txBody>
          <a:bodyPr wrap="square" rtlCol="0">
            <a:spAutoFit/>
          </a:bodyPr>
          <a:lstStyle/>
          <a:p>
            <a:r>
              <a:rPr lang="en-GB" sz="5400" dirty="0"/>
              <a:t>Q1) X ~ B (5,0.25)</a:t>
            </a:r>
          </a:p>
          <a:p>
            <a:r>
              <a:rPr lang="en-GB" sz="5400" dirty="0"/>
              <a:t>Find P (X=4)</a:t>
            </a:r>
          </a:p>
          <a:p>
            <a:endParaRPr lang="en-GB" sz="5400" dirty="0"/>
          </a:p>
          <a:p>
            <a:r>
              <a:rPr lang="en-GB" sz="5400" dirty="0"/>
              <a:t>Q2) X ~ B (7,0.55)</a:t>
            </a:r>
          </a:p>
          <a:p>
            <a:r>
              <a:rPr lang="en-GB" sz="5400" dirty="0"/>
              <a:t>Find P (X=3)</a:t>
            </a:r>
          </a:p>
          <a:p>
            <a:endParaRPr lang="en-GB" sz="5400" dirty="0"/>
          </a:p>
          <a:p>
            <a:r>
              <a:rPr lang="en-GB" sz="5400" dirty="0"/>
              <a:t>Q3) X ~ B (9,0.1)</a:t>
            </a:r>
          </a:p>
          <a:p>
            <a:r>
              <a:rPr lang="en-GB" sz="5400" dirty="0"/>
              <a:t>Find P (X&lt;2)</a:t>
            </a:r>
          </a:p>
        </p:txBody>
      </p:sp>
      <p:sp>
        <p:nvSpPr>
          <p:cNvPr id="5" name="TextBox 4">
            <a:extLst>
              <a:ext uri="{FF2B5EF4-FFF2-40B4-BE49-F238E27FC236}">
                <a16:creationId xmlns:a16="http://schemas.microsoft.com/office/drawing/2014/main" id="{8FBB3B8E-0572-9B8A-5645-88D94B575FA4}"/>
              </a:ext>
            </a:extLst>
          </p:cNvPr>
          <p:cNvSpPr txBox="1"/>
          <p:nvPr/>
        </p:nvSpPr>
        <p:spPr>
          <a:xfrm>
            <a:off x="5879976" y="58846"/>
            <a:ext cx="5256584" cy="5078313"/>
          </a:xfrm>
          <a:prstGeom prst="rect">
            <a:avLst/>
          </a:prstGeom>
          <a:solidFill>
            <a:schemeClr val="accent4">
              <a:lumMod val="20000"/>
              <a:lumOff val="80000"/>
            </a:schemeClr>
          </a:solidFill>
        </p:spPr>
        <p:txBody>
          <a:bodyPr wrap="square" rtlCol="0">
            <a:spAutoFit/>
          </a:bodyPr>
          <a:lstStyle/>
          <a:p>
            <a:r>
              <a:rPr lang="en-GB" sz="5400" dirty="0"/>
              <a:t>Q4) X ~ B (6,0.6)</a:t>
            </a:r>
          </a:p>
          <a:p>
            <a:r>
              <a:rPr lang="en-GB" sz="5400" dirty="0"/>
              <a:t>Find P (X&gt;4)</a:t>
            </a:r>
          </a:p>
          <a:p>
            <a:endParaRPr lang="en-GB" sz="5400" dirty="0"/>
          </a:p>
          <a:p>
            <a:r>
              <a:rPr lang="en-GB" sz="5400" dirty="0"/>
              <a:t>Q5) X ~ B (8,0.3)</a:t>
            </a:r>
          </a:p>
          <a:p>
            <a:r>
              <a:rPr lang="en-GB" sz="5400" dirty="0"/>
              <a:t>Find P (X≤5)</a:t>
            </a:r>
          </a:p>
          <a:p>
            <a:endParaRPr lang="en-GB" sz="5400" dirty="0"/>
          </a:p>
        </p:txBody>
      </p:sp>
      <p:pic>
        <p:nvPicPr>
          <p:cNvPr id="4098" name="Picture 2" descr="Height, And Birthday In Mortal Kombat 1">
            <a:extLst>
              <a:ext uri="{FF2B5EF4-FFF2-40B4-BE49-F238E27FC236}">
                <a16:creationId xmlns:a16="http://schemas.microsoft.com/office/drawing/2014/main" id="{6F8E0E31-DAF9-A5C0-D0B3-3EF2789879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4337940"/>
            <a:ext cx="5544616" cy="27723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3AF7F91-481A-87CC-F62C-7C895EF97BBF}"/>
              </a:ext>
            </a:extLst>
          </p:cNvPr>
          <p:cNvSpPr/>
          <p:nvPr/>
        </p:nvSpPr>
        <p:spPr>
          <a:xfrm>
            <a:off x="2135560" y="1540118"/>
            <a:ext cx="2614818" cy="923330"/>
          </a:xfrm>
          <a:prstGeom prst="rect">
            <a:avLst/>
          </a:prstGeom>
          <a:noFill/>
        </p:spPr>
        <p:txBody>
          <a:bodyPr wrap="none" lIns="91440" tIns="45720" rIns="91440" bIns="45720">
            <a:spAutoFit/>
          </a:bodyPr>
          <a:lstStyle/>
          <a:p>
            <a:pPr algn="ctr"/>
            <a:r>
              <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0.01465</a:t>
            </a:r>
          </a:p>
        </p:txBody>
      </p:sp>
      <p:sp>
        <p:nvSpPr>
          <p:cNvPr id="7" name="Rectangle 6">
            <a:extLst>
              <a:ext uri="{FF2B5EF4-FFF2-40B4-BE49-F238E27FC236}">
                <a16:creationId xmlns:a16="http://schemas.microsoft.com/office/drawing/2014/main" id="{B617D2BA-EFD7-C3D5-2C98-1493B97F558B}"/>
              </a:ext>
            </a:extLst>
          </p:cNvPr>
          <p:cNvSpPr/>
          <p:nvPr/>
        </p:nvSpPr>
        <p:spPr>
          <a:xfrm>
            <a:off x="2327838" y="4001294"/>
            <a:ext cx="2614818" cy="923330"/>
          </a:xfrm>
          <a:prstGeom prst="rect">
            <a:avLst/>
          </a:prstGeom>
          <a:noFill/>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0.23878</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a:extLst>
              <a:ext uri="{FF2B5EF4-FFF2-40B4-BE49-F238E27FC236}">
                <a16:creationId xmlns:a16="http://schemas.microsoft.com/office/drawing/2014/main" id="{515FC686-AD7F-137A-23F6-F38F3B41373F}"/>
              </a:ext>
            </a:extLst>
          </p:cNvPr>
          <p:cNvSpPr/>
          <p:nvPr/>
        </p:nvSpPr>
        <p:spPr>
          <a:xfrm>
            <a:off x="9093295" y="1540118"/>
            <a:ext cx="2614818" cy="923330"/>
          </a:xfrm>
          <a:prstGeom prst="rect">
            <a:avLst/>
          </a:prstGeom>
          <a:noFill/>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0.23328</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a:extLst>
              <a:ext uri="{FF2B5EF4-FFF2-40B4-BE49-F238E27FC236}">
                <a16:creationId xmlns:a16="http://schemas.microsoft.com/office/drawing/2014/main" id="{92410544-4EEB-D2EE-9BBC-E8046E29C1A9}"/>
              </a:ext>
            </a:extLst>
          </p:cNvPr>
          <p:cNvSpPr/>
          <p:nvPr/>
        </p:nvSpPr>
        <p:spPr>
          <a:xfrm>
            <a:off x="9310535" y="3876275"/>
            <a:ext cx="2614818" cy="923330"/>
          </a:xfrm>
          <a:prstGeom prst="rect">
            <a:avLst/>
          </a:prstGeom>
          <a:noFill/>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0.98871</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a:extLst>
              <a:ext uri="{FF2B5EF4-FFF2-40B4-BE49-F238E27FC236}">
                <a16:creationId xmlns:a16="http://schemas.microsoft.com/office/drawing/2014/main" id="{F18FEEFD-FA49-E695-9B1B-F4F1DA2FCA5B}"/>
              </a:ext>
            </a:extLst>
          </p:cNvPr>
          <p:cNvSpPr/>
          <p:nvPr/>
        </p:nvSpPr>
        <p:spPr>
          <a:xfrm>
            <a:off x="3635247" y="5850235"/>
            <a:ext cx="2614818" cy="923330"/>
          </a:xfrm>
          <a:prstGeom prst="rect">
            <a:avLst/>
          </a:prstGeom>
          <a:noFill/>
        </p:spPr>
        <p:txBody>
          <a:bodyPr wrap="none" lIns="91440" tIns="45720" rIns="91440" bIns="45720">
            <a:spAutoFit/>
          </a:bodyPr>
          <a:lstStyle/>
          <a:p>
            <a:pPr algn="ct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0.77484</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8645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3436-ADE1-0C3B-3CB9-85ABF487941E}"/>
              </a:ext>
            </a:extLst>
          </p:cNvPr>
          <p:cNvSpPr>
            <a:spLocks noGrp="1"/>
          </p:cNvSpPr>
          <p:nvPr>
            <p:ph type="title"/>
          </p:nvPr>
        </p:nvSpPr>
        <p:spPr/>
        <p:txBody>
          <a:bodyPr/>
          <a:lstStyle/>
          <a:p>
            <a:endParaRPr lang="en-GB"/>
          </a:p>
        </p:txBody>
      </p:sp>
      <p:pic>
        <p:nvPicPr>
          <p:cNvPr id="5" name="Content Placeholder 4" descr="A bridge over a river with a building in the background&#10;&#10;AI-generated content may be incorrect.">
            <a:extLst>
              <a:ext uri="{FF2B5EF4-FFF2-40B4-BE49-F238E27FC236}">
                <a16:creationId xmlns:a16="http://schemas.microsoft.com/office/drawing/2014/main" id="{52D6A74A-1B4F-303D-923C-FF09358ED1A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0245"/>
          <a:stretch/>
        </p:blipFill>
        <p:spPr>
          <a:xfrm>
            <a:off x="0" y="-243408"/>
            <a:ext cx="12192000" cy="7101409"/>
          </a:xfrm>
        </p:spPr>
      </p:pic>
      <p:pic>
        <p:nvPicPr>
          <p:cNvPr id="3074" name="Picture 2" descr="Exam Questions - Binomial distribution - ExamSolutions">
            <a:extLst>
              <a:ext uri="{FF2B5EF4-FFF2-40B4-BE49-F238E27FC236}">
                <a16:creationId xmlns:a16="http://schemas.microsoft.com/office/drawing/2014/main" id="{AF77E5AA-A66D-D91F-4422-ED66C7ECF85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9086"/>
          <a:stretch/>
        </p:blipFill>
        <p:spPr bwMode="auto">
          <a:xfrm>
            <a:off x="191343" y="283534"/>
            <a:ext cx="11609033"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0FB60A-0C02-0E46-4545-66393679CD7D}"/>
              </a:ext>
            </a:extLst>
          </p:cNvPr>
          <p:cNvSpPr txBox="1"/>
          <p:nvPr/>
        </p:nvSpPr>
        <p:spPr>
          <a:xfrm>
            <a:off x="3215680" y="1690688"/>
            <a:ext cx="6248400" cy="646331"/>
          </a:xfrm>
          <a:prstGeom prst="rect">
            <a:avLst/>
          </a:prstGeom>
          <a:noFill/>
        </p:spPr>
        <p:txBody>
          <a:bodyPr wrap="square">
            <a:spAutoFit/>
          </a:bodyPr>
          <a:lstStyle/>
          <a:p>
            <a:r>
              <a:rPr lang="en-GB" sz="3600" dirty="0"/>
              <a:t>Answer = 0.84236</a:t>
            </a:r>
          </a:p>
        </p:txBody>
      </p:sp>
      <p:sp>
        <p:nvSpPr>
          <p:cNvPr id="9" name="TextBox 8">
            <a:extLst>
              <a:ext uri="{FF2B5EF4-FFF2-40B4-BE49-F238E27FC236}">
                <a16:creationId xmlns:a16="http://schemas.microsoft.com/office/drawing/2014/main" id="{1A80F0F9-2433-F352-0E19-0AE763E8A09C}"/>
              </a:ext>
            </a:extLst>
          </p:cNvPr>
          <p:cNvSpPr txBox="1"/>
          <p:nvPr/>
        </p:nvSpPr>
        <p:spPr>
          <a:xfrm>
            <a:off x="3218089" y="2479087"/>
            <a:ext cx="6248400" cy="646331"/>
          </a:xfrm>
          <a:prstGeom prst="rect">
            <a:avLst/>
          </a:prstGeom>
          <a:noFill/>
        </p:spPr>
        <p:txBody>
          <a:bodyPr wrap="square">
            <a:spAutoFit/>
          </a:bodyPr>
          <a:lstStyle/>
          <a:p>
            <a:r>
              <a:rPr lang="en-GB" sz="3600" dirty="0"/>
              <a:t>Answer = 0.01425</a:t>
            </a:r>
          </a:p>
        </p:txBody>
      </p:sp>
      <p:sp>
        <p:nvSpPr>
          <p:cNvPr id="10" name="TextBox 9">
            <a:extLst>
              <a:ext uri="{FF2B5EF4-FFF2-40B4-BE49-F238E27FC236}">
                <a16:creationId xmlns:a16="http://schemas.microsoft.com/office/drawing/2014/main" id="{43340BA0-0BA4-6A76-5AB9-8CC05DE975D4}"/>
              </a:ext>
            </a:extLst>
          </p:cNvPr>
          <p:cNvSpPr txBox="1"/>
          <p:nvPr/>
        </p:nvSpPr>
        <p:spPr>
          <a:xfrm>
            <a:off x="4727848" y="3952681"/>
            <a:ext cx="6248400" cy="646331"/>
          </a:xfrm>
          <a:prstGeom prst="rect">
            <a:avLst/>
          </a:prstGeom>
          <a:noFill/>
        </p:spPr>
        <p:txBody>
          <a:bodyPr wrap="square">
            <a:spAutoFit/>
          </a:bodyPr>
          <a:lstStyle/>
          <a:p>
            <a:r>
              <a:rPr lang="en-GB" sz="3600" dirty="0"/>
              <a:t>Answer = 0.221</a:t>
            </a:r>
          </a:p>
        </p:txBody>
      </p:sp>
    </p:spTree>
    <p:extLst>
      <p:ext uri="{BB962C8B-B14F-4D97-AF65-F5344CB8AC3E}">
        <p14:creationId xmlns:p14="http://schemas.microsoft.com/office/powerpoint/2010/main" val="13933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 calcmode="lin" valueType="num">
                                      <p:cBhvr additive="base">
                                        <p:cTn id="2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B389-B3BB-94F3-C65B-042608D7CC6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349702-B3E1-C0D6-EC36-AAE582568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ruins of a temple with Roman Forum in the background&#10;&#10;AI-generated content may be incorrect.">
            <a:extLst>
              <a:ext uri="{FF2B5EF4-FFF2-40B4-BE49-F238E27FC236}">
                <a16:creationId xmlns:a16="http://schemas.microsoft.com/office/drawing/2014/main" id="{CCBC7FF6-76A2-A36A-14D3-381B4877020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9336" y="106952"/>
            <a:ext cx="11881320" cy="6624065"/>
          </a:xfrm>
          <a:prstGeom prst="rect">
            <a:avLst/>
          </a:prstGeom>
        </p:spPr>
      </p:pic>
      <p:sp>
        <p:nvSpPr>
          <p:cNvPr id="11" name="Rectangle 10">
            <a:extLst>
              <a:ext uri="{FF2B5EF4-FFF2-40B4-BE49-F238E27FC236}">
                <a16:creationId xmlns:a16="http://schemas.microsoft.com/office/drawing/2014/main" id="{4450EE05-9332-BC94-ED16-EC9A29CC06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A5A5A-7948-6947-F418-A3E9692D5059}"/>
              </a:ext>
            </a:extLst>
          </p:cNvPr>
          <p:cNvSpPr>
            <a:spLocks noGrp="1"/>
          </p:cNvSpPr>
          <p:nvPr>
            <p:ph type="ctrTitle"/>
          </p:nvPr>
        </p:nvSpPr>
        <p:spPr>
          <a:xfrm rot="21242265">
            <a:off x="464708" y="208133"/>
            <a:ext cx="8173735" cy="1919279"/>
          </a:xfrm>
          <a:effectLst>
            <a:outerShdw blurRad="50800" dist="38100" dir="2700000" algn="tl" rotWithShape="0">
              <a:prstClr val="black">
                <a:alpha val="40000"/>
              </a:prstClr>
            </a:outerShdw>
          </a:effectLst>
        </p:spPr>
        <p:txBody>
          <a:bodyPr>
            <a:normAutofit fontScale="90000"/>
          </a:bodyPr>
          <a:lstStyle/>
          <a:p>
            <a:r>
              <a:rPr lang="en-GB" sz="8800" b="1" dirty="0">
                <a:solidFill>
                  <a:sysClr val="windowText" lastClr="000000"/>
                </a:solidFill>
                <a:highlight>
                  <a:srgbClr val="FFFF00"/>
                </a:highlight>
              </a:rPr>
              <a:t>Hypothesis testing</a:t>
            </a:r>
          </a:p>
        </p:txBody>
      </p:sp>
      <p:sp>
        <p:nvSpPr>
          <p:cNvPr id="3" name="Subtitle 2">
            <a:extLst>
              <a:ext uri="{FF2B5EF4-FFF2-40B4-BE49-F238E27FC236}">
                <a16:creationId xmlns:a16="http://schemas.microsoft.com/office/drawing/2014/main" id="{2D6CDC13-6CAB-DADE-BDB1-C5BD0D7DDD1B}"/>
              </a:ext>
            </a:extLst>
          </p:cNvPr>
          <p:cNvSpPr>
            <a:spLocks noGrp="1"/>
          </p:cNvSpPr>
          <p:nvPr>
            <p:ph type="subTitle" idx="1"/>
          </p:nvPr>
        </p:nvSpPr>
        <p:spPr>
          <a:xfrm>
            <a:off x="479376" y="2650919"/>
            <a:ext cx="11377264" cy="2907469"/>
          </a:xfrm>
          <a:solidFill>
            <a:schemeClr val="bg2">
              <a:lumMod val="90000"/>
            </a:schemeClr>
          </a:solidFill>
          <a:effectLst>
            <a:outerShdw blurRad="50800" dist="38100" dir="2700000" algn="tl" rotWithShape="0">
              <a:prstClr val="black">
                <a:alpha val="40000"/>
              </a:prstClr>
            </a:outerShdw>
          </a:effectLst>
        </p:spPr>
        <p:txBody>
          <a:bodyPr>
            <a:normAutofit/>
          </a:bodyPr>
          <a:lstStyle/>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Write a hypothesis test using correct notation</a:t>
            </a:r>
          </a:p>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Check a one tail test for ‘null hypothesis’ acceptance or rejection</a:t>
            </a:r>
          </a:p>
          <a:p>
            <a:pPr marL="342900" indent="-342900" algn="l">
              <a:buFont typeface="Courier New" panose="02070309020205020404" pitchFamily="49" charset="0"/>
              <a:buChar char="o"/>
            </a:pPr>
            <a:r>
              <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rPr>
              <a:t>Check a two tail test for ‘null hypothesis’ acceptance or rejection</a:t>
            </a:r>
          </a:p>
          <a:p>
            <a:pPr marL="342900" indent="-342900" algn="l">
              <a:buFont typeface="Courier New" panose="02070309020205020404" pitchFamily="49" charset="0"/>
              <a:buChar char="o"/>
            </a:pPr>
            <a:endParaRPr lang="en-GB" sz="3600" dirty="0">
              <a:solidFill>
                <a:schemeClr val="accent1">
                  <a:lumMod val="75000"/>
                </a:schemeClr>
              </a:solidFill>
              <a:highlight>
                <a:srgbClr val="FFFF00"/>
              </a:highlight>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8" name="Group 7">
            <a:extLst>
              <a:ext uri="{FF2B5EF4-FFF2-40B4-BE49-F238E27FC236}">
                <a16:creationId xmlns:a16="http://schemas.microsoft.com/office/drawing/2014/main" id="{50DE116C-52ED-570B-C206-BE80B67BC3E3}"/>
              </a:ext>
            </a:extLst>
          </p:cNvPr>
          <p:cNvGrpSpPr/>
          <p:nvPr/>
        </p:nvGrpSpPr>
        <p:grpSpPr>
          <a:xfrm>
            <a:off x="4604005" y="233955"/>
            <a:ext cx="6333137" cy="2336532"/>
            <a:chOff x="4604005" y="233955"/>
            <a:chExt cx="6333137" cy="2336532"/>
          </a:xfrm>
        </p:grpSpPr>
        <p:pic>
          <p:nvPicPr>
            <p:cNvPr id="6" name="Picture 5">
              <a:extLst>
                <a:ext uri="{FF2B5EF4-FFF2-40B4-BE49-F238E27FC236}">
                  <a16:creationId xmlns:a16="http://schemas.microsoft.com/office/drawing/2014/main" id="{D7C4AFBC-9DDC-A86F-3FB9-09496EB2DB65}"/>
                </a:ext>
              </a:extLst>
            </p:cNvPr>
            <p:cNvPicPr>
              <a:picLocks noChangeAspect="1"/>
            </p:cNvPicPr>
            <p:nvPr/>
          </p:nvPicPr>
          <p:blipFill>
            <a:blip r:embed="rId4"/>
            <a:stretch>
              <a:fillRect/>
            </a:stretch>
          </p:blipFill>
          <p:spPr>
            <a:xfrm rot="1069763">
              <a:off x="9256624" y="233955"/>
              <a:ext cx="1680518" cy="2094559"/>
            </a:xfrm>
            <a:prstGeom prst="rect">
              <a:avLst/>
            </a:prstGeom>
          </p:spPr>
        </p:pic>
        <p:sp>
          <p:nvSpPr>
            <p:cNvPr id="7" name="Rectangle 6">
              <a:extLst>
                <a:ext uri="{FF2B5EF4-FFF2-40B4-BE49-F238E27FC236}">
                  <a16:creationId xmlns:a16="http://schemas.microsoft.com/office/drawing/2014/main" id="{FC480E9B-5C6C-E60E-3061-DF503DF6D1E0}"/>
                </a:ext>
              </a:extLst>
            </p:cNvPr>
            <p:cNvSpPr/>
            <p:nvPr/>
          </p:nvSpPr>
          <p:spPr>
            <a:xfrm>
              <a:off x="4604005" y="1647157"/>
              <a:ext cx="5034904" cy="923330"/>
            </a:xfrm>
            <a:prstGeom prst="rect">
              <a:avLst/>
            </a:prstGeom>
            <a:noFill/>
          </p:spPr>
          <p:txBody>
            <a:bodyPr wrap="none" lIns="91440" tIns="45720" rIns="91440" bIns="45720">
              <a:spAutoFit/>
            </a:bodyPr>
            <a:lstStyle/>
            <a:p>
              <a:pPr algn="ctr"/>
              <a:r>
                <a:rPr lang="en-GB"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Chpt</a:t>
              </a:r>
              <a:r>
                <a:rPr lang="en-GB"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7: p98-112</a:t>
              </a: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Tree>
    <p:extLst>
      <p:ext uri="{BB962C8B-B14F-4D97-AF65-F5344CB8AC3E}">
        <p14:creationId xmlns:p14="http://schemas.microsoft.com/office/powerpoint/2010/main" val="180007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bg/>
                                          </p:spTgt>
                                        </p:tgtEl>
                                        <p:attrNameLst>
                                          <p:attrName>style.visibility</p:attrName>
                                        </p:attrNameLst>
                                      </p:cBhvr>
                                      <p:to>
                                        <p:strVal val="visible"/>
                                      </p:to>
                                    </p:set>
                                    <p:anim calcmode="lin" valueType="num">
                                      <p:cBhvr additive="base">
                                        <p:cTn id="19" dur="500" fill="hold"/>
                                        <p:tgtEl>
                                          <p:spTgt spid="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 calcmode="lin" valueType="num">
                                      <p:cBhvr additive="base">
                                        <p:cTn id="3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FFD2D-A52C-3029-8EB1-541B2C0D5A2B}"/>
              </a:ext>
            </a:extLst>
          </p:cNvPr>
          <p:cNvSpPr>
            <a:spLocks noGrp="1"/>
          </p:cNvSpPr>
          <p:nvPr>
            <p:ph type="title"/>
          </p:nvPr>
        </p:nvSpPr>
        <p:spPr>
          <a:xfrm>
            <a:off x="191344" y="365125"/>
            <a:ext cx="4176464" cy="1325563"/>
          </a:xfrm>
        </p:spPr>
        <p:txBody>
          <a:bodyPr>
            <a:normAutofit/>
          </a:bodyPr>
          <a:lstStyle/>
          <a:p>
            <a:r>
              <a:rPr lang="en-GB" dirty="0"/>
              <a:t>Hypothesis !</a:t>
            </a:r>
          </a:p>
        </p:txBody>
      </p:sp>
      <p:pic>
        <p:nvPicPr>
          <p:cNvPr id="1026" name="Picture 2" descr="Hand Reaching Into Box Photos and Images | Shutterstock">
            <a:extLst>
              <a:ext uri="{FF2B5EF4-FFF2-40B4-BE49-F238E27FC236}">
                <a16:creationId xmlns:a16="http://schemas.microsoft.com/office/drawing/2014/main" id="{E788E3BE-F7C5-C1F0-CEDD-641AE1EEA5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88" t="13790" r="28166" b="11435"/>
          <a:stretch/>
        </p:blipFill>
        <p:spPr bwMode="auto">
          <a:xfrm>
            <a:off x="4511824" y="737912"/>
            <a:ext cx="7344816" cy="6120088"/>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cartoon of a spider&#10;&#10;AI-generated content may be incorrect.">
            <a:extLst>
              <a:ext uri="{FF2B5EF4-FFF2-40B4-BE49-F238E27FC236}">
                <a16:creationId xmlns:a16="http://schemas.microsoft.com/office/drawing/2014/main" id="{522C8371-C6F0-F857-D50D-09B7B35A625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72064" y="4274195"/>
            <a:ext cx="3919290" cy="1959645"/>
          </a:xfrm>
        </p:spPr>
      </p:pic>
      <p:sp>
        <p:nvSpPr>
          <p:cNvPr id="6" name="TextBox 5">
            <a:extLst>
              <a:ext uri="{FF2B5EF4-FFF2-40B4-BE49-F238E27FC236}">
                <a16:creationId xmlns:a16="http://schemas.microsoft.com/office/drawing/2014/main" id="{5A4B63F2-2A23-0AD7-1BCB-74EE429F74D6}"/>
              </a:ext>
            </a:extLst>
          </p:cNvPr>
          <p:cNvSpPr txBox="1"/>
          <p:nvPr/>
        </p:nvSpPr>
        <p:spPr>
          <a:xfrm>
            <a:off x="191344" y="1988840"/>
            <a:ext cx="4176464" cy="646331"/>
          </a:xfrm>
          <a:prstGeom prst="rect">
            <a:avLst/>
          </a:prstGeom>
          <a:noFill/>
        </p:spPr>
        <p:txBody>
          <a:bodyPr wrap="square" rtlCol="0">
            <a:spAutoFit/>
          </a:bodyPr>
          <a:lstStyle/>
          <a:p>
            <a:r>
              <a:rPr lang="en-GB" sz="3600" dirty="0"/>
              <a:t>H</a:t>
            </a:r>
            <a:r>
              <a:rPr lang="en-GB" sz="3600" baseline="-25000" dirty="0"/>
              <a:t>0</a:t>
            </a:r>
            <a:r>
              <a:rPr lang="en-GB" sz="3600" dirty="0"/>
              <a:t> : P= 0.3 </a:t>
            </a:r>
          </a:p>
        </p:txBody>
      </p:sp>
      <p:sp>
        <p:nvSpPr>
          <p:cNvPr id="7" name="TextBox 6">
            <a:extLst>
              <a:ext uri="{FF2B5EF4-FFF2-40B4-BE49-F238E27FC236}">
                <a16:creationId xmlns:a16="http://schemas.microsoft.com/office/drawing/2014/main" id="{438CE472-9EF8-3A91-00B7-35D0A75F6650}"/>
              </a:ext>
            </a:extLst>
          </p:cNvPr>
          <p:cNvSpPr txBox="1"/>
          <p:nvPr/>
        </p:nvSpPr>
        <p:spPr>
          <a:xfrm>
            <a:off x="191344" y="2782669"/>
            <a:ext cx="4176464" cy="646331"/>
          </a:xfrm>
          <a:prstGeom prst="rect">
            <a:avLst/>
          </a:prstGeom>
          <a:noFill/>
        </p:spPr>
        <p:txBody>
          <a:bodyPr wrap="square" rtlCol="0">
            <a:spAutoFit/>
          </a:bodyPr>
          <a:lstStyle/>
          <a:p>
            <a:r>
              <a:rPr lang="en-GB" sz="3600" dirty="0"/>
              <a:t>H</a:t>
            </a:r>
            <a:r>
              <a:rPr lang="en-GB" sz="3600" baseline="-25000" dirty="0"/>
              <a:t>a</a:t>
            </a:r>
            <a:r>
              <a:rPr lang="en-GB" sz="3600" dirty="0"/>
              <a:t> : P &lt; 0.3  </a:t>
            </a:r>
          </a:p>
        </p:txBody>
      </p:sp>
      <p:sp>
        <p:nvSpPr>
          <p:cNvPr id="8" name="TextBox 7">
            <a:extLst>
              <a:ext uri="{FF2B5EF4-FFF2-40B4-BE49-F238E27FC236}">
                <a16:creationId xmlns:a16="http://schemas.microsoft.com/office/drawing/2014/main" id="{A0134E07-DE2E-8904-A0D0-BA344E441AA8}"/>
              </a:ext>
            </a:extLst>
          </p:cNvPr>
          <p:cNvSpPr txBox="1"/>
          <p:nvPr/>
        </p:nvSpPr>
        <p:spPr>
          <a:xfrm rot="21031670">
            <a:off x="7356213" y="1081325"/>
            <a:ext cx="4687880" cy="707886"/>
          </a:xfrm>
          <a:prstGeom prst="rect">
            <a:avLst/>
          </a:prstGeom>
          <a:noFill/>
        </p:spPr>
        <p:txBody>
          <a:bodyPr wrap="square" rtlCol="0">
            <a:spAutoFit/>
          </a:bodyPr>
          <a:lstStyle/>
          <a:p>
            <a:r>
              <a:rPr lang="en-GB" sz="4000" dirty="0">
                <a:highlight>
                  <a:srgbClr val="FFFF00"/>
                </a:highlight>
              </a:rPr>
              <a:t>30% bites or not ???</a:t>
            </a:r>
          </a:p>
        </p:txBody>
      </p:sp>
      <p:sp>
        <p:nvSpPr>
          <p:cNvPr id="9" name="TextBox 8">
            <a:extLst>
              <a:ext uri="{FF2B5EF4-FFF2-40B4-BE49-F238E27FC236}">
                <a16:creationId xmlns:a16="http://schemas.microsoft.com/office/drawing/2014/main" id="{EE9266A8-5693-0C7B-01FE-9C97DBA31AD6}"/>
              </a:ext>
            </a:extLst>
          </p:cNvPr>
          <p:cNvSpPr txBox="1"/>
          <p:nvPr/>
        </p:nvSpPr>
        <p:spPr>
          <a:xfrm>
            <a:off x="191344" y="3951029"/>
            <a:ext cx="4176464" cy="1754326"/>
          </a:xfrm>
          <a:prstGeom prst="rect">
            <a:avLst/>
          </a:prstGeom>
          <a:noFill/>
        </p:spPr>
        <p:txBody>
          <a:bodyPr wrap="square" rtlCol="0">
            <a:spAutoFit/>
          </a:bodyPr>
          <a:lstStyle/>
          <a:p>
            <a:r>
              <a:rPr lang="en-GB" sz="3600" dirty="0"/>
              <a:t>X = test statistic</a:t>
            </a:r>
          </a:p>
          <a:p>
            <a:r>
              <a:rPr lang="en-GB" sz="3600" dirty="0"/>
              <a:t>X~B(10,0.3) </a:t>
            </a:r>
          </a:p>
          <a:p>
            <a:r>
              <a:rPr lang="en-GB" sz="3600" dirty="0"/>
              <a:t>P(X&lt;0.3) &lt; 0.05 </a:t>
            </a:r>
          </a:p>
        </p:txBody>
      </p:sp>
    </p:spTree>
    <p:extLst>
      <p:ext uri="{BB962C8B-B14F-4D97-AF65-F5344CB8AC3E}">
        <p14:creationId xmlns:p14="http://schemas.microsoft.com/office/powerpoint/2010/main" val="240098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close-up of a stone arch&#10;&#10;AI-generated content may be incorrect.">
            <a:extLst>
              <a:ext uri="{FF2B5EF4-FFF2-40B4-BE49-F238E27FC236}">
                <a16:creationId xmlns:a16="http://schemas.microsoft.com/office/drawing/2014/main" id="{3CC12C6C-BC41-680B-4A57-B28A2B9B9195}"/>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712" y="116632"/>
            <a:ext cx="12318880" cy="7462245"/>
          </a:xfrm>
        </p:spPr>
      </p:pic>
      <p:sp>
        <p:nvSpPr>
          <p:cNvPr id="2" name="Title 1">
            <a:extLst>
              <a:ext uri="{FF2B5EF4-FFF2-40B4-BE49-F238E27FC236}">
                <a16:creationId xmlns:a16="http://schemas.microsoft.com/office/drawing/2014/main" id="{039F5C11-19B6-A2DF-E7A5-558810E15322}"/>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FF712F08-1019-9060-D5D7-7D87F5355EC5}"/>
              </a:ext>
            </a:extLst>
          </p:cNvPr>
          <p:cNvSpPr/>
          <p:nvPr/>
        </p:nvSpPr>
        <p:spPr>
          <a:xfrm>
            <a:off x="9685199" y="0"/>
            <a:ext cx="1492716" cy="923330"/>
          </a:xfrm>
          <a:prstGeom prst="rect">
            <a:avLst/>
          </a:prstGeom>
          <a:solidFill>
            <a:srgbClr val="FFFF00"/>
          </a:solidFill>
        </p:spPr>
        <p:txBody>
          <a:bodyPr wrap="none" lIns="91440" tIns="45720" rIns="91440" bIns="45720">
            <a:spAutoFit/>
          </a:bodyPr>
          <a:lstStyle/>
          <a:p>
            <a:pPr algn="ctr"/>
            <a:r>
              <a:rPr lang="en-GB" sz="5400" dirty="0">
                <a:ln w="0"/>
                <a:effectLst>
                  <a:outerShdw blurRad="38100" dist="19050" dir="2700000" algn="tl" rotWithShape="0">
                    <a:schemeClr val="dk1">
                      <a:alpha val="40000"/>
                    </a:schemeClr>
                  </a:outerShdw>
                </a:effectLst>
              </a:rPr>
              <a:t>0.30</a:t>
            </a:r>
            <a:endParaRPr lang="en-GB" sz="5400" b="0" cap="none" spc="0" dirty="0">
              <a:ln w="0"/>
              <a:solidFill>
                <a:schemeClr val="tx1"/>
              </a:solidFill>
              <a:effectLst>
                <a:outerShdw blurRad="38100" dist="19050" dir="2700000" algn="tl" rotWithShape="0">
                  <a:schemeClr val="dk1">
                    <a:alpha val="40000"/>
                  </a:schemeClr>
                </a:outerShdw>
              </a:effectLst>
            </a:endParaRPr>
          </a:p>
        </p:txBody>
      </p:sp>
      <p:grpSp>
        <p:nvGrpSpPr>
          <p:cNvPr id="10" name="Group 9">
            <a:extLst>
              <a:ext uri="{FF2B5EF4-FFF2-40B4-BE49-F238E27FC236}">
                <a16:creationId xmlns:a16="http://schemas.microsoft.com/office/drawing/2014/main" id="{8469D78B-488C-14BB-E0BD-FD1584B6758B}"/>
              </a:ext>
            </a:extLst>
          </p:cNvPr>
          <p:cNvGrpSpPr/>
          <p:nvPr/>
        </p:nvGrpSpPr>
        <p:grpSpPr>
          <a:xfrm>
            <a:off x="11056786" y="934300"/>
            <a:ext cx="717326" cy="5794376"/>
            <a:chOff x="11040107" y="839760"/>
            <a:chExt cx="589883" cy="5633983"/>
          </a:xfrm>
        </p:grpSpPr>
        <p:pic>
          <p:nvPicPr>
            <p:cNvPr id="4" name="Picture 3">
              <a:extLst>
                <a:ext uri="{FF2B5EF4-FFF2-40B4-BE49-F238E27FC236}">
                  <a16:creationId xmlns:a16="http://schemas.microsoft.com/office/drawing/2014/main" id="{4F4DFDE7-3634-E2BE-E172-7B45F6CBE2D3}"/>
                </a:ext>
              </a:extLst>
            </p:cNvPr>
            <p:cNvPicPr>
              <a:picLocks noChangeAspect="1"/>
            </p:cNvPicPr>
            <p:nvPr/>
          </p:nvPicPr>
          <p:blipFill>
            <a:blip r:embed="rId4"/>
            <a:stretch>
              <a:fillRect/>
            </a:stretch>
          </p:blipFill>
          <p:spPr>
            <a:xfrm>
              <a:off x="11139855" y="907457"/>
              <a:ext cx="437022" cy="5566286"/>
            </a:xfrm>
            <a:prstGeom prst="rect">
              <a:avLst/>
            </a:prstGeom>
          </p:spPr>
        </p:pic>
        <p:sp>
          <p:nvSpPr>
            <p:cNvPr id="8" name="Rectangle 7">
              <a:extLst>
                <a:ext uri="{FF2B5EF4-FFF2-40B4-BE49-F238E27FC236}">
                  <a16:creationId xmlns:a16="http://schemas.microsoft.com/office/drawing/2014/main" id="{9E1BB52E-2475-D9D0-84E6-4D3DC200367E}"/>
                </a:ext>
              </a:extLst>
            </p:cNvPr>
            <p:cNvSpPr/>
            <p:nvPr/>
          </p:nvSpPr>
          <p:spPr>
            <a:xfrm>
              <a:off x="11040107" y="839760"/>
              <a:ext cx="589883" cy="646331"/>
            </a:xfrm>
            <a:prstGeom prst="rect">
              <a:avLst/>
            </a:prstGeom>
            <a:noFill/>
          </p:spPr>
          <p:txBody>
            <a:bodyPr wrap="square" lIns="91440" tIns="45720" rIns="91440" bIns="45720">
              <a:spAutoFit/>
            </a:bodyPr>
            <a:lstStyle/>
            <a:p>
              <a:pPr algn="ctr"/>
              <a:r>
                <a:rPr lang="en-GB" sz="3600" b="0" cap="none" spc="0" dirty="0">
                  <a:ln w="0"/>
                  <a:solidFill>
                    <a:schemeClr val="tx1"/>
                  </a:solidFill>
                  <a:effectLst>
                    <a:outerShdw blurRad="38100" dist="19050" dir="2700000" algn="tl" rotWithShape="0">
                      <a:schemeClr val="dk1">
                        <a:alpha val="40000"/>
                      </a:schemeClr>
                    </a:outerShdw>
                  </a:effectLst>
                </a:rPr>
                <a:t>0</a:t>
              </a:r>
            </a:p>
          </p:txBody>
        </p:sp>
      </p:grpSp>
      <p:grpSp>
        <p:nvGrpSpPr>
          <p:cNvPr id="14" name="Group 13">
            <a:extLst>
              <a:ext uri="{FF2B5EF4-FFF2-40B4-BE49-F238E27FC236}">
                <a16:creationId xmlns:a16="http://schemas.microsoft.com/office/drawing/2014/main" id="{9C614D2F-995D-A1E2-7102-9C49820276DD}"/>
              </a:ext>
            </a:extLst>
          </p:cNvPr>
          <p:cNvGrpSpPr/>
          <p:nvPr/>
        </p:nvGrpSpPr>
        <p:grpSpPr>
          <a:xfrm>
            <a:off x="327934" y="934300"/>
            <a:ext cx="10738677" cy="5794376"/>
            <a:chOff x="263352" y="836712"/>
            <a:chExt cx="10738677" cy="5794376"/>
          </a:xfrm>
        </p:grpSpPr>
        <p:pic>
          <p:nvPicPr>
            <p:cNvPr id="5" name="Picture 4">
              <a:extLst>
                <a:ext uri="{FF2B5EF4-FFF2-40B4-BE49-F238E27FC236}">
                  <a16:creationId xmlns:a16="http://schemas.microsoft.com/office/drawing/2014/main" id="{75CCEC4C-A386-B8D4-034A-63F341EBCF8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3352" y="836712"/>
              <a:ext cx="10738677" cy="5794376"/>
            </a:xfrm>
            <a:prstGeom prst="rect">
              <a:avLst/>
            </a:prstGeom>
          </p:spPr>
        </p:pic>
        <p:sp>
          <p:nvSpPr>
            <p:cNvPr id="12" name="Rectangle 11">
              <a:extLst>
                <a:ext uri="{FF2B5EF4-FFF2-40B4-BE49-F238E27FC236}">
                  <a16:creationId xmlns:a16="http://schemas.microsoft.com/office/drawing/2014/main" id="{615861C0-DD94-AF22-AD54-2E5158F7A78D}"/>
                </a:ext>
              </a:extLst>
            </p:cNvPr>
            <p:cNvSpPr/>
            <p:nvPr/>
          </p:nvSpPr>
          <p:spPr>
            <a:xfrm>
              <a:off x="1464440" y="923330"/>
              <a:ext cx="589883" cy="646331"/>
            </a:xfrm>
            <a:prstGeom prst="rect">
              <a:avLst/>
            </a:prstGeom>
            <a:noFill/>
          </p:spPr>
          <p:txBody>
            <a:bodyPr wrap="square" lIns="91440" tIns="45720" rIns="91440" bIns="45720">
              <a:spAutoFit/>
            </a:bodyPr>
            <a:lstStyle/>
            <a:p>
              <a:pPr algn="ctr"/>
              <a:r>
                <a:rPr lang="en-GB" sz="3600" b="0" cap="none" spc="0" dirty="0">
                  <a:ln w="0"/>
                  <a:solidFill>
                    <a:schemeClr val="tx1"/>
                  </a:solidFill>
                  <a:effectLst>
                    <a:outerShdw blurRad="38100" dist="19050" dir="2700000" algn="tl" rotWithShape="0">
                      <a:schemeClr val="dk1">
                        <a:alpha val="40000"/>
                      </a:schemeClr>
                    </a:outerShdw>
                  </a:effectLst>
                </a:rPr>
                <a:t>0</a:t>
              </a:r>
            </a:p>
          </p:txBody>
        </p:sp>
      </p:grpSp>
      <p:sp>
        <p:nvSpPr>
          <p:cNvPr id="7" name="Rectangle 6">
            <a:extLst>
              <a:ext uri="{FF2B5EF4-FFF2-40B4-BE49-F238E27FC236}">
                <a16:creationId xmlns:a16="http://schemas.microsoft.com/office/drawing/2014/main" id="{0FDAA5AD-AFF1-C753-3DD4-9813F4EA349E}"/>
              </a:ext>
            </a:extLst>
          </p:cNvPr>
          <p:cNvSpPr/>
          <p:nvPr/>
        </p:nvSpPr>
        <p:spPr>
          <a:xfrm>
            <a:off x="2071908" y="1063783"/>
            <a:ext cx="7549639" cy="52536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FEDD986E-1803-49DE-F74B-65EB02F67070}"/>
              </a:ext>
            </a:extLst>
          </p:cNvPr>
          <p:cNvPicPr>
            <a:picLocks noChangeAspect="1"/>
          </p:cNvPicPr>
          <p:nvPr/>
        </p:nvPicPr>
        <p:blipFill>
          <a:blip r:embed="rId7"/>
          <a:stretch>
            <a:fillRect/>
          </a:stretch>
        </p:blipFill>
        <p:spPr>
          <a:xfrm>
            <a:off x="8764377" y="1062228"/>
            <a:ext cx="911785" cy="5649494"/>
          </a:xfrm>
          <a:prstGeom prst="rect">
            <a:avLst/>
          </a:prstGeom>
        </p:spPr>
      </p:pic>
      <p:pic>
        <p:nvPicPr>
          <p:cNvPr id="11" name="Picture 10">
            <a:extLst>
              <a:ext uri="{FF2B5EF4-FFF2-40B4-BE49-F238E27FC236}">
                <a16:creationId xmlns:a16="http://schemas.microsoft.com/office/drawing/2014/main" id="{29E00DBD-8D3B-487E-9C20-2F0D20261453}"/>
              </a:ext>
            </a:extLst>
          </p:cNvPr>
          <p:cNvPicPr>
            <a:picLocks noChangeAspect="1"/>
          </p:cNvPicPr>
          <p:nvPr/>
        </p:nvPicPr>
        <p:blipFill>
          <a:blip r:embed="rId8"/>
          <a:srcRect l="10853"/>
          <a:stretch/>
        </p:blipFill>
        <p:spPr>
          <a:xfrm>
            <a:off x="2660591" y="1306247"/>
            <a:ext cx="5597011" cy="4692179"/>
          </a:xfrm>
          <a:prstGeom prst="rect">
            <a:avLst/>
          </a:prstGeom>
        </p:spPr>
      </p:pic>
      <p:sp>
        <p:nvSpPr>
          <p:cNvPr id="15" name="Rectangle 14">
            <a:extLst>
              <a:ext uri="{FF2B5EF4-FFF2-40B4-BE49-F238E27FC236}">
                <a16:creationId xmlns:a16="http://schemas.microsoft.com/office/drawing/2014/main" id="{4C07AB11-91AD-D45B-E882-055BE76B7542}"/>
              </a:ext>
            </a:extLst>
          </p:cNvPr>
          <p:cNvSpPr/>
          <p:nvPr/>
        </p:nvSpPr>
        <p:spPr>
          <a:xfrm>
            <a:off x="4677048" y="873106"/>
            <a:ext cx="3570208"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800" b="1" cap="none" spc="0" dirty="0">
                <a:ln/>
                <a:effectLst/>
              </a:rPr>
              <a:t>P(X≤0) &lt;0.05</a:t>
            </a:r>
          </a:p>
        </p:txBody>
      </p:sp>
      <p:sp>
        <p:nvSpPr>
          <p:cNvPr id="16" name="Rectangle 15">
            <a:extLst>
              <a:ext uri="{FF2B5EF4-FFF2-40B4-BE49-F238E27FC236}">
                <a16:creationId xmlns:a16="http://schemas.microsoft.com/office/drawing/2014/main" id="{67548668-F8FB-F979-E785-F16F2D88B6B1}"/>
              </a:ext>
            </a:extLst>
          </p:cNvPr>
          <p:cNvSpPr/>
          <p:nvPr/>
        </p:nvSpPr>
        <p:spPr>
          <a:xfrm>
            <a:off x="4776513" y="1544755"/>
            <a:ext cx="3570209"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800" b="1" cap="none" spc="0" dirty="0">
                <a:ln/>
                <a:effectLst/>
              </a:rPr>
              <a:t>P(X≤1) </a:t>
            </a:r>
            <a:r>
              <a:rPr lang="en-GB" sz="4800" b="1" dirty="0">
                <a:ln/>
              </a:rPr>
              <a:t>&gt;</a:t>
            </a:r>
            <a:r>
              <a:rPr lang="en-GB" sz="4800" b="1" cap="none" spc="0" dirty="0">
                <a:ln/>
                <a:effectLst/>
              </a:rPr>
              <a:t>0.05</a:t>
            </a:r>
          </a:p>
        </p:txBody>
      </p:sp>
      <p:cxnSp>
        <p:nvCxnSpPr>
          <p:cNvPr id="18" name="Straight Connector 17">
            <a:extLst>
              <a:ext uri="{FF2B5EF4-FFF2-40B4-BE49-F238E27FC236}">
                <a16:creationId xmlns:a16="http://schemas.microsoft.com/office/drawing/2014/main" id="{72C92109-E356-AAFF-6413-92E26855FD1A}"/>
              </a:ext>
            </a:extLst>
          </p:cNvPr>
          <p:cNvCxnSpPr/>
          <p:nvPr/>
        </p:nvCxnSpPr>
        <p:spPr>
          <a:xfrm>
            <a:off x="3791744" y="1544755"/>
            <a:ext cx="8214424" cy="0"/>
          </a:xfrm>
          <a:prstGeom prst="line">
            <a:avLst/>
          </a:prstGeom>
          <a:ln w="76200"/>
        </p:spPr>
        <p:style>
          <a:lnRef idx="3">
            <a:schemeClr val="accent2"/>
          </a:lnRef>
          <a:fillRef idx="0">
            <a:schemeClr val="accent2"/>
          </a:fillRef>
          <a:effectRef idx="2">
            <a:schemeClr val="accent2"/>
          </a:effectRef>
          <a:fontRef idx="minor">
            <a:schemeClr val="tx1"/>
          </a:fontRef>
        </p:style>
      </p:cxnSp>
      <p:pic>
        <p:nvPicPr>
          <p:cNvPr id="19" name="Content Placeholder 4" descr="A cartoon of a spider&#10;&#10;AI-generated content may be incorrect.">
            <a:extLst>
              <a:ext uri="{FF2B5EF4-FFF2-40B4-BE49-F238E27FC236}">
                <a16:creationId xmlns:a16="http://schemas.microsoft.com/office/drawing/2014/main" id="{64A3EB14-8FF9-A57D-919E-8A9DD34BFC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1007382">
            <a:off x="1159441" y="2432"/>
            <a:ext cx="2187428" cy="1093714"/>
          </a:xfrm>
          <a:prstGeom prst="rect">
            <a:avLst/>
          </a:prstGeom>
        </p:spPr>
      </p:pic>
      <p:sp>
        <p:nvSpPr>
          <p:cNvPr id="20" name="Rectangle 19">
            <a:extLst>
              <a:ext uri="{FF2B5EF4-FFF2-40B4-BE49-F238E27FC236}">
                <a16:creationId xmlns:a16="http://schemas.microsoft.com/office/drawing/2014/main" id="{1365A314-61DD-F381-BB46-99D1B84E915A}"/>
              </a:ext>
            </a:extLst>
          </p:cNvPr>
          <p:cNvSpPr/>
          <p:nvPr/>
        </p:nvSpPr>
        <p:spPr>
          <a:xfrm>
            <a:off x="2379299" y="776006"/>
            <a:ext cx="1877437" cy="769441"/>
          </a:xfrm>
          <a:prstGeom prst="rect">
            <a:avLst/>
          </a:prstGeom>
          <a:solidFill>
            <a:srgbClr val="FFFF00"/>
          </a:solidFill>
        </p:spPr>
        <p:txBody>
          <a:bodyPr wrap="none" lIns="91440" tIns="45720" rIns="91440" bIns="45720">
            <a:spAutoFit/>
          </a:bodyPr>
          <a:lstStyle/>
          <a:p>
            <a:pPr algn="ctr"/>
            <a:r>
              <a:rPr lang="en-GB" sz="4400" dirty="0">
                <a:ln w="0"/>
                <a:effectLst>
                  <a:outerShdw blurRad="38100" dist="19050" dir="2700000" algn="tl" rotWithShape="0">
                    <a:schemeClr val="dk1">
                      <a:alpha val="40000"/>
                    </a:schemeClr>
                  </a:outerShdw>
                </a:effectLst>
              </a:rPr>
              <a:t>P&lt;0.30</a:t>
            </a:r>
            <a:endParaRPr lang="en-GB"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521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16"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B4F7F-020E-A98B-C99C-F123F9103FC6}"/>
            </a:ext>
          </a:extLst>
        </p:cNvPr>
        <p:cNvGrpSpPr/>
        <p:nvPr/>
      </p:nvGrpSpPr>
      <p:grpSpPr>
        <a:xfrm>
          <a:off x="0" y="0"/>
          <a:ext cx="0" cy="0"/>
          <a:chOff x="0" y="0"/>
          <a:chExt cx="0" cy="0"/>
        </a:xfrm>
      </p:grpSpPr>
      <p:pic>
        <p:nvPicPr>
          <p:cNvPr id="13" name="Content Placeholder 12" descr="A close-up of a stone arch&#10;&#10;AI-generated content may be incorrect.">
            <a:extLst>
              <a:ext uri="{FF2B5EF4-FFF2-40B4-BE49-F238E27FC236}">
                <a16:creationId xmlns:a16="http://schemas.microsoft.com/office/drawing/2014/main" id="{165F7ACE-C20E-2E87-5106-F533CF87402B}"/>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12712" y="116632"/>
            <a:ext cx="12318880" cy="7462245"/>
          </a:xfrm>
        </p:spPr>
      </p:pic>
      <p:sp>
        <p:nvSpPr>
          <p:cNvPr id="2" name="Title 1">
            <a:extLst>
              <a:ext uri="{FF2B5EF4-FFF2-40B4-BE49-F238E27FC236}">
                <a16:creationId xmlns:a16="http://schemas.microsoft.com/office/drawing/2014/main" id="{D3088D61-CB33-7F7C-5334-7ABCC56A943C}"/>
              </a:ext>
            </a:extLst>
          </p:cNvPr>
          <p:cNvSpPr>
            <a:spLocks noGrp="1"/>
          </p:cNvSpPr>
          <p:nvPr>
            <p:ph type="title"/>
          </p:nvPr>
        </p:nvSpPr>
        <p:spPr/>
        <p:txBody>
          <a:bodyPr/>
          <a:lstStyle/>
          <a:p>
            <a:endParaRPr lang="en-GB"/>
          </a:p>
        </p:txBody>
      </p:sp>
      <p:sp>
        <p:nvSpPr>
          <p:cNvPr id="6" name="Rectangle 5">
            <a:extLst>
              <a:ext uri="{FF2B5EF4-FFF2-40B4-BE49-F238E27FC236}">
                <a16:creationId xmlns:a16="http://schemas.microsoft.com/office/drawing/2014/main" id="{3921FC4D-7291-82E0-02E8-21D24D0392A4}"/>
              </a:ext>
            </a:extLst>
          </p:cNvPr>
          <p:cNvSpPr/>
          <p:nvPr/>
        </p:nvSpPr>
        <p:spPr>
          <a:xfrm>
            <a:off x="9685199" y="0"/>
            <a:ext cx="1492716" cy="923330"/>
          </a:xfrm>
          <a:prstGeom prst="rect">
            <a:avLst/>
          </a:prstGeom>
          <a:solidFill>
            <a:srgbClr val="FFFF00"/>
          </a:solidFill>
        </p:spPr>
        <p:txBody>
          <a:bodyPr wrap="none" lIns="91440" tIns="45720" rIns="91440" bIns="45720">
            <a:spAutoFit/>
          </a:bodyPr>
          <a:lstStyle/>
          <a:p>
            <a:pPr algn="ctr"/>
            <a:r>
              <a:rPr lang="en-GB" sz="5400" dirty="0">
                <a:ln w="0"/>
                <a:effectLst>
                  <a:outerShdw blurRad="38100" dist="19050" dir="2700000" algn="tl" rotWithShape="0">
                    <a:schemeClr val="dk1">
                      <a:alpha val="40000"/>
                    </a:schemeClr>
                  </a:outerShdw>
                </a:effectLst>
              </a:rPr>
              <a:t>0.30</a:t>
            </a:r>
            <a:endParaRPr lang="en-GB" sz="5400" b="0" cap="none" spc="0" dirty="0">
              <a:ln w="0"/>
              <a:solidFill>
                <a:schemeClr val="tx1"/>
              </a:solidFill>
              <a:effectLst>
                <a:outerShdw blurRad="38100" dist="19050" dir="2700000" algn="tl" rotWithShape="0">
                  <a:schemeClr val="dk1">
                    <a:alpha val="40000"/>
                  </a:schemeClr>
                </a:outerShdw>
              </a:effectLst>
            </a:endParaRPr>
          </a:p>
        </p:txBody>
      </p:sp>
      <p:grpSp>
        <p:nvGrpSpPr>
          <p:cNvPr id="10" name="Group 9">
            <a:extLst>
              <a:ext uri="{FF2B5EF4-FFF2-40B4-BE49-F238E27FC236}">
                <a16:creationId xmlns:a16="http://schemas.microsoft.com/office/drawing/2014/main" id="{B5D3EE81-603F-E03A-FA18-32D9E4435602}"/>
              </a:ext>
            </a:extLst>
          </p:cNvPr>
          <p:cNvGrpSpPr/>
          <p:nvPr/>
        </p:nvGrpSpPr>
        <p:grpSpPr>
          <a:xfrm>
            <a:off x="11056786" y="934300"/>
            <a:ext cx="717326" cy="5794376"/>
            <a:chOff x="11040107" y="839760"/>
            <a:chExt cx="589883" cy="5633983"/>
          </a:xfrm>
        </p:grpSpPr>
        <p:pic>
          <p:nvPicPr>
            <p:cNvPr id="4" name="Picture 3">
              <a:extLst>
                <a:ext uri="{FF2B5EF4-FFF2-40B4-BE49-F238E27FC236}">
                  <a16:creationId xmlns:a16="http://schemas.microsoft.com/office/drawing/2014/main" id="{F8C4BAA5-C87B-C99B-FEE2-8670DC8E715E}"/>
                </a:ext>
              </a:extLst>
            </p:cNvPr>
            <p:cNvPicPr>
              <a:picLocks noChangeAspect="1"/>
            </p:cNvPicPr>
            <p:nvPr/>
          </p:nvPicPr>
          <p:blipFill>
            <a:blip r:embed="rId4"/>
            <a:stretch>
              <a:fillRect/>
            </a:stretch>
          </p:blipFill>
          <p:spPr>
            <a:xfrm>
              <a:off x="11139855" y="907457"/>
              <a:ext cx="437022" cy="5566286"/>
            </a:xfrm>
            <a:prstGeom prst="rect">
              <a:avLst/>
            </a:prstGeom>
          </p:spPr>
        </p:pic>
        <p:sp>
          <p:nvSpPr>
            <p:cNvPr id="8" name="Rectangle 7">
              <a:extLst>
                <a:ext uri="{FF2B5EF4-FFF2-40B4-BE49-F238E27FC236}">
                  <a16:creationId xmlns:a16="http://schemas.microsoft.com/office/drawing/2014/main" id="{683EEA5C-E7DC-7CAA-B875-93596E0D6574}"/>
                </a:ext>
              </a:extLst>
            </p:cNvPr>
            <p:cNvSpPr/>
            <p:nvPr/>
          </p:nvSpPr>
          <p:spPr>
            <a:xfrm>
              <a:off x="11040107" y="839760"/>
              <a:ext cx="589883" cy="646331"/>
            </a:xfrm>
            <a:prstGeom prst="rect">
              <a:avLst/>
            </a:prstGeom>
            <a:noFill/>
          </p:spPr>
          <p:txBody>
            <a:bodyPr wrap="square" lIns="91440" tIns="45720" rIns="91440" bIns="45720">
              <a:spAutoFit/>
            </a:bodyPr>
            <a:lstStyle/>
            <a:p>
              <a:pPr algn="ctr"/>
              <a:r>
                <a:rPr lang="en-GB" sz="3600" b="0" cap="none" spc="0" dirty="0">
                  <a:ln w="0"/>
                  <a:solidFill>
                    <a:schemeClr val="tx1"/>
                  </a:solidFill>
                  <a:effectLst>
                    <a:outerShdw blurRad="38100" dist="19050" dir="2700000" algn="tl" rotWithShape="0">
                      <a:schemeClr val="dk1">
                        <a:alpha val="40000"/>
                      </a:schemeClr>
                    </a:outerShdw>
                  </a:effectLst>
                </a:rPr>
                <a:t>0</a:t>
              </a:r>
            </a:p>
          </p:txBody>
        </p:sp>
      </p:grpSp>
      <p:grpSp>
        <p:nvGrpSpPr>
          <p:cNvPr id="14" name="Group 13">
            <a:extLst>
              <a:ext uri="{FF2B5EF4-FFF2-40B4-BE49-F238E27FC236}">
                <a16:creationId xmlns:a16="http://schemas.microsoft.com/office/drawing/2014/main" id="{3B1EC4C1-9F72-5F47-BA09-2F65A1CDC333}"/>
              </a:ext>
            </a:extLst>
          </p:cNvPr>
          <p:cNvGrpSpPr/>
          <p:nvPr/>
        </p:nvGrpSpPr>
        <p:grpSpPr>
          <a:xfrm>
            <a:off x="327934" y="934300"/>
            <a:ext cx="10738677" cy="5794376"/>
            <a:chOff x="263352" y="836712"/>
            <a:chExt cx="10738677" cy="5794376"/>
          </a:xfrm>
        </p:grpSpPr>
        <p:pic>
          <p:nvPicPr>
            <p:cNvPr id="5" name="Picture 4">
              <a:extLst>
                <a:ext uri="{FF2B5EF4-FFF2-40B4-BE49-F238E27FC236}">
                  <a16:creationId xmlns:a16="http://schemas.microsoft.com/office/drawing/2014/main" id="{00963698-BE4B-7096-9FD4-254140F6361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3352" y="836712"/>
              <a:ext cx="10738677" cy="5794376"/>
            </a:xfrm>
            <a:prstGeom prst="rect">
              <a:avLst/>
            </a:prstGeom>
          </p:spPr>
        </p:pic>
        <p:sp>
          <p:nvSpPr>
            <p:cNvPr id="12" name="Rectangle 11">
              <a:extLst>
                <a:ext uri="{FF2B5EF4-FFF2-40B4-BE49-F238E27FC236}">
                  <a16:creationId xmlns:a16="http://schemas.microsoft.com/office/drawing/2014/main" id="{FA434386-78BC-17BF-C331-6898D42FD3F9}"/>
                </a:ext>
              </a:extLst>
            </p:cNvPr>
            <p:cNvSpPr/>
            <p:nvPr/>
          </p:nvSpPr>
          <p:spPr>
            <a:xfrm>
              <a:off x="1464440" y="923330"/>
              <a:ext cx="589883" cy="646331"/>
            </a:xfrm>
            <a:prstGeom prst="rect">
              <a:avLst/>
            </a:prstGeom>
            <a:noFill/>
          </p:spPr>
          <p:txBody>
            <a:bodyPr wrap="square" lIns="91440" tIns="45720" rIns="91440" bIns="45720">
              <a:spAutoFit/>
            </a:bodyPr>
            <a:lstStyle/>
            <a:p>
              <a:pPr algn="ctr"/>
              <a:r>
                <a:rPr lang="en-GB" sz="3600" b="0" cap="none" spc="0" dirty="0">
                  <a:ln w="0"/>
                  <a:solidFill>
                    <a:schemeClr val="tx1"/>
                  </a:solidFill>
                  <a:effectLst>
                    <a:outerShdw blurRad="38100" dist="19050" dir="2700000" algn="tl" rotWithShape="0">
                      <a:schemeClr val="dk1">
                        <a:alpha val="40000"/>
                      </a:schemeClr>
                    </a:outerShdw>
                  </a:effectLst>
                </a:rPr>
                <a:t>0</a:t>
              </a:r>
            </a:p>
          </p:txBody>
        </p:sp>
      </p:grpSp>
      <p:sp>
        <p:nvSpPr>
          <p:cNvPr id="7" name="Rectangle 6">
            <a:extLst>
              <a:ext uri="{FF2B5EF4-FFF2-40B4-BE49-F238E27FC236}">
                <a16:creationId xmlns:a16="http://schemas.microsoft.com/office/drawing/2014/main" id="{40840288-F4D5-EADB-C6FD-B5BA7E8DB526}"/>
              </a:ext>
            </a:extLst>
          </p:cNvPr>
          <p:cNvSpPr/>
          <p:nvPr/>
        </p:nvSpPr>
        <p:spPr>
          <a:xfrm>
            <a:off x="2071908" y="1063783"/>
            <a:ext cx="7549639" cy="525363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7AE8285-6934-46C5-7AFE-7133346E46B0}"/>
              </a:ext>
            </a:extLst>
          </p:cNvPr>
          <p:cNvPicPr>
            <a:picLocks noChangeAspect="1"/>
          </p:cNvPicPr>
          <p:nvPr/>
        </p:nvPicPr>
        <p:blipFill>
          <a:blip r:embed="rId7"/>
          <a:stretch>
            <a:fillRect/>
          </a:stretch>
        </p:blipFill>
        <p:spPr>
          <a:xfrm>
            <a:off x="8764377" y="1062228"/>
            <a:ext cx="911785" cy="5649494"/>
          </a:xfrm>
          <a:prstGeom prst="rect">
            <a:avLst/>
          </a:prstGeom>
        </p:spPr>
      </p:pic>
      <p:pic>
        <p:nvPicPr>
          <p:cNvPr id="11" name="Picture 10">
            <a:extLst>
              <a:ext uri="{FF2B5EF4-FFF2-40B4-BE49-F238E27FC236}">
                <a16:creationId xmlns:a16="http://schemas.microsoft.com/office/drawing/2014/main" id="{85AFD303-2B70-37AC-61C9-322EB7A1E263}"/>
              </a:ext>
            </a:extLst>
          </p:cNvPr>
          <p:cNvPicPr>
            <a:picLocks noChangeAspect="1"/>
          </p:cNvPicPr>
          <p:nvPr/>
        </p:nvPicPr>
        <p:blipFill>
          <a:blip r:embed="rId8"/>
          <a:srcRect l="10853"/>
          <a:stretch/>
        </p:blipFill>
        <p:spPr>
          <a:xfrm>
            <a:off x="2660591" y="1306247"/>
            <a:ext cx="5597011" cy="4692179"/>
          </a:xfrm>
          <a:prstGeom prst="rect">
            <a:avLst/>
          </a:prstGeom>
        </p:spPr>
      </p:pic>
      <p:sp>
        <p:nvSpPr>
          <p:cNvPr id="15" name="Rectangle 14">
            <a:extLst>
              <a:ext uri="{FF2B5EF4-FFF2-40B4-BE49-F238E27FC236}">
                <a16:creationId xmlns:a16="http://schemas.microsoft.com/office/drawing/2014/main" id="{3975D062-8BCC-C6EE-9645-FA1B89C321D8}"/>
              </a:ext>
            </a:extLst>
          </p:cNvPr>
          <p:cNvSpPr/>
          <p:nvPr/>
        </p:nvSpPr>
        <p:spPr>
          <a:xfrm>
            <a:off x="4714701" y="4066750"/>
            <a:ext cx="3570209"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800" b="1" cap="none" spc="0" dirty="0">
                <a:ln/>
                <a:effectLst/>
              </a:rPr>
              <a:t>P(X≥6) &lt;0.05</a:t>
            </a:r>
          </a:p>
        </p:txBody>
      </p:sp>
      <p:sp>
        <p:nvSpPr>
          <p:cNvPr id="16" name="Rectangle 15">
            <a:extLst>
              <a:ext uri="{FF2B5EF4-FFF2-40B4-BE49-F238E27FC236}">
                <a16:creationId xmlns:a16="http://schemas.microsoft.com/office/drawing/2014/main" id="{CBB3EEDB-A139-3850-8997-CD55588D178B}"/>
              </a:ext>
            </a:extLst>
          </p:cNvPr>
          <p:cNvSpPr/>
          <p:nvPr/>
        </p:nvSpPr>
        <p:spPr>
          <a:xfrm>
            <a:off x="4725452" y="3237304"/>
            <a:ext cx="3570209" cy="83099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GB" sz="4800" b="1" cap="none" spc="0" dirty="0">
                <a:ln/>
                <a:effectLst/>
              </a:rPr>
              <a:t>P(X≤5) </a:t>
            </a:r>
            <a:r>
              <a:rPr lang="en-GB" sz="4800" b="1" dirty="0">
                <a:ln/>
              </a:rPr>
              <a:t>&gt;</a:t>
            </a:r>
            <a:r>
              <a:rPr lang="en-GB" sz="4800" b="1" cap="none" spc="0" dirty="0">
                <a:ln/>
                <a:effectLst/>
              </a:rPr>
              <a:t>0.05</a:t>
            </a:r>
          </a:p>
        </p:txBody>
      </p:sp>
      <p:cxnSp>
        <p:nvCxnSpPr>
          <p:cNvPr id="18" name="Straight Connector 17">
            <a:extLst>
              <a:ext uri="{FF2B5EF4-FFF2-40B4-BE49-F238E27FC236}">
                <a16:creationId xmlns:a16="http://schemas.microsoft.com/office/drawing/2014/main" id="{4C15B800-D650-9B58-0763-1E4A6EC423A0}"/>
              </a:ext>
            </a:extLst>
          </p:cNvPr>
          <p:cNvCxnSpPr/>
          <p:nvPr/>
        </p:nvCxnSpPr>
        <p:spPr>
          <a:xfrm>
            <a:off x="3902451" y="4087505"/>
            <a:ext cx="8214424" cy="0"/>
          </a:xfrm>
          <a:prstGeom prst="line">
            <a:avLst/>
          </a:prstGeom>
          <a:ln w="76200"/>
        </p:spPr>
        <p:style>
          <a:lnRef idx="3">
            <a:schemeClr val="accent2"/>
          </a:lnRef>
          <a:fillRef idx="0">
            <a:schemeClr val="accent2"/>
          </a:fillRef>
          <a:effectRef idx="2">
            <a:schemeClr val="accent2"/>
          </a:effectRef>
          <a:fontRef idx="minor">
            <a:schemeClr val="tx1"/>
          </a:fontRef>
        </p:style>
      </p:cxnSp>
      <p:pic>
        <p:nvPicPr>
          <p:cNvPr id="19" name="Content Placeholder 4" descr="A cartoon of a spider&#10;&#10;AI-generated content may be incorrect.">
            <a:extLst>
              <a:ext uri="{FF2B5EF4-FFF2-40B4-BE49-F238E27FC236}">
                <a16:creationId xmlns:a16="http://schemas.microsoft.com/office/drawing/2014/main" id="{8C0DC1FC-BC5F-9EAF-8ED0-E394FB964BB5}"/>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rot="21007382">
            <a:off x="1159441" y="2432"/>
            <a:ext cx="2187428" cy="1093714"/>
          </a:xfrm>
          <a:prstGeom prst="rect">
            <a:avLst/>
          </a:prstGeom>
        </p:spPr>
      </p:pic>
      <p:sp>
        <p:nvSpPr>
          <p:cNvPr id="20" name="Rectangle 19">
            <a:extLst>
              <a:ext uri="{FF2B5EF4-FFF2-40B4-BE49-F238E27FC236}">
                <a16:creationId xmlns:a16="http://schemas.microsoft.com/office/drawing/2014/main" id="{D102DBD2-0AEA-2D64-20F0-2F54D1DAEA31}"/>
              </a:ext>
            </a:extLst>
          </p:cNvPr>
          <p:cNvSpPr/>
          <p:nvPr/>
        </p:nvSpPr>
        <p:spPr>
          <a:xfrm>
            <a:off x="2379298" y="776006"/>
            <a:ext cx="1877438" cy="769441"/>
          </a:xfrm>
          <a:prstGeom prst="rect">
            <a:avLst/>
          </a:prstGeom>
          <a:solidFill>
            <a:srgbClr val="FFFF00"/>
          </a:solidFill>
        </p:spPr>
        <p:txBody>
          <a:bodyPr wrap="none" lIns="91440" tIns="45720" rIns="91440" bIns="45720">
            <a:spAutoFit/>
          </a:bodyPr>
          <a:lstStyle/>
          <a:p>
            <a:pPr algn="ctr"/>
            <a:r>
              <a:rPr lang="en-GB" sz="4400">
                <a:ln w="0"/>
                <a:effectLst>
                  <a:outerShdw blurRad="38100" dist="19050" dir="2700000" algn="tl" rotWithShape="0">
                    <a:schemeClr val="dk1">
                      <a:alpha val="40000"/>
                    </a:schemeClr>
                  </a:outerShdw>
                </a:effectLst>
              </a:rPr>
              <a:t>P&gt;0.30</a:t>
            </a:r>
            <a:endParaRPr lang="en-GB" sz="4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915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16"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World Spinning GIF by performance.io">
            <a:extLst>
              <a:ext uri="{FF2B5EF4-FFF2-40B4-BE49-F238E27FC236}">
                <a16:creationId xmlns:a16="http://schemas.microsoft.com/office/drawing/2014/main" id="{DB8033E8-E6AE-D8DD-EAFC-64ED743D4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1"/>
            <a:ext cx="6857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71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CF2A-E13B-FF32-1DD3-70596F8628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02252AD-E836-4CBC-D293-CB6174BDB80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783A629-BAB5-76C0-CADF-EBAE79FE934C}"/>
              </a:ext>
            </a:extLst>
          </p:cNvPr>
          <p:cNvPicPr>
            <a:picLocks noChangeAspect="1"/>
          </p:cNvPicPr>
          <p:nvPr/>
        </p:nvPicPr>
        <p:blipFill>
          <a:blip r:embed="rId2"/>
          <a:stretch>
            <a:fillRect/>
          </a:stretch>
        </p:blipFill>
        <p:spPr>
          <a:xfrm>
            <a:off x="263352" y="188640"/>
            <a:ext cx="8064896" cy="6406481"/>
          </a:xfrm>
          <a:prstGeom prst="rect">
            <a:avLst/>
          </a:prstGeom>
        </p:spPr>
      </p:pic>
      <p:sp>
        <p:nvSpPr>
          <p:cNvPr id="7" name="TextBox 6">
            <a:extLst>
              <a:ext uri="{FF2B5EF4-FFF2-40B4-BE49-F238E27FC236}">
                <a16:creationId xmlns:a16="http://schemas.microsoft.com/office/drawing/2014/main" id="{CDB36246-CE99-9032-8D93-266C2DD4FF23}"/>
              </a:ext>
            </a:extLst>
          </p:cNvPr>
          <p:cNvSpPr txBox="1"/>
          <p:nvPr/>
        </p:nvSpPr>
        <p:spPr>
          <a:xfrm>
            <a:off x="5855096" y="2492896"/>
            <a:ext cx="6096000" cy="646331"/>
          </a:xfrm>
          <a:prstGeom prst="rect">
            <a:avLst/>
          </a:prstGeom>
          <a:solidFill>
            <a:srgbClr val="FFFF00"/>
          </a:solidFill>
        </p:spPr>
        <p:txBody>
          <a:bodyPr wrap="square">
            <a:spAutoFit/>
          </a:bodyPr>
          <a:lstStyle/>
          <a:p>
            <a:r>
              <a:rPr lang="en-GB" dirty="0">
                <a:hlinkClick r:id="rId3"/>
              </a:rPr>
              <a:t>Hypothesis testing using the binomial distribution (2.05a) – GeoGebra</a:t>
            </a:r>
            <a:endParaRPr lang="en-GB" dirty="0"/>
          </a:p>
        </p:txBody>
      </p:sp>
    </p:spTree>
    <p:extLst>
      <p:ext uri="{BB962C8B-B14F-4D97-AF65-F5344CB8AC3E}">
        <p14:creationId xmlns:p14="http://schemas.microsoft.com/office/powerpoint/2010/main" val="20034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2CB5EE-5D49-533C-ECA3-D24E26592655}"/>
              </a:ext>
            </a:extLst>
          </p:cNvPr>
          <p:cNvSpPr>
            <a:spLocks noGrp="1"/>
          </p:cNvSpPr>
          <p:nvPr>
            <p:ph type="ctrTitle"/>
          </p:nvPr>
        </p:nvSpPr>
        <p:spPr>
          <a:xfrm>
            <a:off x="189714" y="227392"/>
            <a:ext cx="6698374" cy="3201608"/>
          </a:xfrm>
        </p:spPr>
        <p:txBody>
          <a:bodyPr anchor="t">
            <a:noAutofit/>
          </a:bodyPr>
          <a:lstStyle/>
          <a:p>
            <a:pPr>
              <a:spcAft>
                <a:spcPts val="800"/>
              </a:spcAft>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A</a:t>
            </a: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br>
              <a:rPr lang="en-GB" sz="4000" kern="100" dirty="0">
                <a:latin typeface="Aptos" panose="020B0004020202020204" pitchFamily="34" charset="0"/>
                <a:ea typeface="Aptos" panose="020B0004020202020204" pitchFamily="34" charset="0"/>
                <a:cs typeface="Times New Roman" panose="02020603050405020304" pitchFamily="18" charset="0"/>
              </a:rPr>
            </a:br>
            <a:r>
              <a:rPr lang="en-GB" sz="4000" kern="100" dirty="0">
                <a:effectLst/>
                <a:latin typeface="Aptos" panose="020B0004020202020204" pitchFamily="34" charset="0"/>
                <a:ea typeface="Aptos" panose="020B0004020202020204" pitchFamily="34" charset="0"/>
                <a:cs typeface="Times New Roman" panose="02020603050405020304" pitchFamily="18" charset="0"/>
              </a:rPr>
              <a:t>In August the chance of it being sunny on any particular day in England is 60%. It is thought that twenty days in August are sunny.  To test if this is true look at August sunshine stats for the past few years and decide whether to reject the hypothesis.</a:t>
            </a:r>
          </a:p>
        </p:txBody>
      </p:sp>
      <p:sp>
        <p:nvSpPr>
          <p:cNvPr id="11" name="Rectangle 10">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K locations for late summer getaways ...">
            <a:extLst>
              <a:ext uri="{FF2B5EF4-FFF2-40B4-BE49-F238E27FC236}">
                <a16:creationId xmlns:a16="http://schemas.microsoft.com/office/drawing/2014/main" id="{D5A62B7A-D14B-FBBB-3B2B-232C08782991}"/>
              </a:ext>
            </a:extLst>
          </p:cNvPr>
          <p:cNvPicPr>
            <a:picLocks noChangeAspect="1"/>
          </p:cNvPicPr>
          <p:nvPr/>
        </p:nvPicPr>
        <p:blipFill>
          <a:blip r:embed="rId2">
            <a:extLst>
              <a:ext uri="{28A0092B-C50C-407E-A947-70E740481C1C}">
                <a14:useLocalDpi xmlns:a14="http://schemas.microsoft.com/office/drawing/2010/main" val="0"/>
              </a:ext>
            </a:extLst>
          </a:blip>
          <a:srcRect r="33455"/>
          <a:stretch/>
        </p:blipFill>
        <p:spPr bwMode="auto">
          <a:xfrm>
            <a:off x="6761897" y="980728"/>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p:spPr>
      </p:pic>
    </p:spTree>
    <p:extLst>
      <p:ext uri="{BB962C8B-B14F-4D97-AF65-F5344CB8AC3E}">
        <p14:creationId xmlns:p14="http://schemas.microsoft.com/office/powerpoint/2010/main" val="108914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F54C6-CD28-E252-1706-51664BC76370}"/>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68851B-40B6-9228-6971-468F5758EFAA}"/>
              </a:ext>
            </a:extLst>
          </p:cNvPr>
          <p:cNvSpPr>
            <a:spLocks noGrp="1"/>
          </p:cNvSpPr>
          <p:nvPr>
            <p:ph type="ctrTitle"/>
          </p:nvPr>
        </p:nvSpPr>
        <p:spPr>
          <a:xfrm>
            <a:off x="335360" y="321869"/>
            <a:ext cx="5260579" cy="3853891"/>
          </a:xfrm>
        </p:spPr>
        <p:txBody>
          <a:bodyPr anchor="t">
            <a:noAutofit/>
          </a:bodyPr>
          <a:lstStyle/>
          <a:p>
            <a:pPr algn="l">
              <a:spcAft>
                <a:spcPts val="800"/>
              </a:spcAft>
            </a:pPr>
            <a:r>
              <a:rPr lang="en-GB" sz="4000" kern="100" dirty="0">
                <a:effectLst/>
                <a:latin typeface="Aptos" panose="020B0004020202020204" pitchFamily="34" charset="0"/>
                <a:ea typeface="Aptos" panose="020B0004020202020204" pitchFamily="34" charset="0"/>
                <a:cs typeface="Times New Roman" panose="02020603050405020304" pitchFamily="18" charset="0"/>
              </a:rPr>
              <a:t>B</a:t>
            </a:r>
            <a:br>
              <a:rPr lang="en-GB" sz="4000" kern="100" dirty="0">
                <a:effectLst/>
                <a:latin typeface="Aptos" panose="020B0004020202020204" pitchFamily="34" charset="0"/>
                <a:ea typeface="Aptos" panose="020B0004020202020204" pitchFamily="34" charset="0"/>
                <a:cs typeface="Times New Roman" panose="02020603050405020304" pitchFamily="18" charset="0"/>
              </a:rPr>
            </a:br>
            <a:br>
              <a:rPr lang="en-GB" sz="4000" kern="100" dirty="0">
                <a:latin typeface="Aptos" panose="020B0004020202020204" pitchFamily="34" charset="0"/>
                <a:ea typeface="Aptos" panose="020B0004020202020204" pitchFamily="34" charset="0"/>
                <a:cs typeface="Times New Roman" panose="02020603050405020304" pitchFamily="18" charset="0"/>
              </a:rPr>
            </a:br>
            <a:r>
              <a:rPr lang="en-GB" sz="4000" kern="100" dirty="0">
                <a:latin typeface="Aptos" panose="020B0004020202020204" pitchFamily="34" charset="0"/>
                <a:ea typeface="Aptos" panose="020B0004020202020204" pitchFamily="34" charset="0"/>
                <a:cs typeface="Times New Roman" panose="02020603050405020304" pitchFamily="18" charset="0"/>
              </a:rPr>
              <a:t>It is thought that 50% of the time </a:t>
            </a:r>
            <a:r>
              <a:rPr lang="en-GB" sz="4000" kern="100">
                <a:latin typeface="Aptos" panose="020B0004020202020204" pitchFamily="34" charset="0"/>
                <a:ea typeface="Aptos" panose="020B0004020202020204" pitchFamily="34" charset="0"/>
                <a:cs typeface="Times New Roman" panose="02020603050405020304" pitchFamily="18" charset="0"/>
              </a:rPr>
              <a:t>when looked at, a </a:t>
            </a:r>
            <a:r>
              <a:rPr lang="en-GB" sz="4000" kern="100" dirty="0">
                <a:latin typeface="Aptos" panose="020B0004020202020204" pitchFamily="34" charset="0"/>
                <a:ea typeface="Aptos" panose="020B0004020202020204" pitchFamily="34" charset="0"/>
                <a:cs typeface="Times New Roman" panose="02020603050405020304" pitchFamily="18" charset="0"/>
              </a:rPr>
              <a:t>persons phone has less that 50% charge in it. Test this as a two-tail test with 5% significance and decide whether to reject this hypothesis</a:t>
            </a:r>
            <a:endParaRPr lang="en-GB"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037" name="Rectangle 1036">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1" name="Rectangle 1040">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obile Phone in Pakistan ...">
            <a:extLst>
              <a:ext uri="{FF2B5EF4-FFF2-40B4-BE49-F238E27FC236}">
                <a16:creationId xmlns:a16="http://schemas.microsoft.com/office/drawing/2014/main" id="{B9EC1F83-B71F-B79D-FD82-450224140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957" r="22042" b="-2"/>
          <a:stretch/>
        </p:blipFill>
        <p:spPr bwMode="auto">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50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9D6E-D3D2-704A-54F5-154CD9A942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56B871A-AFEC-FD71-CE33-325275CA342B}"/>
              </a:ext>
            </a:extLst>
          </p:cNvPr>
          <p:cNvSpPr>
            <a:spLocks noGrp="1"/>
          </p:cNvSpPr>
          <p:nvPr>
            <p:ph idx="1"/>
          </p:nvPr>
        </p:nvSpPr>
        <p:spPr/>
        <p:txBody>
          <a:bodyPr/>
          <a:lstStyle/>
          <a:p>
            <a:endParaRPr lang="en-GB"/>
          </a:p>
        </p:txBody>
      </p:sp>
      <p:pic>
        <p:nvPicPr>
          <p:cNvPr id="1026" name="Picture 2" descr="rome GIF">
            <a:extLst>
              <a:ext uri="{FF2B5EF4-FFF2-40B4-BE49-F238E27FC236}">
                <a16:creationId xmlns:a16="http://schemas.microsoft.com/office/drawing/2014/main" id="{07104798-E543-00E5-6A98-46D595419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7544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oman rome GIF">
            <a:extLst>
              <a:ext uri="{FF2B5EF4-FFF2-40B4-BE49-F238E27FC236}">
                <a16:creationId xmlns:a16="http://schemas.microsoft.com/office/drawing/2014/main" id="{1D3E5E7E-AA53-2AC6-C0BD-CDE390754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446" y="-17512"/>
            <a:ext cx="6225765" cy="3537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me GIF">
            <a:extLst>
              <a:ext uri="{FF2B5EF4-FFF2-40B4-BE49-F238E27FC236}">
                <a16:creationId xmlns:a16="http://schemas.microsoft.com/office/drawing/2014/main" id="{6953F4BA-815F-4443-4BD7-8694A06B9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94" y="3356992"/>
            <a:ext cx="6936035" cy="348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8F19D00-271B-C968-562D-758F1E90131D}"/>
              </a:ext>
            </a:extLst>
          </p:cNvPr>
          <p:cNvPicPr>
            <a:picLocks noChangeAspect="1"/>
          </p:cNvPicPr>
          <p:nvPr/>
        </p:nvPicPr>
        <p:blipFill>
          <a:blip r:embed="rId5"/>
          <a:stretch>
            <a:fillRect/>
          </a:stretch>
        </p:blipFill>
        <p:spPr>
          <a:xfrm>
            <a:off x="6813646" y="2879536"/>
            <a:ext cx="5439548" cy="3982656"/>
          </a:xfrm>
          <a:prstGeom prst="rect">
            <a:avLst/>
          </a:prstGeom>
        </p:spPr>
      </p:pic>
    </p:spTree>
    <p:extLst>
      <p:ext uri="{BB962C8B-B14F-4D97-AF65-F5344CB8AC3E}">
        <p14:creationId xmlns:p14="http://schemas.microsoft.com/office/powerpoint/2010/main" val="141458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02FC-F139-44C4-5A7B-C4459856DF4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4B2DBAD-B6FC-1771-7617-CAAAB7EC1FB1}"/>
              </a:ext>
            </a:extLst>
          </p:cNvPr>
          <p:cNvSpPr>
            <a:spLocks noGrp="1"/>
          </p:cNvSpPr>
          <p:nvPr>
            <p:ph idx="1"/>
          </p:nvPr>
        </p:nvSpPr>
        <p:spPr/>
        <p:txBody>
          <a:bodyPr/>
          <a:lstStyle/>
          <a:p>
            <a:endParaRPr lang="en-GB"/>
          </a:p>
        </p:txBody>
      </p:sp>
      <p:pic>
        <p:nvPicPr>
          <p:cNvPr id="2050" name="Picture 2" descr="Colosseum Definition - Colosseum Rome Tickets">
            <a:extLst>
              <a:ext uri="{FF2B5EF4-FFF2-40B4-BE49-F238E27FC236}">
                <a16:creationId xmlns:a16="http://schemas.microsoft.com/office/drawing/2014/main" id="{281E7754-0F61-228F-B2EE-719A21298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24"/>
            <a:ext cx="8400256" cy="696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8D9E-3696-F922-6DBD-0EAF6337BC8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192F469-D21D-752D-7D20-30267A20586B}"/>
              </a:ext>
            </a:extLst>
          </p:cNvPr>
          <p:cNvSpPr>
            <a:spLocks noGrp="1"/>
          </p:cNvSpPr>
          <p:nvPr>
            <p:ph idx="1"/>
          </p:nvPr>
        </p:nvSpPr>
        <p:spPr/>
        <p:txBody>
          <a:bodyPr/>
          <a:lstStyle/>
          <a:p>
            <a:endParaRPr lang="en-GB"/>
          </a:p>
        </p:txBody>
      </p:sp>
      <p:pic>
        <p:nvPicPr>
          <p:cNvPr id="3074" name="Picture 2" descr="Audio guide COLOSSEUM - Interior - Tour Guide | MyWoWo">
            <a:extLst>
              <a:ext uri="{FF2B5EF4-FFF2-40B4-BE49-F238E27FC236}">
                <a16:creationId xmlns:a16="http://schemas.microsoft.com/office/drawing/2014/main" id="{23E7A13F-9CE9-9BF6-B1EC-9A720683D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9" y="0"/>
            <a:ext cx="130628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39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B586-B4B1-1477-FC86-A87A7F56F91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A6DF49B-590C-31B7-F9FB-1B091588D1E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4C69103-DBA8-E691-B3C0-690B637D248F}"/>
              </a:ext>
            </a:extLst>
          </p:cNvPr>
          <p:cNvPicPr>
            <a:picLocks noChangeAspect="1"/>
          </p:cNvPicPr>
          <p:nvPr/>
        </p:nvPicPr>
        <p:blipFill>
          <a:blip r:embed="rId2"/>
          <a:stretch>
            <a:fillRect/>
          </a:stretch>
        </p:blipFill>
        <p:spPr>
          <a:xfrm>
            <a:off x="0" y="0"/>
            <a:ext cx="9408368" cy="6894140"/>
          </a:xfrm>
          <a:prstGeom prst="rect">
            <a:avLst/>
          </a:prstGeom>
        </p:spPr>
      </p:pic>
      <p:pic>
        <p:nvPicPr>
          <p:cNvPr id="4098" name="Picture 2" descr="Poster, Kunstdruk Roman gladiator facing a lion in an intense battle scene  inside a grand arena, 40x30 cm">
            <a:extLst>
              <a:ext uri="{FF2B5EF4-FFF2-40B4-BE49-F238E27FC236}">
                <a16:creationId xmlns:a16="http://schemas.microsoft.com/office/drawing/2014/main" id="{5207966D-A127-49B8-28AB-0C541F2D3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060" y="28304"/>
            <a:ext cx="3454447" cy="28246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boons and Sharks in the Colosseum ...">
            <a:extLst>
              <a:ext uri="{FF2B5EF4-FFF2-40B4-BE49-F238E27FC236}">
                <a16:creationId xmlns:a16="http://schemas.microsoft.com/office/drawing/2014/main" id="{660A6546-09E7-B1C1-833E-28D2B99655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6537" y="2403822"/>
            <a:ext cx="3594938" cy="21371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Exotic Animal Traffickers of ...">
            <a:extLst>
              <a:ext uri="{FF2B5EF4-FFF2-40B4-BE49-F238E27FC236}">
                <a16:creationId xmlns:a16="http://schemas.microsoft.com/office/drawing/2014/main" id="{6DF8455D-A0D5-A01A-411D-EE96B5DF3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5794" y="4473860"/>
            <a:ext cx="3816424" cy="24426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52D8C33-5B7B-4374-FEA3-4A2E79424CBD}"/>
              </a:ext>
            </a:extLst>
          </p:cNvPr>
          <p:cNvSpPr/>
          <p:nvPr/>
        </p:nvSpPr>
        <p:spPr>
          <a:xfrm>
            <a:off x="-39346" y="109793"/>
            <a:ext cx="11394914" cy="1569660"/>
          </a:xfrm>
          <a:prstGeom prst="rect">
            <a:avLst/>
          </a:prstGeom>
          <a:solidFill>
            <a:schemeClr val="accent2">
              <a:lumMod val="20000"/>
              <a:lumOff val="80000"/>
            </a:schemeClr>
          </a:solidFill>
        </p:spPr>
        <p:txBody>
          <a:bodyPr wrap="none" lIns="91440" tIns="45720" rIns="91440" bIns="45720">
            <a:spAutoFit/>
          </a:bodyPr>
          <a:lstStyle/>
          <a:p>
            <a:pPr algn="ctr"/>
            <a:r>
              <a:rPr lang="en-GB" sz="4800" b="1" cap="none" spc="50" dirty="0">
                <a:ln w="9525" cmpd="sng">
                  <a:solidFill>
                    <a:schemeClr val="accent1"/>
                  </a:solidFill>
                  <a:prstDash val="solid"/>
                </a:ln>
                <a:solidFill>
                  <a:srgbClr val="70AD47">
                    <a:tint val="1000"/>
                  </a:srgbClr>
                </a:solidFill>
                <a:effectLst>
                  <a:glow rad="38100">
                    <a:schemeClr val="accent1">
                      <a:alpha val="40000"/>
                    </a:schemeClr>
                  </a:glow>
                </a:effectLst>
              </a:rPr>
              <a:t>Probabilit</a:t>
            </a: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y of the animal in the arena is</a:t>
            </a:r>
          </a:p>
          <a:p>
            <a:r>
              <a:rPr lang="en-GB" sz="4800" b="1" cap="none" spc="50" dirty="0">
                <a:ln w="9525" cmpd="sng">
                  <a:solidFill>
                    <a:schemeClr val="accent1"/>
                  </a:solidFill>
                  <a:prstDash val="solid"/>
                </a:ln>
                <a:solidFill>
                  <a:srgbClr val="70AD47">
                    <a:tint val="1000"/>
                  </a:srgbClr>
                </a:solidFill>
                <a:effectLst>
                  <a:glow rad="38100">
                    <a:schemeClr val="accent1">
                      <a:alpha val="40000"/>
                    </a:schemeClr>
                  </a:glow>
                </a:effectLst>
              </a:rPr>
              <a:t>A li</a:t>
            </a: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on,  a rhino,  an elephant</a:t>
            </a:r>
          </a:p>
        </p:txBody>
      </p:sp>
      <p:sp>
        <p:nvSpPr>
          <p:cNvPr id="7" name="Rectangle 6">
            <a:extLst>
              <a:ext uri="{FF2B5EF4-FFF2-40B4-BE49-F238E27FC236}">
                <a16:creationId xmlns:a16="http://schemas.microsoft.com/office/drawing/2014/main" id="{757B72E8-E827-C9B6-2EAC-2642886EFDA2}"/>
              </a:ext>
            </a:extLst>
          </p:cNvPr>
          <p:cNvSpPr/>
          <p:nvPr/>
        </p:nvSpPr>
        <p:spPr>
          <a:xfrm>
            <a:off x="285854" y="1918808"/>
            <a:ext cx="7652544" cy="830997"/>
          </a:xfrm>
          <a:prstGeom prst="rect">
            <a:avLst/>
          </a:prstGeom>
          <a:solidFill>
            <a:schemeClr val="accent2">
              <a:lumMod val="20000"/>
              <a:lumOff val="80000"/>
            </a:schemeClr>
          </a:solidFill>
        </p:spPr>
        <p:txBody>
          <a:bodyPr wrap="non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X= The animal in the arena</a:t>
            </a:r>
          </a:p>
        </p:txBody>
      </p:sp>
      <p:sp>
        <p:nvSpPr>
          <p:cNvPr id="8" name="Rectangle 7">
            <a:extLst>
              <a:ext uri="{FF2B5EF4-FFF2-40B4-BE49-F238E27FC236}">
                <a16:creationId xmlns:a16="http://schemas.microsoft.com/office/drawing/2014/main" id="{60EB90BC-AD0F-2F1F-0E60-7D968D62E81E}"/>
              </a:ext>
            </a:extLst>
          </p:cNvPr>
          <p:cNvSpPr/>
          <p:nvPr/>
        </p:nvSpPr>
        <p:spPr>
          <a:xfrm>
            <a:off x="271920" y="2714682"/>
            <a:ext cx="4265399" cy="830997"/>
          </a:xfrm>
          <a:prstGeom prst="rect">
            <a:avLst/>
          </a:prstGeom>
          <a:solidFill>
            <a:schemeClr val="accent2">
              <a:lumMod val="20000"/>
              <a:lumOff val="80000"/>
            </a:schemeClr>
          </a:solidFill>
        </p:spPr>
        <p:txBody>
          <a:bodyPr wrap="non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P = probability</a:t>
            </a:r>
          </a:p>
        </p:txBody>
      </p:sp>
      <p:sp>
        <p:nvSpPr>
          <p:cNvPr id="9" name="Rectangle 8">
            <a:extLst>
              <a:ext uri="{FF2B5EF4-FFF2-40B4-BE49-F238E27FC236}">
                <a16:creationId xmlns:a16="http://schemas.microsoft.com/office/drawing/2014/main" id="{9A15B693-C8EC-5E87-72C4-932BB4F9D316}"/>
              </a:ext>
            </a:extLst>
          </p:cNvPr>
          <p:cNvSpPr/>
          <p:nvPr/>
        </p:nvSpPr>
        <p:spPr>
          <a:xfrm>
            <a:off x="271920" y="4604500"/>
            <a:ext cx="8848416" cy="2308324"/>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P (X = x) means, the probability the animal in the arena is lion rhino or elephant</a:t>
            </a:r>
          </a:p>
        </p:txBody>
      </p:sp>
      <p:sp>
        <p:nvSpPr>
          <p:cNvPr id="10" name="Rectangle 9">
            <a:extLst>
              <a:ext uri="{FF2B5EF4-FFF2-40B4-BE49-F238E27FC236}">
                <a16:creationId xmlns:a16="http://schemas.microsoft.com/office/drawing/2014/main" id="{1B8DEA2D-7146-F8EC-1EE0-21EDAAEA5C56}"/>
              </a:ext>
            </a:extLst>
          </p:cNvPr>
          <p:cNvSpPr/>
          <p:nvPr/>
        </p:nvSpPr>
        <p:spPr>
          <a:xfrm>
            <a:off x="104715" y="3488769"/>
            <a:ext cx="7394973" cy="830997"/>
          </a:xfrm>
          <a:prstGeom prst="rect">
            <a:avLst/>
          </a:prstGeom>
          <a:solidFill>
            <a:schemeClr val="accent2">
              <a:lumMod val="20000"/>
              <a:lumOff val="80000"/>
            </a:schemeClr>
          </a:solidFill>
        </p:spPr>
        <p:txBody>
          <a:bodyPr wrap="non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x= lion, rhino or elephant </a:t>
            </a:r>
          </a:p>
        </p:txBody>
      </p:sp>
    </p:spTree>
    <p:extLst>
      <p:ext uri="{BB962C8B-B14F-4D97-AF65-F5344CB8AC3E}">
        <p14:creationId xmlns:p14="http://schemas.microsoft.com/office/powerpoint/2010/main" val="4100861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2C45C-D745-5576-4B6A-AA099B9E8A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7AE3C-C692-5242-BE61-5AEDCBD5AF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00D5947-A5B4-145B-23FD-A03E2EB300A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455A7A3-BE23-1FFB-845B-4D2CE174134C}"/>
              </a:ext>
            </a:extLst>
          </p:cNvPr>
          <p:cNvPicPr>
            <a:picLocks noChangeAspect="1"/>
          </p:cNvPicPr>
          <p:nvPr/>
        </p:nvPicPr>
        <p:blipFill>
          <a:blip r:embed="rId2"/>
          <a:stretch>
            <a:fillRect/>
          </a:stretch>
        </p:blipFill>
        <p:spPr>
          <a:xfrm>
            <a:off x="0" y="0"/>
            <a:ext cx="9408368" cy="6894140"/>
          </a:xfrm>
          <a:prstGeom prst="rect">
            <a:avLst/>
          </a:prstGeom>
        </p:spPr>
      </p:pic>
      <p:pic>
        <p:nvPicPr>
          <p:cNvPr id="4098" name="Picture 2" descr="Poster, Kunstdruk Roman gladiator facing a lion in an intense battle scene  inside a grand arena, 40x30 cm">
            <a:extLst>
              <a:ext uri="{FF2B5EF4-FFF2-40B4-BE49-F238E27FC236}">
                <a16:creationId xmlns:a16="http://schemas.microsoft.com/office/drawing/2014/main" id="{67F99B0D-E81F-C076-0882-A8F18BD8E4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226"/>
          <a:stretch/>
        </p:blipFill>
        <p:spPr bwMode="auto">
          <a:xfrm>
            <a:off x="0" y="3807386"/>
            <a:ext cx="1512168" cy="28246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boons and Sharks in the Colosseum ...">
            <a:extLst>
              <a:ext uri="{FF2B5EF4-FFF2-40B4-BE49-F238E27FC236}">
                <a16:creationId xmlns:a16="http://schemas.microsoft.com/office/drawing/2014/main" id="{53CD4B58-72C3-CF28-7CE8-08928135F3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7" r="25894"/>
          <a:stretch/>
        </p:blipFill>
        <p:spPr bwMode="auto">
          <a:xfrm>
            <a:off x="3476895" y="4626599"/>
            <a:ext cx="2026810" cy="213719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he Exotic Animal Traffickers of ...">
            <a:extLst>
              <a:ext uri="{FF2B5EF4-FFF2-40B4-BE49-F238E27FC236}">
                <a16:creationId xmlns:a16="http://schemas.microsoft.com/office/drawing/2014/main" id="{DC413104-059E-82FF-981E-A1F28F5059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17" r="40484"/>
          <a:stretch/>
        </p:blipFill>
        <p:spPr bwMode="auto">
          <a:xfrm>
            <a:off x="8218641" y="4410753"/>
            <a:ext cx="1728800" cy="2442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oster, Kunstdruk Roman gladiator facing a lion in an intense battle scene  inside a grand arena, 40x30 cm">
            <a:extLst>
              <a:ext uri="{FF2B5EF4-FFF2-40B4-BE49-F238E27FC236}">
                <a16:creationId xmlns:a16="http://schemas.microsoft.com/office/drawing/2014/main" id="{049ACE12-170E-6A5D-72AE-9E1CBCED0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6226"/>
          <a:stretch/>
        </p:blipFill>
        <p:spPr bwMode="auto">
          <a:xfrm>
            <a:off x="1728800" y="3973154"/>
            <a:ext cx="1512168" cy="28246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Baboons and Sharks in the Colosseum ...">
            <a:extLst>
              <a:ext uri="{FF2B5EF4-FFF2-40B4-BE49-F238E27FC236}">
                <a16:creationId xmlns:a16="http://schemas.microsoft.com/office/drawing/2014/main" id="{BEFA45AF-AAB7-0EDD-BE23-446D982810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7" r="25894"/>
          <a:stretch/>
        </p:blipFill>
        <p:spPr bwMode="auto">
          <a:xfrm>
            <a:off x="4661487" y="4355678"/>
            <a:ext cx="2026810" cy="21371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Baboons and Sharks in the Colosseum ...">
            <a:extLst>
              <a:ext uri="{FF2B5EF4-FFF2-40B4-BE49-F238E27FC236}">
                <a16:creationId xmlns:a16="http://schemas.microsoft.com/office/drawing/2014/main" id="{1227AA7A-1CDE-677A-4F59-657CE7519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27" r="25894"/>
          <a:stretch/>
        </p:blipFill>
        <p:spPr bwMode="auto">
          <a:xfrm>
            <a:off x="5739632" y="4660588"/>
            <a:ext cx="2026810" cy="213719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0C88D73-4F0F-C751-1391-6A76E3D663EE}"/>
              </a:ext>
            </a:extLst>
          </p:cNvPr>
          <p:cNvSpPr/>
          <p:nvPr/>
        </p:nvSpPr>
        <p:spPr>
          <a:xfrm>
            <a:off x="407368" y="1783869"/>
            <a:ext cx="8848416" cy="830997"/>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x = lion  rhino  elephant</a:t>
            </a:r>
          </a:p>
        </p:txBody>
      </p:sp>
      <p:sp>
        <p:nvSpPr>
          <p:cNvPr id="14" name="Rectangle 13">
            <a:extLst>
              <a:ext uri="{FF2B5EF4-FFF2-40B4-BE49-F238E27FC236}">
                <a16:creationId xmlns:a16="http://schemas.microsoft.com/office/drawing/2014/main" id="{988A5669-2600-8BBF-1DA4-50332BC29D40}"/>
              </a:ext>
            </a:extLst>
          </p:cNvPr>
          <p:cNvSpPr/>
          <p:nvPr/>
        </p:nvSpPr>
        <p:spPr>
          <a:xfrm>
            <a:off x="407368" y="2812151"/>
            <a:ext cx="8848416" cy="830997"/>
          </a:xfrm>
          <a:prstGeom prst="rect">
            <a:avLst/>
          </a:prstGeom>
          <a:solidFill>
            <a:schemeClr val="accent2">
              <a:lumMod val="20000"/>
              <a:lumOff val="80000"/>
            </a:schemeClr>
          </a:solidFill>
        </p:spPr>
        <p:txBody>
          <a:bodyPr wrap="square" lIns="91440" tIns="45720" rIns="91440" bIns="45720">
            <a:spAutoFit/>
          </a:bodyPr>
          <a:lstStyle/>
          <a:p>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 P(X=x)</a:t>
            </a:r>
          </a:p>
        </p:txBody>
      </p:sp>
      <p:cxnSp>
        <p:nvCxnSpPr>
          <p:cNvPr id="16" name="Straight Connector 15">
            <a:extLst>
              <a:ext uri="{FF2B5EF4-FFF2-40B4-BE49-F238E27FC236}">
                <a16:creationId xmlns:a16="http://schemas.microsoft.com/office/drawing/2014/main" id="{20439CE5-D110-A4BC-8825-C97E513FEBB5}"/>
              </a:ext>
            </a:extLst>
          </p:cNvPr>
          <p:cNvCxnSpPr/>
          <p:nvPr/>
        </p:nvCxnSpPr>
        <p:spPr>
          <a:xfrm>
            <a:off x="3647728" y="1764753"/>
            <a:ext cx="0" cy="1817523"/>
          </a:xfrm>
          <a:prstGeom prst="line">
            <a:avLst/>
          </a:prstGeom>
          <a:ln w="76200"/>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2D056FBC-15E4-D92F-1B61-A09EFA90DB19}"/>
              </a:ext>
            </a:extLst>
          </p:cNvPr>
          <p:cNvCxnSpPr/>
          <p:nvPr/>
        </p:nvCxnSpPr>
        <p:spPr>
          <a:xfrm>
            <a:off x="5375920" y="1764754"/>
            <a:ext cx="0" cy="1817523"/>
          </a:xfrm>
          <a:prstGeom prst="line">
            <a:avLst/>
          </a:prstGeom>
          <a:ln w="76200"/>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D23F63B4-0F8C-C0B6-75A7-EA53BB661F82}"/>
              </a:ext>
            </a:extLst>
          </p:cNvPr>
          <p:cNvSpPr/>
          <p:nvPr/>
        </p:nvSpPr>
        <p:spPr>
          <a:xfrm>
            <a:off x="2427893" y="2812150"/>
            <a:ext cx="1095214" cy="830997"/>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2/6</a:t>
            </a:r>
          </a:p>
        </p:txBody>
      </p:sp>
      <p:sp>
        <p:nvSpPr>
          <p:cNvPr id="19" name="Rectangle 18">
            <a:extLst>
              <a:ext uri="{FF2B5EF4-FFF2-40B4-BE49-F238E27FC236}">
                <a16:creationId xmlns:a16="http://schemas.microsoft.com/office/drawing/2014/main" id="{28F83980-1AE2-F738-EA5A-7ECC41853D6B}"/>
              </a:ext>
            </a:extLst>
          </p:cNvPr>
          <p:cNvSpPr/>
          <p:nvPr/>
        </p:nvSpPr>
        <p:spPr>
          <a:xfrm>
            <a:off x="4002637" y="2807504"/>
            <a:ext cx="1095214" cy="830997"/>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3/6</a:t>
            </a:r>
          </a:p>
        </p:txBody>
      </p:sp>
      <p:sp>
        <p:nvSpPr>
          <p:cNvPr id="20" name="Rectangle 19">
            <a:extLst>
              <a:ext uri="{FF2B5EF4-FFF2-40B4-BE49-F238E27FC236}">
                <a16:creationId xmlns:a16="http://schemas.microsoft.com/office/drawing/2014/main" id="{2B003A94-4A83-51F0-9532-CBC43A083B8E}"/>
              </a:ext>
            </a:extLst>
          </p:cNvPr>
          <p:cNvSpPr/>
          <p:nvPr/>
        </p:nvSpPr>
        <p:spPr>
          <a:xfrm>
            <a:off x="6594273" y="2801309"/>
            <a:ext cx="1095214" cy="830997"/>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1/6</a:t>
            </a:r>
          </a:p>
        </p:txBody>
      </p:sp>
      <p:sp>
        <p:nvSpPr>
          <p:cNvPr id="21" name="Rectangle 20">
            <a:extLst>
              <a:ext uri="{FF2B5EF4-FFF2-40B4-BE49-F238E27FC236}">
                <a16:creationId xmlns:a16="http://schemas.microsoft.com/office/drawing/2014/main" id="{E71F45F4-6F9C-414E-0B34-7E4B6090149D}"/>
              </a:ext>
            </a:extLst>
          </p:cNvPr>
          <p:cNvSpPr/>
          <p:nvPr/>
        </p:nvSpPr>
        <p:spPr>
          <a:xfrm>
            <a:off x="9902847" y="2801308"/>
            <a:ext cx="1095214" cy="830997"/>
          </a:xfrm>
          <a:prstGeom prst="rect">
            <a:avLst/>
          </a:prstGeom>
          <a:solidFill>
            <a:schemeClr val="accent2">
              <a:lumMod val="20000"/>
              <a:lumOff val="80000"/>
            </a:schemeClr>
          </a:solidFill>
        </p:spPr>
        <p:txBody>
          <a:bodyPr wrap="square" lIns="91440" tIns="45720" rIns="91440" bIns="45720">
            <a:spAutoFit/>
          </a:bodyPr>
          <a:lstStyle/>
          <a:p>
            <a:pPr algn="ctr"/>
            <a:r>
              <a:rPr lang="en-GB" sz="4800" b="1" spc="50" dirty="0">
                <a:ln w="9525" cmpd="sng">
                  <a:solidFill>
                    <a:schemeClr val="accent1"/>
                  </a:solidFill>
                  <a:prstDash val="solid"/>
                </a:ln>
                <a:solidFill>
                  <a:srgbClr val="70AD47">
                    <a:tint val="1000"/>
                  </a:srgbClr>
                </a:solidFill>
                <a:effectLst>
                  <a:glow rad="38100">
                    <a:schemeClr val="accent1">
                      <a:alpha val="40000"/>
                    </a:schemeClr>
                  </a:glow>
                </a:effectLst>
              </a:rPr>
              <a:t>6/6</a:t>
            </a:r>
          </a:p>
        </p:txBody>
      </p:sp>
    </p:spTree>
    <p:extLst>
      <p:ext uri="{BB962C8B-B14F-4D97-AF65-F5344CB8AC3E}">
        <p14:creationId xmlns:p14="http://schemas.microsoft.com/office/powerpoint/2010/main" val="264046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C543-DBD2-71C4-F3D2-F567FCDBCB96}"/>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1ADD7BFE-777C-962A-2EBE-0D33FE0BA7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19336" y="365125"/>
            <a:ext cx="11593288" cy="4803356"/>
          </a:xfrm>
          <a:prstGeom prst="rect">
            <a:avLst/>
          </a:prstGeom>
        </p:spPr>
      </p:pic>
      <p:pic>
        <p:nvPicPr>
          <p:cNvPr id="7170" name="Picture 2" descr="41,522 Ancient Roman Pattern Images ...">
            <a:extLst>
              <a:ext uri="{FF2B5EF4-FFF2-40B4-BE49-F238E27FC236}">
                <a16:creationId xmlns:a16="http://schemas.microsoft.com/office/drawing/2014/main" id="{AF0349B1-490C-B78F-7B21-9EFBB923E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434" y="5168481"/>
            <a:ext cx="4879445" cy="1643336"/>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descr="A thermometer with a temperature&#10;&#10;AI-generated content may be incorrect.">
            <a:extLst>
              <a:ext uri="{FF2B5EF4-FFF2-40B4-BE49-F238E27FC236}">
                <a16:creationId xmlns:a16="http://schemas.microsoft.com/office/drawing/2014/main" id="{9CF3CFD5-56C8-C7FB-D9EB-2B026BA79652}"/>
              </a:ext>
            </a:extLst>
          </p:cNvPr>
          <p:cNvPicPr>
            <a:picLocks noGrp="1" noChangeAspect="1"/>
          </p:cNvPicPr>
          <p:nvPr>
            <p:ph idx="1"/>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08168" y="1124744"/>
            <a:ext cx="3616404" cy="2412113"/>
          </a:xfrm>
        </p:spPr>
      </p:pic>
      <p:pic>
        <p:nvPicPr>
          <p:cNvPr id="6" name="Picture 2" descr="41,522 Ancient Roman Pattern Images ...">
            <a:extLst>
              <a:ext uri="{FF2B5EF4-FFF2-40B4-BE49-F238E27FC236}">
                <a16:creationId xmlns:a16="http://schemas.microsoft.com/office/drawing/2014/main" id="{70ACB97F-C350-F422-C7E1-D45751BB8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5879" y="5168481"/>
            <a:ext cx="4879445" cy="16433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41,522 Ancient Roman Pattern Images ...">
            <a:extLst>
              <a:ext uri="{FF2B5EF4-FFF2-40B4-BE49-F238E27FC236}">
                <a16:creationId xmlns:a16="http://schemas.microsoft.com/office/drawing/2014/main" id="{EE43EB74-7FF1-F897-1B7F-7275B731EE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931"/>
          <a:stretch/>
        </p:blipFill>
        <p:spPr bwMode="auto">
          <a:xfrm>
            <a:off x="9895324" y="5168481"/>
            <a:ext cx="2296676" cy="1643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3E435FD-CB1F-DB2F-EDEA-047935F6776A}"/>
              </a:ext>
            </a:extLst>
          </p:cNvPr>
          <p:cNvSpPr/>
          <p:nvPr/>
        </p:nvSpPr>
        <p:spPr>
          <a:xfrm>
            <a:off x="6013269" y="801578"/>
            <a:ext cx="809837"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0.1</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4" name="Rectangle 3">
            <a:extLst>
              <a:ext uri="{FF2B5EF4-FFF2-40B4-BE49-F238E27FC236}">
                <a16:creationId xmlns:a16="http://schemas.microsoft.com/office/drawing/2014/main" id="{F3172FEE-31D1-B318-9EF4-883957D0DB4F}"/>
              </a:ext>
            </a:extLst>
          </p:cNvPr>
          <p:cNvSpPr/>
          <p:nvPr/>
        </p:nvSpPr>
        <p:spPr>
          <a:xfrm>
            <a:off x="6798331" y="834223"/>
            <a:ext cx="809837"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0.1</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9" name="Rectangle 8">
            <a:extLst>
              <a:ext uri="{FF2B5EF4-FFF2-40B4-BE49-F238E27FC236}">
                <a16:creationId xmlns:a16="http://schemas.microsoft.com/office/drawing/2014/main" id="{F2698DA5-808A-D7EB-0C85-B538EB8DE310}"/>
              </a:ext>
            </a:extLst>
          </p:cNvPr>
          <p:cNvSpPr/>
          <p:nvPr/>
        </p:nvSpPr>
        <p:spPr>
          <a:xfrm>
            <a:off x="5912697" y="2745935"/>
            <a:ext cx="809838"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0.2</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1A988437-2CDA-07C9-87E9-45B63640E26E}"/>
              </a:ext>
            </a:extLst>
          </p:cNvPr>
          <p:cNvSpPr/>
          <p:nvPr/>
        </p:nvSpPr>
        <p:spPr>
          <a:xfrm>
            <a:off x="7608168" y="1581075"/>
            <a:ext cx="809838"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0.3</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
        <p:nvSpPr>
          <p:cNvPr id="11" name="Rectangle 10">
            <a:extLst>
              <a:ext uri="{FF2B5EF4-FFF2-40B4-BE49-F238E27FC236}">
                <a16:creationId xmlns:a16="http://schemas.microsoft.com/office/drawing/2014/main" id="{D6E883B6-4354-0C35-6370-CCDF6EBB7A1C}"/>
              </a:ext>
            </a:extLst>
          </p:cNvPr>
          <p:cNvSpPr/>
          <p:nvPr/>
        </p:nvSpPr>
        <p:spPr>
          <a:xfrm>
            <a:off x="7608168" y="2127141"/>
            <a:ext cx="809838"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0.3</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cxnSp>
        <p:nvCxnSpPr>
          <p:cNvPr id="13" name="Straight Arrow Connector 12">
            <a:extLst>
              <a:ext uri="{FF2B5EF4-FFF2-40B4-BE49-F238E27FC236}">
                <a16:creationId xmlns:a16="http://schemas.microsoft.com/office/drawing/2014/main" id="{CB3507DB-28E8-D813-ACCD-BDC3D219B42F}"/>
              </a:ext>
            </a:extLst>
          </p:cNvPr>
          <p:cNvCxnSpPr/>
          <p:nvPr/>
        </p:nvCxnSpPr>
        <p:spPr>
          <a:xfrm flipH="1">
            <a:off x="6418187" y="1904240"/>
            <a:ext cx="1189981" cy="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C4AC935-A1DB-24EF-9BA0-94AA867C4765}"/>
              </a:ext>
            </a:extLst>
          </p:cNvPr>
          <p:cNvCxnSpPr>
            <a:cxnSpLocks/>
          </p:cNvCxnSpPr>
          <p:nvPr/>
        </p:nvCxnSpPr>
        <p:spPr>
          <a:xfrm flipH="1" flipV="1">
            <a:off x="6823106" y="2240173"/>
            <a:ext cx="785062" cy="21013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Rectangle 16">
            <a:extLst>
              <a:ext uri="{FF2B5EF4-FFF2-40B4-BE49-F238E27FC236}">
                <a16:creationId xmlns:a16="http://schemas.microsoft.com/office/drawing/2014/main" id="{FBD9AA8C-415E-0715-273D-8A3B7A2E6BDC}"/>
              </a:ext>
            </a:extLst>
          </p:cNvPr>
          <p:cNvSpPr/>
          <p:nvPr/>
        </p:nvSpPr>
        <p:spPr>
          <a:xfrm>
            <a:off x="4712541" y="3292000"/>
            <a:ext cx="2743060" cy="646331"/>
          </a:xfrm>
          <a:prstGeom prst="rect">
            <a:avLst/>
          </a:prstGeom>
          <a:noFill/>
        </p:spPr>
        <p:txBody>
          <a:bodyPr wrap="none" lIns="91440" tIns="45720" rIns="91440" bIns="45720">
            <a:spAutoFit/>
          </a:bodyPr>
          <a:lstStyle/>
          <a:p>
            <a:pPr algn="ctr"/>
            <a:r>
              <a:rPr lang="en-GB" sz="3600" b="0" cap="none" spc="0" dirty="0">
                <a:ln w="0"/>
                <a:solidFill>
                  <a:schemeClr val="accent2">
                    <a:lumMod val="75000"/>
                  </a:schemeClr>
                </a:solidFill>
                <a:effectLst>
                  <a:outerShdw blurRad="38100" dist="19050" dir="2700000" algn="tl" rotWithShape="0">
                    <a:schemeClr val="dk1">
                      <a:alpha val="40000"/>
                    </a:schemeClr>
                  </a:outerShdw>
                </a:effectLst>
              </a:rPr>
              <a:t>0.3+0.3 = 0.6</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graphicFrame>
        <p:nvGraphicFramePr>
          <p:cNvPr id="19" name="Table 18">
            <a:extLst>
              <a:ext uri="{FF2B5EF4-FFF2-40B4-BE49-F238E27FC236}">
                <a16:creationId xmlns:a16="http://schemas.microsoft.com/office/drawing/2014/main" id="{1EF027F6-54FE-3940-21D7-46CF782714EE}"/>
              </a:ext>
            </a:extLst>
          </p:cNvPr>
          <p:cNvGraphicFramePr>
            <a:graphicFrameLocks noGrp="1"/>
          </p:cNvGraphicFramePr>
          <p:nvPr>
            <p:extLst>
              <p:ext uri="{D42A27DB-BD31-4B8C-83A1-F6EECF244321}">
                <p14:modId xmlns:p14="http://schemas.microsoft.com/office/powerpoint/2010/main" val="357147816"/>
              </p:ext>
            </p:extLst>
          </p:nvPr>
        </p:nvGraphicFramePr>
        <p:xfrm>
          <a:off x="5015879" y="4161231"/>
          <a:ext cx="7036212" cy="1355114"/>
        </p:xfrm>
        <a:graphic>
          <a:graphicData uri="http://schemas.openxmlformats.org/drawingml/2006/table">
            <a:tbl>
              <a:tblPr firstRow="1" bandRow="1">
                <a:tableStyleId>{72833802-FEF1-4C79-8D5D-14CF1EAF98D9}</a:tableStyleId>
              </a:tblPr>
              <a:tblGrid>
                <a:gridCol w="1172702">
                  <a:extLst>
                    <a:ext uri="{9D8B030D-6E8A-4147-A177-3AD203B41FA5}">
                      <a16:colId xmlns:a16="http://schemas.microsoft.com/office/drawing/2014/main" val="748336962"/>
                    </a:ext>
                  </a:extLst>
                </a:gridCol>
                <a:gridCol w="1172702">
                  <a:extLst>
                    <a:ext uri="{9D8B030D-6E8A-4147-A177-3AD203B41FA5}">
                      <a16:colId xmlns:a16="http://schemas.microsoft.com/office/drawing/2014/main" val="1419597387"/>
                    </a:ext>
                  </a:extLst>
                </a:gridCol>
                <a:gridCol w="1172702">
                  <a:extLst>
                    <a:ext uri="{9D8B030D-6E8A-4147-A177-3AD203B41FA5}">
                      <a16:colId xmlns:a16="http://schemas.microsoft.com/office/drawing/2014/main" val="2706347661"/>
                    </a:ext>
                  </a:extLst>
                </a:gridCol>
                <a:gridCol w="1172702">
                  <a:extLst>
                    <a:ext uri="{9D8B030D-6E8A-4147-A177-3AD203B41FA5}">
                      <a16:colId xmlns:a16="http://schemas.microsoft.com/office/drawing/2014/main" val="838677201"/>
                    </a:ext>
                  </a:extLst>
                </a:gridCol>
                <a:gridCol w="1172702">
                  <a:extLst>
                    <a:ext uri="{9D8B030D-6E8A-4147-A177-3AD203B41FA5}">
                      <a16:colId xmlns:a16="http://schemas.microsoft.com/office/drawing/2014/main" val="955458153"/>
                    </a:ext>
                  </a:extLst>
                </a:gridCol>
                <a:gridCol w="1172702">
                  <a:extLst>
                    <a:ext uri="{9D8B030D-6E8A-4147-A177-3AD203B41FA5}">
                      <a16:colId xmlns:a16="http://schemas.microsoft.com/office/drawing/2014/main" val="1135346001"/>
                    </a:ext>
                  </a:extLst>
                </a:gridCol>
              </a:tblGrid>
              <a:tr h="677557">
                <a:tc>
                  <a:txBody>
                    <a:bodyPr/>
                    <a:lstStyle/>
                    <a:p>
                      <a:r>
                        <a:rPr lang="en-GB" dirty="0"/>
                        <a:t>X</a:t>
                      </a:r>
                    </a:p>
                  </a:txBody>
                  <a:tcPr/>
                </a:tc>
                <a:tc>
                  <a:txBody>
                    <a:bodyPr/>
                    <a:lstStyle/>
                    <a:p>
                      <a:r>
                        <a:rPr lang="en-GB" dirty="0"/>
                        <a:t>-2</a:t>
                      </a:r>
                    </a:p>
                  </a:txBody>
                  <a:tcPr/>
                </a:tc>
                <a:tc>
                  <a:txBody>
                    <a:bodyPr/>
                    <a:lstStyle/>
                    <a:p>
                      <a:r>
                        <a:rPr lang="en-GB" dirty="0"/>
                        <a:t>-1</a:t>
                      </a:r>
                    </a:p>
                  </a:txBody>
                  <a:tcPr/>
                </a:tc>
                <a:tc>
                  <a:txBody>
                    <a:bodyPr/>
                    <a:lstStyle/>
                    <a:p>
                      <a:r>
                        <a:rPr lang="en-GB" dirty="0"/>
                        <a:t>0</a:t>
                      </a:r>
                    </a:p>
                  </a:txBody>
                  <a:tcPr/>
                </a:tc>
                <a:tc>
                  <a:txBody>
                    <a:bodyPr/>
                    <a:lstStyle/>
                    <a:p>
                      <a:r>
                        <a:rPr lang="en-GB" dirty="0"/>
                        <a:t>1</a:t>
                      </a:r>
                    </a:p>
                  </a:txBody>
                  <a:tcPr/>
                </a:tc>
                <a:tc>
                  <a:txBody>
                    <a:bodyPr/>
                    <a:lstStyle/>
                    <a:p>
                      <a:r>
                        <a:rPr lang="en-GB" dirty="0"/>
                        <a:t>2</a:t>
                      </a:r>
                    </a:p>
                  </a:txBody>
                  <a:tcPr/>
                </a:tc>
                <a:extLst>
                  <a:ext uri="{0D108BD9-81ED-4DB2-BD59-A6C34878D82A}">
                    <a16:rowId xmlns:a16="http://schemas.microsoft.com/office/drawing/2014/main" val="3507624522"/>
                  </a:ext>
                </a:extLst>
              </a:tr>
              <a:tr h="677557">
                <a:tc>
                  <a:txBody>
                    <a:bodyPr/>
                    <a:lstStyle/>
                    <a:p>
                      <a:r>
                        <a:rPr lang="en-GB" dirty="0"/>
                        <a:t>P(X=x)</a:t>
                      </a:r>
                    </a:p>
                  </a:txBody>
                  <a:tcPr/>
                </a:tc>
                <a:tc>
                  <a:txBody>
                    <a:bodyPr/>
                    <a:lstStyle/>
                    <a:p>
                      <a:r>
                        <a:rPr lang="en-GB" dirty="0"/>
                        <a:t>0.1</a:t>
                      </a:r>
                    </a:p>
                  </a:txBody>
                  <a:tcPr/>
                </a:tc>
                <a:tc>
                  <a:txBody>
                    <a:bodyPr/>
                    <a:lstStyle/>
                    <a:p>
                      <a:r>
                        <a:rPr lang="en-GB" dirty="0"/>
                        <a:t>0.1</a:t>
                      </a:r>
                    </a:p>
                  </a:txBody>
                  <a:tcPr/>
                </a:tc>
                <a:tc>
                  <a:txBody>
                    <a:bodyPr/>
                    <a:lstStyle/>
                    <a:p>
                      <a:r>
                        <a:rPr lang="en-GB" dirty="0"/>
                        <a:t>0.3</a:t>
                      </a:r>
                    </a:p>
                  </a:txBody>
                  <a:tcPr/>
                </a:tc>
                <a:tc>
                  <a:txBody>
                    <a:bodyPr/>
                    <a:lstStyle/>
                    <a:p>
                      <a:r>
                        <a:rPr lang="en-GB" dirty="0"/>
                        <a:t>0.3</a:t>
                      </a:r>
                    </a:p>
                  </a:txBody>
                  <a:tcPr/>
                </a:tc>
                <a:tc>
                  <a:txBody>
                    <a:bodyPr/>
                    <a:lstStyle/>
                    <a:p>
                      <a:r>
                        <a:rPr lang="en-GB" dirty="0"/>
                        <a:t>0.2</a:t>
                      </a:r>
                    </a:p>
                  </a:txBody>
                  <a:tcPr/>
                </a:tc>
                <a:extLst>
                  <a:ext uri="{0D108BD9-81ED-4DB2-BD59-A6C34878D82A}">
                    <a16:rowId xmlns:a16="http://schemas.microsoft.com/office/drawing/2014/main" val="2909442726"/>
                  </a:ext>
                </a:extLst>
              </a:tr>
            </a:tbl>
          </a:graphicData>
        </a:graphic>
      </p:graphicFrame>
      <p:sp>
        <p:nvSpPr>
          <p:cNvPr id="20" name="Rectangle 19">
            <a:extLst>
              <a:ext uri="{FF2B5EF4-FFF2-40B4-BE49-F238E27FC236}">
                <a16:creationId xmlns:a16="http://schemas.microsoft.com/office/drawing/2014/main" id="{6438B272-A080-1311-0D7F-E702EC7D1122}"/>
              </a:ext>
            </a:extLst>
          </p:cNvPr>
          <p:cNvSpPr/>
          <p:nvPr/>
        </p:nvSpPr>
        <p:spPr>
          <a:xfrm>
            <a:off x="1225339" y="5391382"/>
            <a:ext cx="4687358" cy="646331"/>
          </a:xfrm>
          <a:prstGeom prst="rect">
            <a:avLst/>
          </a:prstGeom>
          <a:solidFill>
            <a:schemeClr val="bg1">
              <a:lumMod val="95000"/>
            </a:schemeClr>
          </a:solidFill>
        </p:spPr>
        <p:txBody>
          <a:bodyPr wrap="square" lIns="91440" tIns="45720" rIns="91440" bIns="45720">
            <a:spAutoFit/>
          </a:bodyPr>
          <a:lstStyle/>
          <a:p>
            <a:pPr algn="ctr"/>
            <a:r>
              <a:rPr lang="en-GB" sz="3600" dirty="0">
                <a:ln w="0"/>
                <a:solidFill>
                  <a:schemeClr val="accent2">
                    <a:lumMod val="75000"/>
                  </a:schemeClr>
                </a:solidFill>
                <a:effectLst>
                  <a:outerShdw blurRad="38100" dist="19050" dir="2700000" algn="tl" rotWithShape="0">
                    <a:schemeClr val="dk1">
                      <a:alpha val="40000"/>
                    </a:schemeClr>
                  </a:outerShdw>
                </a:effectLst>
              </a:rPr>
              <a:t>0.1+0.3+0.3</a:t>
            </a:r>
            <a:r>
              <a:rPr lang="en-GB" sz="3600" b="0" cap="none" spc="0" dirty="0">
                <a:ln w="0"/>
                <a:solidFill>
                  <a:schemeClr val="accent2">
                    <a:lumMod val="75000"/>
                  </a:schemeClr>
                </a:solidFill>
                <a:effectLst>
                  <a:outerShdw blurRad="38100" dist="19050" dir="2700000" algn="tl" rotWithShape="0">
                    <a:schemeClr val="dk1">
                      <a:alpha val="40000"/>
                    </a:schemeClr>
                  </a:outerShdw>
                </a:effectLst>
              </a:rPr>
              <a:t> = 0.7</a:t>
            </a:r>
            <a:endParaRPr lang="en-GB" sz="5400" b="0" cap="none" spc="0" dirty="0">
              <a:ln w="0"/>
              <a:solidFill>
                <a:schemeClr val="accent2">
                  <a:lumMod val="75000"/>
                </a:schemeClr>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35087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1" grpId="0"/>
      <p:bldP spid="17"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4DF33-F4BE-E607-30F7-629296AACBD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B2EFA1D-8FAF-6A18-5228-A89CDFDA1B7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1F99EA14-5DFF-FF7C-C856-2491D05DC701}"/>
              </a:ext>
            </a:extLst>
          </p:cNvPr>
          <p:cNvPicPr>
            <a:picLocks noChangeAspect="1"/>
          </p:cNvPicPr>
          <p:nvPr/>
        </p:nvPicPr>
        <p:blipFill>
          <a:blip r:embed="rId2"/>
          <a:stretch>
            <a:fillRect/>
          </a:stretch>
        </p:blipFill>
        <p:spPr>
          <a:xfrm>
            <a:off x="983432" y="50764"/>
            <a:ext cx="9793088" cy="6776026"/>
          </a:xfrm>
          <a:prstGeom prst="rect">
            <a:avLst/>
          </a:prstGeom>
        </p:spPr>
      </p:pic>
      <p:sp>
        <p:nvSpPr>
          <p:cNvPr id="4" name="Rectangle 3">
            <a:extLst>
              <a:ext uri="{FF2B5EF4-FFF2-40B4-BE49-F238E27FC236}">
                <a16:creationId xmlns:a16="http://schemas.microsoft.com/office/drawing/2014/main" id="{165046D9-B751-A300-13F8-07C186728BE5}"/>
              </a:ext>
            </a:extLst>
          </p:cNvPr>
          <p:cNvSpPr/>
          <p:nvPr/>
        </p:nvSpPr>
        <p:spPr>
          <a:xfrm>
            <a:off x="406152" y="2689827"/>
            <a:ext cx="9793323" cy="1754326"/>
          </a:xfrm>
          <a:prstGeom prst="rect">
            <a:avLst/>
          </a:prstGeom>
          <a:solidFill>
            <a:schemeClr val="accent2">
              <a:lumMod val="40000"/>
              <a:lumOff val="60000"/>
            </a:schemeClr>
          </a:solidFill>
        </p:spPr>
        <p:txBody>
          <a:bodyPr wrap="none" lIns="91440" tIns="45720" rIns="91440" bIns="45720">
            <a:spAutoFit/>
          </a:bodyPr>
          <a:lstStyle/>
          <a:p>
            <a:pPr algn="ctr"/>
            <a:r>
              <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Q) If X=the animal in the arena,</a:t>
            </a:r>
          </a:p>
          <a:p>
            <a:r>
              <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find t</a:t>
            </a:r>
          </a:p>
        </p:txBody>
      </p:sp>
      <p:sp>
        <p:nvSpPr>
          <p:cNvPr id="6" name="Rectangle 5">
            <a:extLst>
              <a:ext uri="{FF2B5EF4-FFF2-40B4-BE49-F238E27FC236}">
                <a16:creationId xmlns:a16="http://schemas.microsoft.com/office/drawing/2014/main" id="{6126EE95-F619-2863-8624-D29CFC8D7322}"/>
              </a:ext>
            </a:extLst>
          </p:cNvPr>
          <p:cNvSpPr/>
          <p:nvPr/>
        </p:nvSpPr>
        <p:spPr>
          <a:xfrm>
            <a:off x="3319529" y="3692100"/>
            <a:ext cx="5120894" cy="4001095"/>
          </a:xfrm>
          <a:prstGeom prst="rect">
            <a:avLst/>
          </a:prstGeom>
          <a:solidFill>
            <a:schemeClr val="accent2">
              <a:lumMod val="40000"/>
              <a:lumOff val="60000"/>
            </a:schemeClr>
          </a:solidFill>
        </p:spPr>
        <p:txBody>
          <a:bodyPr wrap="square" lIns="91440" tIns="45720" rIns="91440" bIns="45720">
            <a:spAutoFit/>
          </a:bodyPr>
          <a:lstStyle/>
          <a:p>
            <a:r>
              <a:rPr lang="en-GB"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4t+(t-2) + t/2 = 1</a:t>
            </a: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5t+t/2 -2=1</a:t>
            </a: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5t+t/2 = 3</a:t>
            </a: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10t +t = 6, 11t = 6</a:t>
            </a:r>
          </a:p>
          <a:p>
            <a:r>
              <a:rPr lang="en-GB"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t=6/11</a:t>
            </a:r>
          </a:p>
          <a:p>
            <a:pPr algn="ctr"/>
            <a:endParaRPr lang="en-GB"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0543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20675</TotalTime>
  <Words>581</Words>
  <Application>Microsoft Office PowerPoint</Application>
  <PresentationFormat>Widescreen</PresentationFormat>
  <Paragraphs>115</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ADLaM Display</vt:lpstr>
      <vt:lpstr>Aptos</vt:lpstr>
      <vt:lpstr>Aptos Display</vt:lpstr>
      <vt:lpstr>Arial</vt:lpstr>
      <vt:lpstr>Courier New</vt:lpstr>
      <vt:lpstr>Office Theme</vt:lpstr>
      <vt:lpstr>Bi.Prob. Distr.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Hypothesis testing</vt:lpstr>
      <vt:lpstr>Hypothesis !</vt:lpstr>
      <vt:lpstr>PowerPoint Presentation</vt:lpstr>
      <vt:lpstr>PowerPoint Presentation</vt:lpstr>
      <vt:lpstr>PowerPoint Presentation</vt:lpstr>
      <vt:lpstr>A  In August the chance of it being sunny on any particular day in England is 60%. It is thought that twenty days in August are sunny.  To test if this is true look at August sunshine stats for the past few years and decide whether to reject the hypothesis.</vt:lpstr>
      <vt:lpstr>B  It is thought that 50% of the time when looked at, a persons phone has less that 50% charge in it. Test this as a two-tail test with 5% significance and decide whether to reject this hypothesis</vt:lpstr>
    </vt:vector>
  </TitlesOfParts>
  <Company>Milton Keynes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Malcolm Cooke</dc:creator>
  <cp:lastModifiedBy>Malcolm Cooke</cp:lastModifiedBy>
  <cp:revision>9</cp:revision>
  <cp:lastPrinted>2025-03-17T14:04:57Z</cp:lastPrinted>
  <dcterms:created xsi:type="dcterms:W3CDTF">2024-07-01T13:09:27Z</dcterms:created>
  <dcterms:modified xsi:type="dcterms:W3CDTF">2025-12-14T14:52:41Z</dcterms:modified>
</cp:coreProperties>
</file>