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22" r:id="rId2"/>
    <p:sldId id="346" r:id="rId3"/>
    <p:sldId id="327" r:id="rId4"/>
    <p:sldId id="257" r:id="rId5"/>
    <p:sldId id="330" r:id="rId6"/>
    <p:sldId id="331" r:id="rId7"/>
    <p:sldId id="332" r:id="rId8"/>
    <p:sldId id="299" r:id="rId9"/>
    <p:sldId id="324" r:id="rId10"/>
    <p:sldId id="325" r:id="rId11"/>
    <p:sldId id="335" r:id="rId12"/>
    <p:sldId id="336" r:id="rId13"/>
    <p:sldId id="340" r:id="rId14"/>
    <p:sldId id="342" r:id="rId15"/>
    <p:sldId id="343" r:id="rId16"/>
    <p:sldId id="344" r:id="rId17"/>
    <p:sldId id="341" r:id="rId18"/>
    <p:sldId id="305" r:id="rId19"/>
    <p:sldId id="306" r:id="rId20"/>
    <p:sldId id="307" r:id="rId21"/>
    <p:sldId id="311" r:id="rId22"/>
    <p:sldId id="312" r:id="rId23"/>
    <p:sldId id="350" r:id="rId24"/>
    <p:sldId id="352" r:id="rId25"/>
    <p:sldId id="334" r:id="rId26"/>
    <p:sldId id="314" r:id="rId27"/>
    <p:sldId id="316" r:id="rId28"/>
    <p:sldId id="345" r:id="rId29"/>
    <p:sldId id="319" r:id="rId30"/>
    <p:sldId id="320" r:id="rId31"/>
    <p:sldId id="349" r:id="rId32"/>
    <p:sldId id="321" r:id="rId33"/>
    <p:sldId id="348" r:id="rId34"/>
    <p:sldId id="351" r:id="rId35"/>
    <p:sldId id="329" r:id="rId36"/>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3" autoAdjust="0"/>
    <p:restoredTop sz="94660"/>
  </p:normalViewPr>
  <p:slideViewPr>
    <p:cSldViewPr>
      <p:cViewPr>
        <p:scale>
          <a:sx n="100" d="100"/>
          <a:sy n="100" d="100"/>
        </p:scale>
        <p:origin x="364" y="-4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FEF1E6C2-46FF-4B3D-A708-649B623F7415}" type="datetimeFigureOut">
              <a:rPr lang="en-GB" smtClean="0"/>
              <a:t>14/09/2018</a:t>
            </a:fld>
            <a:endParaRPr lang="en-GB"/>
          </a:p>
        </p:txBody>
      </p:sp>
      <p:sp>
        <p:nvSpPr>
          <p:cNvPr id="4" name="Slide Image Placeholder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C1DE3391-96D3-4358-8765-D43E49B10075}" type="slidenum">
              <a:rPr lang="en-GB" smtClean="0"/>
              <a:t>‹#›</a:t>
            </a:fld>
            <a:endParaRPr lang="en-GB"/>
          </a:p>
        </p:txBody>
      </p:sp>
    </p:spTree>
    <p:extLst>
      <p:ext uri="{BB962C8B-B14F-4D97-AF65-F5344CB8AC3E}">
        <p14:creationId xmlns:p14="http://schemas.microsoft.com/office/powerpoint/2010/main" val="3602232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972D00-F263-48C6-9462-DF61B494E71B}" type="slidenum">
              <a:rPr lang="en-GB" smtClean="0"/>
              <a:t>5</a:t>
            </a:fld>
            <a:endParaRPr lang="en-GB"/>
          </a:p>
        </p:txBody>
      </p:sp>
    </p:spTree>
    <p:extLst>
      <p:ext uri="{BB962C8B-B14F-4D97-AF65-F5344CB8AC3E}">
        <p14:creationId xmlns:p14="http://schemas.microsoft.com/office/powerpoint/2010/main" val="312539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24</a:t>
            </a:fld>
            <a:endParaRPr lang="en-GB"/>
          </a:p>
        </p:txBody>
      </p:sp>
    </p:spTree>
    <p:extLst>
      <p:ext uri="{BB962C8B-B14F-4D97-AF65-F5344CB8AC3E}">
        <p14:creationId xmlns:p14="http://schemas.microsoft.com/office/powerpoint/2010/main" val="3715018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DE3391-96D3-4358-8765-D43E49B10075}" type="slidenum">
              <a:rPr lang="en-GB" smtClean="0"/>
              <a:t>25</a:t>
            </a:fld>
            <a:endParaRPr lang="en-GB"/>
          </a:p>
        </p:txBody>
      </p:sp>
    </p:spTree>
    <p:extLst>
      <p:ext uri="{BB962C8B-B14F-4D97-AF65-F5344CB8AC3E}">
        <p14:creationId xmlns:p14="http://schemas.microsoft.com/office/powerpoint/2010/main" val="4151470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14/09/2018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120483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14/09/2018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41376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14/09/2018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58386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14/09/2018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4759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1DC50B-54CE-4931-BC0A-DDDF8879873D}" type="datetimeFigureOut">
              <a:rPr lang="en-GB" smtClean="0"/>
              <a:t>14/09/2018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01769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81DC50B-54CE-4931-BC0A-DDDF8879873D}" type="datetimeFigureOut">
              <a:rPr lang="en-GB" smtClean="0"/>
              <a:t>14/09/2018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8975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81DC50B-54CE-4931-BC0A-DDDF8879873D}" type="datetimeFigureOut">
              <a:rPr lang="en-GB" smtClean="0"/>
              <a:t>14/09/2018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8295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81DC50B-54CE-4931-BC0A-DDDF8879873D}" type="datetimeFigureOut">
              <a:rPr lang="en-GB" smtClean="0"/>
              <a:t>14/09/2018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448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DC50B-54CE-4931-BC0A-DDDF8879873D}" type="datetimeFigureOut">
              <a:rPr lang="en-GB" smtClean="0"/>
              <a:t>14/09/2018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19803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1DC50B-54CE-4931-BC0A-DDDF8879873D}" type="datetimeFigureOut">
              <a:rPr lang="en-GB" smtClean="0"/>
              <a:t>14/09/2018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35454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1DC50B-54CE-4931-BC0A-DDDF8879873D}" type="datetimeFigureOut">
              <a:rPr lang="en-GB" smtClean="0"/>
              <a:t>14/09/2018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78276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DC50B-54CE-4931-BC0A-DDDF8879873D}" type="datetimeFigureOut">
              <a:rPr lang="en-GB" smtClean="0"/>
              <a:t>14/09/2018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55F11-0F6B-4871-AF95-E9FBACA37828}" type="slidenum">
              <a:rPr lang="en-GB" smtClean="0"/>
              <a:t>‹#›</a:t>
            </a:fld>
            <a:endParaRPr lang="en-GB"/>
          </a:p>
        </p:txBody>
      </p:sp>
    </p:spTree>
    <p:extLst>
      <p:ext uri="{BB962C8B-B14F-4D97-AF65-F5344CB8AC3E}">
        <p14:creationId xmlns:p14="http://schemas.microsoft.com/office/powerpoint/2010/main" val="2630853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10.png"/><Relationship Id="rId18" Type="http://schemas.openxmlformats.org/officeDocument/2006/relationships/image" Target="../media/image35.png"/><Relationship Id="rId3" Type="http://schemas.microsoft.com/office/2007/relationships/hdphoto" Target="../media/hdphoto5.wdp"/><Relationship Id="rId7" Type="http://schemas.openxmlformats.org/officeDocument/2006/relationships/image" Target="../media/image68.png"/><Relationship Id="rId12" Type="http://schemas.openxmlformats.org/officeDocument/2006/relationships/image" Target="../media/image70.png"/><Relationship Id="rId17" Type="http://schemas.openxmlformats.org/officeDocument/2006/relationships/image" Target="../media/image74.jpeg"/><Relationship Id="rId2" Type="http://schemas.openxmlformats.org/officeDocument/2006/relationships/image" Target="../media/image51.png"/><Relationship Id="rId16" Type="http://schemas.openxmlformats.org/officeDocument/2006/relationships/image" Target="../media/image73.jpe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10.wdp"/><Relationship Id="rId5" Type="http://schemas.openxmlformats.org/officeDocument/2006/relationships/image" Target="../media/image6.png"/><Relationship Id="rId15" Type="http://schemas.openxmlformats.org/officeDocument/2006/relationships/image" Target="../media/image72.jpeg"/><Relationship Id="rId10" Type="http://schemas.openxmlformats.org/officeDocument/2006/relationships/image" Target="../media/image69.jpe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71.jpe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10" Type="http://schemas.openxmlformats.org/officeDocument/2006/relationships/image" Target="../media/image75.png"/><Relationship Id="rId4" Type="http://schemas.openxmlformats.org/officeDocument/2006/relationships/image" Target="../media/image5.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5.wdp"/><Relationship Id="rId7" Type="http://schemas.openxmlformats.org/officeDocument/2006/relationships/image" Target="../media/image11.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77.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76.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0.png"/><Relationship Id="rId3" Type="http://schemas.microsoft.com/office/2007/relationships/hdphoto" Target="../media/hdphoto5.wdp"/><Relationship Id="rId7" Type="http://schemas.openxmlformats.org/officeDocument/2006/relationships/image" Target="../media/image36.png"/><Relationship Id="rId12" Type="http://schemas.microsoft.com/office/2007/relationships/hdphoto" Target="../media/hdphoto11.wdp"/><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79.jpeg"/><Relationship Id="rId5" Type="http://schemas.openxmlformats.org/officeDocument/2006/relationships/image" Target="../media/image6.png"/><Relationship Id="rId10" Type="http://schemas.openxmlformats.org/officeDocument/2006/relationships/image" Target="../media/image78.png"/><Relationship Id="rId4" Type="http://schemas.openxmlformats.org/officeDocument/2006/relationships/image" Target="../media/image5.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10" Type="http://schemas.openxmlformats.org/officeDocument/2006/relationships/image" Target="../media/image81.png"/><Relationship Id="rId4" Type="http://schemas.openxmlformats.org/officeDocument/2006/relationships/image" Target="../media/image5.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www.google.co.uk/imgres?q=video&amp;sa=X&amp;biw=1051&amp;bih=518&amp;tbm=isch&amp;tbnid=DXeoPzDJLa-5LM:&amp;imgrefurl=http://video.toptenreviews.com/&amp;docid=DZrKUR7N_HckcM&amp;imgurl=http://www.toptenreviews.com/video/splash/lg-55lw6500-p53638-video-1.jpg&amp;w=480&amp;h=270&amp;ei=53h1Ua67Hums0QX22ICICQ&amp;zoom=1&amp;ved=1t:3588,r:58,s:0,i:331&amp;iact=rc&amp;dur=757&amp;page=5&amp;tbnh=168&amp;tbnw=234&amp;start=54&amp;ndsp=15&amp;tx=112.3846435546875&amp;ty=74.23077392578125" TargetMode="External"/><Relationship Id="rId3" Type="http://schemas.microsoft.com/office/2007/relationships/hdphoto" Target="../media/hdphoto5.wdp"/><Relationship Id="rId7" Type="http://schemas.openxmlformats.org/officeDocument/2006/relationships/image" Target="../media/image36.png"/><Relationship Id="rId12" Type="http://schemas.microsoft.com/office/2007/relationships/hdphoto" Target="../media/hdphoto12.wdp"/><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83.jpeg"/><Relationship Id="rId5" Type="http://schemas.openxmlformats.org/officeDocument/2006/relationships/image" Target="../media/image5.png"/><Relationship Id="rId10" Type="http://schemas.openxmlformats.org/officeDocument/2006/relationships/image" Target="../media/image82.png"/><Relationship Id="rId4" Type="http://schemas.openxmlformats.org/officeDocument/2006/relationships/image" Target="../media/image32.png"/><Relationship Id="rId9" Type="http://schemas.openxmlformats.org/officeDocument/2006/relationships/image" Target="../media/image10.png"/><Relationship Id="rId14" Type="http://schemas.openxmlformats.org/officeDocument/2006/relationships/image" Target="../media/image66.jpe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5.wdp"/><Relationship Id="rId7" Type="http://schemas.openxmlformats.org/officeDocument/2006/relationships/image" Target="../media/image6.png"/><Relationship Id="rId12" Type="http://schemas.microsoft.com/office/2007/relationships/hdphoto" Target="../media/hdphoto13.wdp"/><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84.png"/><Relationship Id="rId11" Type="http://schemas.openxmlformats.org/officeDocument/2006/relationships/image" Target="../media/image85.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2.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www.mathsisfun.com/numbers/casey-runner.html" TargetMode="External"/><Relationship Id="rId3" Type="http://schemas.microsoft.com/office/2007/relationships/hdphoto" Target="../media/hdphoto5.wdp"/><Relationship Id="rId7" Type="http://schemas.openxmlformats.org/officeDocument/2006/relationships/image" Target="../media/image36.png"/><Relationship Id="rId12" Type="http://schemas.openxmlformats.org/officeDocument/2006/relationships/hyperlink" Target="http://www.cimt.plymouth.ac.uk/projects/mepres/book7/bk7i15/bk7_15i1.htm" TargetMode="External"/><Relationship Id="rId17" Type="http://schemas.openxmlformats.org/officeDocument/2006/relationships/hyperlink" Target="http://www.aplusmath.com/Worksheets/index.html" TargetMode="External"/><Relationship Id="rId2" Type="http://schemas.openxmlformats.org/officeDocument/2006/relationships/image" Target="../media/image51.png"/><Relationship Id="rId16" Type="http://schemas.openxmlformats.org/officeDocument/2006/relationships/hyperlink" Target="http://www.bbc.co.uk/skillswise/worksheet/ma09subt-e3-w-subtraction-methods" TargetMode="Externa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hyperlink" Target="http://www.subtangent.com/maths/flash/numbers-and-letters.swf" TargetMode="External"/><Relationship Id="rId5" Type="http://schemas.openxmlformats.org/officeDocument/2006/relationships/image" Target="../media/image6.png"/><Relationship Id="rId15" Type="http://schemas.openxmlformats.org/officeDocument/2006/relationships/hyperlink" Target="http://www.ictgames.com/button%20only.html" TargetMode="External"/><Relationship Id="rId10" Type="http://schemas.openxmlformats.org/officeDocument/2006/relationships/hyperlink" Target="http://gamelicker.com/arcade-game-rapid-math-2647" TargetMode="Externa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hyperlink" Target="http://www.aaamath.com/add.htm"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8.png"/><Relationship Id="rId3" Type="http://schemas.microsoft.com/office/2007/relationships/hdphoto" Target="../media/hdphoto5.wdp"/><Relationship Id="rId7" Type="http://schemas.openxmlformats.org/officeDocument/2006/relationships/image" Target="../media/image38.png"/><Relationship Id="rId12" Type="http://schemas.microsoft.com/office/2007/relationships/hdphoto" Target="../media/hdphoto14.wdp"/><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87.png"/><Relationship Id="rId5" Type="http://schemas.openxmlformats.org/officeDocument/2006/relationships/image" Target="../media/image6.png"/><Relationship Id="rId15" Type="http://schemas.openxmlformats.org/officeDocument/2006/relationships/image" Target="../media/image89.png"/><Relationship Id="rId10" Type="http://schemas.openxmlformats.org/officeDocument/2006/relationships/image" Target="../media/image86.png"/><Relationship Id="rId4" Type="http://schemas.openxmlformats.org/officeDocument/2006/relationships/image" Target="../media/image5.png"/><Relationship Id="rId9" Type="http://schemas.openxmlformats.org/officeDocument/2006/relationships/image" Target="../media/image10.png"/><Relationship Id="rId14" Type="http://schemas.microsoft.com/office/2007/relationships/hdphoto" Target="../media/hdphoto15.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1.png"/><Relationship Id="rId3" Type="http://schemas.microsoft.com/office/2007/relationships/hdphoto" Target="../media/hdphoto5.wdp"/><Relationship Id="rId7" Type="http://schemas.openxmlformats.org/officeDocument/2006/relationships/image" Target="../media/image38.png"/><Relationship Id="rId12" Type="http://schemas.microsoft.com/office/2007/relationships/hdphoto" Target="../media/hdphoto16.wdp"/><Relationship Id="rId2" Type="http://schemas.openxmlformats.org/officeDocument/2006/relationships/image" Target="../media/image51.png"/><Relationship Id="rId16"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90.png"/><Relationship Id="rId5" Type="http://schemas.openxmlformats.org/officeDocument/2006/relationships/image" Target="../media/image6.png"/><Relationship Id="rId15" Type="http://schemas.microsoft.com/office/2007/relationships/hdphoto" Target="../media/hdphoto17.wdp"/><Relationship Id="rId10" Type="http://schemas.openxmlformats.org/officeDocument/2006/relationships/image" Target="../media/image82.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92.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6.png"/><Relationship Id="rId3" Type="http://schemas.microsoft.com/office/2007/relationships/hdphoto" Target="../media/hdphoto5.wdp"/><Relationship Id="rId7" Type="http://schemas.openxmlformats.org/officeDocument/2006/relationships/image" Target="../media/image38.png"/><Relationship Id="rId12" Type="http://schemas.microsoft.com/office/2007/relationships/hdphoto" Target="../media/hdphoto18.wdp"/><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95.png"/><Relationship Id="rId5" Type="http://schemas.openxmlformats.org/officeDocument/2006/relationships/image" Target="../media/image6.png"/><Relationship Id="rId15" Type="http://schemas.openxmlformats.org/officeDocument/2006/relationships/image" Target="../media/image97.png"/><Relationship Id="rId10" Type="http://schemas.openxmlformats.org/officeDocument/2006/relationships/image" Target="../media/image94.png"/><Relationship Id="rId4" Type="http://schemas.openxmlformats.org/officeDocument/2006/relationships/image" Target="../media/image5.png"/><Relationship Id="rId9" Type="http://schemas.openxmlformats.org/officeDocument/2006/relationships/image" Target="../media/image10.png"/><Relationship Id="rId14" Type="http://schemas.microsoft.com/office/2007/relationships/hdphoto" Target="../media/hdphoto19.wdp"/></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1.wdp"/><Relationship Id="rId3" Type="http://schemas.microsoft.com/office/2007/relationships/hdphoto" Target="../media/hdphoto5.wdp"/><Relationship Id="rId7" Type="http://schemas.openxmlformats.org/officeDocument/2006/relationships/image" Target="../media/image38.png"/><Relationship Id="rId12" Type="http://schemas.openxmlformats.org/officeDocument/2006/relationships/image" Target="../media/image99.png"/><Relationship Id="rId17" Type="http://schemas.openxmlformats.org/officeDocument/2006/relationships/image" Target="../media/image103.png"/><Relationship Id="rId2" Type="http://schemas.openxmlformats.org/officeDocument/2006/relationships/image" Target="../media/image51.png"/><Relationship Id="rId16"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20.wdp"/><Relationship Id="rId5" Type="http://schemas.openxmlformats.org/officeDocument/2006/relationships/image" Target="../media/image6.png"/><Relationship Id="rId15" Type="http://schemas.openxmlformats.org/officeDocument/2006/relationships/image" Target="../media/image101.png"/><Relationship Id="rId10" Type="http://schemas.openxmlformats.org/officeDocument/2006/relationships/image" Target="../media/image98.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00.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7.png"/><Relationship Id="rId3" Type="http://schemas.microsoft.com/office/2007/relationships/hdphoto" Target="../media/hdphoto5.wdp"/><Relationship Id="rId7" Type="http://schemas.openxmlformats.org/officeDocument/2006/relationships/image" Target="../media/image38.png"/><Relationship Id="rId12" Type="http://schemas.openxmlformats.org/officeDocument/2006/relationships/image" Target="../media/image106.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05.png"/><Relationship Id="rId5" Type="http://schemas.openxmlformats.org/officeDocument/2006/relationships/image" Target="../media/image6.png"/><Relationship Id="rId10" Type="http://schemas.openxmlformats.org/officeDocument/2006/relationships/image" Target="../media/image104.png"/><Relationship Id="rId4" Type="http://schemas.openxmlformats.org/officeDocument/2006/relationships/image" Target="../media/image5.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109.jpeg"/><Relationship Id="rId18" Type="http://schemas.microsoft.com/office/2007/relationships/hdphoto" Target="../media/hdphoto22.wdp"/><Relationship Id="rId3" Type="http://schemas.openxmlformats.org/officeDocument/2006/relationships/image" Target="../media/image51.png"/><Relationship Id="rId7" Type="http://schemas.openxmlformats.org/officeDocument/2006/relationships/image" Target="../media/image11.png"/><Relationship Id="rId12" Type="http://schemas.openxmlformats.org/officeDocument/2006/relationships/image" Target="../media/image38.png"/><Relationship Id="rId17" Type="http://schemas.openxmlformats.org/officeDocument/2006/relationships/image" Target="../media/image113.png"/><Relationship Id="rId2" Type="http://schemas.openxmlformats.org/officeDocument/2006/relationships/notesSlide" Target="../notesSlides/notesSlide2.xml"/><Relationship Id="rId16"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8.jpeg"/><Relationship Id="rId5" Type="http://schemas.openxmlformats.org/officeDocument/2006/relationships/image" Target="../media/image5.png"/><Relationship Id="rId15" Type="http://schemas.openxmlformats.org/officeDocument/2006/relationships/image" Target="../media/image111.png"/><Relationship Id="rId10" Type="http://schemas.openxmlformats.org/officeDocument/2006/relationships/image" Target="../media/image32.png"/><Relationship Id="rId4" Type="http://schemas.microsoft.com/office/2007/relationships/hdphoto" Target="../media/hdphoto5.wdp"/><Relationship Id="rId9" Type="http://schemas.openxmlformats.org/officeDocument/2006/relationships/image" Target="../media/image29.png"/><Relationship Id="rId14" Type="http://schemas.openxmlformats.org/officeDocument/2006/relationships/image" Target="../media/image110.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1.png"/><Relationship Id="rId7" Type="http://schemas.openxmlformats.org/officeDocument/2006/relationships/image" Target="../media/image32.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microsoft.com/office/2007/relationships/hdphoto" Target="../media/hdphoto23.wdp"/><Relationship Id="rId4" Type="http://schemas.microsoft.com/office/2007/relationships/hdphoto" Target="../media/hdphoto5.wdp"/><Relationship Id="rId9" Type="http://schemas.openxmlformats.org/officeDocument/2006/relationships/image" Target="../media/image114.jpeg"/></Relationships>
</file>

<file path=ppt/slides/_rels/slide26.xml.rels><?xml version="1.0" encoding="UTF-8" standalone="yes"?>
<Relationships xmlns="http://schemas.openxmlformats.org/package/2006/relationships"><Relationship Id="rId8" Type="http://schemas.openxmlformats.org/officeDocument/2006/relationships/image" Target="../media/image115.png"/><Relationship Id="rId3" Type="http://schemas.microsoft.com/office/2007/relationships/hdphoto" Target="../media/hdphoto5.wdp"/><Relationship Id="rId7" Type="http://schemas.openxmlformats.org/officeDocument/2006/relationships/image" Target="../media/image38.png"/><Relationship Id="rId12" Type="http://schemas.openxmlformats.org/officeDocument/2006/relationships/image" Target="../media/image116.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microsoft.com/office/2007/relationships/hdphoto" Target="../media/hdphoto24.wdp"/></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6.wdp"/><Relationship Id="rId3" Type="http://schemas.microsoft.com/office/2007/relationships/hdphoto" Target="../media/hdphoto5.wdp"/><Relationship Id="rId7" Type="http://schemas.openxmlformats.org/officeDocument/2006/relationships/image" Target="../media/image38.png"/><Relationship Id="rId12" Type="http://schemas.openxmlformats.org/officeDocument/2006/relationships/image" Target="../media/image118.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25.wdp"/><Relationship Id="rId5" Type="http://schemas.openxmlformats.org/officeDocument/2006/relationships/image" Target="../media/image6.png"/><Relationship Id="rId15" Type="http://schemas.openxmlformats.org/officeDocument/2006/relationships/image" Target="../media/image120.png"/><Relationship Id="rId10" Type="http://schemas.openxmlformats.org/officeDocument/2006/relationships/image" Target="../media/image117.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19.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3.png"/><Relationship Id="rId3" Type="http://schemas.microsoft.com/office/2007/relationships/hdphoto" Target="../media/hdphoto5.wdp"/><Relationship Id="rId7" Type="http://schemas.openxmlformats.org/officeDocument/2006/relationships/image" Target="../media/image38.png"/><Relationship Id="rId12" Type="http://schemas.microsoft.com/office/2007/relationships/hdphoto" Target="../media/hdphoto27.wdp"/><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22.jpeg"/><Relationship Id="rId5" Type="http://schemas.openxmlformats.org/officeDocument/2006/relationships/image" Target="../media/image5.png"/><Relationship Id="rId10" Type="http://schemas.openxmlformats.org/officeDocument/2006/relationships/image" Target="../media/image121.jpeg"/><Relationship Id="rId4" Type="http://schemas.openxmlformats.org/officeDocument/2006/relationships/image" Target="../media/image32.png"/><Relationship Id="rId9" Type="http://schemas.openxmlformats.org/officeDocument/2006/relationships/image" Target="../media/image10.png"/><Relationship Id="rId14" Type="http://schemas.openxmlformats.org/officeDocument/2006/relationships/image" Target="../media/image124.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10" Type="http://schemas.openxmlformats.org/officeDocument/2006/relationships/image" Target="../media/image125.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0.png"/><Relationship Id="rId3" Type="http://schemas.openxmlformats.org/officeDocument/2006/relationships/image" Target="../media/image6.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7.png"/><Relationship Id="rId24" Type="http://schemas.openxmlformats.org/officeDocument/2006/relationships/audio" Target="../media/audio1.wav"/><Relationship Id="rId5" Type="http://schemas.openxmlformats.org/officeDocument/2006/relationships/image" Target="../media/image12.png"/><Relationship Id="rId15" Type="http://schemas.openxmlformats.org/officeDocument/2006/relationships/image" Target="../media/image21.png"/><Relationship Id="rId23" Type="http://schemas.openxmlformats.org/officeDocument/2006/relationships/slide" Target="slide4.xml"/><Relationship Id="rId28" Type="http://schemas.openxmlformats.org/officeDocument/2006/relationships/image" Target="../media/image7.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10" Type="http://schemas.openxmlformats.org/officeDocument/2006/relationships/image" Target="../media/image126.png"/><Relationship Id="rId4" Type="http://schemas.openxmlformats.org/officeDocument/2006/relationships/image" Target="../media/image5.png"/><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42.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15.wdp"/><Relationship Id="rId5" Type="http://schemas.openxmlformats.org/officeDocument/2006/relationships/image" Target="../media/image6.png"/><Relationship Id="rId10" Type="http://schemas.openxmlformats.org/officeDocument/2006/relationships/image" Target="../media/image88.png"/><Relationship Id="rId4" Type="http://schemas.openxmlformats.org/officeDocument/2006/relationships/image" Target="../media/image5.png"/><Relationship Id="rId9"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42.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5.wdp"/><Relationship Id="rId7" Type="http://schemas.openxmlformats.org/officeDocument/2006/relationships/image" Target="../media/image11.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27.png"/></Relationships>
</file>

<file path=ppt/slides/_rels/slide3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9.png"/><Relationship Id="rId3" Type="http://schemas.microsoft.com/office/2007/relationships/hdphoto" Target="../media/hdphoto5.wdp"/><Relationship Id="rId7" Type="http://schemas.openxmlformats.org/officeDocument/2006/relationships/image" Target="../media/image11.png"/><Relationship Id="rId12" Type="http://schemas.openxmlformats.org/officeDocument/2006/relationships/image" Target="../media/image58.jpeg"/><Relationship Id="rId17" Type="http://schemas.openxmlformats.org/officeDocument/2006/relationships/image" Target="../media/image63.png"/><Relationship Id="rId2" Type="http://schemas.openxmlformats.org/officeDocument/2006/relationships/image" Target="../media/image51.png"/><Relationship Id="rId16"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7.png"/><Relationship Id="rId5" Type="http://schemas.openxmlformats.org/officeDocument/2006/relationships/image" Target="../media/image6.png"/><Relationship Id="rId15" Type="http://schemas.openxmlformats.org/officeDocument/2006/relationships/image" Target="../media/image61.png"/><Relationship Id="rId10" Type="http://schemas.openxmlformats.org/officeDocument/2006/relationships/image" Target="../media/image48.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microsoft.com/office/2007/relationships/hdphoto" Target="../media/hdphoto28.wdp"/><Relationship Id="rId13"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128.png"/><Relationship Id="rId12" Type="http://schemas.openxmlformats.org/officeDocument/2006/relationships/image" Target="../media/image41.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30.png"/><Relationship Id="rId5" Type="http://schemas.openxmlformats.org/officeDocument/2006/relationships/image" Target="../media/image6.png"/><Relationship Id="rId10" Type="http://schemas.microsoft.com/office/2007/relationships/hdphoto" Target="../media/hdphoto29.wdp"/><Relationship Id="rId4" Type="http://schemas.openxmlformats.org/officeDocument/2006/relationships/image" Target="../media/image5.png"/><Relationship Id="rId9" Type="http://schemas.openxmlformats.org/officeDocument/2006/relationships/image" Target="../media/image129.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5.xml"/><Relationship Id="rId18" Type="http://schemas.openxmlformats.org/officeDocument/2006/relationships/image" Target="../media/image39.png"/><Relationship Id="rId26" Type="http://schemas.openxmlformats.org/officeDocument/2006/relationships/slide" Target="slide3.xml"/><Relationship Id="rId3" Type="http://schemas.openxmlformats.org/officeDocument/2006/relationships/image" Target="../media/image6.png"/><Relationship Id="rId21" Type="http://schemas.openxmlformats.org/officeDocument/2006/relationships/slide" Target="slide35.xml"/><Relationship Id="rId7" Type="http://schemas.openxmlformats.org/officeDocument/2006/relationships/slide" Target="slide9.xml"/><Relationship Id="rId12" Type="http://schemas.openxmlformats.org/officeDocument/2006/relationships/image" Target="../media/image36.png"/><Relationship Id="rId17" Type="http://schemas.openxmlformats.org/officeDocument/2006/relationships/slide" Target="slide8.xml"/><Relationship Id="rId25" Type="http://schemas.openxmlformats.org/officeDocument/2006/relationships/slide" Target="slide34.xml"/><Relationship Id="rId2" Type="http://schemas.openxmlformats.org/officeDocument/2006/relationships/image" Target="../media/image5.png"/><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image" Target="../media/image44.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slide" Target="slide12.xml"/><Relationship Id="rId24" Type="http://schemas.openxmlformats.org/officeDocument/2006/relationships/image" Target="../media/image42.png"/><Relationship Id="rId5" Type="http://schemas.openxmlformats.org/officeDocument/2006/relationships/image" Target="../media/image33.jpeg"/><Relationship Id="rId15" Type="http://schemas.openxmlformats.org/officeDocument/2006/relationships/slide" Target="slide19.xml"/><Relationship Id="rId23" Type="http://schemas.openxmlformats.org/officeDocument/2006/relationships/slide" Target="slide32.xml"/><Relationship Id="rId28" Type="http://schemas.openxmlformats.org/officeDocument/2006/relationships/image" Target="../media/image11.png"/><Relationship Id="rId10" Type="http://schemas.openxmlformats.org/officeDocument/2006/relationships/image" Target="../media/image35.png"/><Relationship Id="rId19" Type="http://schemas.openxmlformats.org/officeDocument/2006/relationships/slide" Target="slide29.xml"/><Relationship Id="rId31" Type="http://schemas.openxmlformats.org/officeDocument/2006/relationships/image" Target="../media/image10.png"/><Relationship Id="rId4" Type="http://schemas.openxmlformats.org/officeDocument/2006/relationships/image" Target="../media/image32.png"/><Relationship Id="rId9" Type="http://schemas.openxmlformats.org/officeDocument/2006/relationships/slide" Target="slide10.xml"/><Relationship Id="rId14" Type="http://schemas.openxmlformats.org/officeDocument/2006/relationships/image" Target="../media/image37.png"/><Relationship Id="rId22" Type="http://schemas.openxmlformats.org/officeDocument/2006/relationships/image" Target="../media/image41.png"/><Relationship Id="rId27" Type="http://schemas.openxmlformats.org/officeDocument/2006/relationships/image" Target="../media/image43.png"/><Relationship Id="rId30"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9.png"/><Relationship Id="rId18" Type="http://schemas.openxmlformats.org/officeDocument/2006/relationships/image" Target="../media/image46.emf"/><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package" Target="../embeddings/Microsoft_Excel_Worksheet1.xlsx"/><Relationship Id="rId2" Type="http://schemas.openxmlformats.org/officeDocument/2006/relationships/slideLayout" Target="../slideLayouts/slideLayout1.xml"/><Relationship Id="rId16" Type="http://schemas.openxmlformats.org/officeDocument/2006/relationships/image" Target="../media/image45.emf"/><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image" Target="../media/image11.png"/><Relationship Id="rId5" Type="http://schemas.microsoft.com/office/2007/relationships/hdphoto" Target="../media/hdphoto5.wdp"/><Relationship Id="rId15" Type="http://schemas.openxmlformats.org/officeDocument/2006/relationships/package" Target="../embeddings/Microsoft_Excel_Worksheet.xlsx"/><Relationship Id="rId10" Type="http://schemas.openxmlformats.org/officeDocument/2006/relationships/image" Target="../media/image37.png"/><Relationship Id="rId4" Type="http://schemas.openxmlformats.org/officeDocument/2006/relationships/image" Target="../media/image47.png"/><Relationship Id="rId9" Type="http://schemas.openxmlformats.org/officeDocument/2006/relationships/image" Target="../media/image48.png"/><Relationship Id="rId14"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6.png"/><Relationship Id="rId12"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32.png"/><Relationship Id="rId15" Type="http://schemas.openxmlformats.org/officeDocument/2006/relationships/image" Target="../media/image50.emf"/><Relationship Id="rId10" Type="http://schemas.openxmlformats.org/officeDocument/2006/relationships/image" Target="../media/image11.png"/><Relationship Id="rId4" Type="http://schemas.microsoft.com/office/2007/relationships/hdphoto" Target="../media/hdphoto5.wdp"/><Relationship Id="rId9" Type="http://schemas.openxmlformats.org/officeDocument/2006/relationships/image" Target="../media/image37.png"/><Relationship Id="rId14" Type="http://schemas.openxmlformats.org/officeDocument/2006/relationships/package" Target="../embeddings/Microsoft_Excel_Worksheet2.xlsx"/></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7.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56.png"/><Relationship Id="rId5" Type="http://schemas.openxmlformats.org/officeDocument/2006/relationships/image" Target="../media/image6.png"/><Relationship Id="rId10" Type="http://schemas.openxmlformats.org/officeDocument/2006/relationships/image" Target="../media/image55.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9.png"/><Relationship Id="rId3" Type="http://schemas.microsoft.com/office/2007/relationships/hdphoto" Target="../media/hdphoto5.wdp"/><Relationship Id="rId7" Type="http://schemas.openxmlformats.org/officeDocument/2006/relationships/image" Target="../media/image11.png"/><Relationship Id="rId12" Type="http://schemas.openxmlformats.org/officeDocument/2006/relationships/image" Target="../media/image58.jpeg"/><Relationship Id="rId17" Type="http://schemas.openxmlformats.org/officeDocument/2006/relationships/image" Target="../media/image63.png"/><Relationship Id="rId2" Type="http://schemas.openxmlformats.org/officeDocument/2006/relationships/image" Target="../media/image51.png"/><Relationship Id="rId16"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7.png"/><Relationship Id="rId5" Type="http://schemas.openxmlformats.org/officeDocument/2006/relationships/image" Target="../media/image6.png"/><Relationship Id="rId15" Type="http://schemas.openxmlformats.org/officeDocument/2006/relationships/image" Target="../media/image61.png"/><Relationship Id="rId10" Type="http://schemas.openxmlformats.org/officeDocument/2006/relationships/image" Target="../media/image48.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64.jpeg"/><Relationship Id="rId12" Type="http://schemas.microsoft.com/office/2007/relationships/hdphoto" Target="../media/hdphoto8.wdp"/><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67.jpeg"/><Relationship Id="rId5" Type="http://schemas.openxmlformats.org/officeDocument/2006/relationships/image" Target="../media/image6.png"/><Relationship Id="rId15" Type="http://schemas.openxmlformats.org/officeDocument/2006/relationships/image" Target="../media/image34.png"/><Relationship Id="rId10" Type="http://schemas.openxmlformats.org/officeDocument/2006/relationships/image" Target="../media/image66.jpeg"/><Relationship Id="rId4" Type="http://schemas.openxmlformats.org/officeDocument/2006/relationships/image" Target="../media/image5.png"/><Relationship Id="rId9" Type="http://schemas.openxmlformats.org/officeDocument/2006/relationships/image" Target="../media/image65.pn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295000"/>
                    </a14:imgEffect>
                  </a14:imgLayer>
                </a14:imgProps>
              </a:ext>
              <a:ext uri="{28A0092B-C50C-407E-A947-70E740481C1C}">
                <a14:useLocalDpi xmlns:a14="http://schemas.microsoft.com/office/drawing/2010/main" val="0"/>
              </a:ext>
            </a:extLst>
          </a:blip>
          <a:srcRect/>
          <a:stretch>
            <a:fillRect/>
          </a:stretch>
        </p:blipFill>
        <p:spPr bwMode="auto">
          <a:xfrm>
            <a:off x="-117783" y="620688"/>
            <a:ext cx="9265029" cy="4584757"/>
          </a:xfrm>
          <a:prstGeom prst="rect">
            <a:avLst/>
          </a:prstGeom>
          <a:noFill/>
          <a:ln>
            <a:noFill/>
          </a:ln>
          <a:effectLst>
            <a:glow rad="228600">
              <a:schemeClr val="bg1">
                <a:lumMod val="85000"/>
                <a:alpha val="40000"/>
              </a:schemeClr>
            </a:glow>
            <a:outerShdw dist="35921" dir="2700000" algn="ctr" rotWithShape="0">
              <a:schemeClr val="bg2"/>
            </a:outerShdw>
            <a:reflection stA="20000" endPos="88000" dir="5400000" sy="-100000" algn="bl" rotWithShape="0"/>
            <a:softEdge rad="317500"/>
          </a:effectLst>
          <a:scene3d>
            <a:camera prst="orthographicFront"/>
            <a:lightRig rig="threePt" dir="t"/>
          </a:scene3d>
          <a:sp3d prstMaterial="softEdge"/>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603" y="4581128"/>
            <a:ext cx="6876256" cy="161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7919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Vocabulary and Jobs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080018"/>
            <a:ext cx="8836907" cy="5229301"/>
            <a:chOff x="3275856" y="1196666"/>
            <a:chExt cx="5495639" cy="4896719"/>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196666"/>
              <a:ext cx="5144934" cy="4896719"/>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p:cNvSpPr/>
          <p:nvPr/>
        </p:nvSpPr>
        <p:spPr>
          <a:xfrm>
            <a:off x="959137" y="1460147"/>
            <a:ext cx="7573304" cy="3970318"/>
          </a:xfrm>
          <a:prstGeom prst="rect">
            <a:avLst/>
          </a:prstGeom>
        </p:spPr>
        <p:txBody>
          <a:bodyPr wrap="square">
            <a:spAutoFit/>
          </a:bodyPr>
          <a:lstStyle/>
          <a:p>
            <a:r>
              <a:rPr lang="en-GB" dirty="0" smtClean="0">
                <a:latin typeface="Impact" pitchFamily="34" charset="0"/>
              </a:rPr>
              <a:t>Addition</a:t>
            </a:r>
          </a:p>
          <a:p>
            <a:r>
              <a:rPr lang="en-GB" dirty="0" smtClean="0">
                <a:latin typeface="Impact" pitchFamily="34" charset="0"/>
              </a:rPr>
              <a:t>Subtraction</a:t>
            </a:r>
          </a:p>
          <a:p>
            <a:r>
              <a:rPr lang="en-GB" dirty="0" smtClean="0">
                <a:latin typeface="Impact" pitchFamily="34" charset="0"/>
              </a:rPr>
              <a:t>Take away</a:t>
            </a:r>
          </a:p>
          <a:p>
            <a:r>
              <a:rPr lang="en-GB" dirty="0" smtClean="0">
                <a:latin typeface="Impact" pitchFamily="34" charset="0"/>
              </a:rPr>
              <a:t>Total</a:t>
            </a:r>
          </a:p>
          <a:p>
            <a:r>
              <a:rPr lang="en-GB" dirty="0" smtClean="0">
                <a:latin typeface="Impact" pitchFamily="34" charset="0"/>
              </a:rPr>
              <a:t>Sum</a:t>
            </a:r>
          </a:p>
          <a:p>
            <a:r>
              <a:rPr lang="en-GB" dirty="0" smtClean="0">
                <a:latin typeface="Impact" pitchFamily="34" charset="0"/>
              </a:rPr>
              <a:t>Minus</a:t>
            </a:r>
          </a:p>
          <a:p>
            <a:r>
              <a:rPr lang="en-GB" dirty="0" smtClean="0">
                <a:latin typeface="Impact" pitchFamily="34" charset="0"/>
              </a:rPr>
              <a:t>Less</a:t>
            </a:r>
          </a:p>
          <a:p>
            <a:r>
              <a:rPr lang="en-GB" dirty="0" smtClean="0">
                <a:latin typeface="Impact" pitchFamily="34" charset="0"/>
              </a:rPr>
              <a:t>Difference</a:t>
            </a:r>
          </a:p>
          <a:p>
            <a:r>
              <a:rPr lang="en-GB" dirty="0" smtClean="0">
                <a:latin typeface="Impact" pitchFamily="34" charset="0"/>
              </a:rPr>
              <a:t>Traditional Method</a:t>
            </a:r>
          </a:p>
          <a:p>
            <a:r>
              <a:rPr lang="en-GB" dirty="0" smtClean="0">
                <a:latin typeface="Impact" pitchFamily="34" charset="0"/>
              </a:rPr>
              <a:t>Lining up</a:t>
            </a:r>
          </a:p>
          <a:p>
            <a:r>
              <a:rPr lang="en-GB" dirty="0" smtClean="0">
                <a:latin typeface="Impact" pitchFamily="34" charset="0"/>
              </a:rPr>
              <a:t>Number Line</a:t>
            </a:r>
          </a:p>
          <a:p>
            <a:endParaRPr lang="en-GB" dirty="0" smtClean="0">
              <a:latin typeface="Impact" pitchFamily="34" charset="0"/>
            </a:endParaRPr>
          </a:p>
          <a:p>
            <a:r>
              <a:rPr lang="en-GB" sz="1200" dirty="0" smtClean="0">
                <a:latin typeface="Impact" pitchFamily="34" charset="0"/>
              </a:rPr>
              <a:t>These are the words you will use in this topic</a:t>
            </a:r>
          </a:p>
          <a:p>
            <a:endParaRPr lang="en-GB" dirty="0">
              <a:latin typeface="Impact" pitchFamily="34" charset="0"/>
            </a:endParaRPr>
          </a:p>
        </p:txBody>
      </p:sp>
      <p:pic>
        <p:nvPicPr>
          <p:cNvPr id="24" name="Picture 23"/>
          <p:cNvPicPr/>
          <p:nvPr/>
        </p:nvPicPr>
        <p:blipFill>
          <a:blip r:embed="rId7" cstate="print">
            <a:extLst>
              <a:ext uri="{BEBA8EAE-BF5A-486C-A8C5-ECC9F3942E4B}">
                <a14:imgProps xmlns:a14="http://schemas.microsoft.com/office/drawing/2010/main">
                  <a14:imgLayer r:embed="rId8">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rot="10800000">
            <a:off x="-29004" y="1129778"/>
            <a:ext cx="578663" cy="6632247"/>
          </a:xfrm>
          <a:prstGeom prst="rect">
            <a:avLst/>
          </a:prstGeom>
          <a:noFill/>
          <a:ln>
            <a:noFill/>
          </a:ln>
        </p:spPr>
      </p:pic>
      <p:cxnSp>
        <p:nvCxnSpPr>
          <p:cNvPr id="7" name="Straight Connector 6"/>
          <p:cNvCxnSpPr/>
          <p:nvPr/>
        </p:nvCxnSpPr>
        <p:spPr>
          <a:xfrm>
            <a:off x="959137" y="1139517"/>
            <a:ext cx="0" cy="4468838"/>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724419" y="1412776"/>
            <a:ext cx="5040560" cy="0"/>
          </a:xfrm>
          <a:prstGeom prst="line">
            <a:avLst/>
          </a:prstGeom>
        </p:spPr>
        <p:style>
          <a:lnRef idx="3">
            <a:schemeClr val="dk1"/>
          </a:lnRef>
          <a:fillRef idx="0">
            <a:schemeClr val="dk1"/>
          </a:fillRef>
          <a:effectRef idx="2">
            <a:schemeClr val="dk1"/>
          </a:effectRef>
          <a:fontRef idx="minor">
            <a:schemeClr val="tx1"/>
          </a:fontRef>
        </p:style>
      </p:cxnSp>
      <p:pic>
        <p:nvPicPr>
          <p:cNvPr id="31" name="Picture 3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889622" y="867454"/>
            <a:ext cx="219966" cy="1552707"/>
          </a:xfrm>
          <a:prstGeom prst="rect">
            <a:avLst/>
          </a:prstGeom>
          <a:noFill/>
          <a:ln>
            <a:noFill/>
          </a:ln>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000739" y="1129836"/>
            <a:ext cx="219966" cy="1552707"/>
          </a:xfrm>
          <a:prstGeom prst="rect">
            <a:avLst/>
          </a:prstGeom>
          <a:noFill/>
          <a:ln>
            <a:noFill/>
          </a:ln>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792354" y="1405071"/>
            <a:ext cx="219966" cy="1552707"/>
          </a:xfrm>
          <a:prstGeom prst="rect">
            <a:avLst/>
          </a:prstGeom>
          <a:noFill/>
          <a:ln>
            <a:noFill/>
          </a:ln>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256526" y="1710215"/>
            <a:ext cx="219966" cy="1552707"/>
          </a:xfrm>
          <a:prstGeom prst="rect">
            <a:avLst/>
          </a:prstGeom>
          <a:noFill/>
          <a:ln>
            <a:noFill/>
          </a:ln>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256526" y="2006382"/>
            <a:ext cx="219966" cy="1552707"/>
          </a:xfrm>
          <a:prstGeom prst="rect">
            <a:avLst/>
          </a:prstGeom>
          <a:noFill/>
          <a:ln>
            <a:noFill/>
          </a:ln>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344760" y="2258561"/>
            <a:ext cx="219966" cy="1552707"/>
          </a:xfrm>
          <a:prstGeom prst="rect">
            <a:avLst/>
          </a:prstGeom>
          <a:noFill/>
          <a:ln>
            <a:noFill/>
          </a:ln>
        </p:spPr>
      </p:pic>
      <p:pic>
        <p:nvPicPr>
          <p:cNvPr id="42" name="Picture 4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99671" y="2520263"/>
            <a:ext cx="219966" cy="1552707"/>
          </a:xfrm>
          <a:prstGeom prst="rect">
            <a:avLst/>
          </a:prstGeom>
          <a:noFill/>
          <a:ln>
            <a:noFill/>
          </a:ln>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771671" y="2801274"/>
            <a:ext cx="219966" cy="1552707"/>
          </a:xfrm>
          <a:prstGeom prst="rect">
            <a:avLst/>
          </a:prstGeom>
          <a:noFill/>
          <a:ln>
            <a:noFill/>
          </a:ln>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582186" y="3067634"/>
            <a:ext cx="219966" cy="1552707"/>
          </a:xfrm>
          <a:prstGeom prst="rect">
            <a:avLst/>
          </a:prstGeom>
          <a:noFill/>
          <a:ln>
            <a:noFill/>
          </a:ln>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976024" y="3669548"/>
            <a:ext cx="219966" cy="1552707"/>
          </a:xfrm>
          <a:prstGeom prst="rect">
            <a:avLst/>
          </a:prstGeom>
          <a:noFill/>
          <a:ln>
            <a:noFill/>
          </a:ln>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766455" y="3349901"/>
            <a:ext cx="219966" cy="1552707"/>
          </a:xfrm>
          <a:prstGeom prst="rect">
            <a:avLst/>
          </a:prstGeom>
          <a:noFill/>
          <a:ln>
            <a:noFill/>
          </a:ln>
        </p:spPr>
      </p:pic>
      <p:pic>
        <p:nvPicPr>
          <p:cNvPr id="49" name="Picture 48" descr="http://t0.gstatic.com/images?q=tbn:ANd9GcSV_QSd104kzYgOGG_GTGRlMdWISs8qccdrkRmnfR0rUmN1KdhQqA"/>
          <p:cNvPicPr/>
          <p:nvPr/>
        </p:nvPicPr>
        <p:blipFill rotWithShape="1">
          <a:blip r:embed="rId10">
            <a:duotone>
              <a:schemeClr val="accent3">
                <a:shade val="45000"/>
                <a:satMod val="135000"/>
              </a:schemeClr>
              <a:prstClr val="white"/>
            </a:duotone>
            <a:extLst>
              <a:ext uri="{BEBA8EAE-BF5A-486C-A8C5-ECC9F3942E4B}">
                <a14:imgProps xmlns:a14="http://schemas.microsoft.com/office/drawing/2010/main">
                  <a14:imgLayer r:embed="rId11">
                    <a14:imgEffect>
                      <a14:artisticPencilGrayscale/>
                    </a14:imgEffect>
                  </a14:imgLayer>
                </a14:imgProps>
              </a:ext>
              <a:ext uri="{28A0092B-C50C-407E-A947-70E740481C1C}">
                <a14:useLocalDpi xmlns:a14="http://schemas.microsoft.com/office/drawing/2010/main" val="0"/>
              </a:ext>
            </a:extLst>
          </a:blip>
          <a:srcRect/>
          <a:stretch/>
        </p:blipFill>
        <p:spPr bwMode="auto">
          <a:xfrm>
            <a:off x="911299" y="5655482"/>
            <a:ext cx="7853591" cy="439155"/>
          </a:xfrm>
          <a:prstGeom prst="rect">
            <a:avLst/>
          </a:prstGeom>
          <a:noFill/>
          <a:ln>
            <a:noFill/>
          </a:ln>
          <a:effectLst>
            <a:glow rad="228600">
              <a:schemeClr val="accent1">
                <a:alpha val="40000"/>
              </a:schemeClr>
            </a:glow>
          </a:effectLst>
        </p:spPr>
      </p:pic>
      <p:sp>
        <p:nvSpPr>
          <p:cNvPr id="50" name="Snip Diagonal Corner Rectangle 49"/>
          <p:cNvSpPr/>
          <p:nvPr/>
        </p:nvSpPr>
        <p:spPr>
          <a:xfrm>
            <a:off x="4578527" y="1533824"/>
            <a:ext cx="4313953" cy="3911400"/>
          </a:xfrm>
          <a:prstGeom prst="snip2DiagRect">
            <a:avLst>
              <a:gd name="adj1" fmla="val 13169"/>
              <a:gd name="adj2" fmla="val 1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9139" y="1161398"/>
            <a:ext cx="4451120" cy="19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1201116" y="3404817"/>
            <a:ext cx="4045445" cy="17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5049683" y="1692522"/>
            <a:ext cx="3842797" cy="4247317"/>
          </a:xfrm>
          <a:prstGeom prst="rect">
            <a:avLst/>
          </a:prstGeom>
        </p:spPr>
        <p:txBody>
          <a:bodyPr wrap="square">
            <a:spAutoFit/>
          </a:bodyPr>
          <a:lstStyle/>
          <a:p>
            <a:r>
              <a:rPr lang="en-GB" dirty="0" smtClean="0">
                <a:latin typeface="Arial Unicode MS" pitchFamily="34" charset="-128"/>
                <a:ea typeface="Arial Unicode MS" pitchFamily="34" charset="-128"/>
                <a:cs typeface="Arial Unicode MS" pitchFamily="34" charset="-128"/>
              </a:rPr>
              <a:t>Accountants</a:t>
            </a:r>
          </a:p>
          <a:p>
            <a:r>
              <a:rPr lang="en-GB" dirty="0" smtClean="0">
                <a:latin typeface="Arial Unicode MS" pitchFamily="34" charset="-128"/>
                <a:ea typeface="Arial Unicode MS" pitchFamily="34" charset="-128"/>
                <a:cs typeface="Arial Unicode MS" pitchFamily="34" charset="-128"/>
              </a:rPr>
              <a:t>Stock Control</a:t>
            </a:r>
          </a:p>
          <a:p>
            <a:r>
              <a:rPr lang="en-GB" dirty="0" smtClean="0">
                <a:latin typeface="Arial Unicode MS" pitchFamily="34" charset="-128"/>
                <a:ea typeface="Arial Unicode MS" pitchFamily="34" charset="-128"/>
                <a:cs typeface="Arial Unicode MS" pitchFamily="34" charset="-128"/>
              </a:rPr>
              <a:t>Mobile phone usage</a:t>
            </a:r>
          </a:p>
          <a:p>
            <a:r>
              <a:rPr lang="en-GB" dirty="0" smtClean="0">
                <a:latin typeface="Arial Unicode MS" pitchFamily="34" charset="-128"/>
                <a:ea typeface="Arial Unicode MS" pitchFamily="34" charset="-128"/>
                <a:cs typeface="Arial Unicode MS" pitchFamily="34" charset="-128"/>
              </a:rPr>
              <a:t>Petrol pump manager</a:t>
            </a:r>
          </a:p>
          <a:p>
            <a:r>
              <a:rPr lang="en-GB" dirty="0" smtClean="0">
                <a:latin typeface="Arial Unicode MS" pitchFamily="34" charset="-128"/>
                <a:ea typeface="Arial Unicode MS" pitchFamily="34" charset="-128"/>
                <a:cs typeface="Arial Unicode MS" pitchFamily="34" charset="-128"/>
              </a:rPr>
              <a:t>Car Sales</a:t>
            </a:r>
          </a:p>
          <a:p>
            <a:r>
              <a:rPr lang="en-GB" dirty="0" smtClean="0">
                <a:latin typeface="Arial Unicode MS" pitchFamily="34" charset="-128"/>
                <a:ea typeface="Arial Unicode MS" pitchFamily="34" charset="-128"/>
                <a:cs typeface="Arial Unicode MS" pitchFamily="34" charset="-128"/>
              </a:rPr>
              <a:t>Estate Agent</a:t>
            </a:r>
          </a:p>
          <a:p>
            <a:r>
              <a:rPr lang="en-GB" dirty="0" smtClean="0">
                <a:latin typeface="Arial Unicode MS" pitchFamily="34" charset="-128"/>
                <a:ea typeface="Arial Unicode MS" pitchFamily="34" charset="-128"/>
                <a:cs typeface="Arial Unicode MS" pitchFamily="34" charset="-128"/>
              </a:rPr>
              <a:t>Secretary</a:t>
            </a:r>
          </a:p>
          <a:p>
            <a:r>
              <a:rPr lang="en-GB" dirty="0" smtClean="0">
                <a:latin typeface="Arial Unicode MS" pitchFamily="34" charset="-128"/>
                <a:ea typeface="Arial Unicode MS" pitchFamily="34" charset="-128"/>
                <a:cs typeface="Arial Unicode MS" pitchFamily="34" charset="-128"/>
              </a:rPr>
              <a:t>Baggage Handler</a:t>
            </a:r>
          </a:p>
          <a:p>
            <a:r>
              <a:rPr lang="en-GB" dirty="0" smtClean="0">
                <a:latin typeface="Arial Unicode MS" pitchFamily="34" charset="-128"/>
                <a:ea typeface="Arial Unicode MS" pitchFamily="34" charset="-128"/>
                <a:cs typeface="Arial Unicode MS" pitchFamily="34" charset="-128"/>
              </a:rPr>
              <a:t>Driver …. Can you think of more?</a:t>
            </a:r>
          </a:p>
          <a:p>
            <a:r>
              <a:rPr lang="en-GB" dirty="0" smtClean="0">
                <a:latin typeface="Arial Unicode MS" pitchFamily="34" charset="-128"/>
                <a:ea typeface="Arial Unicode MS" pitchFamily="34" charset="-128"/>
                <a:cs typeface="Arial Unicode MS" pitchFamily="34" charset="-128"/>
              </a:rPr>
              <a:t>…………………………………</a:t>
            </a:r>
          </a:p>
          <a:p>
            <a:r>
              <a:rPr lang="en-GB" dirty="0" smtClean="0">
                <a:latin typeface="Arial Unicode MS" pitchFamily="34" charset="-128"/>
                <a:ea typeface="Arial Unicode MS" pitchFamily="34" charset="-128"/>
                <a:cs typeface="Arial Unicode MS" pitchFamily="34" charset="-128"/>
              </a:rPr>
              <a:t>…………………………………</a:t>
            </a:r>
          </a:p>
          <a:p>
            <a:endParaRPr lang="en-GB" dirty="0" smtClean="0">
              <a:latin typeface="Arial Unicode MS" pitchFamily="34" charset="-128"/>
              <a:ea typeface="Arial Unicode MS" pitchFamily="34" charset="-128"/>
              <a:cs typeface="Arial Unicode MS" pitchFamily="34" charset="-128"/>
            </a:endParaRPr>
          </a:p>
          <a:p>
            <a:endParaRPr lang="en-GB" dirty="0" smtClean="0">
              <a:latin typeface="Impact" pitchFamily="34" charset="0"/>
            </a:endParaRPr>
          </a:p>
          <a:p>
            <a:endParaRPr lang="en-GB" dirty="0" smtClean="0">
              <a:latin typeface="Impact" pitchFamily="34" charset="0"/>
            </a:endParaRPr>
          </a:p>
          <a:p>
            <a:endParaRPr lang="en-GB" dirty="0">
              <a:latin typeface="Impact" pitchFamily="34" charset="0"/>
            </a:endParaRPr>
          </a:p>
        </p:txBody>
      </p:sp>
      <p:grpSp>
        <p:nvGrpSpPr>
          <p:cNvPr id="53" name="Group 52"/>
          <p:cNvGrpSpPr/>
          <p:nvPr/>
        </p:nvGrpSpPr>
        <p:grpSpPr>
          <a:xfrm>
            <a:off x="111805" y="49430"/>
            <a:ext cx="810644" cy="1884463"/>
            <a:chOff x="111805" y="49430"/>
            <a:chExt cx="810644" cy="1884463"/>
          </a:xfrm>
        </p:grpSpPr>
        <p:pic>
          <p:nvPicPr>
            <p:cNvPr id="54" name="Picture 5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55" name="Picture 5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1026" name="Picture 2" descr="http://www.azcon.co.uk/images2/solutions_stock_control.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7890" y="5430465"/>
            <a:ext cx="1301867" cy="8679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0.gstatic.com/images?q=tbn:ANd9GcTESxQ_J3OFnEJd03s3yy3jf24LeHT7jW0FhZgfbQyQHPhAuii9XA:static.guim.co.uk/sys-images/Guardian/Pix/pictures/2012/9/5/1346866643328/Petrol-pump-008.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54743" y="5315653"/>
            <a:ext cx="1829225" cy="10975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t3.gstatic.com/images?q=tbn:ANd9GcQgPcwTF7egOUZz6sCu74yQGgKcKxYoyl58wpc3sqlLQjjjjA4jCQ:www.channel4.com/media/images/Channel4/4homes/buying-and-selling/estate-agents/what-estate-agents-do/estate-agents-man-lg.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12840" y="5140882"/>
            <a:ext cx="2091676" cy="13569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2.gstatic.com/images?q=tbn:ANd9GcRiYnxJf7ckhv3UYCkaE_NtkbK4xrHwmBybcUzSkC7hbHa7SFx0Aw:i.telegraph.co.uk/multimedia/archive/01965/iain-heathrow_1965073c.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50018" y="5044723"/>
            <a:ext cx="2384054" cy="14858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25889" y="511550"/>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31051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Word Poster</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51124" y="1195953"/>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smtClean="0">
                <a:latin typeface="Impact" pitchFamily="34" charset="0"/>
              </a:rPr>
              <a:t>Y</a:t>
            </a:r>
          </a:p>
        </p:txBody>
      </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410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671" y="1463525"/>
            <a:ext cx="8757592" cy="5075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loud 1"/>
          <p:cNvSpPr/>
          <p:nvPr/>
        </p:nvSpPr>
        <p:spPr>
          <a:xfrm>
            <a:off x="200792" y="1741458"/>
            <a:ext cx="1202856" cy="483731"/>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Add</a:t>
            </a:r>
            <a:endParaRPr lang="en-GB" dirty="0"/>
          </a:p>
        </p:txBody>
      </p:sp>
      <p:sp>
        <p:nvSpPr>
          <p:cNvPr id="21" name="Cloud 20"/>
          <p:cNvSpPr/>
          <p:nvPr/>
        </p:nvSpPr>
        <p:spPr>
          <a:xfrm>
            <a:off x="7349746" y="4581128"/>
            <a:ext cx="1656184" cy="483731"/>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subtract</a:t>
            </a:r>
            <a:endParaRPr lang="en-GB" dirty="0"/>
          </a:p>
        </p:txBody>
      </p:sp>
      <p:sp>
        <p:nvSpPr>
          <p:cNvPr id="22" name="Cloud 21"/>
          <p:cNvSpPr/>
          <p:nvPr/>
        </p:nvSpPr>
        <p:spPr>
          <a:xfrm>
            <a:off x="7333972" y="2780928"/>
            <a:ext cx="1656184" cy="483731"/>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minus</a:t>
            </a:r>
            <a:endParaRPr lang="en-GB" dirty="0"/>
          </a:p>
        </p:txBody>
      </p:sp>
      <p:sp>
        <p:nvSpPr>
          <p:cNvPr id="23" name="Cloud 22"/>
          <p:cNvSpPr/>
          <p:nvPr/>
        </p:nvSpPr>
        <p:spPr>
          <a:xfrm>
            <a:off x="5220072" y="5217259"/>
            <a:ext cx="958286" cy="483731"/>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less</a:t>
            </a:r>
            <a:endParaRPr lang="en-GB" dirty="0"/>
          </a:p>
        </p:txBody>
      </p:sp>
      <p:sp>
        <p:nvSpPr>
          <p:cNvPr id="24" name="Cloud 23"/>
          <p:cNvSpPr/>
          <p:nvPr/>
        </p:nvSpPr>
        <p:spPr>
          <a:xfrm>
            <a:off x="5580112" y="6134276"/>
            <a:ext cx="945574" cy="483731"/>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sum</a:t>
            </a:r>
            <a:endParaRPr lang="en-GB" dirty="0"/>
          </a:p>
        </p:txBody>
      </p:sp>
      <p:sp>
        <p:nvSpPr>
          <p:cNvPr id="26" name="Cloud 25"/>
          <p:cNvSpPr/>
          <p:nvPr/>
        </p:nvSpPr>
        <p:spPr>
          <a:xfrm>
            <a:off x="3131840" y="6157464"/>
            <a:ext cx="1656184" cy="483731"/>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total</a:t>
            </a:r>
            <a:endParaRPr lang="en-GB" dirty="0"/>
          </a:p>
        </p:txBody>
      </p:sp>
      <p:sp>
        <p:nvSpPr>
          <p:cNvPr id="27" name="Cloud 26"/>
          <p:cNvSpPr/>
          <p:nvPr/>
        </p:nvSpPr>
        <p:spPr>
          <a:xfrm>
            <a:off x="323528" y="3455481"/>
            <a:ext cx="1080120" cy="483731"/>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plus</a:t>
            </a:r>
            <a:endParaRPr lang="en-GB" dirty="0"/>
          </a:p>
        </p:txBody>
      </p:sp>
      <p:sp>
        <p:nvSpPr>
          <p:cNvPr id="28" name="Cloud 27"/>
          <p:cNvSpPr/>
          <p:nvPr/>
        </p:nvSpPr>
        <p:spPr>
          <a:xfrm>
            <a:off x="7231891" y="5813829"/>
            <a:ext cx="1860346" cy="483731"/>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Take away</a:t>
            </a:r>
            <a:endParaRPr lang="en-GB" dirty="0"/>
          </a:p>
        </p:txBody>
      </p:sp>
      <p:sp>
        <p:nvSpPr>
          <p:cNvPr id="29" name="Cloud 28"/>
          <p:cNvSpPr/>
          <p:nvPr/>
        </p:nvSpPr>
        <p:spPr>
          <a:xfrm>
            <a:off x="4076994" y="2780927"/>
            <a:ext cx="1656184" cy="674554"/>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Decimal point</a:t>
            </a:r>
            <a:endParaRPr lang="en-GB" dirty="0"/>
          </a:p>
        </p:txBody>
      </p:sp>
      <p:sp>
        <p:nvSpPr>
          <p:cNvPr id="30" name="Cloud 29"/>
          <p:cNvSpPr/>
          <p:nvPr/>
        </p:nvSpPr>
        <p:spPr>
          <a:xfrm>
            <a:off x="7190424" y="1450162"/>
            <a:ext cx="1656184" cy="483731"/>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inverse</a:t>
            </a:r>
            <a:endParaRPr lang="en-GB" dirty="0"/>
          </a:p>
        </p:txBody>
      </p:sp>
      <p:sp>
        <p:nvSpPr>
          <p:cNvPr id="31" name="Cloud 30"/>
          <p:cNvSpPr/>
          <p:nvPr/>
        </p:nvSpPr>
        <p:spPr>
          <a:xfrm>
            <a:off x="3908170" y="3938815"/>
            <a:ext cx="1887966" cy="483731"/>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difference</a:t>
            </a:r>
            <a:endParaRPr lang="en-GB" dirty="0"/>
          </a:p>
        </p:txBody>
      </p:sp>
      <p:sp>
        <p:nvSpPr>
          <p:cNvPr id="32" name="Cloud 31"/>
          <p:cNvSpPr/>
          <p:nvPr/>
        </p:nvSpPr>
        <p:spPr>
          <a:xfrm>
            <a:off x="3635896" y="1692027"/>
            <a:ext cx="3096344" cy="483731"/>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Traditional method</a:t>
            </a:r>
            <a:endParaRPr lang="en-GB" dirty="0"/>
          </a:p>
        </p:txBody>
      </p:sp>
      <p:sp>
        <p:nvSpPr>
          <p:cNvPr id="33" name="Cloud 32"/>
          <p:cNvSpPr/>
          <p:nvPr/>
        </p:nvSpPr>
        <p:spPr>
          <a:xfrm>
            <a:off x="250701" y="5886626"/>
            <a:ext cx="1656184" cy="652800"/>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Number line</a:t>
            </a:r>
            <a:endParaRPr lang="en-GB" dirty="0"/>
          </a:p>
        </p:txBody>
      </p:sp>
    </p:spTree>
    <p:extLst>
      <p:ext uri="{BB962C8B-B14F-4D97-AF65-F5344CB8AC3E}">
        <p14:creationId xmlns:p14="http://schemas.microsoft.com/office/powerpoint/2010/main" val="315081735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79512" y="502422"/>
            <a:ext cx="10818517" cy="5950913"/>
            <a:chOff x="2511895" y="1289754"/>
            <a:chExt cx="6269411" cy="5347258"/>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2511895" y="1863029"/>
              <a:ext cx="5080862" cy="4773983"/>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Concept Activity</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8" name="Group 27"/>
          <p:cNvGrpSpPr/>
          <p:nvPr/>
        </p:nvGrpSpPr>
        <p:grpSpPr>
          <a:xfrm>
            <a:off x="111805" y="49430"/>
            <a:ext cx="810644" cy="1884463"/>
            <a:chOff x="111805" y="49430"/>
            <a:chExt cx="810644" cy="1884463"/>
          </a:xfrm>
        </p:grpSpPr>
        <p:pic>
          <p:nvPicPr>
            <p:cNvPr id="30" name="Picture 2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2877" y="1628800"/>
            <a:ext cx="5988827" cy="3240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513" y="1163443"/>
            <a:ext cx="936104" cy="5289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43608" y="1259468"/>
            <a:ext cx="7416824" cy="1200329"/>
          </a:xfrm>
          <a:prstGeom prst="rect">
            <a:avLst/>
          </a:prstGeom>
          <a:noFill/>
        </p:spPr>
        <p:txBody>
          <a:bodyPr wrap="square" rtlCol="0">
            <a:spAutoFit/>
          </a:bodyPr>
          <a:lstStyle/>
          <a:p>
            <a:r>
              <a:rPr lang="en-GB" sz="2400" dirty="0" smtClean="0">
                <a:latin typeface="Impact" pitchFamily="34" charset="0"/>
              </a:rPr>
              <a:t>1)  Roll two die and record the score, roll again and add to your score, repeat until you pass 100. How many throws did it take? </a:t>
            </a:r>
            <a:endParaRPr lang="en-GB" sz="2400" dirty="0">
              <a:latin typeface="Impact" pitchFamily="34" charset="0"/>
            </a:endParaRPr>
          </a:p>
        </p:txBody>
      </p:sp>
      <p:sp>
        <p:nvSpPr>
          <p:cNvPr id="18" name="TextBox 17"/>
          <p:cNvSpPr txBox="1"/>
          <p:nvPr/>
        </p:nvSpPr>
        <p:spPr>
          <a:xfrm>
            <a:off x="611560" y="4344837"/>
            <a:ext cx="7416824" cy="1631216"/>
          </a:xfrm>
          <a:prstGeom prst="rect">
            <a:avLst/>
          </a:prstGeom>
          <a:noFill/>
        </p:spPr>
        <p:txBody>
          <a:bodyPr wrap="square" rtlCol="0">
            <a:spAutoFit/>
          </a:bodyPr>
          <a:lstStyle/>
          <a:p>
            <a:pPr marL="457200" indent="-457200">
              <a:buAutoNum type="arabicParenR" startAt="2"/>
            </a:pPr>
            <a:r>
              <a:rPr lang="en-GB" sz="2000" dirty="0" smtClean="0">
                <a:latin typeface="Impact" pitchFamily="34" charset="0"/>
              </a:rPr>
              <a:t>Now roll two die and start subtracting from your final score, roll, repeat until you pass zero. How many throws did it take? </a:t>
            </a:r>
          </a:p>
          <a:p>
            <a:pPr marL="457200" indent="-457200">
              <a:buAutoNum type="arabicParenR" startAt="2"/>
            </a:pPr>
            <a:r>
              <a:rPr lang="en-GB" sz="2000" dirty="0" smtClean="0">
                <a:latin typeface="Impact" pitchFamily="34" charset="0"/>
              </a:rPr>
              <a:t>Record the total number of throws it took you to past 100 and how many to go back past zero.  What do you notice? What do you notice about other learners total number of throws?</a:t>
            </a:r>
            <a:endParaRPr lang="en-GB" sz="2000" dirty="0">
              <a:latin typeface="Impact" pitchFamily="34" charset="0"/>
            </a:endParaRPr>
          </a:p>
        </p:txBody>
      </p:sp>
    </p:spTree>
    <p:extLst>
      <p:ext uri="{BB962C8B-B14F-4D97-AF65-F5344CB8AC3E}">
        <p14:creationId xmlns:p14="http://schemas.microsoft.com/office/powerpoint/2010/main" val="78234782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5220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1796" y="1201633"/>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smtClean="0">
                <a:latin typeface="Impact" pitchFamily="34" charset="0"/>
              </a:rPr>
              <a:t>Y</a:t>
            </a:r>
          </a:p>
        </p:txBody>
      </p:sp>
      <p:pic>
        <p:nvPicPr>
          <p:cNvPr id="2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2449" y="1458571"/>
            <a:ext cx="4098222" cy="5066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076056" y="1695291"/>
            <a:ext cx="3744416" cy="3416320"/>
          </a:xfrm>
          <a:prstGeom prst="rect">
            <a:avLst/>
          </a:prstGeom>
          <a:noFill/>
        </p:spPr>
        <p:txBody>
          <a:bodyPr wrap="square" rtlCol="0">
            <a:spAutoFit/>
          </a:bodyPr>
          <a:lstStyle/>
          <a:p>
            <a:r>
              <a:rPr lang="en-GB" sz="1200" dirty="0" smtClean="0">
                <a:latin typeface="Impact" pitchFamily="34" charset="0"/>
              </a:rPr>
              <a:t>This is the essential addition and subtraction grid you need for looking up any sum where you have to take away a number from another or add to a number.</a:t>
            </a:r>
          </a:p>
          <a:p>
            <a:endParaRPr lang="en-GB" sz="1200" dirty="0">
              <a:latin typeface="Impact" pitchFamily="34" charset="0"/>
            </a:endParaRPr>
          </a:p>
          <a:p>
            <a:r>
              <a:rPr lang="en-GB" sz="1200" dirty="0" smtClean="0">
                <a:latin typeface="Impact" pitchFamily="34" charset="0"/>
              </a:rPr>
              <a:t>The grid is read like a table (bit like a bus timetable!) where you read across the top row and find the number you are adding to, then look down the column to the row that shows the number you are adding.  The answer to the add sum is in the box where column and row meet</a:t>
            </a:r>
          </a:p>
          <a:p>
            <a:r>
              <a:rPr lang="en-GB" sz="1200" dirty="0">
                <a:latin typeface="Impact" pitchFamily="34" charset="0"/>
              </a:rPr>
              <a:t> </a:t>
            </a:r>
            <a:r>
              <a:rPr lang="en-GB" sz="1200" dirty="0" smtClean="0">
                <a:latin typeface="Impact" pitchFamily="34" charset="0"/>
              </a:rPr>
              <a:t>        for example    6 + 7 = ?     </a:t>
            </a:r>
          </a:p>
          <a:p>
            <a:r>
              <a:rPr lang="en-GB" sz="1200" dirty="0">
                <a:latin typeface="Impact" pitchFamily="34" charset="0"/>
              </a:rPr>
              <a:t>	</a:t>
            </a:r>
            <a:r>
              <a:rPr lang="en-GB" sz="1200" dirty="0" smtClean="0">
                <a:latin typeface="Impact" pitchFamily="34" charset="0"/>
              </a:rPr>
              <a:t>look at column 6 on the top row</a:t>
            </a:r>
          </a:p>
          <a:p>
            <a:r>
              <a:rPr lang="en-GB" sz="1200" dirty="0">
                <a:latin typeface="Impact" pitchFamily="34" charset="0"/>
              </a:rPr>
              <a:t>	</a:t>
            </a:r>
            <a:r>
              <a:rPr lang="en-GB" sz="1200" dirty="0" smtClean="0">
                <a:latin typeface="Impact" pitchFamily="34" charset="0"/>
              </a:rPr>
              <a:t>look down 7 rows</a:t>
            </a:r>
          </a:p>
          <a:p>
            <a:r>
              <a:rPr lang="en-GB" sz="1200" dirty="0">
                <a:latin typeface="Impact" pitchFamily="34" charset="0"/>
              </a:rPr>
              <a:t>	</a:t>
            </a:r>
            <a:r>
              <a:rPr lang="en-GB" sz="1200" dirty="0" smtClean="0">
                <a:latin typeface="Impact" pitchFamily="34" charset="0"/>
              </a:rPr>
              <a:t>the answer in box is …..13   !</a:t>
            </a:r>
          </a:p>
          <a:p>
            <a:endParaRPr lang="en-GB" sz="1200" dirty="0">
              <a:latin typeface="Impact" pitchFamily="34" charset="0"/>
            </a:endParaRPr>
          </a:p>
          <a:p>
            <a:r>
              <a:rPr lang="en-GB" sz="1200" dirty="0" smtClean="0">
                <a:latin typeface="Impact" pitchFamily="34" charset="0"/>
              </a:rPr>
              <a:t>As you will notice when studying this topic, it will not matter  in which order you add numbers together and so half of the answers and ‘greyed out’ as they are repeats of the same sums on the left hand side.</a:t>
            </a:r>
            <a:endParaRPr lang="en-GB" sz="1200" dirty="0">
              <a:latin typeface="Impact" pitchFamily="34" charset="0"/>
            </a:endParaRPr>
          </a:p>
        </p:txBody>
      </p:sp>
      <p:sp>
        <p:nvSpPr>
          <p:cNvPr id="27" name="Snip Diagonal Corner Rectangle 26"/>
          <p:cNvSpPr/>
          <p:nvPr/>
        </p:nvSpPr>
        <p:spPr>
          <a:xfrm>
            <a:off x="5220072" y="5125126"/>
            <a:ext cx="2736304" cy="579426"/>
          </a:xfrm>
          <a:prstGeom prst="snip2DiagRect">
            <a:avLst>
              <a:gd name="adj1" fmla="val 12839"/>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8" name="Picture 2" descr="http://www.yourdictionary.com/images/main.exclamation-point.jpg"/>
          <p:cNvPicPr>
            <a:picLocks noChangeAspect="1" noChangeArrowheads="1"/>
          </p:cNvPicPr>
          <p:nvPr/>
        </p:nvPicPr>
        <p:blipFill>
          <a:blip r:embed="rId11" cstate="print">
            <a:duotone>
              <a:schemeClr val="accent3">
                <a:shade val="45000"/>
                <a:satMod val="135000"/>
              </a:schemeClr>
              <a:prstClr val="white"/>
            </a:duotone>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7956376" y="4941168"/>
            <a:ext cx="558573" cy="76338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292080" y="5184359"/>
            <a:ext cx="3744416" cy="461665"/>
          </a:xfrm>
          <a:prstGeom prst="rect">
            <a:avLst/>
          </a:prstGeom>
          <a:noFill/>
        </p:spPr>
        <p:txBody>
          <a:bodyPr wrap="square" rtlCol="0">
            <a:spAutoFit/>
          </a:bodyPr>
          <a:lstStyle/>
          <a:p>
            <a:r>
              <a:rPr lang="en-GB" sz="1200" dirty="0" smtClean="0">
                <a:latin typeface="Impact" pitchFamily="34" charset="0"/>
              </a:rPr>
              <a:t>Important learning point !</a:t>
            </a:r>
          </a:p>
          <a:p>
            <a:r>
              <a:rPr lang="en-GB" sz="1200" dirty="0" smtClean="0">
                <a:latin typeface="Impact" pitchFamily="34" charset="0"/>
              </a:rPr>
              <a:t>Learn all of these answers off by heart</a:t>
            </a:r>
            <a:endParaRPr lang="en-GB" sz="1200" dirty="0">
              <a:latin typeface="Impact" pitchFamily="34" charset="0"/>
            </a:endParaRPr>
          </a:p>
        </p:txBody>
      </p:sp>
      <p:pic>
        <p:nvPicPr>
          <p:cNvPr id="307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805" y="1471648"/>
            <a:ext cx="810644" cy="5053696"/>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260462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44597" y="1163767"/>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smtClean="0">
                <a:latin typeface="Impact" pitchFamily="34" charset="0"/>
              </a:rPr>
              <a:t>Y</a:t>
            </a:r>
          </a:p>
        </p:txBody>
      </p:sp>
      <p:pic>
        <p:nvPicPr>
          <p:cNvPr id="2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sp>
        <p:nvSpPr>
          <p:cNvPr id="26" name="TextBox 25"/>
          <p:cNvSpPr txBox="1"/>
          <p:nvPr/>
        </p:nvSpPr>
        <p:spPr>
          <a:xfrm>
            <a:off x="1032988" y="1552678"/>
            <a:ext cx="7499452" cy="646331"/>
          </a:xfrm>
          <a:prstGeom prst="rect">
            <a:avLst/>
          </a:prstGeom>
          <a:noFill/>
        </p:spPr>
        <p:txBody>
          <a:bodyPr wrap="square" rtlCol="0">
            <a:spAutoFit/>
          </a:bodyPr>
          <a:lstStyle/>
          <a:p>
            <a:r>
              <a:rPr lang="en-GB" sz="1200" dirty="0" smtClean="0">
                <a:latin typeface="Impact" pitchFamily="34" charset="0"/>
              </a:rPr>
              <a:t>A way of looking at addition and subtraction is on a number line, this is a line with a zero in the middle showing positive numbers on one side and negative on the other.  You can use different labelled number lines to aid in visualising the processes of adding and subtracting.</a:t>
            </a:r>
            <a:endParaRPr lang="en-GB" sz="1200" dirty="0">
              <a:latin typeface="Impact" pitchFamily="34" charset="0"/>
            </a:endParaRPr>
          </a:p>
        </p:txBody>
      </p:sp>
      <p:sp>
        <p:nvSpPr>
          <p:cNvPr id="2" name="Snip Diagonal Corner Rectangle 1"/>
          <p:cNvSpPr/>
          <p:nvPr/>
        </p:nvSpPr>
        <p:spPr>
          <a:xfrm>
            <a:off x="381528" y="2636912"/>
            <a:ext cx="8222920" cy="72008"/>
          </a:xfrm>
          <a:prstGeom prst="snip2Diag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a:off x="4492988" y="2420888"/>
            <a:ext cx="0"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310458" y="2160640"/>
            <a:ext cx="308097"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 name="Rectangle 20"/>
          <p:cNvSpPr/>
          <p:nvPr/>
        </p:nvSpPr>
        <p:spPr>
          <a:xfrm>
            <a:off x="4581732" y="2160640"/>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 name="Rectangle 21"/>
          <p:cNvSpPr/>
          <p:nvPr/>
        </p:nvSpPr>
        <p:spPr>
          <a:xfrm>
            <a:off x="4884975" y="2160640"/>
            <a:ext cx="301686"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 name="Rectangle 22"/>
          <p:cNvSpPr/>
          <p:nvPr/>
        </p:nvSpPr>
        <p:spPr>
          <a:xfrm>
            <a:off x="5168718" y="2160640"/>
            <a:ext cx="301686"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 name="Rectangle 23"/>
          <p:cNvSpPr/>
          <p:nvPr/>
        </p:nvSpPr>
        <p:spPr>
          <a:xfrm>
            <a:off x="5471961" y="2160640"/>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 name="Rectangle 26"/>
          <p:cNvSpPr/>
          <p:nvPr/>
        </p:nvSpPr>
        <p:spPr>
          <a:xfrm>
            <a:off x="5748368" y="2160640"/>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 name="Rectangle 27"/>
          <p:cNvSpPr/>
          <p:nvPr/>
        </p:nvSpPr>
        <p:spPr>
          <a:xfrm>
            <a:off x="6051611" y="2160640"/>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6</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 name="Rectangle 28"/>
          <p:cNvSpPr/>
          <p:nvPr/>
        </p:nvSpPr>
        <p:spPr>
          <a:xfrm>
            <a:off x="6335354" y="2160640"/>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 name="Rectangle 29"/>
          <p:cNvSpPr/>
          <p:nvPr/>
        </p:nvSpPr>
        <p:spPr>
          <a:xfrm>
            <a:off x="6638597" y="2160640"/>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8</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1" name="Rectangle 30"/>
          <p:cNvSpPr/>
          <p:nvPr/>
        </p:nvSpPr>
        <p:spPr>
          <a:xfrm>
            <a:off x="1927038" y="2199009"/>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-8</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2" name="Rectangle 31"/>
          <p:cNvSpPr/>
          <p:nvPr/>
        </p:nvSpPr>
        <p:spPr>
          <a:xfrm>
            <a:off x="2230281" y="2199009"/>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3" name="Rectangle 32"/>
          <p:cNvSpPr/>
          <p:nvPr/>
        </p:nvSpPr>
        <p:spPr>
          <a:xfrm>
            <a:off x="2514024" y="2199009"/>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-6</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4" name="Rectangle 33"/>
          <p:cNvSpPr/>
          <p:nvPr/>
        </p:nvSpPr>
        <p:spPr>
          <a:xfrm>
            <a:off x="2817267" y="2199009"/>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5" name="Rectangle 34"/>
          <p:cNvSpPr/>
          <p:nvPr/>
        </p:nvSpPr>
        <p:spPr>
          <a:xfrm>
            <a:off x="3093674" y="2199009"/>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6" name="Rectangle 35"/>
          <p:cNvSpPr/>
          <p:nvPr/>
        </p:nvSpPr>
        <p:spPr>
          <a:xfrm>
            <a:off x="3396916" y="2199009"/>
            <a:ext cx="372217"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7" name="Rectangle 36"/>
          <p:cNvSpPr/>
          <p:nvPr/>
        </p:nvSpPr>
        <p:spPr>
          <a:xfrm>
            <a:off x="3680659" y="2199009"/>
            <a:ext cx="372217"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8" name="Rectangle 37"/>
          <p:cNvSpPr/>
          <p:nvPr/>
        </p:nvSpPr>
        <p:spPr>
          <a:xfrm>
            <a:off x="3983902" y="2199009"/>
            <a:ext cx="372218"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1" name="Rectangle 40"/>
          <p:cNvSpPr/>
          <p:nvPr/>
        </p:nvSpPr>
        <p:spPr>
          <a:xfrm>
            <a:off x="147301" y="2199009"/>
            <a:ext cx="489238"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2" name="Rectangle 41"/>
          <p:cNvSpPr/>
          <p:nvPr/>
        </p:nvSpPr>
        <p:spPr>
          <a:xfrm>
            <a:off x="450545" y="2199009"/>
            <a:ext cx="48923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3" name="Rectangle 42"/>
          <p:cNvSpPr/>
          <p:nvPr/>
        </p:nvSpPr>
        <p:spPr>
          <a:xfrm>
            <a:off x="726951" y="2199009"/>
            <a:ext cx="489238"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4" name="Rectangle 43"/>
          <p:cNvSpPr/>
          <p:nvPr/>
        </p:nvSpPr>
        <p:spPr>
          <a:xfrm>
            <a:off x="1030195" y="2199009"/>
            <a:ext cx="48923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5" name="Rectangle 44"/>
          <p:cNvSpPr/>
          <p:nvPr/>
        </p:nvSpPr>
        <p:spPr>
          <a:xfrm>
            <a:off x="1313938" y="2199009"/>
            <a:ext cx="48923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6" name="Rectangle 45"/>
          <p:cNvSpPr/>
          <p:nvPr/>
        </p:nvSpPr>
        <p:spPr>
          <a:xfrm>
            <a:off x="1675691" y="2199009"/>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-9</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7" name="Rectangle 46"/>
          <p:cNvSpPr/>
          <p:nvPr/>
        </p:nvSpPr>
        <p:spPr>
          <a:xfrm>
            <a:off x="6909181" y="2166132"/>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9</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8" name="Rectangle 47"/>
          <p:cNvSpPr/>
          <p:nvPr/>
        </p:nvSpPr>
        <p:spPr>
          <a:xfrm>
            <a:off x="7153915" y="2166132"/>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9" name="Rectangle 48"/>
          <p:cNvSpPr/>
          <p:nvPr/>
        </p:nvSpPr>
        <p:spPr>
          <a:xfrm>
            <a:off x="7437658" y="2166132"/>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0" name="Rectangle 49"/>
          <p:cNvSpPr/>
          <p:nvPr/>
        </p:nvSpPr>
        <p:spPr>
          <a:xfrm>
            <a:off x="7740901" y="2166132"/>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1" name="Rectangle 50"/>
          <p:cNvSpPr/>
          <p:nvPr/>
        </p:nvSpPr>
        <p:spPr>
          <a:xfrm>
            <a:off x="8017308" y="2166132"/>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2" name="Rectangle 51"/>
          <p:cNvSpPr/>
          <p:nvPr/>
        </p:nvSpPr>
        <p:spPr>
          <a:xfrm>
            <a:off x="8320551" y="2166132"/>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5" name="TextBox 54"/>
          <p:cNvSpPr txBox="1"/>
          <p:nvPr/>
        </p:nvSpPr>
        <p:spPr>
          <a:xfrm>
            <a:off x="345014" y="2924944"/>
            <a:ext cx="7499452" cy="461665"/>
          </a:xfrm>
          <a:prstGeom prst="rect">
            <a:avLst/>
          </a:prstGeom>
          <a:noFill/>
        </p:spPr>
        <p:txBody>
          <a:bodyPr wrap="square" rtlCol="0">
            <a:spAutoFit/>
          </a:bodyPr>
          <a:lstStyle/>
          <a:p>
            <a:r>
              <a:rPr lang="en-GB" sz="1200" dirty="0" smtClean="0">
                <a:latin typeface="Impact" pitchFamily="34" charset="0"/>
              </a:rPr>
              <a:t>A D </a:t>
            </a:r>
            <a:r>
              <a:rPr lang="en-GB" sz="1200" dirty="0" err="1" smtClean="0">
                <a:latin typeface="Impact" pitchFamily="34" charset="0"/>
              </a:rPr>
              <a:t>D</a:t>
            </a:r>
            <a:r>
              <a:rPr lang="en-GB" sz="1200" dirty="0" smtClean="0">
                <a:latin typeface="Impact" pitchFamily="34" charset="0"/>
              </a:rPr>
              <a:t> I N G   is moving from a starting value in the positive direction a number of steps,  example</a:t>
            </a:r>
          </a:p>
          <a:p>
            <a:r>
              <a:rPr lang="en-GB" sz="1200" dirty="0">
                <a:latin typeface="Impact" pitchFamily="34" charset="0"/>
              </a:rPr>
              <a:t>	</a:t>
            </a:r>
            <a:r>
              <a:rPr lang="en-GB" sz="1200" dirty="0" smtClean="0">
                <a:latin typeface="Impact" pitchFamily="34" charset="0"/>
              </a:rPr>
              <a:t>7 add 5      this means you have seven  </a:t>
            </a:r>
            <a:r>
              <a:rPr lang="en-GB" sz="1200" dirty="0" smtClean="0">
                <a:solidFill>
                  <a:srgbClr val="FF0000"/>
                </a:solidFill>
                <a:latin typeface="Impact" pitchFamily="34" charset="0"/>
              </a:rPr>
              <a:t>units</a:t>
            </a:r>
            <a:r>
              <a:rPr lang="en-GB" sz="1200" dirty="0" smtClean="0">
                <a:latin typeface="Impact" pitchFamily="34" charset="0"/>
              </a:rPr>
              <a:t> and want add another five more </a:t>
            </a:r>
            <a:r>
              <a:rPr lang="en-GB" sz="1200" dirty="0" smtClean="0">
                <a:solidFill>
                  <a:srgbClr val="FF0000"/>
                </a:solidFill>
                <a:latin typeface="Impact" pitchFamily="34" charset="0"/>
              </a:rPr>
              <a:t>units</a:t>
            </a:r>
            <a:r>
              <a:rPr lang="en-GB" sz="1200" dirty="0" smtClean="0">
                <a:latin typeface="Impact" pitchFamily="34" charset="0"/>
              </a:rPr>
              <a:t>.</a:t>
            </a:r>
            <a:endParaRPr lang="en-GB" sz="1200" dirty="0">
              <a:latin typeface="Impact" pitchFamily="34" charset="0"/>
            </a:endParaRPr>
          </a:p>
        </p:txBody>
      </p:sp>
      <p:sp>
        <p:nvSpPr>
          <p:cNvPr id="56" name="Snip Diagonal Corner Rectangle 55"/>
          <p:cNvSpPr/>
          <p:nvPr/>
        </p:nvSpPr>
        <p:spPr>
          <a:xfrm>
            <a:off x="422967" y="3919863"/>
            <a:ext cx="8222920" cy="72008"/>
          </a:xfrm>
          <a:prstGeom prst="snip2Diag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p:cNvCxnSpPr/>
          <p:nvPr/>
        </p:nvCxnSpPr>
        <p:spPr>
          <a:xfrm>
            <a:off x="4534427" y="3703839"/>
            <a:ext cx="0"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4351897" y="3443591"/>
            <a:ext cx="308097"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9" name="Rectangle 58"/>
          <p:cNvSpPr/>
          <p:nvPr/>
        </p:nvSpPr>
        <p:spPr>
          <a:xfrm>
            <a:off x="4623171" y="3443591"/>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0" name="Rectangle 59"/>
          <p:cNvSpPr/>
          <p:nvPr/>
        </p:nvSpPr>
        <p:spPr>
          <a:xfrm>
            <a:off x="4926414" y="3443591"/>
            <a:ext cx="301686"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1" name="Rectangle 60"/>
          <p:cNvSpPr/>
          <p:nvPr/>
        </p:nvSpPr>
        <p:spPr>
          <a:xfrm>
            <a:off x="5210157" y="3443591"/>
            <a:ext cx="301686"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2" name="Rectangle 61"/>
          <p:cNvSpPr/>
          <p:nvPr/>
        </p:nvSpPr>
        <p:spPr>
          <a:xfrm>
            <a:off x="5513400" y="3443591"/>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3" name="Rectangle 62"/>
          <p:cNvSpPr/>
          <p:nvPr/>
        </p:nvSpPr>
        <p:spPr>
          <a:xfrm>
            <a:off x="5789807" y="3443591"/>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4" name="Rectangle 63"/>
          <p:cNvSpPr/>
          <p:nvPr/>
        </p:nvSpPr>
        <p:spPr>
          <a:xfrm>
            <a:off x="6093050" y="3443591"/>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6</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5" name="Rectangle 64"/>
          <p:cNvSpPr/>
          <p:nvPr/>
        </p:nvSpPr>
        <p:spPr>
          <a:xfrm>
            <a:off x="6376793" y="3443591"/>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6" name="Rectangle 65"/>
          <p:cNvSpPr/>
          <p:nvPr/>
        </p:nvSpPr>
        <p:spPr>
          <a:xfrm>
            <a:off x="6680036" y="3443591"/>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8</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7" name="Rectangle 66"/>
          <p:cNvSpPr/>
          <p:nvPr/>
        </p:nvSpPr>
        <p:spPr>
          <a:xfrm>
            <a:off x="1968477" y="3481960"/>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-8</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8" name="Rectangle 67"/>
          <p:cNvSpPr/>
          <p:nvPr/>
        </p:nvSpPr>
        <p:spPr>
          <a:xfrm>
            <a:off x="2271720" y="3481960"/>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9" name="Rectangle 68"/>
          <p:cNvSpPr/>
          <p:nvPr/>
        </p:nvSpPr>
        <p:spPr>
          <a:xfrm>
            <a:off x="2555463" y="3481960"/>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-6</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0" name="Rectangle 69"/>
          <p:cNvSpPr/>
          <p:nvPr/>
        </p:nvSpPr>
        <p:spPr>
          <a:xfrm>
            <a:off x="2858706" y="3481960"/>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1" name="Rectangle 70"/>
          <p:cNvSpPr/>
          <p:nvPr/>
        </p:nvSpPr>
        <p:spPr>
          <a:xfrm>
            <a:off x="3135113" y="3481960"/>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2" name="Rectangle 71"/>
          <p:cNvSpPr/>
          <p:nvPr/>
        </p:nvSpPr>
        <p:spPr>
          <a:xfrm>
            <a:off x="3438355" y="3481960"/>
            <a:ext cx="372217"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3" name="Rectangle 72"/>
          <p:cNvSpPr/>
          <p:nvPr/>
        </p:nvSpPr>
        <p:spPr>
          <a:xfrm>
            <a:off x="3722098" y="3481960"/>
            <a:ext cx="372217"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4" name="Rectangle 73"/>
          <p:cNvSpPr/>
          <p:nvPr/>
        </p:nvSpPr>
        <p:spPr>
          <a:xfrm>
            <a:off x="4025341" y="3481960"/>
            <a:ext cx="372218"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5" name="Rectangle 74"/>
          <p:cNvSpPr/>
          <p:nvPr/>
        </p:nvSpPr>
        <p:spPr>
          <a:xfrm>
            <a:off x="188740" y="3481960"/>
            <a:ext cx="489238"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6" name="Rectangle 75"/>
          <p:cNvSpPr/>
          <p:nvPr/>
        </p:nvSpPr>
        <p:spPr>
          <a:xfrm>
            <a:off x="491984" y="3481960"/>
            <a:ext cx="48923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7" name="Rectangle 76"/>
          <p:cNvSpPr/>
          <p:nvPr/>
        </p:nvSpPr>
        <p:spPr>
          <a:xfrm>
            <a:off x="768390" y="3481960"/>
            <a:ext cx="489238"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8" name="Rectangle 77"/>
          <p:cNvSpPr/>
          <p:nvPr/>
        </p:nvSpPr>
        <p:spPr>
          <a:xfrm>
            <a:off x="1071634" y="3481960"/>
            <a:ext cx="48923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0" name="Rectangle 79"/>
          <p:cNvSpPr/>
          <p:nvPr/>
        </p:nvSpPr>
        <p:spPr>
          <a:xfrm>
            <a:off x="1355377" y="3481960"/>
            <a:ext cx="48923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1" name="Rectangle 80"/>
          <p:cNvSpPr/>
          <p:nvPr/>
        </p:nvSpPr>
        <p:spPr>
          <a:xfrm>
            <a:off x="1717130" y="3481960"/>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-9</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2" name="Rectangle 81"/>
          <p:cNvSpPr/>
          <p:nvPr/>
        </p:nvSpPr>
        <p:spPr>
          <a:xfrm>
            <a:off x="6950620" y="3449083"/>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9</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3" name="Rectangle 82"/>
          <p:cNvSpPr/>
          <p:nvPr/>
        </p:nvSpPr>
        <p:spPr>
          <a:xfrm>
            <a:off x="7195354" y="3449083"/>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4" name="Rectangle 83"/>
          <p:cNvSpPr/>
          <p:nvPr/>
        </p:nvSpPr>
        <p:spPr>
          <a:xfrm>
            <a:off x="7479097" y="3449083"/>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5" name="Rectangle 84"/>
          <p:cNvSpPr/>
          <p:nvPr/>
        </p:nvSpPr>
        <p:spPr>
          <a:xfrm>
            <a:off x="7782340" y="3449083"/>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6" name="Rectangle 85"/>
          <p:cNvSpPr/>
          <p:nvPr/>
        </p:nvSpPr>
        <p:spPr>
          <a:xfrm>
            <a:off x="8058747" y="3449083"/>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7" name="Rectangle 86"/>
          <p:cNvSpPr/>
          <p:nvPr/>
        </p:nvSpPr>
        <p:spPr>
          <a:xfrm>
            <a:off x="8361990" y="3449083"/>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Oval 7"/>
          <p:cNvSpPr/>
          <p:nvPr/>
        </p:nvSpPr>
        <p:spPr>
          <a:xfrm>
            <a:off x="6394736" y="3481960"/>
            <a:ext cx="242304" cy="330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rved Up Arrow 8"/>
          <p:cNvSpPr/>
          <p:nvPr/>
        </p:nvSpPr>
        <p:spPr>
          <a:xfrm>
            <a:off x="6486197" y="3818415"/>
            <a:ext cx="1572550" cy="31747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8" name="Rectangle 87"/>
          <p:cNvSpPr/>
          <p:nvPr/>
        </p:nvSpPr>
        <p:spPr>
          <a:xfrm>
            <a:off x="7096208" y="4077072"/>
            <a:ext cx="417102"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9" name="TextBox 88"/>
          <p:cNvSpPr txBox="1"/>
          <p:nvPr/>
        </p:nvSpPr>
        <p:spPr>
          <a:xfrm>
            <a:off x="438977" y="4446404"/>
            <a:ext cx="8206909" cy="1569660"/>
          </a:xfrm>
          <a:prstGeom prst="rect">
            <a:avLst/>
          </a:prstGeom>
          <a:noFill/>
        </p:spPr>
        <p:txBody>
          <a:bodyPr wrap="square" rtlCol="0">
            <a:spAutoFit/>
          </a:bodyPr>
          <a:lstStyle/>
          <a:p>
            <a:r>
              <a:rPr lang="en-GB" sz="1200" dirty="0" smtClean="0">
                <a:latin typeface="Impact" pitchFamily="34" charset="0"/>
              </a:rPr>
              <a:t>In this example the answer is twelve.  This answer is the number you land on when you start on seven and ‘MOVE’ five steps to the right (in the positive direction).  Twelve is a ‘Larger’ value than seven, therefore you have increased  your value (you have more now than when you started.</a:t>
            </a:r>
          </a:p>
          <a:p>
            <a:endParaRPr lang="en-GB" sz="1200" dirty="0">
              <a:latin typeface="Impact" pitchFamily="34" charset="0"/>
            </a:endParaRPr>
          </a:p>
          <a:p>
            <a:r>
              <a:rPr lang="en-GB" sz="1200" dirty="0" smtClean="0">
                <a:latin typeface="Impact" pitchFamily="34" charset="0"/>
              </a:rPr>
              <a:t>Try…………      move from number two,  six steps to the right, where do you land ??     That’s right,  you should be on number eight !</a:t>
            </a:r>
          </a:p>
          <a:p>
            <a:r>
              <a:rPr lang="en-GB" sz="1200" dirty="0">
                <a:latin typeface="Impact" pitchFamily="34" charset="0"/>
              </a:rPr>
              <a:t>	</a:t>
            </a:r>
            <a:r>
              <a:rPr lang="en-GB" sz="1200" dirty="0" smtClean="0">
                <a:latin typeface="Impact" pitchFamily="34" charset="0"/>
              </a:rPr>
              <a:t>move from -4, ten steps in the positive direction , where are you now??  That’s good, you are on number 6 !</a:t>
            </a:r>
          </a:p>
          <a:p>
            <a:endParaRPr lang="en-GB" sz="1200" dirty="0">
              <a:latin typeface="Impact" pitchFamily="34" charset="0"/>
            </a:endParaRPr>
          </a:p>
          <a:p>
            <a:r>
              <a:rPr lang="en-GB" sz="1200" dirty="0" smtClean="0">
                <a:latin typeface="Impact" pitchFamily="34" charset="0"/>
              </a:rPr>
              <a:t>Move from -14 and add  until you get to  number 9.  How many steps did you move??  Excellent, you moved 23 steps !</a:t>
            </a:r>
            <a:endParaRPr lang="en-GB" sz="1200" dirty="0">
              <a:latin typeface="Impact" pitchFamily="34" charset="0"/>
            </a:endParaRPr>
          </a:p>
        </p:txBody>
      </p:sp>
      <p:pic>
        <p:nvPicPr>
          <p:cNvPr id="614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981" y="6133895"/>
            <a:ext cx="8803648"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ight Arrow 9"/>
          <p:cNvSpPr/>
          <p:nvPr/>
        </p:nvSpPr>
        <p:spPr>
          <a:xfrm>
            <a:off x="7991692" y="2568341"/>
            <a:ext cx="747563" cy="2125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ight Arrow 90"/>
          <p:cNvSpPr/>
          <p:nvPr/>
        </p:nvSpPr>
        <p:spPr>
          <a:xfrm rot="10800000">
            <a:off x="288271" y="2568340"/>
            <a:ext cx="747563" cy="2125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p:cNvSpPr/>
          <p:nvPr/>
        </p:nvSpPr>
        <p:spPr>
          <a:xfrm>
            <a:off x="7742206" y="2570034"/>
            <a:ext cx="937565"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effectLst>
                  <a:outerShdw blurRad="41275" dist="20320" dir="1800000" algn="tl" rotWithShape="0">
                    <a:srgbClr val="000000">
                      <a:alpha val="40000"/>
                    </a:srgbClr>
                  </a:outerShdw>
                </a:effectLst>
              </a:rPr>
              <a:t>positive</a:t>
            </a:r>
            <a:endParaRPr lang="en-US"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93" name="Rectangle 92"/>
          <p:cNvSpPr/>
          <p:nvPr/>
        </p:nvSpPr>
        <p:spPr>
          <a:xfrm>
            <a:off x="358913" y="2555612"/>
            <a:ext cx="998800"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negative</a:t>
            </a:r>
            <a:endParaRPr lang="en-US"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0982458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44597" y="1163767"/>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smtClean="0">
                <a:latin typeface="Impact" pitchFamily="34" charset="0"/>
              </a:rPr>
              <a:t>Y</a:t>
            </a:r>
          </a:p>
        </p:txBody>
      </p:sp>
      <p:pic>
        <p:nvPicPr>
          <p:cNvPr id="2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sp>
        <p:nvSpPr>
          <p:cNvPr id="26" name="TextBox 25"/>
          <p:cNvSpPr txBox="1"/>
          <p:nvPr/>
        </p:nvSpPr>
        <p:spPr>
          <a:xfrm>
            <a:off x="1032988" y="1552678"/>
            <a:ext cx="7499452" cy="276999"/>
          </a:xfrm>
          <a:prstGeom prst="rect">
            <a:avLst/>
          </a:prstGeom>
          <a:noFill/>
        </p:spPr>
        <p:txBody>
          <a:bodyPr wrap="square" rtlCol="0">
            <a:spAutoFit/>
          </a:bodyPr>
          <a:lstStyle/>
          <a:p>
            <a:r>
              <a:rPr lang="en-GB" sz="1200" dirty="0" smtClean="0">
                <a:latin typeface="Impact" pitchFamily="34" charset="0"/>
              </a:rPr>
              <a:t>Subtraction is just MOVING but in the opposite direction on the number line.</a:t>
            </a:r>
            <a:endParaRPr lang="en-GB" sz="1200" dirty="0">
              <a:latin typeface="Impact" pitchFamily="34" charset="0"/>
            </a:endParaRPr>
          </a:p>
        </p:txBody>
      </p:sp>
      <p:sp>
        <p:nvSpPr>
          <p:cNvPr id="2" name="Snip Diagonal Corner Rectangle 1"/>
          <p:cNvSpPr/>
          <p:nvPr/>
        </p:nvSpPr>
        <p:spPr>
          <a:xfrm>
            <a:off x="381528" y="2636912"/>
            <a:ext cx="8222920" cy="72008"/>
          </a:xfrm>
          <a:prstGeom prst="snip2Diag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a:off x="4492988" y="2420888"/>
            <a:ext cx="0"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310458" y="2160640"/>
            <a:ext cx="308097"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 name="Rectangle 20"/>
          <p:cNvSpPr/>
          <p:nvPr/>
        </p:nvSpPr>
        <p:spPr>
          <a:xfrm>
            <a:off x="4581732" y="2160640"/>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 name="Rectangle 21"/>
          <p:cNvSpPr/>
          <p:nvPr/>
        </p:nvSpPr>
        <p:spPr>
          <a:xfrm>
            <a:off x="4884975" y="2160640"/>
            <a:ext cx="301686"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 name="Rectangle 22"/>
          <p:cNvSpPr/>
          <p:nvPr/>
        </p:nvSpPr>
        <p:spPr>
          <a:xfrm>
            <a:off x="5168718" y="2160640"/>
            <a:ext cx="301686"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 name="Rectangle 23"/>
          <p:cNvSpPr/>
          <p:nvPr/>
        </p:nvSpPr>
        <p:spPr>
          <a:xfrm>
            <a:off x="5471961" y="2160640"/>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 name="Rectangle 26"/>
          <p:cNvSpPr/>
          <p:nvPr/>
        </p:nvSpPr>
        <p:spPr>
          <a:xfrm>
            <a:off x="5748368" y="2160640"/>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 name="Rectangle 27"/>
          <p:cNvSpPr/>
          <p:nvPr/>
        </p:nvSpPr>
        <p:spPr>
          <a:xfrm>
            <a:off x="6051611" y="2160640"/>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6</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 name="Rectangle 28"/>
          <p:cNvSpPr/>
          <p:nvPr/>
        </p:nvSpPr>
        <p:spPr>
          <a:xfrm>
            <a:off x="6335354" y="2160640"/>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 name="Rectangle 29"/>
          <p:cNvSpPr/>
          <p:nvPr/>
        </p:nvSpPr>
        <p:spPr>
          <a:xfrm>
            <a:off x="6638597" y="2160640"/>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8</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1" name="Rectangle 30"/>
          <p:cNvSpPr/>
          <p:nvPr/>
        </p:nvSpPr>
        <p:spPr>
          <a:xfrm>
            <a:off x="1927038" y="2199009"/>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-8</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2" name="Rectangle 31"/>
          <p:cNvSpPr/>
          <p:nvPr/>
        </p:nvSpPr>
        <p:spPr>
          <a:xfrm>
            <a:off x="2230281" y="2199009"/>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3" name="Rectangle 32"/>
          <p:cNvSpPr/>
          <p:nvPr/>
        </p:nvSpPr>
        <p:spPr>
          <a:xfrm>
            <a:off x="2514024" y="2199009"/>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-6</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4" name="Rectangle 33"/>
          <p:cNvSpPr/>
          <p:nvPr/>
        </p:nvSpPr>
        <p:spPr>
          <a:xfrm>
            <a:off x="2817267" y="2199009"/>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5" name="Rectangle 34"/>
          <p:cNvSpPr/>
          <p:nvPr/>
        </p:nvSpPr>
        <p:spPr>
          <a:xfrm>
            <a:off x="3093674" y="2199009"/>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6" name="Rectangle 35"/>
          <p:cNvSpPr/>
          <p:nvPr/>
        </p:nvSpPr>
        <p:spPr>
          <a:xfrm>
            <a:off x="3396916" y="2199009"/>
            <a:ext cx="372217"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7" name="Rectangle 36"/>
          <p:cNvSpPr/>
          <p:nvPr/>
        </p:nvSpPr>
        <p:spPr>
          <a:xfrm>
            <a:off x="3680659" y="2199009"/>
            <a:ext cx="372217"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8" name="Rectangle 37"/>
          <p:cNvSpPr/>
          <p:nvPr/>
        </p:nvSpPr>
        <p:spPr>
          <a:xfrm>
            <a:off x="3983902" y="2199009"/>
            <a:ext cx="372218"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1" name="Rectangle 40"/>
          <p:cNvSpPr/>
          <p:nvPr/>
        </p:nvSpPr>
        <p:spPr>
          <a:xfrm>
            <a:off x="147301" y="2199009"/>
            <a:ext cx="489238"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2" name="Rectangle 41"/>
          <p:cNvSpPr/>
          <p:nvPr/>
        </p:nvSpPr>
        <p:spPr>
          <a:xfrm>
            <a:off x="450545" y="2199009"/>
            <a:ext cx="48923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3" name="Rectangle 42"/>
          <p:cNvSpPr/>
          <p:nvPr/>
        </p:nvSpPr>
        <p:spPr>
          <a:xfrm>
            <a:off x="726951" y="2199009"/>
            <a:ext cx="489238"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4" name="Rectangle 43"/>
          <p:cNvSpPr/>
          <p:nvPr/>
        </p:nvSpPr>
        <p:spPr>
          <a:xfrm>
            <a:off x="1030195" y="2199009"/>
            <a:ext cx="48923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5" name="Rectangle 44"/>
          <p:cNvSpPr/>
          <p:nvPr/>
        </p:nvSpPr>
        <p:spPr>
          <a:xfrm>
            <a:off x="1313938" y="2199009"/>
            <a:ext cx="48923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6" name="Rectangle 45"/>
          <p:cNvSpPr/>
          <p:nvPr/>
        </p:nvSpPr>
        <p:spPr>
          <a:xfrm>
            <a:off x="1675691" y="2199009"/>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-9</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7" name="Rectangle 46"/>
          <p:cNvSpPr/>
          <p:nvPr/>
        </p:nvSpPr>
        <p:spPr>
          <a:xfrm>
            <a:off x="6909181" y="2166132"/>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9</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8" name="Rectangle 47"/>
          <p:cNvSpPr/>
          <p:nvPr/>
        </p:nvSpPr>
        <p:spPr>
          <a:xfrm>
            <a:off x="7153915" y="2166132"/>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9" name="Rectangle 48"/>
          <p:cNvSpPr/>
          <p:nvPr/>
        </p:nvSpPr>
        <p:spPr>
          <a:xfrm>
            <a:off x="7437658" y="2166132"/>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0" name="Rectangle 49"/>
          <p:cNvSpPr/>
          <p:nvPr/>
        </p:nvSpPr>
        <p:spPr>
          <a:xfrm>
            <a:off x="7740901" y="2166132"/>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1" name="Rectangle 50"/>
          <p:cNvSpPr/>
          <p:nvPr/>
        </p:nvSpPr>
        <p:spPr>
          <a:xfrm>
            <a:off x="8017308" y="2166132"/>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2" name="Rectangle 51"/>
          <p:cNvSpPr/>
          <p:nvPr/>
        </p:nvSpPr>
        <p:spPr>
          <a:xfrm>
            <a:off x="8320551" y="2166132"/>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0" name="TextBox 89"/>
          <p:cNvSpPr txBox="1"/>
          <p:nvPr/>
        </p:nvSpPr>
        <p:spPr>
          <a:xfrm>
            <a:off x="371708" y="2868190"/>
            <a:ext cx="7499452" cy="461665"/>
          </a:xfrm>
          <a:prstGeom prst="rect">
            <a:avLst/>
          </a:prstGeom>
          <a:noFill/>
        </p:spPr>
        <p:txBody>
          <a:bodyPr wrap="square" rtlCol="0">
            <a:spAutoFit/>
          </a:bodyPr>
          <a:lstStyle/>
          <a:p>
            <a:r>
              <a:rPr lang="en-GB" sz="1200" dirty="0" smtClean="0">
                <a:latin typeface="Impact" pitchFamily="34" charset="0"/>
              </a:rPr>
              <a:t>Example,  9 take away five.   Here you are starting with nine units and want to take five of them away (9-5=?) .  This is just a movement of five steps away from 9 but this time in the negative direction.</a:t>
            </a:r>
            <a:endParaRPr lang="en-GB" sz="1200" dirty="0">
              <a:latin typeface="Impact" pitchFamily="34" charset="0"/>
            </a:endParaRPr>
          </a:p>
        </p:txBody>
      </p:sp>
      <p:sp>
        <p:nvSpPr>
          <p:cNvPr id="4" name="Left Arrow 3"/>
          <p:cNvSpPr/>
          <p:nvPr/>
        </p:nvSpPr>
        <p:spPr>
          <a:xfrm>
            <a:off x="1558557" y="1933893"/>
            <a:ext cx="2905949" cy="2651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Snip Diagonal Corner Rectangle 93"/>
          <p:cNvSpPr/>
          <p:nvPr/>
        </p:nvSpPr>
        <p:spPr>
          <a:xfrm>
            <a:off x="450545" y="3966086"/>
            <a:ext cx="8222920" cy="72008"/>
          </a:xfrm>
          <a:prstGeom prst="snip2Diag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5" name="Straight Connector 94"/>
          <p:cNvCxnSpPr/>
          <p:nvPr/>
        </p:nvCxnSpPr>
        <p:spPr>
          <a:xfrm>
            <a:off x="4562005" y="3750062"/>
            <a:ext cx="0"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4379475" y="3489814"/>
            <a:ext cx="308097"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7" name="Rectangle 96"/>
          <p:cNvSpPr/>
          <p:nvPr/>
        </p:nvSpPr>
        <p:spPr>
          <a:xfrm>
            <a:off x="4650749" y="3489814"/>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8" name="Rectangle 97"/>
          <p:cNvSpPr/>
          <p:nvPr/>
        </p:nvSpPr>
        <p:spPr>
          <a:xfrm>
            <a:off x="4953992" y="3489814"/>
            <a:ext cx="301686"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9" name="Rectangle 98"/>
          <p:cNvSpPr/>
          <p:nvPr/>
        </p:nvSpPr>
        <p:spPr>
          <a:xfrm>
            <a:off x="5237735" y="3489814"/>
            <a:ext cx="301686"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0" name="Rectangle 99"/>
          <p:cNvSpPr/>
          <p:nvPr/>
        </p:nvSpPr>
        <p:spPr>
          <a:xfrm>
            <a:off x="5540978" y="3489814"/>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1" name="Rectangle 100"/>
          <p:cNvSpPr/>
          <p:nvPr/>
        </p:nvSpPr>
        <p:spPr>
          <a:xfrm>
            <a:off x="5817385" y="3489814"/>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2" name="Rectangle 101"/>
          <p:cNvSpPr/>
          <p:nvPr/>
        </p:nvSpPr>
        <p:spPr>
          <a:xfrm>
            <a:off x="6120628" y="3489814"/>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6</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3" name="Rectangle 102"/>
          <p:cNvSpPr/>
          <p:nvPr/>
        </p:nvSpPr>
        <p:spPr>
          <a:xfrm>
            <a:off x="6404371" y="3489814"/>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4" name="Rectangle 103"/>
          <p:cNvSpPr/>
          <p:nvPr/>
        </p:nvSpPr>
        <p:spPr>
          <a:xfrm>
            <a:off x="6707614" y="3489814"/>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8</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5" name="Rectangle 104"/>
          <p:cNvSpPr/>
          <p:nvPr/>
        </p:nvSpPr>
        <p:spPr>
          <a:xfrm>
            <a:off x="1996055" y="3528183"/>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-8</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6" name="Rectangle 105"/>
          <p:cNvSpPr/>
          <p:nvPr/>
        </p:nvSpPr>
        <p:spPr>
          <a:xfrm>
            <a:off x="2299298" y="3528183"/>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7" name="Rectangle 106"/>
          <p:cNvSpPr/>
          <p:nvPr/>
        </p:nvSpPr>
        <p:spPr>
          <a:xfrm>
            <a:off x="2583041" y="3528183"/>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-6</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8" name="Rectangle 107"/>
          <p:cNvSpPr/>
          <p:nvPr/>
        </p:nvSpPr>
        <p:spPr>
          <a:xfrm>
            <a:off x="2886284" y="3528183"/>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9" name="Rectangle 108"/>
          <p:cNvSpPr/>
          <p:nvPr/>
        </p:nvSpPr>
        <p:spPr>
          <a:xfrm>
            <a:off x="3162691" y="3528183"/>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0" name="Rectangle 109"/>
          <p:cNvSpPr/>
          <p:nvPr/>
        </p:nvSpPr>
        <p:spPr>
          <a:xfrm>
            <a:off x="3465933" y="3528183"/>
            <a:ext cx="372217"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1" name="Rectangle 110"/>
          <p:cNvSpPr/>
          <p:nvPr/>
        </p:nvSpPr>
        <p:spPr>
          <a:xfrm>
            <a:off x="3749676" y="3528183"/>
            <a:ext cx="372217"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2" name="Rectangle 111"/>
          <p:cNvSpPr/>
          <p:nvPr/>
        </p:nvSpPr>
        <p:spPr>
          <a:xfrm>
            <a:off x="4052919" y="3528183"/>
            <a:ext cx="372218"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3" name="Rectangle 112"/>
          <p:cNvSpPr/>
          <p:nvPr/>
        </p:nvSpPr>
        <p:spPr>
          <a:xfrm>
            <a:off x="216318" y="3528183"/>
            <a:ext cx="489238"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4" name="Rectangle 113"/>
          <p:cNvSpPr/>
          <p:nvPr/>
        </p:nvSpPr>
        <p:spPr>
          <a:xfrm>
            <a:off x="519562" y="3528183"/>
            <a:ext cx="48923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5" name="Rectangle 114"/>
          <p:cNvSpPr/>
          <p:nvPr/>
        </p:nvSpPr>
        <p:spPr>
          <a:xfrm>
            <a:off x="795968" y="3528183"/>
            <a:ext cx="489238"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6" name="Rectangle 115"/>
          <p:cNvSpPr/>
          <p:nvPr/>
        </p:nvSpPr>
        <p:spPr>
          <a:xfrm>
            <a:off x="1099212" y="3528183"/>
            <a:ext cx="48923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7" name="Rectangle 116"/>
          <p:cNvSpPr/>
          <p:nvPr/>
        </p:nvSpPr>
        <p:spPr>
          <a:xfrm>
            <a:off x="1382955" y="3528183"/>
            <a:ext cx="48923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8" name="Rectangle 117"/>
          <p:cNvSpPr/>
          <p:nvPr/>
        </p:nvSpPr>
        <p:spPr>
          <a:xfrm>
            <a:off x="1744708" y="3528183"/>
            <a:ext cx="372218" cy="369332"/>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-9</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9" name="Rectangle 118"/>
          <p:cNvSpPr/>
          <p:nvPr/>
        </p:nvSpPr>
        <p:spPr>
          <a:xfrm>
            <a:off x="6978198" y="3495306"/>
            <a:ext cx="301686"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9</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0" name="Rectangle 119"/>
          <p:cNvSpPr/>
          <p:nvPr/>
        </p:nvSpPr>
        <p:spPr>
          <a:xfrm>
            <a:off x="7222932" y="3495306"/>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1" name="Rectangle 120"/>
          <p:cNvSpPr/>
          <p:nvPr/>
        </p:nvSpPr>
        <p:spPr>
          <a:xfrm>
            <a:off x="7506675" y="3495306"/>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2" name="Rectangle 121"/>
          <p:cNvSpPr/>
          <p:nvPr/>
        </p:nvSpPr>
        <p:spPr>
          <a:xfrm>
            <a:off x="7809918" y="3495306"/>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3" name="Rectangle 122"/>
          <p:cNvSpPr/>
          <p:nvPr/>
        </p:nvSpPr>
        <p:spPr>
          <a:xfrm>
            <a:off x="8086325" y="3495306"/>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4" name="Rectangle 123"/>
          <p:cNvSpPr/>
          <p:nvPr/>
        </p:nvSpPr>
        <p:spPr>
          <a:xfrm>
            <a:off x="8389568" y="3495306"/>
            <a:ext cx="418704" cy="369332"/>
          </a:xfrm>
          <a:prstGeom prst="rect">
            <a:avLst/>
          </a:prstGeom>
          <a:noFill/>
        </p:spPr>
        <p:txBody>
          <a:bodyPr wrap="non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5" name="Oval 124"/>
          <p:cNvSpPr/>
          <p:nvPr/>
        </p:nvSpPr>
        <p:spPr>
          <a:xfrm>
            <a:off x="6980628" y="3489814"/>
            <a:ext cx="242304" cy="330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urved Up Arrow 125"/>
          <p:cNvSpPr/>
          <p:nvPr/>
        </p:nvSpPr>
        <p:spPr>
          <a:xfrm flipH="1">
            <a:off x="5622803" y="3807350"/>
            <a:ext cx="1506237" cy="31747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7" name="Rectangle 126"/>
          <p:cNvSpPr/>
          <p:nvPr/>
        </p:nvSpPr>
        <p:spPr>
          <a:xfrm>
            <a:off x="6236205" y="4038094"/>
            <a:ext cx="372218"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8" name="TextBox 127"/>
          <p:cNvSpPr txBox="1"/>
          <p:nvPr/>
        </p:nvSpPr>
        <p:spPr>
          <a:xfrm>
            <a:off x="392287" y="4293096"/>
            <a:ext cx="8346968" cy="2123658"/>
          </a:xfrm>
          <a:prstGeom prst="rect">
            <a:avLst/>
          </a:prstGeom>
          <a:noFill/>
        </p:spPr>
        <p:txBody>
          <a:bodyPr wrap="square" rtlCol="0">
            <a:spAutoFit/>
          </a:bodyPr>
          <a:lstStyle/>
          <a:p>
            <a:r>
              <a:rPr lang="en-GB" sz="1200" dirty="0" smtClean="0">
                <a:latin typeface="Impact" pitchFamily="34" charset="0"/>
              </a:rPr>
              <a:t>Try……..     7 minus 4.    Good 7-4 is three !</a:t>
            </a:r>
          </a:p>
          <a:p>
            <a:r>
              <a:rPr lang="en-GB" sz="1200" dirty="0">
                <a:latin typeface="Impact" pitchFamily="34" charset="0"/>
              </a:rPr>
              <a:t>	</a:t>
            </a:r>
            <a:r>
              <a:rPr lang="en-GB" sz="1200" dirty="0" smtClean="0">
                <a:latin typeface="Impact" pitchFamily="34" charset="0"/>
              </a:rPr>
              <a:t>13 take away 8.  Yes, you arrive at 5 !</a:t>
            </a:r>
          </a:p>
          <a:p>
            <a:r>
              <a:rPr lang="en-GB" sz="1200" dirty="0">
                <a:latin typeface="Impact" pitchFamily="34" charset="0"/>
              </a:rPr>
              <a:t>	</a:t>
            </a:r>
            <a:r>
              <a:rPr lang="en-GB" sz="1200" dirty="0" smtClean="0">
                <a:latin typeface="Impact" pitchFamily="34" charset="0"/>
              </a:rPr>
              <a:t>	14 minus 23.  Here you will pass zero and keep counting, where do you end up??  Good its -9 !</a:t>
            </a:r>
          </a:p>
          <a:p>
            <a:endParaRPr lang="en-GB" sz="1200" dirty="0">
              <a:latin typeface="Impact" pitchFamily="34" charset="0"/>
            </a:endParaRPr>
          </a:p>
          <a:p>
            <a:r>
              <a:rPr lang="en-GB" sz="1200" dirty="0" smtClean="0">
                <a:latin typeface="Impact" pitchFamily="34" charset="0"/>
              </a:rPr>
              <a:t>What about  zero minus thirteen?  Yes, just move 13 steps to the left (negative direction) from starting a zero.  You get -13</a:t>
            </a:r>
          </a:p>
          <a:p>
            <a:endParaRPr lang="en-GB" sz="1200" dirty="0">
              <a:latin typeface="Impact" pitchFamily="34" charset="0"/>
            </a:endParaRPr>
          </a:p>
          <a:p>
            <a:r>
              <a:rPr lang="en-GB" sz="1200" dirty="0" smtClean="0">
                <a:latin typeface="Impact" pitchFamily="34" charset="0"/>
              </a:rPr>
              <a:t>And can  you do  -3  minus  eight ?  That looks like this…. -3 -8 = ?  That just means, start at -3 and move left eight steps.  Did you arrive at -11 ?? Good !</a:t>
            </a:r>
          </a:p>
          <a:p>
            <a:endParaRPr lang="en-GB" sz="1200" dirty="0">
              <a:latin typeface="Impact" pitchFamily="34" charset="0"/>
            </a:endParaRPr>
          </a:p>
          <a:p>
            <a:r>
              <a:rPr lang="en-GB" sz="1200" dirty="0" smtClean="0">
                <a:latin typeface="Impact" pitchFamily="34" charset="0"/>
              </a:rPr>
              <a:t>Finally, can you take -7 away from -8 ??  That means start at -8 and move left -7 places.  How can you do that?  Well -8 take away 7 would mean move left 7 steps, so -8 take away -7 must mean the opposite direction, try it….did you arrive at -1 ? Well done if you did !</a:t>
            </a:r>
            <a:endParaRPr lang="en-GB" sz="1200" dirty="0">
              <a:latin typeface="Impact" pitchFamily="34" charset="0"/>
            </a:endParaRPr>
          </a:p>
        </p:txBody>
      </p:sp>
    </p:spTree>
    <p:extLst>
      <p:ext uri="{BB962C8B-B14F-4D97-AF65-F5344CB8AC3E}">
        <p14:creationId xmlns:p14="http://schemas.microsoft.com/office/powerpoint/2010/main" val="164526904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44597" y="1163767"/>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9" name="Snip Same Side Corner Rectangle 128"/>
          <p:cNvSpPr/>
          <p:nvPr/>
        </p:nvSpPr>
        <p:spPr>
          <a:xfrm>
            <a:off x="4766397" y="4077072"/>
            <a:ext cx="4126083" cy="1826334"/>
          </a:xfrm>
          <a:prstGeom prst="snip2SameRect">
            <a:avLst>
              <a:gd name="adj1" fmla="val 10275"/>
              <a:gd name="adj2" fmla="val 13768"/>
            </a:avLst>
          </a:prstGeom>
          <a:solidFill>
            <a:schemeClr val="bg1">
              <a:lumMod val="95000"/>
            </a:schemeClr>
          </a:solidFill>
          <a:effectLst>
            <a:innerShdw blurRad="63500" dist="190500" dir="2700000">
              <a:schemeClr val="bg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nip Same Side Corner Rectangle 14"/>
          <p:cNvSpPr/>
          <p:nvPr/>
        </p:nvSpPr>
        <p:spPr>
          <a:xfrm>
            <a:off x="248975" y="4077072"/>
            <a:ext cx="3170897" cy="1656184"/>
          </a:xfrm>
          <a:prstGeom prst="snip2SameRect">
            <a:avLst>
              <a:gd name="adj1" fmla="val 10275"/>
              <a:gd name="adj2" fmla="val 13768"/>
            </a:avLst>
          </a:prstGeom>
          <a:solidFill>
            <a:schemeClr val="bg1">
              <a:lumMod val="95000"/>
            </a:schemeClr>
          </a:solidFill>
          <a:effectLst>
            <a:innerShdw blurRad="63500" dist="190500" dir="2700000">
              <a:schemeClr val="bg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5" name="Rectangle 24"/>
          <p:cNvSpPr/>
          <p:nvPr/>
        </p:nvSpPr>
        <p:spPr>
          <a:xfrm>
            <a:off x="724419" y="1556792"/>
            <a:ext cx="4063605" cy="369332"/>
          </a:xfrm>
          <a:prstGeom prst="rect">
            <a:avLst/>
          </a:prstGeom>
        </p:spPr>
        <p:txBody>
          <a:bodyPr wrap="square">
            <a:spAutoFit/>
          </a:bodyPr>
          <a:lstStyle/>
          <a:p>
            <a:r>
              <a:rPr lang="en-GB" dirty="0" smtClean="0">
                <a:latin typeface="Impact" pitchFamily="34" charset="0"/>
              </a:rPr>
              <a:t>Y</a:t>
            </a:r>
          </a:p>
        </p:txBody>
      </p:sp>
      <p:pic>
        <p:nvPicPr>
          <p:cNvPr id="2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sp>
        <p:nvSpPr>
          <p:cNvPr id="26" name="TextBox 25"/>
          <p:cNvSpPr txBox="1"/>
          <p:nvPr/>
        </p:nvSpPr>
        <p:spPr>
          <a:xfrm>
            <a:off x="1032988" y="1552678"/>
            <a:ext cx="7499452" cy="2677656"/>
          </a:xfrm>
          <a:prstGeom prst="rect">
            <a:avLst/>
          </a:prstGeom>
          <a:noFill/>
        </p:spPr>
        <p:txBody>
          <a:bodyPr wrap="square" rtlCol="0">
            <a:spAutoFit/>
          </a:bodyPr>
          <a:lstStyle/>
          <a:p>
            <a:r>
              <a:rPr lang="en-GB" sz="1200" dirty="0" smtClean="0">
                <a:latin typeface="Impact" pitchFamily="34" charset="0"/>
              </a:rPr>
              <a:t>So…. Some rules for adding and subtracting of positive and negative numbers to learn !</a:t>
            </a:r>
          </a:p>
          <a:p>
            <a:endParaRPr lang="en-GB" sz="1200" dirty="0">
              <a:latin typeface="Impact" pitchFamily="34" charset="0"/>
            </a:endParaRPr>
          </a:p>
          <a:p>
            <a:r>
              <a:rPr lang="en-GB" sz="1200" dirty="0" smtClean="0">
                <a:latin typeface="Impact" pitchFamily="34" charset="0"/>
              </a:rPr>
              <a:t>Adding Positive Numbers		Positive   +   Positive        =   Larger Positive Number</a:t>
            </a:r>
          </a:p>
          <a:p>
            <a:r>
              <a:rPr lang="en-GB" sz="1200" dirty="0">
                <a:latin typeface="Impact" pitchFamily="34" charset="0"/>
              </a:rPr>
              <a:t>	</a:t>
            </a:r>
            <a:r>
              <a:rPr lang="en-GB" sz="1200" dirty="0" smtClean="0">
                <a:latin typeface="Impact" pitchFamily="34" charset="0"/>
              </a:rPr>
              <a:t>	</a:t>
            </a:r>
            <a:r>
              <a:rPr lang="en-GB" sz="1200" dirty="0" err="1" smtClean="0">
                <a:latin typeface="Impact" pitchFamily="34" charset="0"/>
              </a:rPr>
              <a:t>eg</a:t>
            </a:r>
            <a:r>
              <a:rPr lang="en-GB" sz="1200" dirty="0" smtClean="0">
                <a:latin typeface="Impact" pitchFamily="34" charset="0"/>
              </a:rPr>
              <a:t>	23               +       48                  =   71</a:t>
            </a:r>
          </a:p>
          <a:p>
            <a:endParaRPr lang="en-GB" sz="1200" dirty="0">
              <a:latin typeface="Impact" pitchFamily="34" charset="0"/>
            </a:endParaRPr>
          </a:p>
          <a:p>
            <a:r>
              <a:rPr lang="en-GB" sz="1200" dirty="0" smtClean="0">
                <a:latin typeface="Impact" pitchFamily="34" charset="0"/>
              </a:rPr>
              <a:t>Adding Positive to Negative		Positive  +   Negative        =   Positive  -  value of the negative number</a:t>
            </a:r>
          </a:p>
          <a:p>
            <a:r>
              <a:rPr lang="en-GB" sz="1200" dirty="0">
                <a:latin typeface="Impact" pitchFamily="34" charset="0"/>
              </a:rPr>
              <a:t>	</a:t>
            </a:r>
            <a:r>
              <a:rPr lang="en-GB" sz="1200" dirty="0" smtClean="0">
                <a:latin typeface="Impact" pitchFamily="34" charset="0"/>
              </a:rPr>
              <a:t>	</a:t>
            </a:r>
            <a:r>
              <a:rPr lang="en-GB" sz="1200" dirty="0" err="1" smtClean="0">
                <a:latin typeface="Impact" pitchFamily="34" charset="0"/>
              </a:rPr>
              <a:t>eg</a:t>
            </a:r>
            <a:r>
              <a:rPr lang="en-GB" sz="1200" dirty="0" smtClean="0">
                <a:latin typeface="Impact" pitchFamily="34" charset="0"/>
              </a:rPr>
              <a:t>	15                +     -7                      =   15               -          7</a:t>
            </a:r>
          </a:p>
          <a:p>
            <a:endParaRPr lang="en-GB" sz="1200" dirty="0">
              <a:latin typeface="Impact" pitchFamily="34" charset="0"/>
            </a:endParaRPr>
          </a:p>
          <a:p>
            <a:r>
              <a:rPr lang="en-GB" sz="1200" dirty="0" smtClean="0">
                <a:latin typeface="Impact" pitchFamily="34" charset="0"/>
              </a:rPr>
              <a:t>Adding Negative to Positive		Negative   +   Positive       =    Positive  -  value of the negative number</a:t>
            </a:r>
          </a:p>
          <a:p>
            <a:r>
              <a:rPr lang="en-GB" sz="1200" dirty="0">
                <a:latin typeface="Impact" pitchFamily="34" charset="0"/>
              </a:rPr>
              <a:t>	</a:t>
            </a:r>
            <a:r>
              <a:rPr lang="en-GB" sz="1200" dirty="0" smtClean="0">
                <a:latin typeface="Impact" pitchFamily="34" charset="0"/>
              </a:rPr>
              <a:t>	</a:t>
            </a:r>
            <a:r>
              <a:rPr lang="en-GB" sz="1200" dirty="0" err="1" smtClean="0">
                <a:latin typeface="Impact" pitchFamily="34" charset="0"/>
              </a:rPr>
              <a:t>eg</a:t>
            </a:r>
            <a:r>
              <a:rPr lang="en-GB" sz="1200" dirty="0" smtClean="0">
                <a:latin typeface="Impact" pitchFamily="34" charset="0"/>
              </a:rPr>
              <a:t>	-30                +       15                =    15                -       30</a:t>
            </a:r>
          </a:p>
          <a:p>
            <a:endParaRPr lang="en-GB" sz="1200" dirty="0">
              <a:latin typeface="Impact" pitchFamily="34" charset="0"/>
            </a:endParaRPr>
          </a:p>
          <a:p>
            <a:r>
              <a:rPr lang="en-GB" sz="1200" dirty="0" smtClean="0">
                <a:latin typeface="Impact" pitchFamily="34" charset="0"/>
              </a:rPr>
              <a:t>Negative add Negative		Negative    +    Negative   =    Larger Negative Number</a:t>
            </a:r>
          </a:p>
          <a:p>
            <a:r>
              <a:rPr lang="en-GB" sz="1200" dirty="0">
                <a:latin typeface="Impact" pitchFamily="34" charset="0"/>
              </a:rPr>
              <a:t>	</a:t>
            </a:r>
            <a:r>
              <a:rPr lang="en-GB" sz="1200" dirty="0" smtClean="0">
                <a:latin typeface="Impact" pitchFamily="34" charset="0"/>
              </a:rPr>
              <a:t>	</a:t>
            </a:r>
            <a:r>
              <a:rPr lang="en-GB" sz="1200" dirty="0" err="1" smtClean="0">
                <a:latin typeface="Impact" pitchFamily="34" charset="0"/>
              </a:rPr>
              <a:t>eg</a:t>
            </a:r>
            <a:r>
              <a:rPr lang="en-GB" sz="1200" dirty="0" smtClean="0">
                <a:latin typeface="Impact" pitchFamily="34" charset="0"/>
              </a:rPr>
              <a:t>	-6                    +          -18          =     - 24</a:t>
            </a:r>
          </a:p>
          <a:p>
            <a:endParaRPr lang="en-GB" sz="1200" dirty="0">
              <a:latin typeface="Impact" pitchFamily="34" charset="0"/>
            </a:endParaRPr>
          </a:p>
        </p:txBody>
      </p:sp>
      <p:sp>
        <p:nvSpPr>
          <p:cNvPr id="84" name="TextBox 83"/>
          <p:cNvSpPr txBox="1"/>
          <p:nvPr/>
        </p:nvSpPr>
        <p:spPr>
          <a:xfrm>
            <a:off x="251520" y="4149080"/>
            <a:ext cx="8640960" cy="1754326"/>
          </a:xfrm>
          <a:prstGeom prst="rect">
            <a:avLst/>
          </a:prstGeom>
          <a:noFill/>
        </p:spPr>
        <p:txBody>
          <a:bodyPr wrap="square" rtlCol="0">
            <a:spAutoFit/>
          </a:bodyPr>
          <a:lstStyle/>
          <a:p>
            <a:r>
              <a:rPr lang="en-GB" sz="1200" dirty="0" smtClean="0">
                <a:latin typeface="Impact" pitchFamily="34" charset="0"/>
              </a:rPr>
              <a:t>Main addition rule for larger numbers			Main rule for subtracting of larger numbers</a:t>
            </a:r>
          </a:p>
          <a:p>
            <a:endParaRPr lang="en-GB" sz="1200" dirty="0">
              <a:latin typeface="Impact" pitchFamily="34" charset="0"/>
            </a:endParaRPr>
          </a:p>
          <a:p>
            <a:r>
              <a:rPr lang="en-GB" sz="1200" dirty="0" smtClean="0">
                <a:latin typeface="Impact" pitchFamily="34" charset="0"/>
              </a:rPr>
              <a:t>Traditional method – add each place value and	 	Traditional method – take each place value away in columns</a:t>
            </a:r>
          </a:p>
          <a:p>
            <a:r>
              <a:rPr lang="en-GB" sz="1200" dirty="0">
                <a:latin typeface="Impact" pitchFamily="34" charset="0"/>
              </a:rPr>
              <a:t>c</a:t>
            </a:r>
            <a:r>
              <a:rPr lang="en-GB" sz="1200" dirty="0" smtClean="0">
                <a:latin typeface="Impact" pitchFamily="34" charset="0"/>
              </a:rPr>
              <a:t>arry over any sets of ten made in each column		If a column does not have enough in it, take one set of ten from</a:t>
            </a:r>
          </a:p>
          <a:p>
            <a:r>
              <a:rPr lang="en-GB" sz="1200" dirty="0" smtClean="0">
                <a:latin typeface="Impact" pitchFamily="34" charset="0"/>
              </a:rPr>
              <a:t>					the column on the left …………..    549 – 487 =  </a:t>
            </a:r>
            <a:endParaRPr lang="en-GB" sz="1200" dirty="0">
              <a:latin typeface="Impact" pitchFamily="34" charset="0"/>
            </a:endParaRPr>
          </a:p>
          <a:p>
            <a:r>
              <a:rPr lang="en-GB" sz="1200" dirty="0" smtClean="0">
                <a:latin typeface="Impact" pitchFamily="34" charset="0"/>
              </a:rPr>
              <a:t>	4     8    7</a:t>
            </a:r>
          </a:p>
          <a:p>
            <a:r>
              <a:rPr lang="en-GB" sz="1200" dirty="0">
                <a:latin typeface="Impact" pitchFamily="34" charset="0"/>
              </a:rPr>
              <a:t>	 </a:t>
            </a:r>
            <a:r>
              <a:rPr lang="en-GB" sz="1200" dirty="0" smtClean="0">
                <a:latin typeface="Impact" pitchFamily="34" charset="0"/>
              </a:rPr>
              <a:t>5    4    9       +					5    4    9   </a:t>
            </a:r>
          </a:p>
          <a:p>
            <a:r>
              <a:rPr lang="en-GB" sz="1200" dirty="0" smtClean="0">
                <a:latin typeface="Impact" pitchFamily="34" charset="0"/>
              </a:rPr>
              <a:t>                            1    0    3    6					4    8    7      -</a:t>
            </a:r>
          </a:p>
          <a:p>
            <a:r>
              <a:rPr lang="en-GB" sz="1200" dirty="0">
                <a:latin typeface="Impact" pitchFamily="34" charset="0"/>
              </a:rPr>
              <a:t>	</a:t>
            </a:r>
            <a:r>
              <a:rPr lang="en-GB" sz="1200" dirty="0" smtClean="0">
                <a:latin typeface="Impact" pitchFamily="34" charset="0"/>
              </a:rPr>
              <a:t>					 0   6    2</a:t>
            </a:r>
            <a:endParaRPr lang="en-GB" sz="1200" dirty="0">
              <a:latin typeface="Impact" pitchFamily="34" charset="0"/>
            </a:endParaRPr>
          </a:p>
        </p:txBody>
      </p:sp>
      <p:cxnSp>
        <p:nvCxnSpPr>
          <p:cNvPr id="9" name="Straight Connector 8"/>
          <p:cNvCxnSpPr/>
          <p:nvPr/>
        </p:nvCxnSpPr>
        <p:spPr>
          <a:xfrm>
            <a:off x="922449" y="5455806"/>
            <a:ext cx="9361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96136" y="5229200"/>
            <a:ext cx="144016"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868144" y="5198712"/>
            <a:ext cx="263214" cy="276999"/>
          </a:xfrm>
          <a:prstGeom prst="rect">
            <a:avLst/>
          </a:prstGeom>
          <a:noFill/>
        </p:spPr>
        <p:txBody>
          <a:bodyPr wrap="none" lIns="91440" tIns="45720" rIns="91440" bIns="45720">
            <a:spAutoFit/>
          </a:bodyPr>
          <a:lstStyle/>
          <a:p>
            <a:pPr algn="ctr"/>
            <a:r>
              <a:rPr lang="en-US" sz="1200" b="1" cap="none" spc="0" dirty="0" smtClean="0">
                <a:ln w="12700">
                  <a:solidFill>
                    <a:schemeClr val="tx2">
                      <a:satMod val="155000"/>
                    </a:schemeClr>
                  </a:solidFill>
                  <a:prstDash val="solid"/>
                </a:ln>
                <a:effectLst>
                  <a:outerShdw blurRad="38100" dist="38100" dir="2700000" algn="tl">
                    <a:srgbClr val="000000">
                      <a:alpha val="43137"/>
                    </a:srgbClr>
                  </a:outerShdw>
                </a:effectLst>
              </a:rPr>
              <a:t>1</a:t>
            </a:r>
            <a:endParaRPr lang="en-US" sz="1200" b="1" cap="none" spc="0" dirty="0">
              <a:ln w="12700">
                <a:solidFill>
                  <a:schemeClr val="tx2">
                    <a:satMod val="155000"/>
                  </a:schemeClr>
                </a:solidFill>
                <a:prstDash val="solid"/>
              </a:ln>
              <a:effectLst>
                <a:outerShdw blurRad="38100" dist="38100" dir="2700000" algn="tl">
                  <a:srgbClr val="000000">
                    <a:alpha val="43137"/>
                  </a:srgbClr>
                </a:outerShdw>
              </a:effectLst>
            </a:endParaRPr>
          </a:p>
        </p:txBody>
      </p:sp>
      <p:sp>
        <p:nvSpPr>
          <p:cNvPr id="91" name="Rectangle 90"/>
          <p:cNvSpPr/>
          <p:nvPr/>
        </p:nvSpPr>
        <p:spPr>
          <a:xfrm>
            <a:off x="5600031" y="5168225"/>
            <a:ext cx="263214" cy="276999"/>
          </a:xfrm>
          <a:prstGeom prst="rect">
            <a:avLst/>
          </a:prstGeom>
          <a:noFill/>
        </p:spPr>
        <p:txBody>
          <a:bodyPr wrap="none" lIns="91440" tIns="45720" rIns="91440" bIns="45720">
            <a:spAutoFit/>
          </a:bodyPr>
          <a:lstStyle/>
          <a:p>
            <a:pPr algn="ctr"/>
            <a:r>
              <a:rPr lang="en-US" sz="1200" b="1" dirty="0">
                <a:ln w="12700">
                  <a:solidFill>
                    <a:schemeClr val="tx2">
                      <a:satMod val="155000"/>
                    </a:schemeClr>
                  </a:solidFill>
                  <a:prstDash val="solid"/>
                </a:ln>
                <a:effectLst>
                  <a:outerShdw blurRad="38100" dist="38100" dir="2700000" algn="tl">
                    <a:srgbClr val="000000">
                      <a:alpha val="43137"/>
                    </a:srgbClr>
                  </a:outerShdw>
                </a:effectLst>
              </a:rPr>
              <a:t>4</a:t>
            </a:r>
            <a:endParaRPr lang="en-US" sz="1200" b="1" cap="none" spc="0" dirty="0">
              <a:ln w="12700">
                <a:solidFill>
                  <a:schemeClr val="tx2">
                    <a:satMod val="155000"/>
                  </a:schemeClr>
                </a:solidFill>
                <a:prstDash val="solid"/>
              </a:ln>
              <a:effectLst>
                <a:outerShdw blurRad="38100" dist="38100" dir="2700000" algn="tl">
                  <a:srgbClr val="000000">
                    <a:alpha val="43137"/>
                  </a:srgbClr>
                </a:outerShdw>
              </a:effectLst>
            </a:endParaRPr>
          </a:p>
        </p:txBody>
      </p:sp>
      <p:cxnSp>
        <p:nvCxnSpPr>
          <p:cNvPr id="92" name="Straight Connector 91"/>
          <p:cNvCxnSpPr/>
          <p:nvPr/>
        </p:nvCxnSpPr>
        <p:spPr>
          <a:xfrm>
            <a:off x="5472100" y="5661248"/>
            <a:ext cx="936104" cy="0"/>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176" y="6060629"/>
            <a:ext cx="88487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 name="Picture 2" descr="http://www.yourdictionary.com/images/main.exclamation-point.jpg"/>
          <p:cNvPicPr>
            <a:picLocks noChangeAspect="1" noChangeArrowheads="1"/>
          </p:cNvPicPr>
          <p:nvPr/>
        </p:nvPicPr>
        <p:blipFill>
          <a:blip r:embed="rId11" cstate="print">
            <a:duotone>
              <a:schemeClr val="accent3">
                <a:shade val="45000"/>
                <a:satMod val="135000"/>
              </a:schemeClr>
              <a:prstClr val="white"/>
            </a:duotone>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rot="1753637">
            <a:off x="7326647" y="1607668"/>
            <a:ext cx="390074" cy="533101"/>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 descr="http://www.yourdictionary.com/images/main.exclamation-point.jpg"/>
          <p:cNvPicPr>
            <a:picLocks noChangeAspect="1" noChangeArrowheads="1"/>
          </p:cNvPicPr>
          <p:nvPr/>
        </p:nvPicPr>
        <p:blipFill>
          <a:blip r:embed="rId11" cstate="print">
            <a:duotone>
              <a:schemeClr val="accent3">
                <a:shade val="45000"/>
                <a:satMod val="135000"/>
              </a:schemeClr>
              <a:prstClr val="white"/>
            </a:duotone>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rot="1753637">
            <a:off x="3224835" y="3882530"/>
            <a:ext cx="390074" cy="533101"/>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http://www.yourdictionary.com/images/main.exclamation-point.jpg"/>
          <p:cNvPicPr>
            <a:picLocks noChangeAspect="1" noChangeArrowheads="1"/>
          </p:cNvPicPr>
          <p:nvPr/>
        </p:nvPicPr>
        <p:blipFill>
          <a:blip r:embed="rId11" cstate="print">
            <a:duotone>
              <a:schemeClr val="accent3">
                <a:shade val="45000"/>
                <a:satMod val="135000"/>
              </a:schemeClr>
              <a:prstClr val="white"/>
            </a:duotone>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rot="1753637">
            <a:off x="8428166" y="3766681"/>
            <a:ext cx="390074" cy="5331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4693945" y="6060629"/>
            <a:ext cx="2611612" cy="369332"/>
          </a:xfrm>
          <a:prstGeom prst="rect">
            <a:avLst/>
          </a:prstGeom>
        </p:spPr>
        <p:txBody>
          <a:bodyPr wrap="none">
            <a:spAutoFit/>
          </a:bodyPr>
          <a:lstStyle/>
          <a:p>
            <a:r>
              <a:rPr lang="en-GB" dirty="0">
                <a:solidFill>
                  <a:schemeClr val="bg1"/>
                </a:solidFill>
                <a:latin typeface="Impact" pitchFamily="34" charset="0"/>
              </a:rPr>
              <a:t>Now watch the tutor video</a:t>
            </a:r>
            <a:endParaRPr lang="en-GB" dirty="0">
              <a:solidFill>
                <a:schemeClr val="bg1"/>
              </a:solidFill>
            </a:endParaRPr>
          </a:p>
        </p:txBody>
      </p:sp>
      <p:pic>
        <p:nvPicPr>
          <p:cNvPr id="133" name="Picture 132" descr="http://t0.gstatic.com/images?q=tbn:ANd9GcRulifBJQFeHf9uTB9zOgT7aVi0mWpqcuJvW4geQ0ysGX1leqaS">
            <a:hlinkClick r:id="rId13"/>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05557" y="6051773"/>
            <a:ext cx="766952" cy="405497"/>
          </a:xfrm>
          <a:prstGeom prst="rect">
            <a:avLst/>
          </a:prstGeom>
          <a:noFill/>
          <a:ln>
            <a:noFill/>
          </a:ln>
        </p:spPr>
      </p:pic>
    </p:spTree>
    <p:extLst>
      <p:ext uri="{BB962C8B-B14F-4D97-AF65-F5344CB8AC3E}">
        <p14:creationId xmlns:p14="http://schemas.microsoft.com/office/powerpoint/2010/main" val="387951287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6466786" y="1466051"/>
            <a:ext cx="2466975" cy="4600575"/>
          </a:xfrm>
          <a:prstGeom prst="rect">
            <a:avLst/>
          </a:prstGeom>
        </p:spPr>
      </p:pic>
      <p:pic>
        <p:nvPicPr>
          <p:cNvPr id="212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Try out</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5" name="Rectangle 24"/>
          <p:cNvSpPr/>
          <p:nvPr/>
        </p:nvSpPr>
        <p:spPr>
          <a:xfrm>
            <a:off x="323528" y="1591979"/>
            <a:ext cx="8640961" cy="6647974"/>
          </a:xfrm>
          <a:prstGeom prst="rect">
            <a:avLst/>
          </a:prstGeom>
        </p:spPr>
        <p:txBody>
          <a:bodyPr wrap="square">
            <a:spAutoFit/>
          </a:bodyPr>
          <a:lstStyle/>
          <a:p>
            <a:r>
              <a:rPr lang="en-GB" sz="1600" dirty="0" smtClean="0">
                <a:latin typeface="Impact" pitchFamily="34" charset="0"/>
              </a:rPr>
              <a:t>Block 1  :   Watch tutor led demo (in class or on video)</a:t>
            </a:r>
          </a:p>
          <a:p>
            <a:r>
              <a:rPr lang="en-GB" sz="1600" dirty="0" smtClean="0">
                <a:latin typeface="Impact" pitchFamily="34" charset="0"/>
              </a:rPr>
              <a:t>Try these,</a:t>
            </a:r>
            <a:endParaRPr lang="en-GB" sz="1600" dirty="0">
              <a:latin typeface="Impact" pitchFamily="34" charset="0"/>
            </a:endParaRPr>
          </a:p>
          <a:p>
            <a:r>
              <a:rPr lang="en-GB" sz="1600" dirty="0" smtClean="0">
                <a:latin typeface="Impact" pitchFamily="34" charset="0"/>
              </a:rPr>
              <a:t>1)  add 78 to 59           2)  add 294 to 1,203       3)  total the amounts  3,975 to 5,050</a:t>
            </a:r>
          </a:p>
          <a:p>
            <a:r>
              <a:rPr lang="en-GB" sz="1600" dirty="0" smtClean="0">
                <a:latin typeface="Impact" pitchFamily="34" charset="0"/>
              </a:rPr>
              <a:t>4)  Subtract 9 from 24                   5) take 18 from 302               6)  take 54 away from 33</a:t>
            </a:r>
            <a:endParaRPr lang="en-GB" sz="1600" dirty="0">
              <a:latin typeface="Impact" pitchFamily="34" charset="0"/>
            </a:endParaRPr>
          </a:p>
          <a:p>
            <a:endParaRPr lang="en-GB" sz="1600" dirty="0" smtClean="0">
              <a:latin typeface="Impact" pitchFamily="34" charset="0"/>
            </a:endParaRPr>
          </a:p>
          <a:p>
            <a:r>
              <a:rPr lang="en-GB" sz="1600" dirty="0" smtClean="0">
                <a:latin typeface="Impact" pitchFamily="34" charset="0"/>
              </a:rPr>
              <a:t>Block 2 </a:t>
            </a:r>
            <a:r>
              <a:rPr lang="en-GB" sz="1600" dirty="0">
                <a:latin typeface="Impact" pitchFamily="34" charset="0"/>
              </a:rPr>
              <a:t>:  Watch tutor led demo (in class or on video)</a:t>
            </a:r>
          </a:p>
          <a:p>
            <a:endParaRPr lang="en-GB" sz="1600" dirty="0" smtClean="0">
              <a:latin typeface="Impact" pitchFamily="34" charset="0"/>
            </a:endParaRPr>
          </a:p>
          <a:p>
            <a:r>
              <a:rPr lang="en-GB" sz="1600" dirty="0" smtClean="0">
                <a:latin typeface="Impact" pitchFamily="34" charset="0"/>
              </a:rPr>
              <a:t>Try these, 	7) add -3 to seven 	8)  add together 483, 098  and 16,500 </a:t>
            </a:r>
          </a:p>
          <a:p>
            <a:r>
              <a:rPr lang="en-GB" sz="1600" dirty="0" smtClean="0">
                <a:latin typeface="Impact" pitchFamily="34" charset="0"/>
              </a:rPr>
              <a:t> 9)  take 859,372  from  1,000,000	      10)   -7  +  19                   11) a)  8 + 2,  </a:t>
            </a:r>
          </a:p>
          <a:p>
            <a:r>
              <a:rPr lang="en-GB" sz="1600" dirty="0" smtClean="0">
                <a:latin typeface="Impact" pitchFamily="34" charset="0"/>
              </a:rPr>
              <a:t>  b)  80 + 20,   c)  800 + 200    12)  a)  150 – 12,   b)  1500 – 120 ,  c)  15,000 – 1200</a:t>
            </a:r>
          </a:p>
          <a:p>
            <a:endParaRPr lang="en-GB" sz="1600" dirty="0">
              <a:latin typeface="Impact" pitchFamily="34" charset="0"/>
            </a:endParaRPr>
          </a:p>
          <a:p>
            <a:r>
              <a:rPr lang="en-GB" sz="1600" dirty="0" smtClean="0">
                <a:latin typeface="Impact" pitchFamily="34" charset="0"/>
              </a:rPr>
              <a:t>Block 3 : Watch tutor led demo (in class or on video)</a:t>
            </a:r>
          </a:p>
          <a:p>
            <a:endParaRPr lang="en-GB" sz="1600" dirty="0">
              <a:latin typeface="Impact" pitchFamily="34" charset="0"/>
            </a:endParaRPr>
          </a:p>
          <a:p>
            <a:r>
              <a:rPr lang="en-GB" sz="1600" dirty="0" smtClean="0">
                <a:latin typeface="Impact" pitchFamily="34" charset="0"/>
              </a:rPr>
              <a:t>Try these, 	13)  -130 + 2.7k         14)  326M  +  14,700,000          15)  18k  +  (-3.2M)</a:t>
            </a:r>
          </a:p>
          <a:p>
            <a:r>
              <a:rPr lang="en-GB" sz="1600" dirty="0" smtClean="0">
                <a:latin typeface="Impact" pitchFamily="34" charset="0"/>
              </a:rPr>
              <a:t>16) 14.3M – 16,700,000		     17)  4,789,032,060    +    89,970,320               			         </a:t>
            </a:r>
          </a:p>
          <a:p>
            <a:r>
              <a:rPr lang="en-GB" sz="1600" dirty="0">
                <a:latin typeface="Impact" pitchFamily="34" charset="0"/>
              </a:rPr>
              <a:t> </a:t>
            </a:r>
            <a:r>
              <a:rPr lang="en-GB" sz="1600" dirty="0" smtClean="0">
                <a:latin typeface="Impact" pitchFamily="34" charset="0"/>
              </a:rPr>
              <a:t>                             18)   1,010,050  -  98,890, 009</a:t>
            </a:r>
          </a:p>
          <a:p>
            <a:endParaRPr lang="en-GB" sz="14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p:txBody>
      </p:sp>
      <p:pic>
        <p:nvPicPr>
          <p:cNvPr id="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4864" y="552033"/>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nip Diagonal Corner Rectangle 15"/>
          <p:cNvSpPr/>
          <p:nvPr/>
        </p:nvSpPr>
        <p:spPr>
          <a:xfrm>
            <a:off x="251519" y="1515074"/>
            <a:ext cx="4680519"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Snip Diagonal Corner Rectangle 19"/>
          <p:cNvSpPr/>
          <p:nvPr/>
        </p:nvSpPr>
        <p:spPr>
          <a:xfrm>
            <a:off x="274035" y="2780928"/>
            <a:ext cx="465800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Snip Diagonal Corner Rectangle 20"/>
          <p:cNvSpPr/>
          <p:nvPr/>
        </p:nvSpPr>
        <p:spPr>
          <a:xfrm>
            <a:off x="274034" y="4283375"/>
            <a:ext cx="4658005"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22" name="Group 21"/>
          <p:cNvGrpSpPr/>
          <p:nvPr/>
        </p:nvGrpSpPr>
        <p:grpSpPr>
          <a:xfrm>
            <a:off x="111805" y="49430"/>
            <a:ext cx="810643" cy="1465644"/>
            <a:chOff x="111805" y="49430"/>
            <a:chExt cx="810644" cy="1884463"/>
          </a:xfrm>
        </p:grpSpPr>
        <p:pic>
          <p:nvPicPr>
            <p:cNvPr id="23" name="Picture 2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2"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Marker/>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53671" y="5577978"/>
            <a:ext cx="8568952" cy="92825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571803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Websites and links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712"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1"/>
            <a:ext cx="810644" cy="1507362"/>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sp>
        <p:nvSpPr>
          <p:cNvPr id="2" name="Rectangle 1"/>
          <p:cNvSpPr/>
          <p:nvPr/>
        </p:nvSpPr>
        <p:spPr>
          <a:xfrm>
            <a:off x="3995936" y="1586919"/>
            <a:ext cx="4572000" cy="646331"/>
          </a:xfrm>
          <a:prstGeom prst="rect">
            <a:avLst/>
          </a:prstGeom>
        </p:spPr>
        <p:txBody>
          <a:bodyPr>
            <a:spAutoFit/>
          </a:bodyPr>
          <a:lstStyle/>
          <a:p>
            <a:r>
              <a:rPr lang="en-GB" dirty="0">
                <a:hlinkClick r:id="rId10"/>
              </a:rPr>
              <a:t>http://gamelicker.com/arcade-game-rapid-math-2647</a:t>
            </a:r>
            <a:endParaRPr lang="en-GB" dirty="0"/>
          </a:p>
        </p:txBody>
      </p:sp>
      <p:sp>
        <p:nvSpPr>
          <p:cNvPr id="15" name="Rectangle 14"/>
          <p:cNvSpPr/>
          <p:nvPr/>
        </p:nvSpPr>
        <p:spPr>
          <a:xfrm>
            <a:off x="251397" y="1747359"/>
            <a:ext cx="3744539" cy="307777"/>
          </a:xfrm>
          <a:prstGeom prst="rect">
            <a:avLst/>
          </a:prstGeom>
        </p:spPr>
        <p:txBody>
          <a:bodyPr wrap="square">
            <a:spAutoFit/>
          </a:bodyPr>
          <a:lstStyle/>
          <a:p>
            <a:r>
              <a:rPr lang="en-GB" sz="1400" dirty="0" smtClean="0">
                <a:latin typeface="Impact" pitchFamily="34" charset="0"/>
              </a:rPr>
              <a:t>Fast game of typing answers to single digit sums</a:t>
            </a:r>
          </a:p>
        </p:txBody>
      </p:sp>
      <p:sp>
        <p:nvSpPr>
          <p:cNvPr id="7" name="Rectangle 6"/>
          <p:cNvSpPr/>
          <p:nvPr/>
        </p:nvSpPr>
        <p:spPr>
          <a:xfrm>
            <a:off x="3995936" y="2284571"/>
            <a:ext cx="4572000" cy="646331"/>
          </a:xfrm>
          <a:prstGeom prst="rect">
            <a:avLst/>
          </a:prstGeom>
        </p:spPr>
        <p:txBody>
          <a:bodyPr>
            <a:spAutoFit/>
          </a:bodyPr>
          <a:lstStyle/>
          <a:p>
            <a:r>
              <a:rPr lang="en-GB" dirty="0" smtClean="0">
                <a:hlinkClick r:id="rId11"/>
              </a:rPr>
              <a:t>http</a:t>
            </a:r>
            <a:r>
              <a:rPr lang="en-GB" dirty="0">
                <a:hlinkClick r:id="rId11"/>
              </a:rPr>
              <a:t>://www.subtangent.com/maths/flash/numbers-and-letters.swf</a:t>
            </a:r>
            <a:endParaRPr lang="en-GB" dirty="0"/>
          </a:p>
        </p:txBody>
      </p:sp>
      <p:sp>
        <p:nvSpPr>
          <p:cNvPr id="21" name="Rectangle 20"/>
          <p:cNvSpPr/>
          <p:nvPr/>
        </p:nvSpPr>
        <p:spPr>
          <a:xfrm>
            <a:off x="251396" y="2312523"/>
            <a:ext cx="3744539" cy="523220"/>
          </a:xfrm>
          <a:prstGeom prst="rect">
            <a:avLst/>
          </a:prstGeom>
        </p:spPr>
        <p:txBody>
          <a:bodyPr wrap="square">
            <a:spAutoFit/>
          </a:bodyPr>
          <a:lstStyle/>
          <a:p>
            <a:r>
              <a:rPr lang="en-GB" sz="1400" dirty="0" smtClean="0">
                <a:latin typeface="Impact" pitchFamily="34" charset="0"/>
              </a:rPr>
              <a:t>Game of ‘Count down’ as per </a:t>
            </a:r>
            <a:r>
              <a:rPr lang="en-GB" sz="1400" dirty="0" err="1" smtClean="0">
                <a:latin typeface="Impact" pitchFamily="34" charset="0"/>
              </a:rPr>
              <a:t>tv</a:t>
            </a:r>
            <a:r>
              <a:rPr lang="en-GB" sz="1400" dirty="0" smtClean="0">
                <a:latin typeface="Impact" pitchFamily="34" charset="0"/>
              </a:rPr>
              <a:t> show, add and subtract to arrive at a final total</a:t>
            </a:r>
          </a:p>
        </p:txBody>
      </p:sp>
      <p:sp>
        <p:nvSpPr>
          <p:cNvPr id="8" name="Rectangle 7"/>
          <p:cNvSpPr/>
          <p:nvPr/>
        </p:nvSpPr>
        <p:spPr>
          <a:xfrm>
            <a:off x="3995935" y="2961028"/>
            <a:ext cx="4572000" cy="646331"/>
          </a:xfrm>
          <a:prstGeom prst="rect">
            <a:avLst/>
          </a:prstGeom>
        </p:spPr>
        <p:txBody>
          <a:bodyPr>
            <a:spAutoFit/>
          </a:bodyPr>
          <a:lstStyle/>
          <a:p>
            <a:r>
              <a:rPr lang="en-GB" dirty="0">
                <a:hlinkClick r:id="rId12"/>
              </a:rPr>
              <a:t>http://www.cimt.plymouth.ac.uk/projects/mepres/book7/bk7i15/bk7_15i1.htm</a:t>
            </a:r>
            <a:endParaRPr lang="en-GB" dirty="0"/>
          </a:p>
        </p:txBody>
      </p:sp>
      <p:sp>
        <p:nvSpPr>
          <p:cNvPr id="22" name="Rectangle 21"/>
          <p:cNvSpPr/>
          <p:nvPr/>
        </p:nvSpPr>
        <p:spPr>
          <a:xfrm>
            <a:off x="280753" y="2989557"/>
            <a:ext cx="3744539" cy="523220"/>
          </a:xfrm>
          <a:prstGeom prst="rect">
            <a:avLst/>
          </a:prstGeom>
        </p:spPr>
        <p:txBody>
          <a:bodyPr wrap="square">
            <a:spAutoFit/>
          </a:bodyPr>
          <a:lstStyle/>
          <a:p>
            <a:r>
              <a:rPr lang="en-GB" sz="1400" dirty="0" smtClean="0">
                <a:latin typeface="Impact" pitchFamily="34" charset="0"/>
              </a:rPr>
              <a:t>Adding and subtracting positive and negative numbers</a:t>
            </a:r>
          </a:p>
        </p:txBody>
      </p:sp>
      <p:sp>
        <p:nvSpPr>
          <p:cNvPr id="9" name="Rectangle 8"/>
          <p:cNvSpPr/>
          <p:nvPr/>
        </p:nvSpPr>
        <p:spPr>
          <a:xfrm>
            <a:off x="3995935" y="3664227"/>
            <a:ext cx="4572000" cy="646331"/>
          </a:xfrm>
          <a:prstGeom prst="rect">
            <a:avLst/>
          </a:prstGeom>
        </p:spPr>
        <p:txBody>
          <a:bodyPr>
            <a:spAutoFit/>
          </a:bodyPr>
          <a:lstStyle/>
          <a:p>
            <a:r>
              <a:rPr lang="en-GB" dirty="0">
                <a:hlinkClick r:id="rId13"/>
              </a:rPr>
              <a:t>http://www.mathsisfun.com/numbers/casey-runner.html</a:t>
            </a:r>
            <a:endParaRPr lang="en-GB" dirty="0"/>
          </a:p>
        </p:txBody>
      </p:sp>
      <p:sp>
        <p:nvSpPr>
          <p:cNvPr id="23" name="Rectangle 22"/>
          <p:cNvSpPr/>
          <p:nvPr/>
        </p:nvSpPr>
        <p:spPr>
          <a:xfrm>
            <a:off x="280752" y="3687800"/>
            <a:ext cx="3744539" cy="738664"/>
          </a:xfrm>
          <a:prstGeom prst="rect">
            <a:avLst/>
          </a:prstGeom>
        </p:spPr>
        <p:txBody>
          <a:bodyPr wrap="square">
            <a:spAutoFit/>
          </a:bodyPr>
          <a:lstStyle/>
          <a:p>
            <a:r>
              <a:rPr lang="en-GB" sz="1400" dirty="0" smtClean="0">
                <a:latin typeface="Impact" pitchFamily="34" charset="0"/>
              </a:rPr>
              <a:t>Use a running man to visualise moving in the positive or negative directions when adding and subtracting</a:t>
            </a:r>
          </a:p>
        </p:txBody>
      </p:sp>
      <p:sp>
        <p:nvSpPr>
          <p:cNvPr id="10" name="Rectangle 9"/>
          <p:cNvSpPr/>
          <p:nvPr/>
        </p:nvSpPr>
        <p:spPr>
          <a:xfrm>
            <a:off x="3995935" y="4397458"/>
            <a:ext cx="3520707" cy="369332"/>
          </a:xfrm>
          <a:prstGeom prst="rect">
            <a:avLst/>
          </a:prstGeom>
        </p:spPr>
        <p:txBody>
          <a:bodyPr wrap="none">
            <a:spAutoFit/>
          </a:bodyPr>
          <a:lstStyle/>
          <a:p>
            <a:r>
              <a:rPr lang="en-GB" dirty="0">
                <a:hlinkClick r:id="rId14"/>
              </a:rPr>
              <a:t>http://www.aaamath.com/add.htm</a:t>
            </a:r>
            <a:endParaRPr lang="en-GB" dirty="0"/>
          </a:p>
        </p:txBody>
      </p:sp>
      <p:sp>
        <p:nvSpPr>
          <p:cNvPr id="25" name="Rectangle 24"/>
          <p:cNvSpPr/>
          <p:nvPr/>
        </p:nvSpPr>
        <p:spPr>
          <a:xfrm>
            <a:off x="270392" y="4434785"/>
            <a:ext cx="3744539" cy="523220"/>
          </a:xfrm>
          <a:prstGeom prst="rect">
            <a:avLst/>
          </a:prstGeom>
        </p:spPr>
        <p:txBody>
          <a:bodyPr wrap="square">
            <a:spAutoFit/>
          </a:bodyPr>
          <a:lstStyle/>
          <a:p>
            <a:r>
              <a:rPr lang="en-GB" sz="1400" dirty="0" smtClean="0">
                <a:latin typeface="Impact" pitchFamily="34" charset="0"/>
              </a:rPr>
              <a:t>Whole page on adding and subtracting worksheets and information</a:t>
            </a:r>
          </a:p>
        </p:txBody>
      </p:sp>
      <p:sp>
        <p:nvSpPr>
          <p:cNvPr id="12" name="Rectangle 11"/>
          <p:cNvSpPr/>
          <p:nvPr/>
        </p:nvSpPr>
        <p:spPr>
          <a:xfrm>
            <a:off x="3948983" y="4900917"/>
            <a:ext cx="4653708" cy="369332"/>
          </a:xfrm>
          <a:prstGeom prst="rect">
            <a:avLst/>
          </a:prstGeom>
        </p:spPr>
        <p:txBody>
          <a:bodyPr wrap="square">
            <a:spAutoFit/>
          </a:bodyPr>
          <a:lstStyle/>
          <a:p>
            <a:r>
              <a:rPr lang="en-GB" dirty="0">
                <a:hlinkClick r:id="rId15"/>
              </a:rPr>
              <a:t>http://www.ictgames.com/button%20only.html</a:t>
            </a:r>
            <a:endParaRPr lang="en-GB" dirty="0"/>
          </a:p>
        </p:txBody>
      </p:sp>
      <p:sp>
        <p:nvSpPr>
          <p:cNvPr id="27" name="Rectangle 26"/>
          <p:cNvSpPr/>
          <p:nvPr/>
        </p:nvSpPr>
        <p:spPr>
          <a:xfrm>
            <a:off x="283445" y="5052755"/>
            <a:ext cx="3744539" cy="307777"/>
          </a:xfrm>
          <a:prstGeom prst="rect">
            <a:avLst/>
          </a:prstGeom>
        </p:spPr>
        <p:txBody>
          <a:bodyPr wrap="square">
            <a:spAutoFit/>
          </a:bodyPr>
          <a:lstStyle/>
          <a:p>
            <a:r>
              <a:rPr lang="en-GB" sz="1400" dirty="0" smtClean="0">
                <a:latin typeface="Impact" pitchFamily="34" charset="0"/>
              </a:rPr>
              <a:t>Add and Subtract on a number line</a:t>
            </a:r>
          </a:p>
        </p:txBody>
      </p:sp>
      <p:sp>
        <p:nvSpPr>
          <p:cNvPr id="14" name="Rectangle 13"/>
          <p:cNvSpPr/>
          <p:nvPr/>
        </p:nvSpPr>
        <p:spPr>
          <a:xfrm>
            <a:off x="3972690" y="5266749"/>
            <a:ext cx="4572000" cy="646331"/>
          </a:xfrm>
          <a:prstGeom prst="rect">
            <a:avLst/>
          </a:prstGeom>
        </p:spPr>
        <p:txBody>
          <a:bodyPr>
            <a:spAutoFit/>
          </a:bodyPr>
          <a:lstStyle/>
          <a:p>
            <a:r>
              <a:rPr lang="en-GB" dirty="0">
                <a:hlinkClick r:id="rId16"/>
              </a:rPr>
              <a:t>http://www.bbc.co.uk/skillswise/worksheet/ma09subt-e3-w-subtraction-methods</a:t>
            </a:r>
            <a:endParaRPr lang="en-GB" dirty="0"/>
          </a:p>
        </p:txBody>
      </p:sp>
      <p:sp>
        <p:nvSpPr>
          <p:cNvPr id="29" name="Rectangle 28"/>
          <p:cNvSpPr/>
          <p:nvPr/>
        </p:nvSpPr>
        <p:spPr>
          <a:xfrm>
            <a:off x="300813" y="5383472"/>
            <a:ext cx="3357798" cy="307777"/>
          </a:xfrm>
          <a:prstGeom prst="rect">
            <a:avLst/>
          </a:prstGeom>
        </p:spPr>
        <p:txBody>
          <a:bodyPr wrap="square">
            <a:spAutoFit/>
          </a:bodyPr>
          <a:lstStyle/>
          <a:p>
            <a:r>
              <a:rPr lang="en-GB" sz="1400" dirty="0" smtClean="0">
                <a:latin typeface="Impact" pitchFamily="34" charset="0"/>
              </a:rPr>
              <a:t>Subtraction methods website</a:t>
            </a:r>
          </a:p>
        </p:txBody>
      </p:sp>
      <p:sp>
        <p:nvSpPr>
          <p:cNvPr id="28" name="Rectangle 27"/>
          <p:cNvSpPr/>
          <p:nvPr/>
        </p:nvSpPr>
        <p:spPr>
          <a:xfrm>
            <a:off x="292761" y="5916014"/>
            <a:ext cx="3357798" cy="307777"/>
          </a:xfrm>
          <a:prstGeom prst="rect">
            <a:avLst/>
          </a:prstGeom>
        </p:spPr>
        <p:txBody>
          <a:bodyPr wrap="square">
            <a:spAutoFit/>
          </a:bodyPr>
          <a:lstStyle/>
          <a:p>
            <a:r>
              <a:rPr lang="en-GB" sz="1400" dirty="0" smtClean="0">
                <a:latin typeface="Impact" pitchFamily="34" charset="0"/>
              </a:rPr>
              <a:t>Create your own add/subtract worksheets</a:t>
            </a:r>
          </a:p>
        </p:txBody>
      </p:sp>
      <p:sp>
        <p:nvSpPr>
          <p:cNvPr id="4" name="Rectangle 3"/>
          <p:cNvSpPr/>
          <p:nvPr/>
        </p:nvSpPr>
        <p:spPr>
          <a:xfrm>
            <a:off x="3964991" y="5882425"/>
            <a:ext cx="4572000" cy="646331"/>
          </a:xfrm>
          <a:prstGeom prst="rect">
            <a:avLst/>
          </a:prstGeom>
        </p:spPr>
        <p:txBody>
          <a:bodyPr>
            <a:spAutoFit/>
          </a:bodyPr>
          <a:lstStyle/>
          <a:p>
            <a:r>
              <a:rPr lang="en-GB" dirty="0">
                <a:hlinkClick r:id="rId17"/>
              </a:rPr>
              <a:t>http://www.aplusmath.com/Worksheets/index.html</a:t>
            </a:r>
            <a:endParaRPr lang="en-GB" dirty="0"/>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t>
            </a:r>
            <a:r>
              <a:rPr lang="en-GB" sz="2000" b="1" dirty="0">
                <a:solidFill>
                  <a:srgbClr val="FFFFFF"/>
                </a:solidFill>
                <a:latin typeface="Line Printer (PC)"/>
                <a:ea typeface="Calibri"/>
                <a:cs typeface="Times New Roman"/>
              </a:rPr>
              <a:t> </a:t>
            </a:r>
            <a:r>
              <a:rPr lang="en-GB" sz="2000" b="1" dirty="0" smtClean="0">
                <a:solidFill>
                  <a:srgbClr val="FFFFFF"/>
                </a:solidFill>
                <a:latin typeface="Line Printer (PC)"/>
                <a:ea typeface="Calibri"/>
                <a:cs typeface="Times New Roman"/>
              </a:rPr>
              <a:t>Exploratory Activity A</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smtClean="0">
                <a:latin typeface="Impact" pitchFamily="34" charset="0"/>
              </a:rPr>
              <a:t>Y</a:t>
            </a:r>
          </a:p>
        </p:txBody>
      </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307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8090" y="1478457"/>
            <a:ext cx="5600874" cy="5017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923928" y="3573016"/>
            <a:ext cx="997389" cy="1569660"/>
          </a:xfrm>
          <a:prstGeom prst="rect">
            <a:avLst/>
          </a:prstGeom>
          <a:noFill/>
        </p:spPr>
        <p:txBody>
          <a:bodyPr wrap="none" lIns="91440" tIns="45720" rIns="91440" bIns="45720">
            <a:spAutoFit/>
          </a:bodyPr>
          <a:lstStyle/>
          <a:p>
            <a:pPr algn="ctr"/>
            <a:r>
              <a:rPr lang="en-US" sz="9600" b="1" cap="none" spc="0" dirty="0" smtClean="0">
                <a:ln w="10541" cmpd="sng">
                  <a:solidFill>
                    <a:srgbClr val="7D7D7D">
                      <a:tint val="100000"/>
                      <a:shade val="100000"/>
                      <a:satMod val="110000"/>
                    </a:srgbClr>
                  </a:solidFill>
                  <a:prstDash val="solid"/>
                </a:ln>
                <a:effectLst/>
                <a:latin typeface="Arial Black" pitchFamily="34" charset="0"/>
              </a:rPr>
              <a:t>=</a:t>
            </a:r>
            <a:endParaRPr lang="en-US" sz="9600" b="1" cap="none" spc="0" dirty="0">
              <a:ln w="10541" cmpd="sng">
                <a:solidFill>
                  <a:srgbClr val="7D7D7D">
                    <a:tint val="100000"/>
                    <a:shade val="100000"/>
                    <a:satMod val="110000"/>
                  </a:srgbClr>
                </a:solidFill>
                <a:prstDash val="solid"/>
              </a:ln>
              <a:effectLst/>
              <a:latin typeface="Arial Black" pitchFamily="34" charset="0"/>
            </a:endParaRPr>
          </a:p>
        </p:txBody>
      </p:sp>
      <p:sp>
        <p:nvSpPr>
          <p:cNvPr id="21" name="Rectangle 20"/>
          <p:cNvSpPr/>
          <p:nvPr/>
        </p:nvSpPr>
        <p:spPr>
          <a:xfrm>
            <a:off x="3923927" y="4955684"/>
            <a:ext cx="997389" cy="1569660"/>
          </a:xfrm>
          <a:prstGeom prst="rect">
            <a:avLst/>
          </a:prstGeom>
          <a:noFill/>
        </p:spPr>
        <p:txBody>
          <a:bodyPr wrap="none" lIns="91440" tIns="45720" rIns="91440" bIns="45720">
            <a:spAutoFit/>
          </a:bodyPr>
          <a:lstStyle/>
          <a:p>
            <a:pPr algn="ctr"/>
            <a:r>
              <a:rPr lang="en-US" sz="9600" b="1" cap="none" spc="0" dirty="0" smtClean="0">
                <a:ln w="10541" cmpd="sng">
                  <a:solidFill>
                    <a:srgbClr val="7D7D7D">
                      <a:tint val="100000"/>
                      <a:shade val="100000"/>
                      <a:satMod val="110000"/>
                    </a:srgbClr>
                  </a:solidFill>
                  <a:prstDash val="solid"/>
                </a:ln>
                <a:effectLst/>
                <a:latin typeface="Arial Black" pitchFamily="34" charset="0"/>
              </a:rPr>
              <a:t>=</a:t>
            </a:r>
            <a:endParaRPr lang="en-US" sz="9600" b="1" cap="none" spc="0" dirty="0">
              <a:ln w="10541" cmpd="sng">
                <a:solidFill>
                  <a:srgbClr val="7D7D7D">
                    <a:tint val="100000"/>
                    <a:shade val="100000"/>
                    <a:satMod val="110000"/>
                  </a:srgbClr>
                </a:solidFill>
                <a:prstDash val="solid"/>
              </a:ln>
              <a:effectLst/>
              <a:latin typeface="Arial Black" pitchFamily="34" charset="0"/>
            </a:endParaRPr>
          </a:p>
        </p:txBody>
      </p:sp>
      <p:sp>
        <p:nvSpPr>
          <p:cNvPr id="22" name="Rectangle 21"/>
          <p:cNvSpPr/>
          <p:nvPr/>
        </p:nvSpPr>
        <p:spPr>
          <a:xfrm>
            <a:off x="3942566" y="2564904"/>
            <a:ext cx="997389" cy="1569660"/>
          </a:xfrm>
          <a:prstGeom prst="rect">
            <a:avLst/>
          </a:prstGeom>
          <a:noFill/>
        </p:spPr>
        <p:txBody>
          <a:bodyPr wrap="none" lIns="91440" tIns="45720" rIns="91440" bIns="45720">
            <a:spAutoFit/>
          </a:bodyPr>
          <a:lstStyle/>
          <a:p>
            <a:pPr algn="ctr"/>
            <a:r>
              <a:rPr lang="en-US" sz="9600" b="1" cap="none" spc="0" dirty="0" smtClean="0">
                <a:ln w="10541" cmpd="sng">
                  <a:solidFill>
                    <a:srgbClr val="7D7D7D">
                      <a:tint val="100000"/>
                      <a:shade val="100000"/>
                      <a:satMod val="110000"/>
                    </a:srgbClr>
                  </a:solidFill>
                  <a:prstDash val="solid"/>
                </a:ln>
                <a:effectLst/>
                <a:latin typeface="Arial Black" pitchFamily="34" charset="0"/>
              </a:rPr>
              <a:t>=</a:t>
            </a:r>
            <a:endParaRPr lang="en-US" sz="9600" b="1" cap="none" spc="0" dirty="0">
              <a:ln w="10541" cmpd="sng">
                <a:solidFill>
                  <a:srgbClr val="7D7D7D">
                    <a:tint val="100000"/>
                    <a:shade val="100000"/>
                    <a:satMod val="110000"/>
                  </a:srgbClr>
                </a:solidFill>
                <a:prstDash val="solid"/>
              </a:ln>
              <a:effectLst/>
              <a:latin typeface="Arial Black" pitchFamily="34" charset="0"/>
            </a:endParaRPr>
          </a:p>
        </p:txBody>
      </p:sp>
      <p:pic>
        <p:nvPicPr>
          <p:cNvPr id="3076" name="Picture 4"/>
          <p:cNvPicPr>
            <a:picLocks noChangeAspect="1" noChangeArrowheads="1"/>
          </p:cNvPicPr>
          <p:nvPr/>
        </p:nvPicPr>
        <p:blipFill>
          <a:blip r:embed="rId11">
            <a:extLst>
              <a:ext uri="{BEBA8EAE-BF5A-486C-A8C5-ECC9F3942E4B}">
                <a14:imgProps xmlns:a14="http://schemas.microsoft.com/office/drawing/2010/main">
                  <a14:imgLayer r:embed="rId12">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52613" y="1478456"/>
            <a:ext cx="1625477" cy="504688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13">
            <a:extLst>
              <a:ext uri="{BEBA8EAE-BF5A-486C-A8C5-ECC9F3942E4B}">
                <a14:imgProps xmlns:a14="http://schemas.microsoft.com/office/drawing/2010/main">
                  <a14:imgLayer r:embed="rId14">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7396057" y="1510814"/>
            <a:ext cx="1429697" cy="490537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913393">
            <a:off x="7093551" y="165828"/>
            <a:ext cx="1665931" cy="2336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PlasticWrap/>
                    </a14:imgEffect>
                    <a14:imgEffect>
                      <a14:saturation sat="220000"/>
                    </a14:imgEffect>
                    <a14:imgEffect>
                      <a14:brightnessContrast bright="30000" contrast="33000"/>
                    </a14:imgEffect>
                  </a14:imgLayer>
                </a14:imgProps>
              </a:ext>
              <a:ext uri="{28A0092B-C50C-407E-A947-70E740481C1C}">
                <a14:useLocalDpi xmlns:a14="http://schemas.microsoft.com/office/drawing/2010/main" val="0"/>
              </a:ext>
            </a:extLst>
          </a:blip>
          <a:srcRect/>
          <a:stretch>
            <a:fillRect/>
          </a:stretch>
        </p:blipFill>
        <p:spPr bwMode="auto">
          <a:xfrm>
            <a:off x="94064" y="692696"/>
            <a:ext cx="8913007" cy="5570629"/>
          </a:xfrm>
          <a:prstGeom prst="rect">
            <a:avLst/>
          </a:prstGeom>
          <a:noFill/>
          <a:ln>
            <a:noFill/>
          </a:ln>
          <a:effectLst>
            <a:glow rad="9398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299" y="701097"/>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1739517"/>
            <a:ext cx="2921266" cy="499443"/>
          </a:xfrm>
          <a:prstGeom prst="rect">
            <a:avLst/>
          </a:prstGeom>
          <a:noFill/>
          <a:ln>
            <a:noFill/>
          </a:ln>
          <a:effectLst/>
          <a:scene3d>
            <a:camera prst="isometricLeftDown"/>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5130">
            <a:off x="5981496" y="1804287"/>
            <a:ext cx="3488325" cy="549385"/>
          </a:xfrm>
          <a:prstGeom prst="rect">
            <a:avLst/>
          </a:prstGeom>
          <a:noFill/>
          <a:ln>
            <a:noFill/>
          </a:ln>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79911" y="2274054"/>
            <a:ext cx="1514979" cy="1514985"/>
          </a:xfrm>
          <a:prstGeom prst="rect">
            <a:avLst/>
          </a:prstGeom>
          <a:noFill/>
          <a:ln>
            <a:noFill/>
          </a:ln>
        </p:spPr>
      </p:pic>
      <p:sp>
        <p:nvSpPr>
          <p:cNvPr id="2" name="Rectangle 1"/>
          <p:cNvSpPr/>
          <p:nvPr/>
        </p:nvSpPr>
        <p:spPr>
          <a:xfrm>
            <a:off x="957726" y="4589623"/>
            <a:ext cx="7149329" cy="1107996"/>
          </a:xfrm>
          <a:prstGeom prst="rect">
            <a:avLst/>
          </a:prstGeom>
          <a:noFill/>
        </p:spPr>
        <p:txBody>
          <a:bodyPr wrap="none" lIns="91440" tIns="45720" rIns="91440" bIns="45720">
            <a:spAutoFit/>
            <a:scene3d>
              <a:camera prst="orthographicFront"/>
              <a:lightRig rig="threePt" dir="t"/>
            </a:scene3d>
            <a:sp3d extrusionH="203200">
              <a:bevelT w="63500" h="146050"/>
            </a:sp3d>
          </a:bodyPr>
          <a:lstStyle/>
          <a:p>
            <a:pPr algn="ctr"/>
            <a:r>
              <a:rPr lang="en-US" sz="6600" b="1" dirty="0" smtClean="0">
                <a:ln w="12700">
                  <a:solidFill>
                    <a:schemeClr val="accent3">
                      <a:lumMod val="50000"/>
                    </a:schemeClr>
                  </a:solidFill>
                  <a:prstDash val="solid"/>
                </a:ln>
                <a:solidFill>
                  <a:srgbClr val="00FF00"/>
                </a:solidFill>
                <a:effectLst>
                  <a:innerShdw blurRad="177800">
                    <a:schemeClr val="accent3">
                      <a:lumMod val="50000"/>
                    </a:schemeClr>
                  </a:innerShdw>
                  <a:reflection blurRad="6350" stA="50000" endA="300" endPos="50000" dist="29997" dir="5400000" sy="-100000" algn="bl" rotWithShape="0"/>
                </a:effectLst>
              </a:rPr>
              <a:t>ADD and SUBTRACT</a:t>
            </a:r>
            <a:endParaRPr lang="en-US" sz="6600" b="1" dirty="0">
              <a:ln w="12700">
                <a:solidFill>
                  <a:schemeClr val="accent3">
                    <a:lumMod val="50000"/>
                  </a:schemeClr>
                </a:solidFill>
                <a:prstDash val="solid"/>
              </a:ln>
              <a:solidFill>
                <a:srgbClr val="00FF00"/>
              </a:solidFill>
              <a:effectLst>
                <a:innerShdw blurRad="177800">
                  <a:schemeClr val="accent3">
                    <a:lumMod val="50000"/>
                  </a:schemeClr>
                </a:innerShdw>
                <a:reflection blurRad="6350" stA="50000" endA="300" endPos="50000" dist="29997" dir="5400000" sy="-100000" algn="bl" rotWithShape="0"/>
              </a:effectLst>
            </a:endParaRPr>
          </a:p>
        </p:txBody>
      </p:sp>
    </p:spTree>
    <p:extLst>
      <p:ext uri="{BB962C8B-B14F-4D97-AF65-F5344CB8AC3E}">
        <p14:creationId xmlns:p14="http://schemas.microsoft.com/office/powerpoint/2010/main" val="1369294140"/>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t>
            </a:r>
            <a:r>
              <a:rPr lang="en-GB" sz="2000" b="1" dirty="0">
                <a:solidFill>
                  <a:srgbClr val="FFFFFF"/>
                </a:solidFill>
                <a:latin typeface="Line Printer (PC)"/>
                <a:ea typeface="Calibri"/>
                <a:cs typeface="Times New Roman"/>
              </a:rPr>
              <a:t>Exploratory </a:t>
            </a:r>
            <a:r>
              <a:rPr lang="en-GB" sz="2000" b="1" dirty="0" smtClean="0">
                <a:solidFill>
                  <a:srgbClr val="FFFFFF"/>
                </a:solidFill>
                <a:latin typeface="Line Printer (PC)"/>
                <a:ea typeface="Calibri"/>
                <a:cs typeface="Times New Roman"/>
              </a:rPr>
              <a:t>Activity B</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smtClean="0">
                <a:latin typeface="Impact" pitchFamily="34" charset="0"/>
              </a:rPr>
              <a:t>Y</a:t>
            </a:r>
          </a:p>
        </p:txBody>
      </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sp>
        <p:nvSpPr>
          <p:cNvPr id="15" name="Rectangle 14"/>
          <p:cNvSpPr/>
          <p:nvPr/>
        </p:nvSpPr>
        <p:spPr>
          <a:xfrm>
            <a:off x="922449" y="1641505"/>
            <a:ext cx="5318509" cy="584775"/>
          </a:xfrm>
          <a:prstGeom prst="rect">
            <a:avLst/>
          </a:prstGeom>
        </p:spPr>
        <p:txBody>
          <a:bodyPr wrap="square">
            <a:spAutoFit/>
          </a:bodyPr>
          <a:lstStyle/>
          <a:p>
            <a:r>
              <a:rPr lang="en-GB" sz="3200" dirty="0" smtClean="0">
                <a:latin typeface="Impact" pitchFamily="34" charset="0"/>
              </a:rPr>
              <a:t>Add and Subtract Discussion</a:t>
            </a:r>
          </a:p>
        </p:txBody>
      </p:sp>
      <p:pic>
        <p:nvPicPr>
          <p:cNvPr id="2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889" y="6189784"/>
            <a:ext cx="8848725" cy="3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6444208" y="1478788"/>
            <a:ext cx="2448272" cy="4710996"/>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70220" y="2266186"/>
            <a:ext cx="5685955" cy="2308324"/>
          </a:xfrm>
          <a:prstGeom prst="rect">
            <a:avLst/>
          </a:prstGeom>
        </p:spPr>
        <p:txBody>
          <a:bodyPr wrap="square">
            <a:spAutoFit/>
          </a:bodyPr>
          <a:lstStyle/>
          <a:p>
            <a:pPr marL="571500" indent="-571500">
              <a:buFont typeface="Arial" panose="020B0604020202020204" pitchFamily="34" charset="0"/>
              <a:buChar char="•"/>
            </a:pPr>
            <a:r>
              <a:rPr lang="en-GB" dirty="0">
                <a:latin typeface="Impact" pitchFamily="34" charset="0"/>
              </a:rPr>
              <a:t>Take discussion cards one at a time</a:t>
            </a:r>
          </a:p>
          <a:p>
            <a:pPr marL="571500" indent="-571500">
              <a:buFont typeface="Arial" panose="020B0604020202020204" pitchFamily="34" charset="0"/>
              <a:buChar char="•"/>
            </a:pPr>
            <a:r>
              <a:rPr lang="en-GB" dirty="0">
                <a:latin typeface="Impact" pitchFamily="34" charset="0"/>
              </a:rPr>
              <a:t>Talk about the topic/question posed on the card with each other</a:t>
            </a:r>
          </a:p>
          <a:p>
            <a:pPr marL="571500" indent="-571500">
              <a:buFont typeface="Arial" panose="020B0604020202020204" pitchFamily="34" charset="0"/>
              <a:buChar char="•"/>
            </a:pPr>
            <a:r>
              <a:rPr lang="en-GB" dirty="0">
                <a:latin typeface="Impact" pitchFamily="34" charset="0"/>
              </a:rPr>
              <a:t>Find information on the internet if required</a:t>
            </a:r>
          </a:p>
          <a:p>
            <a:pPr marL="571500" indent="-571500">
              <a:buFont typeface="Arial" panose="020B0604020202020204" pitchFamily="34" charset="0"/>
              <a:buChar char="•"/>
            </a:pPr>
            <a:r>
              <a:rPr lang="en-GB" dirty="0">
                <a:latin typeface="Impact" pitchFamily="34" charset="0"/>
              </a:rPr>
              <a:t>Focus on having an answer by the end of the discussion</a:t>
            </a:r>
          </a:p>
          <a:p>
            <a:pPr marL="571500" indent="-571500">
              <a:buFont typeface="Arial" panose="020B0604020202020204" pitchFamily="34" charset="0"/>
              <a:buChar char="•"/>
            </a:pPr>
            <a:r>
              <a:rPr lang="en-GB" dirty="0">
                <a:latin typeface="Impact" pitchFamily="34" charset="0"/>
              </a:rPr>
              <a:t>Record interesting discussion points and any learning in your group for later feedback</a:t>
            </a:r>
          </a:p>
        </p:txBody>
      </p:sp>
      <p:pic>
        <p:nvPicPr>
          <p:cNvPr id="23"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85893" y="4293096"/>
            <a:ext cx="4061619" cy="2846462"/>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3616" y="4159580"/>
            <a:ext cx="1342100" cy="2215991"/>
          </a:xfrm>
          <a:prstGeom prst="rect">
            <a:avLst/>
          </a:prstGeom>
          <a:noFill/>
        </p:spPr>
        <p:txBody>
          <a:bodyPr wrap="square" lIns="91440" tIns="45720" rIns="91440" bIns="45720">
            <a:spAutoFit/>
          </a:bodyPr>
          <a:lstStyle/>
          <a:p>
            <a:pPr algn="ctr"/>
            <a:r>
              <a:rPr lang="en-US" sz="13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t>
            </a:r>
          </a:p>
        </p:txBody>
      </p:sp>
      <p:sp>
        <p:nvSpPr>
          <p:cNvPr id="6" name="Rectangle 5"/>
          <p:cNvSpPr/>
          <p:nvPr/>
        </p:nvSpPr>
        <p:spPr>
          <a:xfrm>
            <a:off x="5375795" y="3854094"/>
            <a:ext cx="837089" cy="2646878"/>
          </a:xfrm>
          <a:prstGeom prst="rect">
            <a:avLst/>
          </a:prstGeom>
        </p:spPr>
        <p:txBody>
          <a:bodyPr wrap="none">
            <a:spAutoFit/>
          </a:bodyPr>
          <a:lstStyle/>
          <a:p>
            <a:pPr algn="ctr"/>
            <a:r>
              <a:rPr lang="en-US" sz="16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t>
            </a:r>
            <a:endParaRPr lang="en-US" sz="16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4098" name="Picture 2"/>
          <p:cNvPicPr>
            <a:picLocks noChangeAspect="1" noChangeArrowheads="1"/>
          </p:cNvPicPr>
          <p:nvPr/>
        </p:nvPicPr>
        <p:blipFill>
          <a:blip r:embed="rId14">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20089073">
            <a:off x="5837242" y="3422959"/>
            <a:ext cx="2673632" cy="11288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6"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1062454">
            <a:off x="7153199" y="228600"/>
            <a:ext cx="1570648" cy="220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t>
            </a:r>
            <a:r>
              <a:rPr lang="en-GB" sz="2000" b="1" dirty="0">
                <a:solidFill>
                  <a:srgbClr val="FFFFFF"/>
                </a:solidFill>
                <a:latin typeface="Line Printer (PC)"/>
                <a:ea typeface="Calibri"/>
                <a:cs typeface="Times New Roman"/>
              </a:rPr>
              <a:t>Exploratory </a:t>
            </a:r>
            <a:r>
              <a:rPr lang="en-GB" sz="2000" b="1" dirty="0" smtClean="0">
                <a:solidFill>
                  <a:srgbClr val="FFFFFF"/>
                </a:solidFill>
                <a:latin typeface="Line Printer (PC)"/>
                <a:ea typeface="Calibri"/>
                <a:cs typeface="Times New Roman"/>
              </a:rPr>
              <a:t>Activity C</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smtClean="0">
                <a:latin typeface="Impact" pitchFamily="34" charset="0"/>
              </a:rPr>
              <a:t>Y</a:t>
            </a:r>
          </a:p>
        </p:txBody>
      </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0365" y="1519028"/>
            <a:ext cx="6340405" cy="4718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1">
            <a:extLst>
              <a:ext uri="{BEBA8EAE-BF5A-486C-A8C5-ECC9F3942E4B}">
                <a14:imgProps xmlns:a14="http://schemas.microsoft.com/office/drawing/2010/main">
                  <a14:imgLayer r:embed="rId12">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116252" y="1449443"/>
            <a:ext cx="1247336" cy="507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3">
            <a:extLst>
              <a:ext uri="{BEBA8EAE-BF5A-486C-A8C5-ECC9F3942E4B}">
                <a14:imgProps xmlns:a14="http://schemas.microsoft.com/office/drawing/2010/main">
                  <a14:imgLayer r:embed="rId14">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7721100" y="1449443"/>
            <a:ext cx="1243389" cy="5034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rot="1055994">
            <a:off x="2706257" y="2724008"/>
            <a:ext cx="3744539" cy="2308324"/>
          </a:xfrm>
          <a:prstGeom prst="rect">
            <a:avLst/>
          </a:prstGeom>
        </p:spPr>
        <p:txBody>
          <a:bodyPr wrap="square">
            <a:spAutoFit/>
          </a:bodyPr>
          <a:lstStyle/>
          <a:p>
            <a:pPr algn="ctr"/>
            <a:r>
              <a:rPr lang="en-GB" sz="4800" dirty="0" smtClean="0">
                <a:solidFill>
                  <a:srgbClr val="00FF00"/>
                </a:solidFill>
                <a:effectLst>
                  <a:outerShdw blurRad="38100" dist="38100" dir="2700000" algn="tl">
                    <a:srgbClr val="000000">
                      <a:alpha val="43137"/>
                    </a:srgbClr>
                  </a:outerShdw>
                </a:effectLst>
                <a:latin typeface="Impact" pitchFamily="34" charset="0"/>
              </a:rPr>
              <a:t>Balance the Container Ship !</a:t>
            </a:r>
          </a:p>
        </p:txBody>
      </p:sp>
      <p:pic>
        <p:nvPicPr>
          <p:cNvPr id="22"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015875">
            <a:off x="7110524" y="182287"/>
            <a:ext cx="1602651" cy="22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42138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t>
            </a:r>
            <a:r>
              <a:rPr lang="en-GB" sz="2000" b="1" dirty="0">
                <a:solidFill>
                  <a:srgbClr val="FFFFFF"/>
                </a:solidFill>
                <a:latin typeface="Line Printer (PC)"/>
                <a:ea typeface="Calibri"/>
                <a:cs typeface="Times New Roman"/>
              </a:rPr>
              <a:t>Exploratory </a:t>
            </a:r>
            <a:r>
              <a:rPr lang="en-GB" sz="2000" b="1" dirty="0" smtClean="0">
                <a:solidFill>
                  <a:srgbClr val="FFFFFF"/>
                </a:solidFill>
                <a:latin typeface="Line Printer (PC)"/>
                <a:ea typeface="Calibri"/>
                <a:cs typeface="Times New Roman"/>
              </a:rPr>
              <a:t>Activity D</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smtClean="0">
                <a:latin typeface="Impact" pitchFamily="34" charset="0"/>
              </a:rPr>
              <a:t>Y</a:t>
            </a:r>
          </a:p>
        </p:txBody>
      </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5122" name="Picture 2"/>
          <p:cNvPicPr>
            <a:picLocks noChangeAspect="1" noChangeArrowheads="1"/>
          </p:cNvPicPr>
          <p:nvPr/>
        </p:nvPicPr>
        <p:blipFill>
          <a:blip r:embed="rId10">
            <a:extLst>
              <a:ext uri="{BEBA8EAE-BF5A-486C-A8C5-ECC9F3942E4B}">
                <a14:imgProps xmlns:a14="http://schemas.microsoft.com/office/drawing/2010/main">
                  <a14:imgLayer r:embed="rId11">
                    <a14:imgEffect>
                      <a14:artisticPlasticWrap/>
                    </a14:imgEffect>
                    <a14:imgEffect>
                      <a14:colorTemperature colorTemp="6125"/>
                    </a14:imgEffect>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2756221" y="1509525"/>
            <a:ext cx="3384376" cy="501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1763688" y="1960362"/>
            <a:ext cx="3096344" cy="4401205"/>
          </a:xfrm>
          <a:prstGeom prst="rect">
            <a:avLst/>
          </a:prstGeom>
        </p:spPr>
        <p:txBody>
          <a:bodyPr wrap="square">
            <a:spAutoFit/>
          </a:bodyPr>
          <a:lstStyle/>
          <a:p>
            <a:r>
              <a:rPr lang="en-GB" sz="2800" dirty="0" smtClean="0">
                <a:latin typeface="Impact" pitchFamily="34" charset="0"/>
              </a:rPr>
              <a:t>10 holidays</a:t>
            </a:r>
          </a:p>
          <a:p>
            <a:r>
              <a:rPr lang="en-GB" sz="2800" dirty="0" smtClean="0">
                <a:latin typeface="Impact" pitchFamily="34" charset="0"/>
              </a:rPr>
              <a:t>£50,000 budget</a:t>
            </a:r>
          </a:p>
          <a:p>
            <a:endParaRPr lang="en-GB" sz="2800" dirty="0">
              <a:latin typeface="Impact" pitchFamily="34" charset="0"/>
            </a:endParaRPr>
          </a:p>
          <a:p>
            <a:r>
              <a:rPr lang="en-GB" sz="2800" dirty="0" smtClean="0">
                <a:latin typeface="Impact" pitchFamily="34" charset="0"/>
              </a:rPr>
              <a:t>10 items when redecorating</a:t>
            </a:r>
          </a:p>
          <a:p>
            <a:r>
              <a:rPr lang="en-GB" sz="2800" dirty="0" smtClean="0">
                <a:latin typeface="Impact" pitchFamily="34" charset="0"/>
              </a:rPr>
              <a:t>a room  £10,000 budget</a:t>
            </a:r>
          </a:p>
          <a:p>
            <a:endParaRPr lang="en-GB" sz="2800" dirty="0">
              <a:latin typeface="Impact" pitchFamily="34" charset="0"/>
            </a:endParaRPr>
          </a:p>
          <a:p>
            <a:r>
              <a:rPr lang="en-GB" sz="2800" dirty="0" smtClean="0">
                <a:latin typeface="Impact" pitchFamily="34" charset="0"/>
              </a:rPr>
              <a:t>5 House prices</a:t>
            </a:r>
          </a:p>
          <a:p>
            <a:r>
              <a:rPr lang="en-GB" sz="2800" dirty="0" smtClean="0">
                <a:latin typeface="Impact" pitchFamily="34" charset="0"/>
              </a:rPr>
              <a:t>£1,000,000 budget</a:t>
            </a:r>
          </a:p>
        </p:txBody>
      </p:sp>
      <p:pic>
        <p:nvPicPr>
          <p:cNvPr id="5123"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astelsSmooth/>
                    </a14:imgEffect>
                  </a14:imgLayer>
                </a14:imgProps>
              </a:ext>
              <a:ext uri="{28A0092B-C50C-407E-A947-70E740481C1C}">
                <a14:useLocalDpi xmlns:a14="http://schemas.microsoft.com/office/drawing/2010/main" val="0"/>
              </a:ext>
            </a:extLst>
          </a:blip>
          <a:srcRect/>
          <a:stretch>
            <a:fillRect/>
          </a:stretch>
        </p:blipFill>
        <p:spPr bwMode="auto">
          <a:xfrm>
            <a:off x="117004" y="1449443"/>
            <a:ext cx="1663609" cy="507590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70612" y="1495204"/>
            <a:ext cx="1872208" cy="160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20428" y="3056664"/>
            <a:ext cx="2022351" cy="1854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11675" y="4732792"/>
            <a:ext cx="2333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869927">
            <a:off x="7200009" y="231465"/>
            <a:ext cx="1468920" cy="207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42138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t>
            </a:r>
            <a:r>
              <a:rPr lang="en-GB" sz="2000" b="1" dirty="0">
                <a:solidFill>
                  <a:srgbClr val="FFFFFF"/>
                </a:solidFill>
                <a:latin typeface="Line Printer (PC)"/>
                <a:ea typeface="Calibri"/>
                <a:cs typeface="Times New Roman"/>
              </a:rPr>
              <a:t>Exploratory </a:t>
            </a:r>
            <a:r>
              <a:rPr lang="en-GB" sz="2000" b="1" dirty="0" smtClean="0">
                <a:solidFill>
                  <a:srgbClr val="FFFFFF"/>
                </a:solidFill>
                <a:latin typeface="Line Printer (PC)"/>
                <a:ea typeface="Calibri"/>
                <a:cs typeface="Times New Roman"/>
              </a:rPr>
              <a:t>Activity E</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23165" y="1215434"/>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smtClean="0">
                <a:latin typeface="Impact" pitchFamily="34" charset="0"/>
              </a:rPr>
              <a:t>Y</a:t>
            </a:r>
          </a:p>
        </p:txBody>
      </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288" y="1485449"/>
            <a:ext cx="7745872" cy="5097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403771" y="1571821"/>
            <a:ext cx="3096344" cy="646331"/>
          </a:xfrm>
          <a:prstGeom prst="rect">
            <a:avLst/>
          </a:prstGeom>
        </p:spPr>
        <p:txBody>
          <a:bodyPr wrap="square">
            <a:spAutoFit/>
          </a:bodyPr>
          <a:lstStyle/>
          <a:p>
            <a:r>
              <a:rPr lang="en-GB" sz="3600" dirty="0" smtClean="0">
                <a:latin typeface="Impact" pitchFamily="34" charset="0"/>
              </a:rPr>
              <a:t>Graph Building</a:t>
            </a:r>
          </a:p>
        </p:txBody>
      </p:sp>
      <p:pic>
        <p:nvPicPr>
          <p:cNvPr id="4"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1648" y="3140968"/>
            <a:ext cx="4610100"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251520" y="2564904"/>
            <a:ext cx="4104456" cy="3416320"/>
          </a:xfrm>
          <a:prstGeom prst="rect">
            <a:avLst/>
          </a:prstGeom>
        </p:spPr>
        <p:txBody>
          <a:bodyPr wrap="square">
            <a:spAutoFit/>
          </a:bodyPr>
          <a:lstStyle/>
          <a:p>
            <a:pPr marL="457200" indent="-457200">
              <a:buFont typeface="Arial" panose="020B0604020202020204" pitchFamily="34" charset="0"/>
              <a:buChar char="•"/>
            </a:pPr>
            <a:r>
              <a:rPr lang="en-GB"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pitchFamily="34" charset="0"/>
              </a:rPr>
              <a:t>Sort the information on the cards in order</a:t>
            </a:r>
          </a:p>
          <a:p>
            <a:pPr marL="457200" indent="-457200">
              <a:buFont typeface="Arial" panose="020B0604020202020204" pitchFamily="34" charset="0"/>
              <a:buChar char="•"/>
            </a:pPr>
            <a:r>
              <a:rPr lang="en-GB"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pitchFamily="34" charset="0"/>
              </a:rPr>
              <a:t>Plot the information on a graph</a:t>
            </a:r>
          </a:p>
        </p:txBody>
      </p:sp>
      <p:pic>
        <p:nvPicPr>
          <p:cNvPr id="6"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74049" y="1387273"/>
            <a:ext cx="2645383" cy="2416116"/>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551816">
            <a:off x="7107320" y="143583"/>
            <a:ext cx="1688510" cy="2394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011442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E</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blipFill>
              <a:blip r:embed="rId11"/>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161648" y="1451554"/>
            <a:ext cx="3532793" cy="369332"/>
          </a:xfrm>
          <a:prstGeom prst="rect">
            <a:avLst/>
          </a:prstGeom>
          <a:noFill/>
        </p:spPr>
        <p:txBody>
          <a:bodyPr wrap="square" rtlCol="0">
            <a:spAutoFit/>
          </a:bodyPr>
          <a:lstStyle/>
          <a:p>
            <a:r>
              <a:rPr lang="en-GB" dirty="0" smtClean="0">
                <a:latin typeface="Impact" pitchFamily="34" charset="0"/>
              </a:rPr>
              <a:t>Try a variety of written practice</a:t>
            </a:r>
            <a:endParaRPr lang="en-GB" dirty="0">
              <a:latin typeface="Impact" pitchFamily="34" charset="0"/>
            </a:endParaRPr>
          </a:p>
        </p:txBody>
      </p:sp>
      <p:pic>
        <p:nvPicPr>
          <p:cNvPr id="4" name="Picture 2" descr="http://www.appcolt.com/imgbest/1/1/three_worksheets0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08104" y="3576420"/>
            <a:ext cx="3365204" cy="205044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89477" y="1808950"/>
            <a:ext cx="3532793" cy="3970318"/>
          </a:xfrm>
          <a:prstGeom prst="rect">
            <a:avLst/>
          </a:prstGeom>
          <a:noFill/>
        </p:spPr>
        <p:txBody>
          <a:bodyPr wrap="square" rtlCol="0">
            <a:spAutoFit/>
          </a:bodyPr>
          <a:lstStyle/>
          <a:p>
            <a:r>
              <a:rPr lang="en-GB" sz="2800" dirty="0" smtClean="0">
                <a:latin typeface="Impact" pitchFamily="34" charset="0"/>
              </a:rPr>
              <a:t>Worksheets</a:t>
            </a:r>
          </a:p>
          <a:p>
            <a:endParaRPr lang="en-GB" sz="2800" dirty="0" smtClean="0">
              <a:latin typeface="Impact" pitchFamily="34" charset="0"/>
            </a:endParaRPr>
          </a:p>
          <a:p>
            <a:r>
              <a:rPr lang="en-GB" sz="2800" dirty="0" smtClean="0">
                <a:latin typeface="Impact" pitchFamily="34" charset="0"/>
              </a:rPr>
              <a:t>Workbooks</a:t>
            </a:r>
          </a:p>
          <a:p>
            <a:endParaRPr lang="en-GB" sz="2800" dirty="0" smtClean="0">
              <a:latin typeface="Impact" pitchFamily="34" charset="0"/>
            </a:endParaRPr>
          </a:p>
          <a:p>
            <a:r>
              <a:rPr lang="en-GB" sz="2800" dirty="0" smtClean="0">
                <a:latin typeface="Impact" pitchFamily="34" charset="0"/>
              </a:rPr>
              <a:t>Practice Exam Papers</a:t>
            </a:r>
          </a:p>
          <a:p>
            <a:endParaRPr lang="en-GB" sz="2800" dirty="0" smtClean="0">
              <a:latin typeface="Impact" pitchFamily="34" charset="0"/>
            </a:endParaRPr>
          </a:p>
          <a:p>
            <a:r>
              <a:rPr lang="en-GB" sz="2800" dirty="0" smtClean="0">
                <a:latin typeface="Impact" pitchFamily="34" charset="0"/>
              </a:rPr>
              <a:t>Maths Problems</a:t>
            </a:r>
          </a:p>
          <a:p>
            <a:endParaRPr lang="en-GB" sz="2800" dirty="0">
              <a:latin typeface="Impact" pitchFamily="34" charset="0"/>
            </a:endParaRPr>
          </a:p>
          <a:p>
            <a:r>
              <a:rPr lang="en-GB" sz="2800" dirty="0" smtClean="0">
                <a:latin typeface="Impact" pitchFamily="34" charset="0"/>
              </a:rPr>
              <a:t>Tutor Explanations</a:t>
            </a:r>
            <a:endParaRPr lang="en-GB" sz="2800" dirty="0">
              <a:latin typeface="Impact" pitchFamily="34" charset="0"/>
            </a:endParaRPr>
          </a:p>
        </p:txBody>
      </p:sp>
      <p:pic>
        <p:nvPicPr>
          <p:cNvPr id="819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91880" y="1449443"/>
            <a:ext cx="3432319" cy="2862245"/>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67998" y="1549557"/>
            <a:ext cx="2232249" cy="2075600"/>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908169" y="2587357"/>
            <a:ext cx="174862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Tutor</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197"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89297" y="3794109"/>
            <a:ext cx="1662546" cy="184361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17">
            <a:extLst>
              <a:ext uri="{BEBA8EAE-BF5A-486C-A8C5-ECC9F3942E4B}">
                <a14:imgProps xmlns:a14="http://schemas.microsoft.com/office/drawing/2010/main">
                  <a14:imgLayer r:embed="rId18">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151716" y="5626868"/>
            <a:ext cx="8721592" cy="86191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662926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just the numbers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664" y="631740"/>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067944" y="1690949"/>
            <a:ext cx="3600400" cy="646331"/>
          </a:xfrm>
          <a:prstGeom prst="rect">
            <a:avLst/>
          </a:prstGeom>
        </p:spPr>
        <p:txBody>
          <a:bodyPr wrap="square">
            <a:spAutoFit/>
          </a:bodyPr>
          <a:lstStyle/>
          <a:p>
            <a:endParaRPr lang="en-GB" sz="1200" dirty="0">
              <a:latin typeface="Impact" pitchFamily="34" charset="0"/>
            </a:endParaRPr>
          </a:p>
          <a:p>
            <a:pPr marL="228600" indent="-228600">
              <a:buAutoNum type="arabicParenR"/>
            </a:pPr>
            <a:endParaRPr lang="en-GB" sz="1200" dirty="0" smtClean="0">
              <a:latin typeface="Impact" pitchFamily="34" charset="0"/>
            </a:endParaRPr>
          </a:p>
          <a:p>
            <a:pPr marL="228600" indent="-228600">
              <a:buAutoNum type="arabicParenR"/>
            </a:pPr>
            <a:endParaRPr lang="en-GB" sz="1200" dirty="0" smtClean="0">
              <a:latin typeface="Impact" pitchFamily="34" charset="0"/>
            </a:endParaRPr>
          </a:p>
        </p:txBody>
      </p:sp>
      <p:pic>
        <p:nvPicPr>
          <p:cNvPr id="4098" name="Picture 2" descr="http://www.wallpaperpin.com/webdisk/freevector-futuristic-machinery.jpg"/>
          <p:cNvPicPr>
            <a:picLocks noChangeAspect="1" noChangeArrowheads="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Cutout/>
                    </a14:imgEffect>
                    <a14:imgEffect>
                      <a14:brightnessContrast bright="88000" contrast="55000"/>
                    </a14:imgEffect>
                  </a14:imgLayer>
                </a14:imgProps>
              </a:ext>
              <a:ext uri="{28A0092B-C50C-407E-A947-70E740481C1C}">
                <a14:useLocalDpi xmlns:a14="http://schemas.microsoft.com/office/drawing/2010/main" val="0"/>
              </a:ext>
            </a:extLst>
          </a:blip>
          <a:srcRect/>
          <a:stretch>
            <a:fillRect/>
          </a:stretch>
        </p:blipFill>
        <p:spPr bwMode="auto">
          <a:xfrm>
            <a:off x="262781" y="1455754"/>
            <a:ext cx="8978481" cy="5032878"/>
          </a:xfrm>
          <a:prstGeom prst="rect">
            <a:avLst/>
          </a:prstGeom>
          <a:gradFill>
            <a:gsLst>
              <a:gs pos="21000">
                <a:schemeClr val="accent1">
                  <a:tint val="66000"/>
                  <a:satMod val="160000"/>
                </a:schemeClr>
              </a:gs>
              <a:gs pos="75000">
                <a:schemeClr val="accent1">
                  <a:tint val="44500"/>
                  <a:satMod val="160000"/>
                  <a:lumMod val="66000"/>
                  <a:lumOff val="34000"/>
                  <a:alpha val="44000"/>
                </a:schemeClr>
              </a:gs>
              <a:gs pos="100000">
                <a:schemeClr val="accent1">
                  <a:tint val="23500"/>
                  <a:satMod val="160000"/>
                </a:schemeClr>
              </a:gs>
            </a:gsLst>
            <a:lin ang="5400000" scaled="0"/>
          </a:gradFill>
          <a:effectLst>
            <a:softEdge rad="635000"/>
          </a:effectLst>
        </p:spPr>
      </p:pic>
      <p:grpSp>
        <p:nvGrpSpPr>
          <p:cNvPr id="21" name="Group 20"/>
          <p:cNvGrpSpPr/>
          <p:nvPr/>
        </p:nvGrpSpPr>
        <p:grpSpPr>
          <a:xfrm>
            <a:off x="111805" y="49431"/>
            <a:ext cx="810644" cy="1692028"/>
            <a:chOff x="111805" y="49430"/>
            <a:chExt cx="810644" cy="1884463"/>
          </a:xfrm>
        </p:grpSpPr>
        <p:pic>
          <p:nvPicPr>
            <p:cNvPr id="22" name="Pictur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sp>
        <p:nvSpPr>
          <p:cNvPr id="24" name="Rectangle 23"/>
          <p:cNvSpPr/>
          <p:nvPr/>
        </p:nvSpPr>
        <p:spPr>
          <a:xfrm>
            <a:off x="3059832" y="2337280"/>
            <a:ext cx="3600400" cy="4893647"/>
          </a:xfrm>
          <a:prstGeom prst="rect">
            <a:avLst/>
          </a:prstGeom>
        </p:spPr>
        <p:txBody>
          <a:bodyPr wrap="square">
            <a:spAutoFit/>
          </a:bodyPr>
          <a:lstStyle/>
          <a:p>
            <a:r>
              <a:rPr lang="en-GB" sz="1200" dirty="0" smtClean="0">
                <a:latin typeface="Impact" pitchFamily="34" charset="0"/>
              </a:rPr>
              <a:t>Subtract the following</a:t>
            </a:r>
          </a:p>
          <a:p>
            <a:pPr marL="228600" indent="-228600">
              <a:buAutoNum type="arabicParenR" startAt="16"/>
            </a:pPr>
            <a:r>
              <a:rPr lang="en-GB" sz="1200" dirty="0" smtClean="0">
                <a:latin typeface="Impact" pitchFamily="34" charset="0"/>
              </a:rPr>
              <a:t>820M – 350M</a:t>
            </a:r>
          </a:p>
          <a:p>
            <a:pPr marL="228600" indent="-228600">
              <a:buAutoNum type="arabicParenR" startAt="16"/>
            </a:pPr>
            <a:r>
              <a:rPr lang="en-GB" sz="1200" dirty="0" smtClean="0">
                <a:latin typeface="Impact" pitchFamily="34" charset="0"/>
              </a:rPr>
              <a:t>14B – 180M</a:t>
            </a:r>
          </a:p>
          <a:p>
            <a:pPr marL="228600" indent="-228600">
              <a:buAutoNum type="arabicParenR" startAt="16"/>
            </a:pPr>
            <a:r>
              <a:rPr lang="en-GB" sz="1200" dirty="0" smtClean="0">
                <a:latin typeface="Impact" pitchFamily="34" charset="0"/>
              </a:rPr>
              <a:t>2M – 1,590K</a:t>
            </a:r>
          </a:p>
          <a:p>
            <a:pPr marL="228600" indent="-228600">
              <a:buAutoNum type="arabicParenR" startAt="16"/>
            </a:pPr>
            <a:r>
              <a:rPr lang="en-GB" sz="1200" dirty="0" smtClean="0">
                <a:latin typeface="Impact" pitchFamily="34" charset="0"/>
              </a:rPr>
              <a:t>1.6B – 980M</a:t>
            </a:r>
          </a:p>
          <a:p>
            <a:pPr marL="228600" indent="-228600">
              <a:buAutoNum type="arabicParenR" startAt="16"/>
            </a:pPr>
            <a:r>
              <a:rPr lang="en-GB" sz="1200" dirty="0">
                <a:latin typeface="Impact" pitchFamily="34" charset="0"/>
              </a:rPr>
              <a:t> </a:t>
            </a:r>
            <a:r>
              <a:rPr lang="en-GB" sz="1200" dirty="0" smtClean="0">
                <a:latin typeface="Impact" pitchFamily="34" charset="0"/>
              </a:rPr>
              <a:t> 47M – 20K</a:t>
            </a:r>
          </a:p>
          <a:p>
            <a:pPr marL="228600" indent="-228600">
              <a:buAutoNum type="arabicParenR" startAt="16"/>
            </a:pPr>
            <a:endParaRPr lang="en-GB" sz="1200" dirty="0">
              <a:latin typeface="Impact" pitchFamily="34" charset="0"/>
            </a:endParaRPr>
          </a:p>
          <a:p>
            <a:r>
              <a:rPr lang="en-GB" sz="1200" dirty="0" smtClean="0">
                <a:latin typeface="Impact" pitchFamily="34" charset="0"/>
              </a:rPr>
              <a:t>Add the following</a:t>
            </a:r>
          </a:p>
          <a:p>
            <a:pPr marL="228600" indent="-228600">
              <a:buAutoNum type="arabicParenR" startAt="21"/>
            </a:pPr>
            <a:r>
              <a:rPr lang="en-GB" sz="1200" dirty="0" smtClean="0">
                <a:latin typeface="Impact" pitchFamily="34" charset="0"/>
              </a:rPr>
              <a:t>  4 + (-2)</a:t>
            </a:r>
          </a:p>
          <a:p>
            <a:pPr marL="228600" indent="-228600">
              <a:buAutoNum type="arabicParenR" startAt="21"/>
            </a:pPr>
            <a:r>
              <a:rPr lang="en-GB" sz="1200" dirty="0" smtClean="0">
                <a:latin typeface="Impact" pitchFamily="34" charset="0"/>
              </a:rPr>
              <a:t>  16 + (-5)</a:t>
            </a:r>
          </a:p>
          <a:p>
            <a:pPr marL="228600" indent="-228600">
              <a:buAutoNum type="arabicParenR" startAt="21"/>
            </a:pPr>
            <a:r>
              <a:rPr lang="en-GB" sz="1200" dirty="0" smtClean="0">
                <a:latin typeface="Impact" pitchFamily="34" charset="0"/>
              </a:rPr>
              <a:t>  230 + (-150) + 75</a:t>
            </a:r>
          </a:p>
          <a:p>
            <a:pPr marL="228600" indent="-228600">
              <a:buAutoNum type="arabicParenR" startAt="21"/>
            </a:pPr>
            <a:r>
              <a:rPr lang="en-GB" sz="1200" dirty="0">
                <a:latin typeface="Impact" pitchFamily="34" charset="0"/>
              </a:rPr>
              <a:t> </a:t>
            </a:r>
            <a:r>
              <a:rPr lang="en-GB" sz="1200" dirty="0" smtClean="0">
                <a:latin typeface="Impact" pitchFamily="34" charset="0"/>
              </a:rPr>
              <a:t> (-50) + (-3710) + 800</a:t>
            </a:r>
          </a:p>
          <a:p>
            <a:pPr marL="228600" indent="-228600">
              <a:buAutoNum type="arabicParenR" startAt="21"/>
            </a:pPr>
            <a:r>
              <a:rPr lang="en-GB" sz="1200" dirty="0">
                <a:latin typeface="Impact" pitchFamily="34" charset="0"/>
              </a:rPr>
              <a:t> </a:t>
            </a:r>
            <a:r>
              <a:rPr lang="en-GB" sz="1200" dirty="0" smtClean="0">
                <a:latin typeface="Impact" pitchFamily="34" charset="0"/>
              </a:rPr>
              <a:t> 3,950 + 1200 + (-4800)</a:t>
            </a:r>
          </a:p>
          <a:p>
            <a:pPr marL="228600" indent="-228600">
              <a:buAutoNum type="arabicParenR" startAt="21"/>
            </a:pPr>
            <a:endParaRPr lang="en-GB" sz="1200" dirty="0">
              <a:latin typeface="Impact" pitchFamily="34" charset="0"/>
            </a:endParaRPr>
          </a:p>
          <a:p>
            <a:r>
              <a:rPr lang="en-GB" sz="1200" dirty="0" smtClean="0">
                <a:latin typeface="Impact" pitchFamily="34" charset="0"/>
              </a:rPr>
              <a:t>Subtract the following</a:t>
            </a:r>
          </a:p>
          <a:p>
            <a:pPr marL="228600" indent="-228600">
              <a:buAutoNum type="arabicParenR" startAt="26"/>
            </a:pPr>
            <a:r>
              <a:rPr lang="en-GB" sz="1200" dirty="0" smtClean="0">
                <a:latin typeface="Impact" pitchFamily="34" charset="0"/>
              </a:rPr>
              <a:t>12 – 15</a:t>
            </a:r>
          </a:p>
          <a:p>
            <a:pPr marL="228600" indent="-228600">
              <a:buAutoNum type="arabicParenR" startAt="26"/>
            </a:pPr>
            <a:r>
              <a:rPr lang="en-GB" sz="1200" dirty="0" smtClean="0">
                <a:latin typeface="Impact" pitchFamily="34" charset="0"/>
              </a:rPr>
              <a:t>89 – 129</a:t>
            </a:r>
          </a:p>
          <a:p>
            <a:pPr marL="228600" indent="-228600">
              <a:buAutoNum type="arabicParenR" startAt="26"/>
            </a:pPr>
            <a:r>
              <a:rPr lang="en-GB" sz="1200" dirty="0">
                <a:latin typeface="Impact" pitchFamily="34" charset="0"/>
              </a:rPr>
              <a:t> </a:t>
            </a:r>
            <a:r>
              <a:rPr lang="en-GB" sz="1200" dirty="0" smtClean="0">
                <a:latin typeface="Impact" pitchFamily="34" charset="0"/>
              </a:rPr>
              <a:t>420 – (-800)</a:t>
            </a:r>
          </a:p>
          <a:p>
            <a:pPr marL="228600" indent="-228600">
              <a:buAutoNum type="arabicParenR" startAt="26"/>
            </a:pPr>
            <a:r>
              <a:rPr lang="en-GB" sz="1200" dirty="0" smtClean="0">
                <a:latin typeface="Impact" pitchFamily="34" charset="0"/>
              </a:rPr>
              <a:t> 1,900 -  35,000</a:t>
            </a:r>
          </a:p>
          <a:p>
            <a:pPr marL="228600" indent="-228600">
              <a:buAutoNum type="arabicParenR" startAt="26"/>
            </a:pPr>
            <a:r>
              <a:rPr lang="en-GB" sz="1200" dirty="0">
                <a:latin typeface="Impact" pitchFamily="34" charset="0"/>
              </a:rPr>
              <a:t> </a:t>
            </a:r>
            <a:r>
              <a:rPr lang="en-GB" sz="1200" dirty="0" smtClean="0">
                <a:latin typeface="Impact" pitchFamily="34" charset="0"/>
              </a:rPr>
              <a:t> 16,500 – (-15,900) – 4,700</a:t>
            </a:r>
          </a:p>
          <a:p>
            <a:endParaRPr lang="en-GB" sz="1200" dirty="0" smtClean="0">
              <a:latin typeface="Impact" pitchFamily="34" charset="0"/>
            </a:endParaRPr>
          </a:p>
          <a:p>
            <a:pPr marL="228600" indent="-228600">
              <a:buAutoNum type="arabicParenR"/>
            </a:pPr>
            <a:endParaRPr lang="en-GB" sz="1200" dirty="0" smtClean="0">
              <a:latin typeface="Impact" pitchFamily="34" charset="0"/>
            </a:endParaRPr>
          </a:p>
          <a:p>
            <a:pPr marL="228600" indent="-228600">
              <a:buAutoNum type="arabicParenR"/>
            </a:pPr>
            <a:endParaRPr lang="en-GB" sz="1200" dirty="0" smtClean="0">
              <a:latin typeface="Impact" pitchFamily="34" charset="0"/>
            </a:endParaRPr>
          </a:p>
          <a:p>
            <a:pPr marL="228600" indent="-228600">
              <a:buAutoNum type="arabicParenR"/>
            </a:pPr>
            <a:endParaRPr lang="en-GB" sz="1200" dirty="0">
              <a:latin typeface="Impact" pitchFamily="34" charset="0"/>
            </a:endParaRPr>
          </a:p>
          <a:p>
            <a:pPr marL="228600" indent="-228600">
              <a:buAutoNum type="arabicParenR"/>
            </a:pPr>
            <a:endParaRPr lang="en-GB" sz="1200" dirty="0" smtClean="0">
              <a:latin typeface="Impact" pitchFamily="34" charset="0"/>
            </a:endParaRPr>
          </a:p>
          <a:p>
            <a:pPr marL="228600" indent="-228600">
              <a:buAutoNum type="arabicParenR"/>
            </a:pPr>
            <a:endParaRPr lang="en-GB" sz="1200" dirty="0" smtClean="0">
              <a:latin typeface="Impact" pitchFamily="34" charset="0"/>
            </a:endParaRPr>
          </a:p>
        </p:txBody>
      </p:sp>
      <p:sp>
        <p:nvSpPr>
          <p:cNvPr id="25" name="Rectangle 24"/>
          <p:cNvSpPr/>
          <p:nvPr/>
        </p:nvSpPr>
        <p:spPr>
          <a:xfrm>
            <a:off x="324545" y="1809923"/>
            <a:ext cx="3600400" cy="5078313"/>
          </a:xfrm>
          <a:prstGeom prst="rect">
            <a:avLst/>
          </a:prstGeom>
        </p:spPr>
        <p:txBody>
          <a:bodyPr wrap="square">
            <a:spAutoFit/>
          </a:bodyPr>
          <a:lstStyle/>
          <a:p>
            <a:r>
              <a:rPr lang="en-GB" sz="1200" dirty="0" smtClean="0">
                <a:latin typeface="Impact" pitchFamily="34" charset="0"/>
              </a:rPr>
              <a:t>Add the following numbers together</a:t>
            </a:r>
          </a:p>
          <a:p>
            <a:pPr marL="228600" indent="-228600">
              <a:buAutoNum type="arabicParenR"/>
            </a:pPr>
            <a:r>
              <a:rPr lang="en-GB" sz="1200" dirty="0" smtClean="0">
                <a:latin typeface="Impact" pitchFamily="34" charset="0"/>
              </a:rPr>
              <a:t>54 and 63</a:t>
            </a:r>
          </a:p>
          <a:p>
            <a:pPr marL="228600" indent="-228600">
              <a:buAutoNum type="arabicParenR"/>
            </a:pPr>
            <a:r>
              <a:rPr lang="en-GB" sz="1200" dirty="0" smtClean="0">
                <a:latin typeface="Impact" pitchFamily="34" charset="0"/>
              </a:rPr>
              <a:t>126 and 479</a:t>
            </a:r>
          </a:p>
          <a:p>
            <a:pPr marL="228600" indent="-228600">
              <a:buAutoNum type="arabicParenR"/>
            </a:pPr>
            <a:r>
              <a:rPr lang="en-GB" sz="1200" dirty="0" smtClean="0">
                <a:latin typeface="Impact" pitchFamily="34" charset="0"/>
              </a:rPr>
              <a:t>4,762 and 8,920</a:t>
            </a:r>
          </a:p>
          <a:p>
            <a:pPr marL="228600" indent="-228600">
              <a:buAutoNum type="arabicParenR"/>
            </a:pPr>
            <a:r>
              <a:rPr lang="en-GB" sz="1200" dirty="0" smtClean="0">
                <a:latin typeface="Impact" pitchFamily="34" charset="0"/>
              </a:rPr>
              <a:t>362,874 and 115,252</a:t>
            </a:r>
          </a:p>
          <a:p>
            <a:pPr marL="228600" indent="-228600">
              <a:buAutoNum type="arabicParenR"/>
            </a:pPr>
            <a:r>
              <a:rPr lang="en-GB" sz="1200" dirty="0" smtClean="0">
                <a:latin typeface="Impact" pitchFamily="34" charset="0"/>
              </a:rPr>
              <a:t>11,430,080 and 6,031,555</a:t>
            </a:r>
          </a:p>
          <a:p>
            <a:pPr marL="228600" indent="-228600">
              <a:buAutoNum type="arabicParenR"/>
            </a:pPr>
            <a:endParaRPr lang="en-GB" sz="1200" dirty="0">
              <a:latin typeface="Impact" pitchFamily="34" charset="0"/>
            </a:endParaRPr>
          </a:p>
          <a:p>
            <a:r>
              <a:rPr lang="en-GB" sz="1200" dirty="0" smtClean="0">
                <a:latin typeface="Impact" pitchFamily="34" charset="0"/>
              </a:rPr>
              <a:t>Subtract the smaller from the larger</a:t>
            </a:r>
          </a:p>
          <a:p>
            <a:pPr marL="228600" indent="-228600">
              <a:buAutoNum type="arabicParenR" startAt="6"/>
            </a:pPr>
            <a:r>
              <a:rPr lang="en-GB" sz="1200" dirty="0" smtClean="0">
                <a:latin typeface="Impact" pitchFamily="34" charset="0"/>
              </a:rPr>
              <a:t>22 from 110</a:t>
            </a:r>
          </a:p>
          <a:p>
            <a:pPr marL="228600" indent="-228600">
              <a:buAutoNum type="arabicParenR" startAt="6"/>
            </a:pPr>
            <a:r>
              <a:rPr lang="en-GB" sz="1200" dirty="0" smtClean="0">
                <a:latin typeface="Impact" pitchFamily="34" charset="0"/>
              </a:rPr>
              <a:t>890 from 1,205</a:t>
            </a:r>
          </a:p>
          <a:p>
            <a:pPr marL="228600" indent="-228600">
              <a:buAutoNum type="arabicParenR" startAt="6"/>
            </a:pPr>
            <a:r>
              <a:rPr lang="en-GB" sz="1200" dirty="0" smtClean="0">
                <a:latin typeface="Impact" pitchFamily="34" charset="0"/>
              </a:rPr>
              <a:t>450 from 2,000</a:t>
            </a:r>
          </a:p>
          <a:p>
            <a:pPr marL="228600" indent="-228600">
              <a:buAutoNum type="arabicParenR" startAt="6"/>
            </a:pPr>
            <a:r>
              <a:rPr lang="en-GB" sz="1200" dirty="0" smtClean="0">
                <a:latin typeface="Impact" pitchFamily="34" charset="0"/>
              </a:rPr>
              <a:t>2,960 from 884,062</a:t>
            </a:r>
          </a:p>
          <a:p>
            <a:pPr marL="228600" indent="-228600">
              <a:buAutoNum type="arabicParenR" startAt="6"/>
            </a:pPr>
            <a:r>
              <a:rPr lang="en-GB" sz="1200" dirty="0" smtClean="0">
                <a:latin typeface="Impact" pitchFamily="34" charset="0"/>
              </a:rPr>
              <a:t>18,400 from  10,000,000</a:t>
            </a:r>
          </a:p>
          <a:p>
            <a:pPr marL="228600" indent="-228600">
              <a:buAutoNum type="arabicParenR" startAt="6"/>
            </a:pPr>
            <a:endParaRPr lang="en-GB" sz="1200" dirty="0">
              <a:latin typeface="Impact" pitchFamily="34" charset="0"/>
            </a:endParaRPr>
          </a:p>
          <a:p>
            <a:r>
              <a:rPr lang="en-GB" sz="1200" dirty="0" smtClean="0">
                <a:latin typeface="Impact" pitchFamily="34" charset="0"/>
              </a:rPr>
              <a:t>Add the following</a:t>
            </a:r>
          </a:p>
          <a:p>
            <a:pPr marL="228600" indent="-228600">
              <a:buAutoNum type="arabicParenR" startAt="11"/>
            </a:pPr>
            <a:r>
              <a:rPr lang="en-GB" sz="1200" dirty="0" smtClean="0">
                <a:latin typeface="Impact" pitchFamily="34" charset="0"/>
              </a:rPr>
              <a:t>23K + 49K</a:t>
            </a:r>
          </a:p>
          <a:p>
            <a:pPr marL="228600" indent="-228600">
              <a:buAutoNum type="arabicParenR" startAt="11"/>
            </a:pPr>
            <a:r>
              <a:rPr lang="en-GB" sz="1200" dirty="0" smtClean="0">
                <a:latin typeface="Impact" pitchFamily="34" charset="0"/>
              </a:rPr>
              <a:t>550M + 230M</a:t>
            </a:r>
          </a:p>
          <a:p>
            <a:pPr marL="228600" indent="-228600">
              <a:buAutoNum type="arabicParenR" startAt="11"/>
            </a:pPr>
            <a:r>
              <a:rPr lang="en-GB" sz="1200" dirty="0" smtClean="0">
                <a:latin typeface="Impact" pitchFamily="34" charset="0"/>
              </a:rPr>
              <a:t>780B + 39B</a:t>
            </a:r>
          </a:p>
          <a:p>
            <a:pPr marL="228600" indent="-228600">
              <a:buAutoNum type="arabicParenR" startAt="11"/>
            </a:pPr>
            <a:r>
              <a:rPr lang="en-GB" sz="1200" dirty="0" smtClean="0">
                <a:latin typeface="Impact" pitchFamily="34" charset="0"/>
              </a:rPr>
              <a:t>4.2M + 1,300K</a:t>
            </a:r>
          </a:p>
          <a:p>
            <a:pPr marL="228600" indent="-228600">
              <a:buAutoNum type="arabicParenR" startAt="11"/>
            </a:pPr>
            <a:r>
              <a:rPr lang="en-GB" sz="1200" dirty="0" smtClean="0">
                <a:latin typeface="Impact" pitchFamily="34" charset="0"/>
              </a:rPr>
              <a:t>630M + 1.5B</a:t>
            </a:r>
          </a:p>
          <a:p>
            <a:endParaRPr lang="en-GB" sz="1200" dirty="0" smtClean="0">
              <a:latin typeface="Impact" pitchFamily="34" charset="0"/>
            </a:endParaRPr>
          </a:p>
          <a:p>
            <a:endParaRPr lang="en-GB" sz="1200" dirty="0" smtClean="0">
              <a:latin typeface="Impact" pitchFamily="34" charset="0"/>
            </a:endParaRPr>
          </a:p>
          <a:p>
            <a:pPr marL="228600" indent="-228600">
              <a:buAutoNum type="arabicParenR"/>
            </a:pPr>
            <a:endParaRPr lang="en-GB" sz="1200" dirty="0" smtClean="0">
              <a:latin typeface="Impact" pitchFamily="34" charset="0"/>
            </a:endParaRPr>
          </a:p>
          <a:p>
            <a:endParaRPr lang="en-GB" sz="1200" dirty="0" smtClean="0">
              <a:latin typeface="Impact" pitchFamily="34" charset="0"/>
            </a:endParaRPr>
          </a:p>
          <a:p>
            <a:pPr marL="228600" indent="-228600">
              <a:buAutoNum type="arabicParenR"/>
            </a:pPr>
            <a:endParaRPr lang="en-GB" sz="1200" dirty="0">
              <a:latin typeface="Impact" pitchFamily="34" charset="0"/>
            </a:endParaRPr>
          </a:p>
          <a:p>
            <a:pPr marL="228600" indent="-228600">
              <a:buAutoNum type="arabicParenR"/>
            </a:pPr>
            <a:endParaRPr lang="en-GB" sz="1200" dirty="0" smtClean="0">
              <a:latin typeface="Impact" pitchFamily="34" charset="0"/>
            </a:endParaRPr>
          </a:p>
          <a:p>
            <a:pPr marL="228600" indent="-228600">
              <a:buAutoNum type="arabicParenR"/>
            </a:pPr>
            <a:endParaRPr lang="en-GB" sz="1200" dirty="0" smtClean="0">
              <a:latin typeface="Impact" pitchFamily="34" charset="0"/>
            </a:endParaRPr>
          </a:p>
        </p:txBody>
      </p:sp>
      <p:sp>
        <p:nvSpPr>
          <p:cNvPr id="26" name="Rectangle 25"/>
          <p:cNvSpPr/>
          <p:nvPr/>
        </p:nvSpPr>
        <p:spPr>
          <a:xfrm>
            <a:off x="5652120" y="1741459"/>
            <a:ext cx="2658175" cy="3970318"/>
          </a:xfrm>
          <a:prstGeom prst="rect">
            <a:avLst/>
          </a:prstGeom>
        </p:spPr>
        <p:txBody>
          <a:bodyPr wrap="square">
            <a:spAutoFit/>
          </a:bodyPr>
          <a:lstStyle/>
          <a:p>
            <a:r>
              <a:rPr lang="en-GB" sz="1200" dirty="0" smtClean="0">
                <a:latin typeface="Impact" pitchFamily="34" charset="0"/>
              </a:rPr>
              <a:t>Use addition and subtraction to find the answer</a:t>
            </a:r>
            <a:endParaRPr lang="en-GB" dirty="0">
              <a:latin typeface="Impact" pitchFamily="34" charset="0"/>
            </a:endParaRPr>
          </a:p>
          <a:p>
            <a:endParaRPr lang="en-GB" sz="1200" dirty="0" smtClean="0">
              <a:latin typeface="Impact" pitchFamily="34" charset="0"/>
            </a:endParaRPr>
          </a:p>
          <a:p>
            <a:pPr marL="228600" indent="-228600">
              <a:buAutoNum type="arabicParenR"/>
            </a:pPr>
            <a:r>
              <a:rPr lang="en-GB" sz="1200" dirty="0" smtClean="0">
                <a:latin typeface="Impact" pitchFamily="34" charset="0"/>
              </a:rPr>
              <a:t>2 + 3 – 7</a:t>
            </a:r>
          </a:p>
          <a:p>
            <a:pPr marL="228600" indent="-228600">
              <a:buAutoNum type="arabicParenR"/>
            </a:pPr>
            <a:r>
              <a:rPr lang="en-GB" sz="1200" dirty="0" smtClean="0">
                <a:latin typeface="Impact" pitchFamily="34" charset="0"/>
              </a:rPr>
              <a:t>18 -50 +13</a:t>
            </a:r>
          </a:p>
          <a:p>
            <a:pPr marL="228600" indent="-228600">
              <a:buAutoNum type="arabicParenR"/>
            </a:pPr>
            <a:r>
              <a:rPr lang="en-GB" sz="1200" dirty="0" smtClean="0">
                <a:latin typeface="Impact" pitchFamily="34" charset="0"/>
              </a:rPr>
              <a:t>(-4) + 8 – (-6)</a:t>
            </a:r>
          </a:p>
          <a:p>
            <a:pPr marL="228600" indent="-228600">
              <a:buAutoNum type="arabicParenR"/>
            </a:pPr>
            <a:r>
              <a:rPr lang="en-GB" sz="1200" dirty="0" smtClean="0">
                <a:latin typeface="Impact" pitchFamily="34" charset="0"/>
              </a:rPr>
              <a:t>14 – 20 – 5 – (-8)</a:t>
            </a:r>
          </a:p>
          <a:p>
            <a:pPr marL="228600" indent="-228600">
              <a:buAutoNum type="arabicParenR"/>
            </a:pPr>
            <a:r>
              <a:rPr lang="en-GB" sz="1200" dirty="0" smtClean="0">
                <a:latin typeface="Impact" pitchFamily="34" charset="0"/>
              </a:rPr>
              <a:t>(-500 -300) – 150 + 700</a:t>
            </a:r>
          </a:p>
          <a:p>
            <a:pPr marL="228600" indent="-228600">
              <a:buAutoNum type="arabicParenR"/>
            </a:pPr>
            <a:endParaRPr lang="en-GB" sz="1200" dirty="0">
              <a:latin typeface="Impact" pitchFamily="34" charset="0"/>
            </a:endParaRPr>
          </a:p>
          <a:p>
            <a:pPr marL="228600" indent="-228600">
              <a:buAutoNum type="arabicParenR"/>
            </a:pPr>
            <a:r>
              <a:rPr lang="en-GB" sz="1200" dirty="0" smtClean="0">
                <a:latin typeface="Impact" pitchFamily="34" charset="0"/>
              </a:rPr>
              <a:t>79 + 84 – 32</a:t>
            </a:r>
          </a:p>
          <a:p>
            <a:pPr marL="228600" indent="-228600">
              <a:buAutoNum type="arabicParenR"/>
            </a:pPr>
            <a:r>
              <a:rPr lang="en-GB" sz="1200" dirty="0" smtClean="0">
                <a:latin typeface="Impact" pitchFamily="34" charset="0"/>
              </a:rPr>
              <a:t>-18 +23 -44</a:t>
            </a:r>
          </a:p>
          <a:p>
            <a:pPr marL="228600" indent="-228600">
              <a:buAutoNum type="arabicParenR"/>
            </a:pPr>
            <a:r>
              <a:rPr lang="en-GB" sz="1200" dirty="0" smtClean="0">
                <a:latin typeface="Impact" pitchFamily="34" charset="0"/>
              </a:rPr>
              <a:t>125 – 600 – (-350)</a:t>
            </a:r>
          </a:p>
          <a:p>
            <a:pPr marL="228600" indent="-228600">
              <a:buAutoNum type="arabicParenR"/>
            </a:pPr>
            <a:r>
              <a:rPr lang="en-GB" sz="1200" dirty="0" smtClean="0">
                <a:latin typeface="Impact" pitchFamily="34" charset="0"/>
              </a:rPr>
              <a:t>(-457) – (-512)</a:t>
            </a:r>
          </a:p>
          <a:p>
            <a:pPr marL="228600" indent="-228600">
              <a:buAutoNum type="arabicParenR"/>
            </a:pPr>
            <a:r>
              <a:rPr lang="en-GB" sz="1200" dirty="0" smtClean="0">
                <a:latin typeface="Impact" pitchFamily="34" charset="0"/>
              </a:rPr>
              <a:t>5 – (-8 -7) – (+3-12) +9</a:t>
            </a:r>
          </a:p>
          <a:p>
            <a:pPr marL="228600" indent="-228600">
              <a:buAutoNum type="arabicParenR"/>
            </a:pPr>
            <a:endParaRPr lang="en-GB" sz="1200" dirty="0">
              <a:latin typeface="Impact" pitchFamily="34" charset="0"/>
            </a:endParaRPr>
          </a:p>
          <a:p>
            <a:pPr marL="228600" indent="-228600">
              <a:buAutoNum type="arabicParenR"/>
            </a:pPr>
            <a:r>
              <a:rPr lang="en-GB" sz="1200" dirty="0" smtClean="0">
                <a:latin typeface="Impact" pitchFamily="34" charset="0"/>
              </a:rPr>
              <a:t>2k – 16K +4k</a:t>
            </a:r>
          </a:p>
          <a:p>
            <a:pPr marL="228600" indent="-228600">
              <a:buAutoNum type="arabicParenR"/>
            </a:pPr>
            <a:r>
              <a:rPr lang="en-GB" sz="1200" dirty="0" smtClean="0">
                <a:latin typeface="Impact" pitchFamily="34" charset="0"/>
              </a:rPr>
              <a:t>42M + (-2M)</a:t>
            </a:r>
          </a:p>
          <a:p>
            <a:pPr marL="228600" indent="-228600">
              <a:buAutoNum type="arabicParenR"/>
            </a:pPr>
            <a:r>
              <a:rPr lang="en-GB" sz="1200" dirty="0" smtClean="0">
                <a:latin typeface="Impact" pitchFamily="34" charset="0"/>
              </a:rPr>
              <a:t>-13B + 4B + (-10B)</a:t>
            </a:r>
          </a:p>
          <a:p>
            <a:pPr marL="228600" indent="-228600">
              <a:buAutoNum type="arabicParenR"/>
            </a:pPr>
            <a:r>
              <a:rPr lang="en-GB" sz="1200" dirty="0" smtClean="0">
                <a:latin typeface="Impact" pitchFamily="34" charset="0"/>
              </a:rPr>
              <a:t>-420K + 1.2M</a:t>
            </a:r>
          </a:p>
          <a:p>
            <a:pPr marL="228600" indent="-228600">
              <a:buAutoNum type="arabicParenR"/>
            </a:pPr>
            <a:r>
              <a:rPr lang="en-GB" sz="1200" dirty="0" smtClean="0">
                <a:latin typeface="Impact" pitchFamily="34" charset="0"/>
              </a:rPr>
              <a:t>-(500M – 200M) + ( -1.2B)</a:t>
            </a:r>
          </a:p>
          <a:p>
            <a:endParaRPr lang="en-GB" sz="1200" dirty="0">
              <a:latin typeface="Impact" pitchFamily="34" charset="0"/>
            </a:endParaRPr>
          </a:p>
        </p:txBody>
      </p:sp>
      <p:sp>
        <p:nvSpPr>
          <p:cNvPr id="2" name="Snip Diagonal Corner Rectangle 1"/>
          <p:cNvSpPr/>
          <p:nvPr/>
        </p:nvSpPr>
        <p:spPr>
          <a:xfrm>
            <a:off x="5524382" y="1575842"/>
            <a:ext cx="108012" cy="4680520"/>
          </a:xfrm>
          <a:prstGeom prst="snip2Diag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234168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word problems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smtClean="0">
                <a:latin typeface="Impact" pitchFamily="34" charset="0"/>
              </a:rPr>
              <a:t>Y</a:t>
            </a:r>
          </a:p>
        </p:txBody>
      </p:sp>
      <p:pic>
        <p:nvPicPr>
          <p:cNvPr id="1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664" y="631740"/>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Futuristic abstract pattern with lights backgrounds powerpoint"/>
          <p:cNvPicPr>
            <a:picLocks noChangeAspect="1" noChangeArrowheads="1"/>
          </p:cNvPicPr>
          <p:nvPr/>
        </p:nvPicPr>
        <p:blipFill>
          <a:blip r:embed="rId8">
            <a:duotone>
              <a:schemeClr val="accent3">
                <a:shade val="45000"/>
                <a:satMod val="135000"/>
              </a:schemeClr>
              <a:prstClr val="white"/>
            </a:duotone>
            <a:extLst>
              <a:ext uri="{BEBA8EAE-BF5A-486C-A8C5-ECC9F3942E4B}">
                <a14:imgProps xmlns:a14="http://schemas.microsoft.com/office/drawing/2010/main">
                  <a14:imgLayer r:embed="rId9">
                    <a14:imgEffect>
                      <a14:artisticPlasticWrap/>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53280" y="1557123"/>
            <a:ext cx="8551837" cy="486054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sp>
        <p:nvSpPr>
          <p:cNvPr id="20" name="Rectangle 19"/>
          <p:cNvSpPr/>
          <p:nvPr/>
        </p:nvSpPr>
        <p:spPr>
          <a:xfrm rot="21295016">
            <a:off x="697641" y="1989791"/>
            <a:ext cx="3489257" cy="1846659"/>
          </a:xfrm>
          <a:prstGeom prst="rect">
            <a:avLst/>
          </a:prstGeom>
        </p:spPr>
        <p:txBody>
          <a:bodyPr wrap="square">
            <a:spAutoFit/>
          </a:bodyPr>
          <a:lstStyle/>
          <a:p>
            <a:r>
              <a:rPr lang="en-GB" sz="1400" dirty="0" smtClean="0">
                <a:latin typeface="Impact" pitchFamily="34" charset="0"/>
              </a:rPr>
              <a:t>Q1  A computer has more memory added to its 400GB hard drive. It now has 950GB.  How much more memory was added?</a:t>
            </a:r>
          </a:p>
          <a:p>
            <a:endParaRPr lang="en-GB" sz="1200" dirty="0" smtClean="0">
              <a:latin typeface="Impact" pitchFamily="34" charset="0"/>
            </a:endParaRPr>
          </a:p>
          <a:p>
            <a:pPr marL="228600" indent="-228600">
              <a:buAutoNum type="arabicParenR"/>
            </a:pPr>
            <a:endParaRPr lang="en-GB" sz="1200" dirty="0" smtClean="0">
              <a:latin typeface="Impact" pitchFamily="34" charset="0"/>
            </a:endParaRPr>
          </a:p>
          <a:p>
            <a:endParaRPr lang="en-GB" sz="1200" dirty="0" smtClean="0">
              <a:latin typeface="Impact" pitchFamily="34" charset="0"/>
            </a:endParaRPr>
          </a:p>
          <a:p>
            <a:pPr marL="228600" indent="-228600">
              <a:buAutoNum type="arabicParenR"/>
            </a:pPr>
            <a:endParaRPr lang="en-GB" sz="1200" dirty="0">
              <a:latin typeface="Impact" pitchFamily="34" charset="0"/>
            </a:endParaRPr>
          </a:p>
          <a:p>
            <a:pPr marL="228600" indent="-228600">
              <a:buAutoNum type="arabicParenR"/>
            </a:pPr>
            <a:endParaRPr lang="en-GB" sz="1200" dirty="0" smtClean="0">
              <a:latin typeface="Impact" pitchFamily="34" charset="0"/>
            </a:endParaRPr>
          </a:p>
          <a:p>
            <a:pPr marL="228600" indent="-228600">
              <a:buAutoNum type="arabicParenR"/>
            </a:pPr>
            <a:endParaRPr lang="en-GB" sz="1200" dirty="0" smtClean="0">
              <a:latin typeface="Impact" pitchFamily="34" charset="0"/>
            </a:endParaRPr>
          </a:p>
        </p:txBody>
      </p:sp>
      <p:sp>
        <p:nvSpPr>
          <p:cNvPr id="21" name="Rectangle 20"/>
          <p:cNvSpPr/>
          <p:nvPr/>
        </p:nvSpPr>
        <p:spPr>
          <a:xfrm rot="21295016">
            <a:off x="347977" y="3112571"/>
            <a:ext cx="3489257" cy="1169551"/>
          </a:xfrm>
          <a:prstGeom prst="rect">
            <a:avLst/>
          </a:prstGeom>
        </p:spPr>
        <p:txBody>
          <a:bodyPr wrap="square">
            <a:spAutoFit/>
          </a:bodyPr>
          <a:lstStyle/>
          <a:p>
            <a:r>
              <a:rPr lang="en-GB" sz="1400" dirty="0" smtClean="0">
                <a:latin typeface="Impact" pitchFamily="34" charset="0"/>
              </a:rPr>
              <a:t>Q2  A rocket is fired from a height which is given zero as its starting value.  The rocket rises 2,500metres before falling a total distance of 3,200 metres.  How far below its initial starting level has the rocket fallen?</a:t>
            </a:r>
            <a:endParaRPr lang="en-GB" sz="1200" dirty="0" smtClean="0">
              <a:latin typeface="Impact" pitchFamily="34" charset="0"/>
            </a:endParaRPr>
          </a:p>
        </p:txBody>
      </p:sp>
      <p:sp>
        <p:nvSpPr>
          <p:cNvPr id="22" name="Rectangle 21"/>
          <p:cNvSpPr/>
          <p:nvPr/>
        </p:nvSpPr>
        <p:spPr>
          <a:xfrm rot="21295016">
            <a:off x="584901" y="4881935"/>
            <a:ext cx="3581650" cy="954107"/>
          </a:xfrm>
          <a:prstGeom prst="rect">
            <a:avLst/>
          </a:prstGeom>
        </p:spPr>
        <p:txBody>
          <a:bodyPr wrap="square">
            <a:spAutoFit/>
          </a:bodyPr>
          <a:lstStyle/>
          <a:p>
            <a:r>
              <a:rPr lang="en-GB" sz="1400" dirty="0" smtClean="0">
                <a:latin typeface="Impact" pitchFamily="34" charset="0"/>
              </a:rPr>
              <a:t>Q3  I scored 15 points in one game, minus 3 points in a second game, then 7 points in the final game.  What was my total score for the three games?</a:t>
            </a:r>
            <a:endParaRPr lang="en-GB" sz="1200" dirty="0" smtClean="0">
              <a:latin typeface="Impact" pitchFamily="34" charset="0"/>
            </a:endParaRPr>
          </a:p>
        </p:txBody>
      </p:sp>
      <p:sp>
        <p:nvSpPr>
          <p:cNvPr id="23" name="Rectangle 22"/>
          <p:cNvSpPr/>
          <p:nvPr/>
        </p:nvSpPr>
        <p:spPr>
          <a:xfrm rot="21295016">
            <a:off x="4462796" y="2280362"/>
            <a:ext cx="3791252" cy="954107"/>
          </a:xfrm>
          <a:prstGeom prst="rect">
            <a:avLst/>
          </a:prstGeom>
        </p:spPr>
        <p:txBody>
          <a:bodyPr wrap="square">
            <a:spAutoFit/>
          </a:bodyPr>
          <a:lstStyle/>
          <a:p>
            <a:r>
              <a:rPr lang="en-GB" sz="1400" dirty="0" smtClean="0">
                <a:latin typeface="Impact" pitchFamily="34" charset="0"/>
              </a:rPr>
              <a:t>Q4  A company made a profit of £16,200 in January, £11,900 in February and loss of -£6,500 in March.  What is the overall profit or loss for this first quarter (first 3 months) ?</a:t>
            </a:r>
            <a:endParaRPr lang="en-GB" sz="1200" dirty="0" smtClean="0">
              <a:latin typeface="Impact" pitchFamily="34" charset="0"/>
            </a:endParaRPr>
          </a:p>
        </p:txBody>
      </p:sp>
      <p:sp>
        <p:nvSpPr>
          <p:cNvPr id="24" name="Rectangle 23"/>
          <p:cNvSpPr/>
          <p:nvPr/>
        </p:nvSpPr>
        <p:spPr>
          <a:xfrm rot="21295016">
            <a:off x="4359645" y="3741898"/>
            <a:ext cx="3675854" cy="1169551"/>
          </a:xfrm>
          <a:prstGeom prst="rect">
            <a:avLst/>
          </a:prstGeom>
        </p:spPr>
        <p:txBody>
          <a:bodyPr wrap="square">
            <a:spAutoFit/>
          </a:bodyPr>
          <a:lstStyle/>
          <a:p>
            <a:r>
              <a:rPr lang="en-GB" sz="1400" dirty="0" smtClean="0">
                <a:latin typeface="Impact" pitchFamily="34" charset="0"/>
              </a:rPr>
              <a:t>Q5  I travelled from the UK 7,820km to America, then 15,900km from America, back past the UK to Russia.  How far is the journey from Russia back to the UK assuming America – UK – Russia are all in a straight line?</a:t>
            </a:r>
            <a:endParaRPr lang="en-GB" sz="1200" dirty="0" smtClean="0">
              <a:latin typeface="Impact" pitchFamily="34" charset="0"/>
            </a:endParaRPr>
          </a:p>
        </p:txBody>
      </p:sp>
      <p:pic>
        <p:nvPicPr>
          <p:cNvPr id="6147" name="Picture 3"/>
          <p:cNvPicPr>
            <a:picLocks noChangeAspect="1" noChangeArrowheads="1"/>
          </p:cNvPicPr>
          <p:nvPr/>
        </p:nvPicPr>
        <p:blipFill>
          <a:blip r:embed="rId1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96136" y="4884180"/>
            <a:ext cx="2664296" cy="1571743"/>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6254033" y="5358988"/>
            <a:ext cx="118167" cy="15824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6" name="Oval 25"/>
          <p:cNvSpPr/>
          <p:nvPr/>
        </p:nvSpPr>
        <p:spPr>
          <a:xfrm>
            <a:off x="7008996" y="5281563"/>
            <a:ext cx="118167" cy="15824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7" name="Oval 26"/>
          <p:cNvSpPr/>
          <p:nvPr/>
        </p:nvSpPr>
        <p:spPr>
          <a:xfrm>
            <a:off x="7812076" y="5202441"/>
            <a:ext cx="118167" cy="15824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6" name="Straight Connector 5"/>
          <p:cNvCxnSpPr>
            <a:stCxn id="2" idx="2"/>
            <a:endCxn id="27" idx="2"/>
          </p:cNvCxnSpPr>
          <p:nvPr/>
        </p:nvCxnSpPr>
        <p:spPr>
          <a:xfrm flipV="1">
            <a:off x="6254033" y="5281563"/>
            <a:ext cx="1558043" cy="15654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60260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Making it Functional</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smtClean="0">
                <a:latin typeface="Impact" pitchFamily="34" charset="0"/>
              </a:rPr>
              <a:t>Y</a:t>
            </a:r>
          </a:p>
        </p:txBody>
      </p:sp>
      <p:pic>
        <p:nvPicPr>
          <p:cNvPr id="1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709" y="6057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5123" name="Picture 3"/>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130965" y="1449443"/>
            <a:ext cx="6298817" cy="448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4700243" y="1463614"/>
            <a:ext cx="4248472" cy="4467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0965" y="5931080"/>
            <a:ext cx="8817750" cy="594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37896" y="5367435"/>
            <a:ext cx="136207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415530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Snip Same Side Corner Rectangle 18"/>
          <p:cNvSpPr/>
          <p:nvPr/>
        </p:nvSpPr>
        <p:spPr>
          <a:xfrm>
            <a:off x="231522" y="1846858"/>
            <a:ext cx="4124454" cy="3242876"/>
          </a:xfrm>
          <a:prstGeom prst="snip2SameRect">
            <a:avLst>
              <a:gd name="adj1" fmla="val 10275"/>
              <a:gd name="adj2" fmla="val 13768"/>
            </a:avLst>
          </a:prstGeom>
          <a:solidFill>
            <a:schemeClr val="bg1">
              <a:lumMod val="95000"/>
            </a:schemeClr>
          </a:solidFill>
          <a:effectLst>
            <a:innerShdw blurRad="63500" dist="190500" dir="2700000">
              <a:schemeClr val="bg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nip Same Side Corner Rectangle 19"/>
          <p:cNvSpPr/>
          <p:nvPr/>
        </p:nvSpPr>
        <p:spPr>
          <a:xfrm>
            <a:off x="4508376" y="3356992"/>
            <a:ext cx="4312096" cy="2931747"/>
          </a:xfrm>
          <a:prstGeom prst="snip2SameRect">
            <a:avLst>
              <a:gd name="adj1" fmla="val 10275"/>
              <a:gd name="adj2" fmla="val 13768"/>
            </a:avLst>
          </a:prstGeom>
          <a:solidFill>
            <a:schemeClr val="bg1">
              <a:lumMod val="95000"/>
            </a:schemeClr>
          </a:solidFill>
          <a:effectLst>
            <a:innerShdw blurRad="63500" dist="190500" dir="2700000">
              <a:schemeClr val="bg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latin typeface="Clarendon Condensed" pitchFamily="18" charset="0"/>
            </a:endParaRPr>
          </a:p>
        </p:txBody>
      </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Making it Functional</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5" name="Rectangle 24"/>
          <p:cNvSpPr/>
          <p:nvPr/>
        </p:nvSpPr>
        <p:spPr>
          <a:xfrm>
            <a:off x="724419" y="1556792"/>
            <a:ext cx="4063605" cy="369332"/>
          </a:xfrm>
          <a:prstGeom prst="rect">
            <a:avLst/>
          </a:prstGeom>
        </p:spPr>
        <p:txBody>
          <a:bodyPr wrap="square">
            <a:spAutoFit/>
          </a:bodyPr>
          <a:lstStyle/>
          <a:p>
            <a:r>
              <a:rPr lang="en-GB" dirty="0" smtClean="0">
                <a:latin typeface="Impact" pitchFamily="34" charset="0"/>
              </a:rPr>
              <a:t>Y</a:t>
            </a:r>
          </a:p>
        </p:txBody>
      </p:sp>
      <p:pic>
        <p:nvPicPr>
          <p:cNvPr id="1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709" y="6057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3074" name="Picture 2" descr="http://gallery.towersalmanac.com/albums/features/mapsandguides/2009/2009map_main.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85626" y="1524151"/>
            <a:ext cx="2885534" cy="204045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076" name="Picture 4" descr="http://www.britanniahotels.com/media/226117/alton%20towers%20hotel.jpg"/>
          <p:cNvPicPr>
            <a:picLocks noChangeAspect="1" noChangeArrowheads="1"/>
          </p:cNvPicPr>
          <p:nvPr/>
        </p:nvPicPr>
        <p:blipFill>
          <a:blip r:embed="rId11">
            <a:extLst>
              <a:ext uri="{BEBA8EAE-BF5A-486C-A8C5-ECC9F3942E4B}">
                <a14:imgProps xmlns:a14="http://schemas.microsoft.com/office/drawing/2010/main">
                  <a14:imgLayer r:embed="rId12">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443779" y="5089734"/>
            <a:ext cx="3825253" cy="13103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8866" y="2016705"/>
            <a:ext cx="4169765" cy="2903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70192" y="3645024"/>
            <a:ext cx="4380463" cy="222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27733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Quiz to assess LEVEL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571474"/>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2" name="Picture 1"/>
          <p:cNvPicPr>
            <a:picLocks noChangeAspect="1"/>
          </p:cNvPicPr>
          <p:nvPr/>
        </p:nvPicPr>
        <p:blipFill>
          <a:blip r:embed="rId10"/>
          <a:stretch>
            <a:fillRect/>
          </a:stretch>
        </p:blipFill>
        <p:spPr>
          <a:xfrm rot="5400000">
            <a:off x="1921382" y="-168063"/>
            <a:ext cx="5229225" cy="8568951"/>
          </a:xfrm>
          <a:prstGeom prst="rect">
            <a:avLst/>
          </a:prstGeom>
        </p:spPr>
      </p:pic>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507922"/>
            <a:ext cx="9143489" cy="45214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2104390"/>
            <a:ext cx="439933" cy="1552708"/>
          </a:xfrm>
          <a:prstGeom prst="rect">
            <a:avLst/>
          </a:prstGeom>
          <a:noFill/>
          <a:ln>
            <a:no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5189" y="2596081"/>
            <a:ext cx="483064" cy="508944"/>
          </a:xfrm>
          <a:prstGeom prst="rect">
            <a:avLst/>
          </a:prstGeom>
          <a:noFill/>
          <a:ln>
            <a:no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2104390"/>
            <a:ext cx="439933" cy="1552708"/>
          </a:xfrm>
          <a:prstGeom prst="rect">
            <a:avLst/>
          </a:prstGeom>
          <a:noFill/>
          <a:ln>
            <a:no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2104390"/>
            <a:ext cx="439933" cy="1552708"/>
          </a:xfrm>
          <a:prstGeom prst="rect">
            <a:avLst/>
          </a:prstGeom>
          <a:noFill/>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3031" y="2104390"/>
            <a:ext cx="439933" cy="1552708"/>
          </a:xfrm>
          <a:prstGeom prst="rect">
            <a:avLst/>
          </a:prstGeom>
          <a:noFill/>
          <a:ln>
            <a:no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8514" y="2113063"/>
            <a:ext cx="439933" cy="1552708"/>
          </a:xfrm>
          <a:prstGeom prst="rect">
            <a:avLst/>
          </a:prstGeom>
          <a:noFill/>
          <a:ln>
            <a:noFill/>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173" y="2104390"/>
            <a:ext cx="439933" cy="1552708"/>
          </a:xfrm>
          <a:prstGeom prst="rect">
            <a:avLst/>
          </a:prstGeom>
          <a:noFill/>
          <a:ln>
            <a:noFill/>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7899" y="2104390"/>
            <a:ext cx="439933" cy="1552708"/>
          </a:xfrm>
          <a:prstGeom prst="rect">
            <a:avLst/>
          </a:prstGeom>
          <a:noFill/>
          <a:ln>
            <a:noFill/>
          </a:ln>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3870" y="2104390"/>
            <a:ext cx="439933" cy="1552708"/>
          </a:xfrm>
          <a:prstGeom prst="rect">
            <a:avLst/>
          </a:prstGeom>
          <a:noFill/>
          <a:ln>
            <a:noFill/>
          </a:ln>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7091" y="2104390"/>
            <a:ext cx="439933" cy="1552708"/>
          </a:xfrm>
          <a:prstGeom prst="rect">
            <a:avLst/>
          </a:prstGeom>
          <a:noFill/>
          <a:ln>
            <a:noFill/>
          </a:ln>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4217799"/>
            <a:ext cx="439933" cy="1552709"/>
          </a:xfrm>
          <a:prstGeom prst="rect">
            <a:avLst/>
          </a:prstGeom>
          <a:noFill/>
          <a:ln>
            <a:no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4226426"/>
            <a:ext cx="439933" cy="1552709"/>
          </a:xfrm>
          <a:prstGeom prst="rect">
            <a:avLst/>
          </a:prstGeom>
          <a:noFill/>
          <a:ln>
            <a:noFill/>
          </a:ln>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4226426"/>
            <a:ext cx="439933" cy="1552709"/>
          </a:xfrm>
          <a:prstGeom prst="rect">
            <a:avLst/>
          </a:prstGeom>
          <a:noFill/>
          <a:ln>
            <a:noFill/>
          </a:ln>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4226426"/>
            <a:ext cx="439933" cy="1552709"/>
          </a:xfrm>
          <a:prstGeom prst="rect">
            <a:avLst/>
          </a:prstGeom>
          <a:noFill/>
          <a:ln>
            <a:noFill/>
          </a:ln>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1657" y="4226426"/>
            <a:ext cx="439933" cy="1552709"/>
          </a:xfrm>
          <a:prstGeom prst="rect">
            <a:avLst/>
          </a:prstGeom>
          <a:noFill/>
          <a:ln>
            <a:noFill/>
          </a:ln>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757" y="4226426"/>
            <a:ext cx="439933" cy="1552709"/>
          </a:xfrm>
          <a:prstGeom prst="rect">
            <a:avLst/>
          </a:prstGeom>
          <a:noFill/>
          <a:ln>
            <a:noFill/>
          </a:ln>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7516" y="4226426"/>
            <a:ext cx="439933" cy="1552709"/>
          </a:xfrm>
          <a:prstGeom prst="rect">
            <a:avLst/>
          </a:prstGeom>
          <a:noFill/>
          <a:ln>
            <a:noFill/>
          </a:ln>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45243" y="4226426"/>
            <a:ext cx="439933" cy="1552709"/>
          </a:xfrm>
          <a:prstGeom prst="rect">
            <a:avLst/>
          </a:prstGeom>
          <a:noFill/>
          <a:ln>
            <a:noFill/>
          </a:ln>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2586" y="4226426"/>
            <a:ext cx="439933" cy="1552709"/>
          </a:xfrm>
          <a:prstGeom prst="rect">
            <a:avLst/>
          </a:prstGeom>
          <a:noFill/>
          <a:ln>
            <a:noFill/>
          </a:ln>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14289" y="2596081"/>
            <a:ext cx="508942" cy="508944"/>
          </a:xfrm>
          <a:prstGeom prst="rect">
            <a:avLst/>
          </a:prstGeom>
          <a:noFill/>
          <a:ln>
            <a:noFill/>
          </a:ln>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90642" y="2596081"/>
            <a:ext cx="465811" cy="483066"/>
          </a:xfrm>
          <a:prstGeom prst="rect">
            <a:avLst/>
          </a:prstGeom>
          <a:noFill/>
          <a:ln>
            <a:noFill/>
          </a:ln>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32490" y="2621960"/>
            <a:ext cx="457185" cy="457187"/>
          </a:xfrm>
          <a:prstGeom prst="rect">
            <a:avLst/>
          </a:prstGeom>
          <a:noFill/>
          <a:ln>
            <a:noFill/>
          </a:ln>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65711" y="2596082"/>
            <a:ext cx="500316" cy="483065"/>
          </a:xfrm>
          <a:prstGeom prst="rect">
            <a:avLst/>
          </a:prstGeom>
          <a:noFill/>
          <a:ln>
            <a:noFill/>
          </a:ln>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25128" y="2587455"/>
            <a:ext cx="500316" cy="508943"/>
          </a:xfrm>
          <a:prstGeom prst="rect">
            <a:avLst/>
          </a:prstGeom>
          <a:noFill/>
          <a:ln>
            <a:noFill/>
          </a:ln>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41097" y="2578829"/>
            <a:ext cx="560699" cy="526196"/>
          </a:xfrm>
          <a:prstGeom prst="rect">
            <a:avLst/>
          </a:prstGeom>
          <a:noFill/>
          <a:ln>
            <a:noFill/>
          </a:ln>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69207" y="2587455"/>
            <a:ext cx="491690" cy="526196"/>
          </a:xfrm>
          <a:prstGeom prst="rect">
            <a:avLst/>
          </a:prstGeom>
          <a:noFill/>
          <a:ln>
            <a:noFill/>
          </a:ln>
        </p:spPr>
      </p:pic>
      <p:pic>
        <p:nvPicPr>
          <p:cNvPr id="38" name="Picture 3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342045" y="2596081"/>
            <a:ext cx="500316" cy="517570"/>
          </a:xfrm>
          <a:prstGeom prst="rect">
            <a:avLst/>
          </a:prstGeom>
          <a:noFill/>
          <a:ln>
            <a:noFill/>
          </a:ln>
        </p:spPr>
      </p:pic>
      <p:pic>
        <p:nvPicPr>
          <p:cNvPr id="39" name="Picture 3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44332" y="4761248"/>
            <a:ext cx="508943" cy="483065"/>
          </a:xfrm>
          <a:prstGeom prst="rect">
            <a:avLst/>
          </a:prstGeom>
          <a:noFill/>
          <a:ln>
            <a:noFill/>
          </a:ln>
        </p:spPr>
      </p:pic>
      <p:pic>
        <p:nvPicPr>
          <p:cNvPr id="40" name="Picture 3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37936" y="4735369"/>
            <a:ext cx="508943" cy="517570"/>
          </a:xfrm>
          <a:prstGeom prst="rect">
            <a:avLst/>
          </a:prstGeom>
          <a:noFill/>
          <a:ln>
            <a:noFill/>
          </a:ln>
        </p:spPr>
      </p:pic>
      <p:pic>
        <p:nvPicPr>
          <p:cNvPr id="41" name="Picture 4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640168" y="4735369"/>
            <a:ext cx="474438" cy="465813"/>
          </a:xfrm>
          <a:prstGeom prst="rect">
            <a:avLst/>
          </a:prstGeom>
          <a:noFill/>
          <a:ln>
            <a:noFill/>
          </a:ln>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390642" y="4735369"/>
            <a:ext cx="500316" cy="500317"/>
          </a:xfrm>
          <a:prstGeom prst="rect">
            <a:avLst/>
          </a:prstGeom>
          <a:noFill/>
          <a:ln>
            <a:noFill/>
          </a:ln>
        </p:spPr>
      </p:pic>
      <p:pic>
        <p:nvPicPr>
          <p:cNvPr id="43" name="Picture 4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080732" y="4735369"/>
            <a:ext cx="517568" cy="517570"/>
          </a:xfrm>
          <a:prstGeom prst="rect">
            <a:avLst/>
          </a:prstGeom>
          <a:noFill/>
          <a:ln>
            <a:noFill/>
          </a:ln>
        </p:spPr>
      </p:pic>
      <p:pic>
        <p:nvPicPr>
          <p:cNvPr id="44" name="Picture 4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848459" y="4718117"/>
            <a:ext cx="517568" cy="517569"/>
          </a:xfrm>
          <a:prstGeom prst="rect">
            <a:avLst/>
          </a:prstGeom>
          <a:noFill/>
          <a:ln>
            <a:noFill/>
          </a:ln>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832471" y="4718117"/>
            <a:ext cx="534820" cy="517569"/>
          </a:xfrm>
          <a:prstGeom prst="rect">
            <a:avLst/>
          </a:prstGeom>
          <a:noFill/>
          <a:ln>
            <a:noFill/>
          </a:ln>
        </p:spPr>
      </p:pic>
      <p:pic>
        <p:nvPicPr>
          <p:cNvPr id="46" name="Picture 4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617449" y="4735369"/>
            <a:ext cx="500317" cy="500317"/>
          </a:xfrm>
          <a:prstGeom prst="rect">
            <a:avLst/>
          </a:prstGeom>
          <a:noFill/>
          <a:ln>
            <a:noFill/>
          </a:ln>
        </p:spPr>
      </p:pic>
      <p:pic>
        <p:nvPicPr>
          <p:cNvPr id="47" name="Picture 46"/>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333419" y="4709490"/>
            <a:ext cx="534821" cy="526196"/>
          </a:xfrm>
          <a:prstGeom prst="rect">
            <a:avLst/>
          </a:prstGeom>
          <a:noFill/>
          <a:ln>
            <a:noFill/>
          </a:ln>
        </p:spPr>
      </p:pic>
      <p:grpSp>
        <p:nvGrpSpPr>
          <p:cNvPr id="2" name="Group 1"/>
          <p:cNvGrpSpPr/>
          <p:nvPr/>
        </p:nvGrpSpPr>
        <p:grpSpPr>
          <a:xfrm>
            <a:off x="1044332" y="2104390"/>
            <a:ext cx="810857" cy="1552708"/>
            <a:chOff x="1044332" y="2104390"/>
            <a:chExt cx="810857" cy="155270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11" name="Picture 10">
              <a:hlinkClick r:id="rId23" action="ppaction://hlinksldjump">
                <a:snd r:embed="rId24" name="laser.wav"/>
              </a:hlinkClick>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48" name="Text Box 2"/>
            <p:cNvSpPr txBox="1">
              <a:spLocks noChangeArrowheads="1"/>
            </p:cNvSpPr>
            <p:nvPr/>
          </p:nvSpPr>
          <p:spPr bwMode="auto">
            <a:xfrm>
              <a:off x="1044332" y="3113650"/>
              <a:ext cx="690091"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place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value</a:t>
              </a:r>
              <a:endParaRPr lang="en-GB" sz="1100" dirty="0">
                <a:effectLst/>
                <a:latin typeface="Calibri"/>
                <a:ea typeface="Calibri"/>
                <a:cs typeface="Times New Roman"/>
              </a:endParaRPr>
            </a:p>
          </p:txBody>
        </p:sp>
      </p:grpSp>
      <p:sp>
        <p:nvSpPr>
          <p:cNvPr id="49" name="Text Box 2"/>
          <p:cNvSpPr txBox="1">
            <a:spLocks noChangeArrowheads="1"/>
          </p:cNvSpPr>
          <p:nvPr/>
        </p:nvSpPr>
        <p:spPr bwMode="auto">
          <a:xfrm>
            <a:off x="1674039"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negative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0" name="Text Box 2"/>
          <p:cNvSpPr txBox="1">
            <a:spLocks noChangeArrowheads="1"/>
          </p:cNvSpPr>
          <p:nvPr/>
        </p:nvSpPr>
        <p:spPr bwMode="auto">
          <a:xfrm>
            <a:off x="2433140"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add and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subtract</a:t>
            </a:r>
            <a:endParaRPr lang="en-GB" sz="1100" dirty="0">
              <a:effectLst/>
              <a:latin typeface="Calibri"/>
              <a:ea typeface="Calibri"/>
              <a:cs typeface="Times New Roman"/>
            </a:endParaRPr>
          </a:p>
        </p:txBody>
      </p:sp>
      <p:sp>
        <p:nvSpPr>
          <p:cNvPr id="51" name="Text Box 2"/>
          <p:cNvSpPr txBox="1">
            <a:spLocks noChangeArrowheads="1"/>
          </p:cNvSpPr>
          <p:nvPr/>
        </p:nvSpPr>
        <p:spPr bwMode="auto">
          <a:xfrm>
            <a:off x="3252623" y="3139530"/>
            <a:ext cx="87986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multiply</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divide</a:t>
            </a:r>
            <a:endParaRPr lang="en-GB" sz="1100" dirty="0">
              <a:effectLst/>
              <a:latin typeface="Calibri"/>
              <a:ea typeface="Calibri"/>
              <a:cs typeface="Times New Roman"/>
            </a:endParaRPr>
          </a:p>
        </p:txBody>
      </p:sp>
      <p:sp>
        <p:nvSpPr>
          <p:cNvPr id="52" name="Text Box 2"/>
          <p:cNvSpPr txBox="1">
            <a:spLocks noChangeArrowheads="1"/>
          </p:cNvSpPr>
          <p:nvPr/>
        </p:nvSpPr>
        <p:spPr bwMode="auto">
          <a:xfrm>
            <a:off x="4011724" y="3113650"/>
            <a:ext cx="86261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round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3" name="Text Box 2"/>
          <p:cNvSpPr txBox="1">
            <a:spLocks noChangeArrowheads="1"/>
          </p:cNvSpPr>
          <p:nvPr/>
        </p:nvSpPr>
        <p:spPr bwMode="auto">
          <a:xfrm>
            <a:off x="4796228" y="3130903"/>
            <a:ext cx="690091" cy="46581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ratio</a:t>
            </a:r>
            <a:endParaRPr lang="en-GB" sz="1100" dirty="0">
              <a:effectLst/>
              <a:latin typeface="Calibri"/>
              <a:ea typeface="Calibri"/>
              <a:cs typeface="Times New Roman"/>
            </a:endParaRPr>
          </a:p>
          <a:p>
            <a:pPr algn="ctr">
              <a:lnSpc>
                <a:spcPct val="115000"/>
              </a:lnSpc>
              <a:spcAft>
                <a:spcPts val="0"/>
              </a:spcAft>
            </a:pPr>
            <a:r>
              <a:rPr lang="en-GB" sz="1100" dirty="0">
                <a:solidFill>
                  <a:srgbClr val="FFFFFF"/>
                </a:solidFill>
                <a:effectLst/>
                <a:latin typeface="Line Printer (PC)"/>
                <a:ea typeface="Calibri"/>
                <a:cs typeface="Times New Roman"/>
              </a:rPr>
              <a:t>scale</a:t>
            </a:r>
            <a:endParaRPr lang="en-GB" sz="1100" dirty="0">
              <a:effectLst/>
              <a:latin typeface="Calibri"/>
              <a:ea typeface="Calibri"/>
              <a:cs typeface="Times New Roman"/>
            </a:endParaRPr>
          </a:p>
        </p:txBody>
      </p:sp>
      <p:sp>
        <p:nvSpPr>
          <p:cNvPr id="54" name="Text Box 2"/>
          <p:cNvSpPr txBox="1">
            <a:spLocks noChangeArrowheads="1"/>
          </p:cNvSpPr>
          <p:nvPr/>
        </p:nvSpPr>
        <p:spPr bwMode="auto">
          <a:xfrm>
            <a:off x="6737583" y="3130903"/>
            <a:ext cx="793605"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5" name="Text Box 2"/>
          <p:cNvSpPr txBox="1">
            <a:spLocks noChangeArrowheads="1"/>
          </p:cNvSpPr>
          <p:nvPr/>
        </p:nvSpPr>
        <p:spPr bwMode="auto">
          <a:xfrm>
            <a:off x="7505310" y="3139530"/>
            <a:ext cx="802231" cy="2846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p:txBody>
      </p:sp>
      <p:sp>
        <p:nvSpPr>
          <p:cNvPr id="56" name="Text Box 2"/>
          <p:cNvSpPr txBox="1">
            <a:spLocks noChangeArrowheads="1"/>
          </p:cNvSpPr>
          <p:nvPr/>
        </p:nvSpPr>
        <p:spPr bwMode="auto">
          <a:xfrm>
            <a:off x="8169523" y="3130903"/>
            <a:ext cx="879866" cy="64696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fraction</a:t>
            </a:r>
            <a:endParaRPr lang="en-GB" sz="1100" dirty="0">
              <a:effectLst/>
              <a:latin typeface="Calibri"/>
              <a:ea typeface="Calibri"/>
              <a:cs typeface="Times New Roman"/>
            </a:endParaRPr>
          </a:p>
        </p:txBody>
      </p:sp>
      <p:sp>
        <p:nvSpPr>
          <p:cNvPr id="57" name="Text Box 2"/>
          <p:cNvSpPr txBox="1">
            <a:spLocks noChangeArrowheads="1"/>
          </p:cNvSpPr>
          <p:nvPr/>
        </p:nvSpPr>
        <p:spPr bwMode="auto">
          <a:xfrm>
            <a:off x="906314" y="5261565"/>
            <a:ext cx="819483"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metric</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8" name="Text Box 2"/>
          <p:cNvSpPr txBox="1">
            <a:spLocks noChangeArrowheads="1"/>
          </p:cNvSpPr>
          <p:nvPr/>
        </p:nvSpPr>
        <p:spPr bwMode="auto">
          <a:xfrm>
            <a:off x="1674039" y="5252938"/>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imperial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9" name="Text Box 2"/>
          <p:cNvSpPr txBox="1">
            <a:spLocks noChangeArrowheads="1"/>
          </p:cNvSpPr>
          <p:nvPr/>
        </p:nvSpPr>
        <p:spPr bwMode="auto">
          <a:xfrm>
            <a:off x="2433140" y="5261565"/>
            <a:ext cx="966127" cy="28466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dirty="0">
                <a:solidFill>
                  <a:srgbClr val="FFFFFF"/>
                </a:solidFill>
                <a:effectLst/>
                <a:latin typeface="Line Printer (PC)"/>
                <a:ea typeface="Calibri"/>
                <a:cs typeface="Times New Roman"/>
              </a:rPr>
              <a:t>perimeter</a:t>
            </a:r>
            <a:endParaRPr lang="en-GB" sz="1100" dirty="0">
              <a:effectLst/>
              <a:latin typeface="Calibri"/>
              <a:ea typeface="Calibri"/>
              <a:cs typeface="Times New Roman"/>
            </a:endParaRPr>
          </a:p>
        </p:txBody>
      </p:sp>
      <p:sp>
        <p:nvSpPr>
          <p:cNvPr id="60" name="Text Box 2"/>
          <p:cNvSpPr txBox="1">
            <a:spLocks noChangeArrowheads="1"/>
          </p:cNvSpPr>
          <p:nvPr/>
        </p:nvSpPr>
        <p:spPr bwMode="auto">
          <a:xfrm>
            <a:off x="3399267" y="5261565"/>
            <a:ext cx="690092"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area</a:t>
            </a:r>
            <a:endParaRPr lang="en-GB" sz="1100" dirty="0">
              <a:effectLst/>
              <a:latin typeface="Calibri"/>
              <a:ea typeface="Calibri"/>
              <a:cs typeface="Times New Roman"/>
            </a:endParaRPr>
          </a:p>
        </p:txBody>
      </p:sp>
      <p:sp>
        <p:nvSpPr>
          <p:cNvPr id="61" name="Text Box 2"/>
          <p:cNvSpPr txBox="1">
            <a:spLocks noChangeArrowheads="1"/>
          </p:cNvSpPr>
          <p:nvPr/>
        </p:nvSpPr>
        <p:spPr bwMode="auto">
          <a:xfrm>
            <a:off x="4046229" y="5261565"/>
            <a:ext cx="715969"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volume</a:t>
            </a:r>
            <a:endParaRPr lang="en-GB" sz="1100" dirty="0">
              <a:effectLst/>
              <a:latin typeface="Calibri"/>
              <a:ea typeface="Calibri"/>
              <a:cs typeface="Times New Roman"/>
            </a:endParaRPr>
          </a:p>
        </p:txBody>
      </p:sp>
      <p:sp>
        <p:nvSpPr>
          <p:cNvPr id="62" name="Text Box 2"/>
          <p:cNvSpPr txBox="1">
            <a:spLocks noChangeArrowheads="1"/>
          </p:cNvSpPr>
          <p:nvPr/>
        </p:nvSpPr>
        <p:spPr bwMode="auto">
          <a:xfrm>
            <a:off x="4710074" y="5269782"/>
            <a:ext cx="940404" cy="464805"/>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formulae</a:t>
            </a:r>
            <a:endParaRPr lang="en-GB" sz="1100" dirty="0">
              <a:effectLst/>
              <a:latin typeface="Calibri"/>
              <a:ea typeface="Calibri"/>
              <a:cs typeface="Times New Roman"/>
            </a:endParaRPr>
          </a:p>
          <a:p>
            <a:pPr algn="r">
              <a:lnSpc>
                <a:spcPct val="115000"/>
              </a:lnSpc>
              <a:spcAft>
                <a:spcPts val="0"/>
              </a:spcAft>
            </a:pPr>
            <a:r>
              <a:rPr lang="en-GB" sz="1100" dirty="0" err="1">
                <a:solidFill>
                  <a:srgbClr val="FFFFFF"/>
                </a:solidFill>
                <a:effectLst/>
                <a:latin typeface="Line Printer (PC)"/>
                <a:ea typeface="Calibri"/>
                <a:cs typeface="Times New Roman"/>
              </a:rPr>
              <a:t>bodmas</a:t>
            </a:r>
            <a:endParaRPr lang="en-GB" sz="1100">
              <a:effectLst/>
              <a:latin typeface="Calibri"/>
              <a:ea typeface="Calibri"/>
              <a:cs typeface="Times New Roman"/>
            </a:endParaRPr>
          </a:p>
        </p:txBody>
      </p:sp>
      <p:sp>
        <p:nvSpPr>
          <p:cNvPr id="63" name="Text Box 2"/>
          <p:cNvSpPr txBox="1">
            <a:spLocks noChangeArrowheads="1"/>
          </p:cNvSpPr>
          <p:nvPr/>
        </p:nvSpPr>
        <p:spPr bwMode="auto">
          <a:xfrm>
            <a:off x="6694453" y="5278818"/>
            <a:ext cx="81085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charts</a:t>
            </a:r>
            <a:endParaRPr lang="en-GB" sz="1100">
              <a:effectLst/>
              <a:latin typeface="Calibri"/>
              <a:ea typeface="Calibri"/>
              <a:cs typeface="Times New Roman"/>
            </a:endParaRPr>
          </a:p>
          <a:p>
            <a:pPr algn="r">
              <a:lnSpc>
                <a:spcPct val="115000"/>
              </a:lnSpc>
              <a:spcAft>
                <a:spcPts val="0"/>
              </a:spcAft>
            </a:pPr>
            <a:r>
              <a:rPr lang="en-GB" sz="1100">
                <a:solidFill>
                  <a:srgbClr val="FFFFFF"/>
                </a:solidFill>
                <a:effectLst/>
                <a:latin typeface="Line Printer (PC)"/>
                <a:ea typeface="Calibri"/>
                <a:cs typeface="Times New Roman"/>
              </a:rPr>
              <a:t>data</a:t>
            </a:r>
            <a:endParaRPr lang="en-GB" sz="1100">
              <a:effectLst/>
              <a:latin typeface="Calibri"/>
              <a:ea typeface="Calibri"/>
              <a:cs typeface="Times New Roman"/>
            </a:endParaRPr>
          </a:p>
        </p:txBody>
      </p:sp>
      <p:sp>
        <p:nvSpPr>
          <p:cNvPr id="64" name="Text Box 2"/>
          <p:cNvSpPr txBox="1">
            <a:spLocks noChangeArrowheads="1"/>
          </p:cNvSpPr>
          <p:nvPr/>
        </p:nvSpPr>
        <p:spPr bwMode="auto">
          <a:xfrm>
            <a:off x="7444927" y="5252938"/>
            <a:ext cx="940249" cy="284664"/>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averages</a:t>
            </a:r>
            <a:endParaRPr lang="en-GB" sz="1100">
              <a:effectLst/>
              <a:latin typeface="Calibri"/>
              <a:ea typeface="Calibri"/>
              <a:cs typeface="Times New Roman"/>
            </a:endParaRPr>
          </a:p>
        </p:txBody>
      </p:sp>
      <p:sp>
        <p:nvSpPr>
          <p:cNvPr id="65" name="Text Box 2"/>
          <p:cNvSpPr txBox="1">
            <a:spLocks noChangeArrowheads="1"/>
          </p:cNvSpPr>
          <p:nvPr/>
        </p:nvSpPr>
        <p:spPr bwMode="auto">
          <a:xfrm>
            <a:off x="8281662" y="5313322"/>
            <a:ext cx="819484" cy="46581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a:solidFill>
                  <a:srgbClr val="FFFFFF"/>
                </a:solidFill>
                <a:effectLst/>
                <a:latin typeface="Line Printer (PC)"/>
                <a:ea typeface="Calibri"/>
                <a:cs typeface="Times New Roman"/>
              </a:rPr>
              <a:t>prob-</a:t>
            </a:r>
            <a:endParaRPr lang="en-GB" sz="1100">
              <a:effectLst/>
              <a:latin typeface="Calibri"/>
              <a:ea typeface="Calibri"/>
              <a:cs typeface="Times New Roman"/>
            </a:endParaRPr>
          </a:p>
          <a:p>
            <a:pPr>
              <a:lnSpc>
                <a:spcPct val="115000"/>
              </a:lnSpc>
              <a:spcAft>
                <a:spcPts val="0"/>
              </a:spcAft>
            </a:pPr>
            <a:r>
              <a:rPr lang="en-GB" sz="1100">
                <a:solidFill>
                  <a:srgbClr val="FFFFFF"/>
                </a:solidFill>
                <a:effectLst/>
                <a:latin typeface="Line Printer (PC)"/>
                <a:ea typeface="Calibri"/>
                <a:cs typeface="Times New Roman"/>
              </a:rPr>
              <a:t>ability</a:t>
            </a:r>
            <a:endParaRPr lang="en-GB" sz="1100">
              <a:effectLst/>
              <a:latin typeface="Calibri"/>
              <a:ea typeface="Calibri"/>
              <a:cs typeface="Times New Roman"/>
            </a:endParaRPr>
          </a:p>
        </p:txBody>
      </p:sp>
      <p:pic>
        <p:nvPicPr>
          <p:cNvPr id="2063" name="Picture 30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91" y="945923"/>
            <a:ext cx="9161243" cy="5619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67" name="Text Box 2"/>
          <p:cNvSpPr txBox="1">
            <a:spLocks noChangeArrowheads="1"/>
          </p:cNvSpPr>
          <p:nvPr/>
        </p:nvSpPr>
        <p:spPr bwMode="auto">
          <a:xfrm rot="16200000">
            <a:off x="-793896" y="3714497"/>
            <a:ext cx="2752090"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M</a:t>
            </a:r>
            <a:r>
              <a:rPr lang="en-GB" sz="2000" b="1" dirty="0" smtClean="0">
                <a:solidFill>
                  <a:srgbClr val="FFFFFF"/>
                </a:solidFill>
                <a:effectLst/>
                <a:latin typeface="Line Printer (PC)"/>
                <a:ea typeface="Calibri"/>
                <a:cs typeface="Times New Roman"/>
              </a:rPr>
              <a:t>ATHS  E3  to </a:t>
            </a:r>
            <a:r>
              <a:rPr lang="en-GB" sz="2000" b="1" dirty="0">
                <a:solidFill>
                  <a:srgbClr val="FFFFFF"/>
                </a:solidFill>
                <a:effectLst/>
                <a:latin typeface="Line Printer (PC)"/>
                <a:ea typeface="Calibri"/>
                <a:cs typeface="Times New Roman"/>
              </a:rPr>
              <a:t>L2</a:t>
            </a:r>
            <a:endParaRPr lang="en-GB" sz="1100" dirty="0">
              <a:effectLst/>
              <a:latin typeface="Calibri"/>
              <a:ea typeface="Calibri"/>
              <a:cs typeface="Times New Roman"/>
            </a:endParaRPr>
          </a:p>
        </p:txBody>
      </p:sp>
      <p:pic>
        <p:nvPicPr>
          <p:cNvPr id="2061" name="Picture 3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2104390"/>
            <a:ext cx="157163" cy="55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5195123"/>
            <a:ext cx="157162" cy="558800"/>
          </a:xfrm>
          <a:prstGeom prst="rect">
            <a:avLst/>
          </a:prstGeom>
          <a:noFill/>
          <a:extLst>
            <a:ext uri="{909E8E84-426E-40DD-AFC4-6F175D3DCCD1}">
              <a14:hiddenFill xmlns:a14="http://schemas.microsoft.com/office/drawing/2010/main">
                <a:solidFill>
                  <a:srgbClr val="FFFFFF"/>
                </a:solidFill>
              </a14:hiddenFill>
            </a:ext>
          </a:extLst>
        </p:spPr>
      </p:pic>
      <p:sp>
        <p:nvSpPr>
          <p:cNvPr id="70" name="Text Box 2"/>
          <p:cNvSpPr txBox="1">
            <a:spLocks noChangeArrowheads="1"/>
          </p:cNvSpPr>
          <p:nvPr/>
        </p:nvSpPr>
        <p:spPr bwMode="auto">
          <a:xfrm>
            <a:off x="5989489" y="3157855"/>
            <a:ext cx="885825" cy="2825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a:solidFill>
                  <a:srgbClr val="FFFFFF"/>
                </a:solidFill>
                <a:effectLst/>
                <a:latin typeface="Line Printer (PC)"/>
                <a:ea typeface="Calibri"/>
                <a:cs typeface="Times New Roman"/>
              </a:rPr>
              <a:t>fraction</a:t>
            </a:r>
            <a:endParaRPr lang="en-GB" sz="1100">
              <a:effectLst/>
              <a:latin typeface="Calibri"/>
              <a:ea typeface="Calibri"/>
              <a:cs typeface="Times New Roman"/>
            </a:endParaRPr>
          </a:p>
        </p:txBody>
      </p:sp>
      <p:cxnSp>
        <p:nvCxnSpPr>
          <p:cNvPr id="71" name="Elbow Connector 70"/>
          <p:cNvCxnSpPr/>
          <p:nvPr/>
        </p:nvCxnSpPr>
        <p:spPr>
          <a:xfrm>
            <a:off x="1449874" y="1931670"/>
            <a:ext cx="3984625" cy="120650"/>
          </a:xfrm>
          <a:prstGeom prst="bentConnector3">
            <a:avLst>
              <a:gd name="adj1" fmla="val 40474"/>
            </a:avLst>
          </a:prstGeom>
        </p:spPr>
        <p:style>
          <a:lnRef idx="1">
            <a:schemeClr val="accent1"/>
          </a:lnRef>
          <a:fillRef idx="0">
            <a:schemeClr val="accent1"/>
          </a:fillRef>
          <a:effectRef idx="0">
            <a:schemeClr val="accent1"/>
          </a:effectRef>
          <a:fontRef idx="minor">
            <a:schemeClr val="tx1"/>
          </a:fontRef>
        </p:style>
      </p:cxnSp>
      <p:cxnSp>
        <p:nvCxnSpPr>
          <p:cNvPr id="72" name="Elbow Connector 71"/>
          <p:cNvCxnSpPr/>
          <p:nvPr/>
        </p:nvCxnSpPr>
        <p:spPr>
          <a:xfrm>
            <a:off x="6263174" y="3656965"/>
            <a:ext cx="2767965" cy="128905"/>
          </a:xfrm>
          <a:prstGeom prst="bentConnector3">
            <a:avLst>
              <a:gd name="adj1" fmla="val 69322"/>
            </a:avLst>
          </a:prstGeom>
        </p:spPr>
        <p:style>
          <a:lnRef idx="1">
            <a:schemeClr val="accent1"/>
          </a:lnRef>
          <a:fillRef idx="0">
            <a:schemeClr val="accent1"/>
          </a:fillRef>
          <a:effectRef idx="0">
            <a:schemeClr val="accent1"/>
          </a:effectRef>
          <a:fontRef idx="minor">
            <a:schemeClr val="tx1"/>
          </a:fontRef>
        </p:style>
      </p:cxnSp>
      <p:cxnSp>
        <p:nvCxnSpPr>
          <p:cNvPr id="73" name="Elbow Connector 72"/>
          <p:cNvCxnSpPr/>
          <p:nvPr/>
        </p:nvCxnSpPr>
        <p:spPr>
          <a:xfrm>
            <a:off x="1078399" y="5839460"/>
            <a:ext cx="4459605" cy="120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a:off x="7021999" y="5839460"/>
            <a:ext cx="2000885" cy="7747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76" name="Text Box 2"/>
          <p:cNvSpPr txBox="1">
            <a:spLocks noChangeArrowheads="1"/>
          </p:cNvSpPr>
          <p:nvPr/>
        </p:nvSpPr>
        <p:spPr bwMode="auto">
          <a:xfrm>
            <a:off x="1113324" y="5856605"/>
            <a:ext cx="2035175" cy="31750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en-GB" sz="1100" b="1">
                <a:solidFill>
                  <a:srgbClr val="FFFFFF"/>
                </a:solidFill>
                <a:effectLst/>
                <a:latin typeface="Line Printer (PC)"/>
                <a:ea typeface="Calibri"/>
                <a:cs typeface="Times New Roman"/>
              </a:rPr>
              <a:t>Measure and Shape</a:t>
            </a:r>
            <a:endParaRPr lang="en-GB" sz="1100">
              <a:effectLst/>
              <a:latin typeface="Calibri"/>
              <a:ea typeface="Calibri"/>
              <a:cs typeface="Times New Roman"/>
            </a:endParaRPr>
          </a:p>
        </p:txBody>
      </p:sp>
      <p:sp>
        <p:nvSpPr>
          <p:cNvPr id="77" name="Text Box 2"/>
          <p:cNvSpPr txBox="1">
            <a:spLocks noChangeArrowheads="1"/>
          </p:cNvSpPr>
          <p:nvPr/>
        </p:nvSpPr>
        <p:spPr bwMode="auto">
          <a:xfrm>
            <a:off x="6366679" y="3646170"/>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Parts of a whole</a:t>
            </a:r>
            <a:endParaRPr lang="en-GB" sz="1100">
              <a:effectLst/>
              <a:latin typeface="Calibri"/>
              <a:ea typeface="Calibri"/>
              <a:cs typeface="Times New Roman"/>
            </a:endParaRPr>
          </a:p>
        </p:txBody>
      </p:sp>
      <p:sp>
        <p:nvSpPr>
          <p:cNvPr id="78" name="Text Box 2"/>
          <p:cNvSpPr txBox="1">
            <a:spLocks noChangeArrowheads="1"/>
          </p:cNvSpPr>
          <p:nvPr/>
        </p:nvSpPr>
        <p:spPr bwMode="auto">
          <a:xfrm>
            <a:off x="6802289" y="5842635"/>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Handling Data</a:t>
            </a:r>
            <a:endParaRPr lang="en-GB" sz="1100">
              <a:effectLst/>
              <a:latin typeface="Calibri"/>
              <a:ea typeface="Calibri"/>
              <a:cs typeface="Times New Roman"/>
            </a:endParaRPr>
          </a:p>
        </p:txBody>
      </p:sp>
      <p:sp>
        <p:nvSpPr>
          <p:cNvPr id="79" name="Text Box 2"/>
          <p:cNvSpPr txBox="1">
            <a:spLocks noChangeArrowheads="1"/>
          </p:cNvSpPr>
          <p:nvPr/>
        </p:nvSpPr>
        <p:spPr bwMode="auto">
          <a:xfrm>
            <a:off x="1371108" y="755915"/>
            <a:ext cx="6306723"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effectLst/>
                <a:latin typeface="Line Printer (PC)"/>
                <a:ea typeface="Calibri"/>
                <a:cs typeface="Times New Roman"/>
              </a:rPr>
              <a:t>Course </a:t>
            </a:r>
            <a:r>
              <a:rPr lang="en-GB" sz="2000" b="1" dirty="0" smtClean="0">
                <a:solidFill>
                  <a:srgbClr val="FFFFFF"/>
                </a:solidFill>
                <a:effectLst/>
                <a:latin typeface="Line Printer (PC)"/>
                <a:ea typeface="Calibri"/>
                <a:cs typeface="Times New Roman"/>
              </a:rPr>
              <a:t>Content:  Choose your  topic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8"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613" y="1507923"/>
            <a:ext cx="324111" cy="492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326128" y="50862"/>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8983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Quiz to assess LEVEL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571474"/>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946508" y="-234875"/>
            <a:ext cx="5178975" cy="856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11" name="Group 10"/>
          <p:cNvGrpSpPr/>
          <p:nvPr/>
        </p:nvGrpSpPr>
        <p:grpSpPr>
          <a:xfrm>
            <a:off x="109683" y="1179428"/>
            <a:ext cx="8854806" cy="5345916"/>
            <a:chOff x="3274536" y="1289754"/>
            <a:chExt cx="5506770" cy="4803631"/>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7784" y="634752"/>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11805" y="49430"/>
            <a:ext cx="810644" cy="1884463"/>
            <a:chOff x="111805" y="49430"/>
            <a:chExt cx="810644" cy="1884463"/>
          </a:xfrm>
        </p:grpSpPr>
        <p:pic>
          <p:nvPicPr>
            <p:cNvPr id="16"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sp>
        <p:nvSpPr>
          <p:cNvPr id="21" name="Rectangle 20"/>
          <p:cNvSpPr/>
          <p:nvPr/>
        </p:nvSpPr>
        <p:spPr>
          <a:xfrm>
            <a:off x="935596" y="1518761"/>
            <a:ext cx="3384376" cy="5293757"/>
          </a:xfrm>
          <a:prstGeom prst="rect">
            <a:avLst/>
          </a:prstGeom>
        </p:spPr>
        <p:txBody>
          <a:bodyPr wrap="square">
            <a:spAutoFit/>
          </a:bodyPr>
          <a:lstStyle/>
          <a:p>
            <a:r>
              <a:rPr lang="en-GB" sz="1600" dirty="0" smtClean="0">
                <a:latin typeface="Impact" pitchFamily="34" charset="0"/>
              </a:rPr>
              <a:t>Block 1 – Answers</a:t>
            </a:r>
          </a:p>
          <a:p>
            <a:endParaRPr lang="en-GB" sz="1600" dirty="0" smtClean="0">
              <a:latin typeface="Impact" pitchFamily="34" charset="0"/>
            </a:endParaRPr>
          </a:p>
          <a:p>
            <a:pPr marL="342900" indent="-342900">
              <a:buAutoNum type="arabicParenR"/>
            </a:pPr>
            <a:r>
              <a:rPr lang="en-GB" dirty="0" smtClean="0">
                <a:latin typeface="Impact" pitchFamily="34" charset="0"/>
              </a:rPr>
              <a:t>137</a:t>
            </a:r>
          </a:p>
          <a:p>
            <a:pPr marL="342900" indent="-342900">
              <a:buAutoNum type="arabicParenR"/>
            </a:pPr>
            <a:r>
              <a:rPr lang="en-GB" dirty="0" smtClean="0">
                <a:latin typeface="Impact" pitchFamily="34" charset="0"/>
              </a:rPr>
              <a:t>1,497</a:t>
            </a:r>
          </a:p>
          <a:p>
            <a:pPr marL="342900" indent="-342900">
              <a:buAutoNum type="arabicParenR"/>
            </a:pPr>
            <a:r>
              <a:rPr lang="en-GB" dirty="0" smtClean="0">
                <a:latin typeface="Impact" pitchFamily="34" charset="0"/>
              </a:rPr>
              <a:t>9,025</a:t>
            </a:r>
          </a:p>
          <a:p>
            <a:pPr marL="342900" indent="-342900">
              <a:buAutoNum type="arabicParenR"/>
            </a:pPr>
            <a:r>
              <a:rPr lang="en-GB" dirty="0" smtClean="0">
                <a:latin typeface="Impact" pitchFamily="34" charset="0"/>
              </a:rPr>
              <a:t>15</a:t>
            </a:r>
          </a:p>
          <a:p>
            <a:pPr marL="342900" indent="-342900">
              <a:buAutoNum type="arabicParenR"/>
            </a:pPr>
            <a:r>
              <a:rPr lang="en-GB" dirty="0" smtClean="0">
                <a:latin typeface="Impact" pitchFamily="34" charset="0"/>
              </a:rPr>
              <a:t>284</a:t>
            </a:r>
          </a:p>
          <a:p>
            <a:pPr marL="342900" indent="-342900">
              <a:buAutoNum type="arabicParenR"/>
            </a:pPr>
            <a:r>
              <a:rPr lang="en-GB" dirty="0" smtClean="0">
                <a:latin typeface="Impact" pitchFamily="34" charset="0"/>
              </a:rPr>
              <a:t>-21</a:t>
            </a:r>
          </a:p>
          <a:p>
            <a:pPr marL="342900" indent="-342900">
              <a:buAutoNum type="arabicParenR"/>
            </a:pPr>
            <a:endParaRPr lang="en-GB" dirty="0">
              <a:latin typeface="Impact" pitchFamily="34" charset="0"/>
            </a:endParaRPr>
          </a:p>
          <a:p>
            <a:r>
              <a:rPr lang="en-GB" dirty="0" smtClean="0">
                <a:latin typeface="Impact" pitchFamily="34" charset="0"/>
              </a:rPr>
              <a:t>Block 2 – Answers</a:t>
            </a:r>
          </a:p>
          <a:p>
            <a:endParaRPr lang="en-GB" dirty="0">
              <a:latin typeface="Impact" pitchFamily="34" charset="0"/>
            </a:endParaRPr>
          </a:p>
          <a:p>
            <a:r>
              <a:rPr lang="en-GB" dirty="0">
                <a:latin typeface="Impact" pitchFamily="34" charset="0"/>
              </a:rPr>
              <a:t>7) </a:t>
            </a:r>
            <a:r>
              <a:rPr lang="en-GB" dirty="0" smtClean="0">
                <a:latin typeface="Impact" pitchFamily="34" charset="0"/>
              </a:rPr>
              <a:t> 4</a:t>
            </a:r>
          </a:p>
          <a:p>
            <a:pPr marL="342900" indent="-342900">
              <a:buAutoNum type="arabicParenR" startAt="8"/>
            </a:pPr>
            <a:r>
              <a:rPr lang="en-GB" dirty="0" smtClean="0">
                <a:latin typeface="Impact" pitchFamily="34" charset="0"/>
              </a:rPr>
              <a:t>499,598  </a:t>
            </a:r>
          </a:p>
          <a:p>
            <a:pPr marL="342900" indent="-342900">
              <a:buAutoNum type="arabicParenR" startAt="8"/>
            </a:pPr>
            <a:r>
              <a:rPr lang="en-GB" dirty="0" smtClean="0">
                <a:latin typeface="Impact" pitchFamily="34" charset="0"/>
              </a:rPr>
              <a:t>140,628</a:t>
            </a:r>
          </a:p>
          <a:p>
            <a:pPr marL="342900" indent="-342900">
              <a:buAutoNum type="arabicParenR" startAt="8"/>
            </a:pPr>
            <a:r>
              <a:rPr lang="en-GB" dirty="0" smtClean="0">
                <a:latin typeface="Impact" pitchFamily="34" charset="0"/>
              </a:rPr>
              <a:t>12</a:t>
            </a:r>
          </a:p>
          <a:p>
            <a:pPr marL="342900" indent="-342900">
              <a:buAutoNum type="arabicParenR" startAt="8"/>
            </a:pPr>
            <a:r>
              <a:rPr lang="en-GB" dirty="0" smtClean="0">
                <a:latin typeface="Impact" pitchFamily="34" charset="0"/>
              </a:rPr>
              <a:t> </a:t>
            </a:r>
            <a:r>
              <a:rPr lang="en-GB" dirty="0">
                <a:latin typeface="Impact" pitchFamily="34" charset="0"/>
              </a:rPr>
              <a:t>a) </a:t>
            </a:r>
            <a:r>
              <a:rPr lang="en-GB" dirty="0" smtClean="0">
                <a:latin typeface="Impact" pitchFamily="34" charset="0"/>
              </a:rPr>
              <a:t>10,    </a:t>
            </a:r>
            <a:r>
              <a:rPr lang="en-GB" dirty="0">
                <a:latin typeface="Impact" pitchFamily="34" charset="0"/>
              </a:rPr>
              <a:t>b)  </a:t>
            </a:r>
            <a:r>
              <a:rPr lang="en-GB" dirty="0" smtClean="0">
                <a:latin typeface="Impact" pitchFamily="34" charset="0"/>
              </a:rPr>
              <a:t>100,   </a:t>
            </a:r>
            <a:r>
              <a:rPr lang="en-GB" dirty="0">
                <a:latin typeface="Impact" pitchFamily="34" charset="0"/>
              </a:rPr>
              <a:t>c)  </a:t>
            </a:r>
            <a:r>
              <a:rPr lang="en-GB" dirty="0" smtClean="0">
                <a:latin typeface="Impact" pitchFamily="34" charset="0"/>
              </a:rPr>
              <a:t>1,000</a:t>
            </a:r>
          </a:p>
          <a:p>
            <a:pPr marL="342900" indent="-342900">
              <a:buAutoNum type="arabicParenR" startAt="8"/>
            </a:pPr>
            <a:r>
              <a:rPr lang="en-GB" dirty="0" smtClean="0">
                <a:latin typeface="Impact" pitchFamily="34" charset="0"/>
              </a:rPr>
              <a:t> </a:t>
            </a:r>
            <a:r>
              <a:rPr lang="en-GB" dirty="0">
                <a:latin typeface="Impact" pitchFamily="34" charset="0"/>
              </a:rPr>
              <a:t>a) </a:t>
            </a:r>
            <a:r>
              <a:rPr lang="en-GB" dirty="0" smtClean="0">
                <a:latin typeface="Impact" pitchFamily="34" charset="0"/>
              </a:rPr>
              <a:t>138   </a:t>
            </a:r>
            <a:r>
              <a:rPr lang="en-GB" dirty="0">
                <a:latin typeface="Impact" pitchFamily="34" charset="0"/>
              </a:rPr>
              <a:t>b)  </a:t>
            </a:r>
            <a:r>
              <a:rPr lang="en-GB" dirty="0" smtClean="0">
                <a:latin typeface="Impact" pitchFamily="34" charset="0"/>
              </a:rPr>
              <a:t>1380  </a:t>
            </a:r>
            <a:r>
              <a:rPr lang="en-GB" dirty="0">
                <a:latin typeface="Impact" pitchFamily="34" charset="0"/>
              </a:rPr>
              <a:t>c)  </a:t>
            </a:r>
            <a:r>
              <a:rPr lang="en-GB" dirty="0" smtClean="0">
                <a:latin typeface="Impact" pitchFamily="34" charset="0"/>
              </a:rPr>
              <a:t>13,800</a:t>
            </a:r>
            <a:endParaRPr lang="en-GB" dirty="0">
              <a:latin typeface="Impact" pitchFamily="34" charset="0"/>
            </a:endParaRPr>
          </a:p>
          <a:p>
            <a:endParaRPr lang="en-GB" dirty="0">
              <a:latin typeface="Impact" pitchFamily="34" charset="0"/>
            </a:endParaRPr>
          </a:p>
          <a:p>
            <a:endParaRPr lang="en-GB" dirty="0" smtClean="0">
              <a:latin typeface="Impact" pitchFamily="34" charset="0"/>
            </a:endParaRPr>
          </a:p>
        </p:txBody>
      </p:sp>
      <p:sp>
        <p:nvSpPr>
          <p:cNvPr id="23" name="Rectangle 22"/>
          <p:cNvSpPr/>
          <p:nvPr/>
        </p:nvSpPr>
        <p:spPr>
          <a:xfrm>
            <a:off x="4429654" y="1468225"/>
            <a:ext cx="3384376" cy="3077766"/>
          </a:xfrm>
          <a:prstGeom prst="rect">
            <a:avLst/>
          </a:prstGeom>
        </p:spPr>
        <p:txBody>
          <a:bodyPr wrap="square">
            <a:spAutoFit/>
          </a:bodyPr>
          <a:lstStyle/>
          <a:p>
            <a:r>
              <a:rPr lang="en-GB" sz="1600" dirty="0" smtClean="0">
                <a:latin typeface="Impact" pitchFamily="34" charset="0"/>
              </a:rPr>
              <a:t>Block 3 – Answers</a:t>
            </a:r>
          </a:p>
          <a:p>
            <a:endParaRPr lang="en-GB" sz="1600" dirty="0" smtClean="0">
              <a:latin typeface="Impact" pitchFamily="34" charset="0"/>
            </a:endParaRPr>
          </a:p>
          <a:p>
            <a:r>
              <a:rPr lang="en-GB" dirty="0" smtClean="0">
                <a:latin typeface="Impact" pitchFamily="34" charset="0"/>
              </a:rPr>
              <a:t>13) 2570</a:t>
            </a:r>
          </a:p>
          <a:p>
            <a:pPr marL="342900" indent="-342900">
              <a:buAutoNum type="arabicParenR" startAt="14"/>
            </a:pPr>
            <a:r>
              <a:rPr lang="en-GB" dirty="0" smtClean="0">
                <a:latin typeface="Impact" pitchFamily="34" charset="0"/>
              </a:rPr>
              <a:t>340,700,000</a:t>
            </a:r>
          </a:p>
          <a:p>
            <a:pPr marL="342900" indent="-342900">
              <a:buAutoNum type="arabicParenR" startAt="14"/>
            </a:pPr>
            <a:r>
              <a:rPr lang="en-GB" dirty="0" smtClean="0">
                <a:latin typeface="Impact" pitchFamily="34" charset="0"/>
              </a:rPr>
              <a:t>-3,182,000</a:t>
            </a:r>
          </a:p>
          <a:p>
            <a:pPr marL="342900" indent="-342900">
              <a:buAutoNum type="arabicParenR" startAt="14"/>
            </a:pPr>
            <a:r>
              <a:rPr lang="en-GB" dirty="0" smtClean="0">
                <a:latin typeface="Impact" pitchFamily="34" charset="0"/>
              </a:rPr>
              <a:t>-2,400,000</a:t>
            </a:r>
          </a:p>
          <a:p>
            <a:pPr marL="342900" indent="-342900">
              <a:buAutoNum type="arabicParenR" startAt="14"/>
            </a:pPr>
            <a:r>
              <a:rPr lang="en-GB" dirty="0" smtClean="0">
                <a:latin typeface="Impact" pitchFamily="34" charset="0"/>
              </a:rPr>
              <a:t>4,879,002,380    </a:t>
            </a:r>
          </a:p>
          <a:p>
            <a:pPr marL="342900" indent="-342900">
              <a:buAutoNum type="arabicParenR" startAt="14"/>
            </a:pPr>
            <a:r>
              <a:rPr lang="en-GB" dirty="0" smtClean="0">
                <a:latin typeface="Impact" pitchFamily="34" charset="0"/>
              </a:rPr>
              <a:t>-97,879,959</a:t>
            </a:r>
            <a:endParaRPr lang="en-GB" dirty="0">
              <a:latin typeface="Impact" pitchFamily="34" charset="0"/>
            </a:endParaRPr>
          </a:p>
          <a:p>
            <a:r>
              <a:rPr lang="en-GB" dirty="0" smtClean="0">
                <a:latin typeface="Impact" pitchFamily="34" charset="0"/>
              </a:rPr>
              <a:t> </a:t>
            </a:r>
            <a:endParaRPr lang="en-GB" dirty="0">
              <a:latin typeface="Impact" pitchFamily="34" charset="0"/>
            </a:endParaRPr>
          </a:p>
          <a:p>
            <a:endParaRPr lang="en-GB" dirty="0">
              <a:latin typeface="Impact" pitchFamily="34" charset="0"/>
            </a:endParaRPr>
          </a:p>
          <a:p>
            <a:endParaRPr lang="en-GB" dirty="0" smtClean="0">
              <a:latin typeface="Impact" pitchFamily="34" charset="0"/>
            </a:endParaRPr>
          </a:p>
        </p:txBody>
      </p:sp>
      <p:pic>
        <p:nvPicPr>
          <p:cNvPr id="25" name="Picture 5"/>
          <p:cNvPicPr>
            <a:picLocks noChangeAspect="1" noChangeArrowheads="1"/>
          </p:cNvPicPr>
          <p:nvPr/>
        </p:nvPicPr>
        <p:blipFill>
          <a:blip r:embed="rId10">
            <a:extLst>
              <a:ext uri="{BEBA8EAE-BF5A-486C-A8C5-ECC9F3942E4B}">
                <a14:imgProps xmlns:a14="http://schemas.microsoft.com/office/drawing/2010/main">
                  <a14:imgLayer r:embed="rId11">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3995937" y="3861048"/>
            <a:ext cx="4829818" cy="255514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268972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11" name="Group 10"/>
          <p:cNvGrpSpPr/>
          <p:nvPr/>
        </p:nvGrpSpPr>
        <p:grpSpPr>
          <a:xfrm>
            <a:off x="109683" y="1179428"/>
            <a:ext cx="8854806" cy="5345916"/>
            <a:chOff x="3274536" y="1289754"/>
            <a:chExt cx="5506770" cy="4803631"/>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7784" y="634752"/>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11805" y="49430"/>
            <a:ext cx="810644" cy="1884463"/>
            <a:chOff x="111805" y="49430"/>
            <a:chExt cx="810644" cy="1884463"/>
          </a:xfrm>
        </p:grpSpPr>
        <p:pic>
          <p:nvPicPr>
            <p:cNvPr id="16"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sp>
        <p:nvSpPr>
          <p:cNvPr id="18" name="Rectangle 17"/>
          <p:cNvSpPr/>
          <p:nvPr/>
        </p:nvSpPr>
        <p:spPr>
          <a:xfrm>
            <a:off x="251520" y="1933893"/>
            <a:ext cx="2520280" cy="5878532"/>
          </a:xfrm>
          <a:prstGeom prst="rect">
            <a:avLst/>
          </a:prstGeom>
        </p:spPr>
        <p:txBody>
          <a:bodyPr wrap="square">
            <a:spAutoFit/>
          </a:bodyPr>
          <a:lstStyle/>
          <a:p>
            <a:r>
              <a:rPr lang="en-GB" sz="1000" dirty="0" smtClean="0">
                <a:latin typeface="Impact" pitchFamily="34" charset="0"/>
              </a:rPr>
              <a:t>Just the numbers</a:t>
            </a:r>
          </a:p>
          <a:p>
            <a:endParaRPr lang="en-GB" sz="1000" dirty="0">
              <a:latin typeface="Impact" pitchFamily="34" charset="0"/>
            </a:endParaRPr>
          </a:p>
          <a:p>
            <a:r>
              <a:rPr lang="en-GB" sz="1000" dirty="0" smtClean="0">
                <a:latin typeface="Impact" pitchFamily="34" charset="0"/>
              </a:rPr>
              <a:t>Add the following numbers together</a:t>
            </a:r>
          </a:p>
          <a:p>
            <a:pPr marL="228600" indent="-228600">
              <a:buAutoNum type="arabicParenR"/>
            </a:pPr>
            <a:r>
              <a:rPr lang="en-GB" sz="1000" dirty="0" smtClean="0">
                <a:latin typeface="Impact" pitchFamily="34" charset="0"/>
              </a:rPr>
              <a:t>117</a:t>
            </a:r>
          </a:p>
          <a:p>
            <a:pPr marL="228600" indent="-228600">
              <a:buAutoNum type="arabicParenR"/>
            </a:pPr>
            <a:r>
              <a:rPr lang="en-GB" sz="1000" dirty="0" smtClean="0">
                <a:latin typeface="Impact" pitchFamily="34" charset="0"/>
              </a:rPr>
              <a:t>605</a:t>
            </a:r>
          </a:p>
          <a:p>
            <a:pPr marL="228600" indent="-228600">
              <a:buAutoNum type="arabicParenR"/>
            </a:pPr>
            <a:r>
              <a:rPr lang="en-GB" sz="1000" dirty="0" smtClean="0">
                <a:latin typeface="Impact" pitchFamily="34" charset="0"/>
              </a:rPr>
              <a:t>13,682</a:t>
            </a:r>
          </a:p>
          <a:p>
            <a:pPr marL="228600" indent="-228600">
              <a:buAutoNum type="arabicParenR"/>
            </a:pPr>
            <a:r>
              <a:rPr lang="en-GB" sz="1000" dirty="0" smtClean="0">
                <a:latin typeface="Impact" pitchFamily="34" charset="0"/>
              </a:rPr>
              <a:t>478,126</a:t>
            </a:r>
          </a:p>
          <a:p>
            <a:pPr marL="228600" indent="-228600">
              <a:buAutoNum type="arabicParenR"/>
            </a:pPr>
            <a:r>
              <a:rPr lang="en-GB" sz="1000" dirty="0" smtClean="0">
                <a:latin typeface="Impact" pitchFamily="34" charset="0"/>
              </a:rPr>
              <a:t>17,461,635</a:t>
            </a:r>
          </a:p>
          <a:p>
            <a:pPr marL="228600" indent="-228600">
              <a:buAutoNum type="arabicParenR"/>
            </a:pPr>
            <a:endParaRPr lang="en-GB" sz="1000" dirty="0">
              <a:latin typeface="Impact" pitchFamily="34" charset="0"/>
            </a:endParaRPr>
          </a:p>
          <a:p>
            <a:r>
              <a:rPr lang="en-GB" sz="1000" dirty="0" smtClean="0">
                <a:latin typeface="Impact" pitchFamily="34" charset="0"/>
              </a:rPr>
              <a:t>Subtract the smaller from the larger</a:t>
            </a:r>
          </a:p>
          <a:p>
            <a:pPr marL="228600" indent="-228600">
              <a:buAutoNum type="arabicParenR" startAt="6"/>
            </a:pPr>
            <a:r>
              <a:rPr lang="en-GB" sz="1000" dirty="0" smtClean="0">
                <a:latin typeface="Impact" pitchFamily="34" charset="0"/>
              </a:rPr>
              <a:t>88</a:t>
            </a:r>
          </a:p>
          <a:p>
            <a:pPr marL="228600" indent="-228600">
              <a:buAutoNum type="arabicParenR" startAt="6"/>
            </a:pPr>
            <a:r>
              <a:rPr lang="en-GB" sz="1000" dirty="0" smtClean="0">
                <a:latin typeface="Impact" pitchFamily="34" charset="0"/>
              </a:rPr>
              <a:t>315</a:t>
            </a:r>
          </a:p>
          <a:p>
            <a:pPr marL="228600" indent="-228600">
              <a:buAutoNum type="arabicParenR" startAt="6"/>
            </a:pPr>
            <a:r>
              <a:rPr lang="en-GB" sz="1000" dirty="0" smtClean="0">
                <a:latin typeface="Impact" pitchFamily="34" charset="0"/>
              </a:rPr>
              <a:t>1,550</a:t>
            </a:r>
          </a:p>
          <a:p>
            <a:pPr marL="228600" indent="-228600">
              <a:buAutoNum type="arabicParenR" startAt="6"/>
            </a:pPr>
            <a:r>
              <a:rPr lang="en-GB" sz="1000" dirty="0" smtClean="0">
                <a:latin typeface="Impact" pitchFamily="34" charset="0"/>
              </a:rPr>
              <a:t>881,102</a:t>
            </a:r>
          </a:p>
          <a:p>
            <a:pPr marL="228600" indent="-228600">
              <a:buAutoNum type="arabicParenR" startAt="6"/>
            </a:pPr>
            <a:r>
              <a:rPr lang="en-GB" sz="1000" dirty="0" smtClean="0">
                <a:latin typeface="Impact" pitchFamily="34" charset="0"/>
              </a:rPr>
              <a:t>9,981,600</a:t>
            </a:r>
          </a:p>
          <a:p>
            <a:pPr marL="228600" indent="-228600">
              <a:buAutoNum type="arabicParenR" startAt="6"/>
            </a:pPr>
            <a:endParaRPr lang="en-GB" sz="1000" dirty="0">
              <a:latin typeface="Impact" pitchFamily="34" charset="0"/>
            </a:endParaRPr>
          </a:p>
          <a:p>
            <a:r>
              <a:rPr lang="en-GB" sz="1000" dirty="0" smtClean="0">
                <a:latin typeface="Impact" pitchFamily="34" charset="0"/>
              </a:rPr>
              <a:t>Add the following</a:t>
            </a:r>
          </a:p>
          <a:p>
            <a:pPr marL="228600" indent="-228600">
              <a:buAutoNum type="arabicParenR" startAt="11"/>
            </a:pPr>
            <a:r>
              <a:rPr lang="en-GB" sz="1000" dirty="0" smtClean="0">
                <a:latin typeface="Impact" pitchFamily="34" charset="0"/>
              </a:rPr>
              <a:t>72k</a:t>
            </a:r>
          </a:p>
          <a:p>
            <a:pPr marL="228600" indent="-228600">
              <a:buAutoNum type="arabicParenR" startAt="11"/>
            </a:pPr>
            <a:r>
              <a:rPr lang="en-GB" sz="1000" dirty="0" smtClean="0">
                <a:latin typeface="Impact" pitchFamily="34" charset="0"/>
              </a:rPr>
              <a:t>780M</a:t>
            </a:r>
          </a:p>
          <a:p>
            <a:pPr marL="228600" indent="-228600">
              <a:buAutoNum type="arabicParenR" startAt="11"/>
            </a:pPr>
            <a:r>
              <a:rPr lang="en-GB" sz="1000" dirty="0" smtClean="0">
                <a:latin typeface="Impact" pitchFamily="34" charset="0"/>
              </a:rPr>
              <a:t>819B</a:t>
            </a:r>
          </a:p>
          <a:p>
            <a:pPr marL="228600" indent="-228600">
              <a:buAutoNum type="arabicParenR" startAt="11"/>
            </a:pPr>
            <a:r>
              <a:rPr lang="en-GB" sz="1000" dirty="0" smtClean="0">
                <a:latin typeface="Impact" pitchFamily="34" charset="0"/>
              </a:rPr>
              <a:t>5,500k or 5.5M</a:t>
            </a:r>
          </a:p>
          <a:p>
            <a:pPr marL="228600" indent="-228600">
              <a:buAutoNum type="arabicParenR" startAt="11"/>
            </a:pPr>
            <a:r>
              <a:rPr lang="en-GB" sz="1000" dirty="0" smtClean="0">
                <a:latin typeface="Impact" pitchFamily="34" charset="0"/>
              </a:rPr>
              <a:t>2,130M or 2.13B</a:t>
            </a:r>
          </a:p>
          <a:p>
            <a:endParaRPr lang="en-GB" sz="1200" dirty="0" smtClean="0">
              <a:latin typeface="Impact" pitchFamily="34" charset="0"/>
            </a:endParaRPr>
          </a:p>
          <a:p>
            <a:r>
              <a:rPr lang="en-GB" sz="1000" dirty="0">
                <a:latin typeface="Impact" pitchFamily="34" charset="0"/>
              </a:rPr>
              <a:t>Subtract the following</a:t>
            </a:r>
          </a:p>
          <a:p>
            <a:pPr marL="228600" indent="-228600">
              <a:buAutoNum type="arabicParenR" startAt="16"/>
            </a:pPr>
            <a:r>
              <a:rPr lang="en-GB" sz="1000" dirty="0" smtClean="0">
                <a:latin typeface="Impact" pitchFamily="34" charset="0"/>
              </a:rPr>
              <a:t>470M</a:t>
            </a:r>
            <a:endParaRPr lang="en-GB" sz="1000" dirty="0">
              <a:latin typeface="Impact" pitchFamily="34" charset="0"/>
            </a:endParaRPr>
          </a:p>
          <a:p>
            <a:pPr marL="228600" indent="-228600">
              <a:buAutoNum type="arabicParenR" startAt="16"/>
            </a:pPr>
            <a:r>
              <a:rPr lang="en-GB" sz="1000" dirty="0" smtClean="0">
                <a:latin typeface="Impact" pitchFamily="34" charset="0"/>
              </a:rPr>
              <a:t>13,820M</a:t>
            </a:r>
            <a:endParaRPr lang="en-GB" sz="1000" dirty="0">
              <a:latin typeface="Impact" pitchFamily="34" charset="0"/>
            </a:endParaRPr>
          </a:p>
          <a:p>
            <a:pPr marL="228600" indent="-228600">
              <a:buAutoNum type="arabicParenR" startAt="16"/>
            </a:pPr>
            <a:r>
              <a:rPr lang="en-GB" sz="1000" dirty="0" smtClean="0">
                <a:latin typeface="Impact" pitchFamily="34" charset="0"/>
              </a:rPr>
              <a:t>410K</a:t>
            </a:r>
            <a:endParaRPr lang="en-GB" sz="1000" dirty="0">
              <a:latin typeface="Impact" pitchFamily="34" charset="0"/>
            </a:endParaRPr>
          </a:p>
          <a:p>
            <a:pPr marL="228600" indent="-228600">
              <a:buAutoNum type="arabicParenR" startAt="16"/>
            </a:pPr>
            <a:r>
              <a:rPr lang="en-GB" sz="1000" dirty="0" smtClean="0">
                <a:latin typeface="Impact" pitchFamily="34" charset="0"/>
              </a:rPr>
              <a:t>620M</a:t>
            </a:r>
            <a:endParaRPr lang="en-GB" sz="1000" dirty="0">
              <a:latin typeface="Impact" pitchFamily="34" charset="0"/>
            </a:endParaRPr>
          </a:p>
          <a:p>
            <a:pPr marL="228600" indent="-228600">
              <a:buAutoNum type="arabicParenR" startAt="16"/>
            </a:pPr>
            <a:r>
              <a:rPr lang="en-GB" sz="1000" dirty="0">
                <a:latin typeface="Impact" pitchFamily="34" charset="0"/>
              </a:rPr>
              <a:t>  </a:t>
            </a:r>
            <a:r>
              <a:rPr lang="en-GB" sz="1000" dirty="0" smtClean="0">
                <a:latin typeface="Impact" pitchFamily="34" charset="0"/>
              </a:rPr>
              <a:t>46,980k</a:t>
            </a:r>
            <a:endParaRPr lang="en-GB" sz="1000" dirty="0">
              <a:latin typeface="Impact" pitchFamily="34" charset="0"/>
            </a:endParaRPr>
          </a:p>
          <a:p>
            <a:endParaRPr lang="en-GB" sz="1200" dirty="0" smtClean="0">
              <a:latin typeface="Impact" pitchFamily="34" charset="0"/>
            </a:endParaRPr>
          </a:p>
          <a:p>
            <a:pPr marL="228600" indent="-228600">
              <a:buAutoNum type="arabicParenR"/>
            </a:pPr>
            <a:endParaRPr lang="en-GB" sz="1200" dirty="0" smtClean="0">
              <a:latin typeface="Impact" pitchFamily="34" charset="0"/>
            </a:endParaRPr>
          </a:p>
          <a:p>
            <a:endParaRPr lang="en-GB" sz="1200" dirty="0" smtClean="0">
              <a:latin typeface="Impact" pitchFamily="34" charset="0"/>
            </a:endParaRPr>
          </a:p>
          <a:p>
            <a:pPr marL="228600" indent="-228600">
              <a:buAutoNum type="arabicParenR"/>
            </a:pPr>
            <a:endParaRPr lang="en-GB" sz="1200" dirty="0">
              <a:latin typeface="Impact" pitchFamily="34" charset="0"/>
            </a:endParaRPr>
          </a:p>
          <a:p>
            <a:pPr marL="228600" indent="-228600">
              <a:buAutoNum type="arabicParenR"/>
            </a:pPr>
            <a:endParaRPr lang="en-GB" sz="1200" dirty="0" smtClean="0">
              <a:latin typeface="Impact" pitchFamily="34" charset="0"/>
            </a:endParaRPr>
          </a:p>
          <a:p>
            <a:pPr marL="228600" indent="-228600">
              <a:buAutoNum type="arabicParenR"/>
            </a:pPr>
            <a:endParaRPr lang="en-GB" sz="1200" dirty="0" smtClean="0">
              <a:latin typeface="Impact" pitchFamily="34" charset="0"/>
            </a:endParaRPr>
          </a:p>
        </p:txBody>
      </p:sp>
      <p:sp>
        <p:nvSpPr>
          <p:cNvPr id="19" name="Rectangle 18"/>
          <p:cNvSpPr/>
          <p:nvPr/>
        </p:nvSpPr>
        <p:spPr>
          <a:xfrm>
            <a:off x="2483768" y="1631697"/>
            <a:ext cx="1584176" cy="2092881"/>
          </a:xfrm>
          <a:prstGeom prst="rect">
            <a:avLst/>
          </a:prstGeom>
        </p:spPr>
        <p:txBody>
          <a:bodyPr wrap="square">
            <a:spAutoFit/>
          </a:bodyPr>
          <a:lstStyle/>
          <a:p>
            <a:r>
              <a:rPr lang="en-GB" sz="1000" dirty="0" smtClean="0">
                <a:latin typeface="Impact" pitchFamily="34" charset="0"/>
              </a:rPr>
              <a:t>Add the following</a:t>
            </a:r>
          </a:p>
          <a:p>
            <a:pPr marL="228600" indent="-228600">
              <a:buAutoNum type="arabicParenR" startAt="21"/>
            </a:pPr>
            <a:r>
              <a:rPr lang="en-GB" sz="1000" dirty="0" smtClean="0">
                <a:latin typeface="Impact" pitchFamily="34" charset="0"/>
              </a:rPr>
              <a:t>  2</a:t>
            </a:r>
          </a:p>
          <a:p>
            <a:pPr marL="228600" indent="-228600">
              <a:buAutoNum type="arabicParenR" startAt="21"/>
            </a:pPr>
            <a:r>
              <a:rPr lang="en-GB" sz="1000" dirty="0" smtClean="0">
                <a:latin typeface="Impact" pitchFamily="34" charset="0"/>
              </a:rPr>
              <a:t>  11</a:t>
            </a:r>
          </a:p>
          <a:p>
            <a:pPr marL="228600" indent="-228600">
              <a:buAutoNum type="arabicParenR" startAt="21"/>
            </a:pPr>
            <a:r>
              <a:rPr lang="en-GB" sz="1000" dirty="0" smtClean="0">
                <a:latin typeface="Impact" pitchFamily="34" charset="0"/>
              </a:rPr>
              <a:t>  155</a:t>
            </a:r>
          </a:p>
          <a:p>
            <a:pPr marL="228600" indent="-228600">
              <a:buAutoNum type="arabicParenR" startAt="21"/>
            </a:pPr>
            <a:r>
              <a:rPr lang="en-GB" sz="1000" dirty="0">
                <a:latin typeface="Impact" pitchFamily="34" charset="0"/>
              </a:rPr>
              <a:t> </a:t>
            </a:r>
            <a:r>
              <a:rPr lang="en-GB" sz="1000" dirty="0" smtClean="0">
                <a:latin typeface="Impact" pitchFamily="34" charset="0"/>
              </a:rPr>
              <a:t> -2,960</a:t>
            </a:r>
          </a:p>
          <a:p>
            <a:pPr marL="228600" indent="-228600">
              <a:buAutoNum type="arabicParenR" startAt="21"/>
            </a:pPr>
            <a:r>
              <a:rPr lang="en-GB" sz="1000" dirty="0">
                <a:latin typeface="Impact" pitchFamily="34" charset="0"/>
              </a:rPr>
              <a:t> </a:t>
            </a:r>
            <a:r>
              <a:rPr lang="en-GB" sz="1000" dirty="0" smtClean="0">
                <a:latin typeface="Impact" pitchFamily="34" charset="0"/>
              </a:rPr>
              <a:t> 350</a:t>
            </a:r>
          </a:p>
          <a:p>
            <a:pPr marL="228600" indent="-228600">
              <a:buAutoNum type="arabicParenR" startAt="21"/>
            </a:pPr>
            <a:endParaRPr lang="en-GB" sz="1000" dirty="0">
              <a:latin typeface="Impact" pitchFamily="34" charset="0"/>
            </a:endParaRPr>
          </a:p>
          <a:p>
            <a:r>
              <a:rPr lang="en-GB" sz="1000" dirty="0" smtClean="0">
                <a:latin typeface="Impact" pitchFamily="34" charset="0"/>
              </a:rPr>
              <a:t>Subtract the following</a:t>
            </a:r>
          </a:p>
          <a:p>
            <a:pPr marL="228600" indent="-228600">
              <a:buAutoNum type="arabicParenR" startAt="26"/>
            </a:pPr>
            <a:r>
              <a:rPr lang="en-GB" sz="1000" dirty="0" smtClean="0">
                <a:latin typeface="Impact" pitchFamily="34" charset="0"/>
              </a:rPr>
              <a:t>-3</a:t>
            </a:r>
          </a:p>
          <a:p>
            <a:pPr marL="228600" indent="-228600">
              <a:buAutoNum type="arabicParenR" startAt="26"/>
            </a:pPr>
            <a:r>
              <a:rPr lang="en-GB" sz="1000" dirty="0" smtClean="0">
                <a:latin typeface="Impact" pitchFamily="34" charset="0"/>
              </a:rPr>
              <a:t>-40</a:t>
            </a:r>
          </a:p>
          <a:p>
            <a:pPr marL="228600" indent="-228600">
              <a:buAutoNum type="arabicParenR" startAt="26"/>
            </a:pPr>
            <a:r>
              <a:rPr lang="en-GB" sz="1000" dirty="0">
                <a:latin typeface="Impact" pitchFamily="34" charset="0"/>
              </a:rPr>
              <a:t> </a:t>
            </a:r>
            <a:r>
              <a:rPr lang="en-GB" sz="1000" dirty="0" smtClean="0">
                <a:latin typeface="Impact" pitchFamily="34" charset="0"/>
              </a:rPr>
              <a:t>1,220</a:t>
            </a:r>
          </a:p>
          <a:p>
            <a:pPr marL="228600" indent="-228600">
              <a:buAutoNum type="arabicParenR" startAt="26"/>
            </a:pPr>
            <a:r>
              <a:rPr lang="en-GB" sz="1000" dirty="0" smtClean="0">
                <a:latin typeface="Impact" pitchFamily="34" charset="0"/>
              </a:rPr>
              <a:t> -33,100</a:t>
            </a:r>
          </a:p>
          <a:p>
            <a:pPr marL="228600" indent="-228600">
              <a:buAutoNum type="arabicParenR" startAt="26"/>
            </a:pPr>
            <a:r>
              <a:rPr lang="en-GB" sz="1000" dirty="0">
                <a:latin typeface="Impact" pitchFamily="34" charset="0"/>
              </a:rPr>
              <a:t> </a:t>
            </a:r>
            <a:r>
              <a:rPr lang="en-GB" sz="1000" dirty="0" smtClean="0">
                <a:latin typeface="Impact" pitchFamily="34" charset="0"/>
              </a:rPr>
              <a:t>  27,700</a:t>
            </a:r>
            <a:endParaRPr lang="en-GB" sz="1200" dirty="0" smtClean="0">
              <a:latin typeface="Impact" pitchFamily="34" charset="0"/>
            </a:endParaRPr>
          </a:p>
        </p:txBody>
      </p:sp>
      <p:sp>
        <p:nvSpPr>
          <p:cNvPr id="20" name="Rectangle 19"/>
          <p:cNvSpPr/>
          <p:nvPr/>
        </p:nvSpPr>
        <p:spPr>
          <a:xfrm>
            <a:off x="2483768" y="3700704"/>
            <a:ext cx="2658175" cy="2862322"/>
          </a:xfrm>
          <a:prstGeom prst="rect">
            <a:avLst/>
          </a:prstGeom>
        </p:spPr>
        <p:txBody>
          <a:bodyPr wrap="square">
            <a:spAutoFit/>
          </a:bodyPr>
          <a:lstStyle/>
          <a:p>
            <a:r>
              <a:rPr lang="en-GB" sz="1000" dirty="0" smtClean="0">
                <a:latin typeface="Impact" pitchFamily="34" charset="0"/>
              </a:rPr>
              <a:t>Use addition and subtraction to find the answer</a:t>
            </a:r>
            <a:endParaRPr lang="en-GB" sz="1000" dirty="0">
              <a:latin typeface="Impact" pitchFamily="34" charset="0"/>
            </a:endParaRPr>
          </a:p>
          <a:p>
            <a:endParaRPr lang="en-GB" sz="1000" dirty="0" smtClean="0">
              <a:latin typeface="Impact" pitchFamily="34" charset="0"/>
            </a:endParaRPr>
          </a:p>
          <a:p>
            <a:pPr marL="228600" indent="-228600">
              <a:buAutoNum type="arabicParenR"/>
            </a:pPr>
            <a:r>
              <a:rPr lang="en-GB" sz="1000" dirty="0" smtClean="0">
                <a:latin typeface="Impact" pitchFamily="34" charset="0"/>
              </a:rPr>
              <a:t>-2</a:t>
            </a:r>
          </a:p>
          <a:p>
            <a:pPr marL="228600" indent="-228600">
              <a:buAutoNum type="arabicParenR"/>
            </a:pPr>
            <a:r>
              <a:rPr lang="en-GB" sz="1000" dirty="0" smtClean="0">
                <a:latin typeface="Impact" pitchFamily="34" charset="0"/>
              </a:rPr>
              <a:t>-19</a:t>
            </a:r>
          </a:p>
          <a:p>
            <a:pPr marL="228600" indent="-228600">
              <a:buAutoNum type="arabicParenR"/>
            </a:pPr>
            <a:r>
              <a:rPr lang="en-GB" sz="1000" dirty="0" smtClean="0">
                <a:latin typeface="Impact" pitchFamily="34" charset="0"/>
              </a:rPr>
              <a:t>10</a:t>
            </a:r>
          </a:p>
          <a:p>
            <a:pPr marL="228600" indent="-228600">
              <a:buAutoNum type="arabicParenR"/>
            </a:pPr>
            <a:r>
              <a:rPr lang="en-GB" sz="1000" dirty="0" smtClean="0">
                <a:latin typeface="Impact" pitchFamily="34" charset="0"/>
              </a:rPr>
              <a:t>-3</a:t>
            </a:r>
          </a:p>
          <a:p>
            <a:pPr marL="228600" indent="-228600">
              <a:buAutoNum type="arabicParenR"/>
            </a:pPr>
            <a:r>
              <a:rPr lang="en-GB" sz="1000" dirty="0" smtClean="0">
                <a:latin typeface="Impact" pitchFamily="34" charset="0"/>
              </a:rPr>
              <a:t>-250</a:t>
            </a:r>
          </a:p>
          <a:p>
            <a:pPr marL="228600" indent="-228600">
              <a:buAutoNum type="arabicParenR"/>
            </a:pPr>
            <a:r>
              <a:rPr lang="en-GB" sz="1000" dirty="0" smtClean="0">
                <a:latin typeface="Impact" pitchFamily="34" charset="0"/>
              </a:rPr>
              <a:t>131</a:t>
            </a:r>
          </a:p>
          <a:p>
            <a:pPr marL="228600" indent="-228600">
              <a:buAutoNum type="arabicParenR"/>
            </a:pPr>
            <a:r>
              <a:rPr lang="en-GB" sz="1000" dirty="0" smtClean="0">
                <a:latin typeface="Impact" pitchFamily="34" charset="0"/>
              </a:rPr>
              <a:t>-39</a:t>
            </a:r>
          </a:p>
          <a:p>
            <a:pPr marL="228600" indent="-228600">
              <a:buAutoNum type="arabicParenR"/>
            </a:pPr>
            <a:r>
              <a:rPr lang="en-GB" sz="1000" dirty="0" smtClean="0">
                <a:latin typeface="Impact" pitchFamily="34" charset="0"/>
              </a:rPr>
              <a:t>-125</a:t>
            </a:r>
          </a:p>
          <a:p>
            <a:pPr marL="228600" indent="-228600">
              <a:buAutoNum type="arabicParenR"/>
            </a:pPr>
            <a:r>
              <a:rPr lang="en-GB" sz="1000" dirty="0" smtClean="0">
                <a:latin typeface="Impact" pitchFamily="34" charset="0"/>
              </a:rPr>
              <a:t>55</a:t>
            </a:r>
          </a:p>
          <a:p>
            <a:pPr marL="228600" indent="-228600">
              <a:buAutoNum type="arabicParenR"/>
            </a:pPr>
            <a:r>
              <a:rPr lang="en-GB" sz="1000" dirty="0" smtClean="0">
                <a:latin typeface="Impact" pitchFamily="34" charset="0"/>
              </a:rPr>
              <a:t>38</a:t>
            </a:r>
          </a:p>
          <a:p>
            <a:pPr marL="228600" indent="-228600">
              <a:buAutoNum type="arabicParenR"/>
            </a:pPr>
            <a:r>
              <a:rPr lang="en-GB" sz="1000" dirty="0" smtClean="0">
                <a:latin typeface="Impact" pitchFamily="34" charset="0"/>
              </a:rPr>
              <a:t>-10,000</a:t>
            </a:r>
          </a:p>
          <a:p>
            <a:pPr marL="228600" indent="-228600">
              <a:buAutoNum type="arabicParenR"/>
            </a:pPr>
            <a:r>
              <a:rPr lang="en-GB" sz="1000" dirty="0" smtClean="0">
                <a:latin typeface="Impact" pitchFamily="34" charset="0"/>
              </a:rPr>
              <a:t>40M</a:t>
            </a:r>
          </a:p>
          <a:p>
            <a:pPr marL="228600" indent="-228600">
              <a:buAutoNum type="arabicParenR"/>
            </a:pPr>
            <a:r>
              <a:rPr lang="en-GB" sz="1000" dirty="0" smtClean="0">
                <a:latin typeface="Impact" pitchFamily="34" charset="0"/>
              </a:rPr>
              <a:t>-19B</a:t>
            </a:r>
          </a:p>
          <a:p>
            <a:pPr marL="228600" indent="-228600">
              <a:buAutoNum type="arabicParenR"/>
            </a:pPr>
            <a:r>
              <a:rPr lang="en-GB" sz="1000" dirty="0" smtClean="0">
                <a:latin typeface="Impact" pitchFamily="34" charset="0"/>
              </a:rPr>
              <a:t>780k</a:t>
            </a:r>
          </a:p>
          <a:p>
            <a:pPr marL="228600" indent="-228600">
              <a:buAutoNum type="arabicParenR"/>
            </a:pPr>
            <a:r>
              <a:rPr lang="en-GB" sz="1000" dirty="0" smtClean="0">
                <a:latin typeface="Impact" pitchFamily="34" charset="0"/>
              </a:rPr>
              <a:t>-1,500M  or  -1.5B</a:t>
            </a:r>
          </a:p>
          <a:p>
            <a:endParaRPr lang="en-GB" sz="1000" dirty="0">
              <a:latin typeface="Impact" pitchFamily="34" charset="0"/>
            </a:endParaRPr>
          </a:p>
        </p:txBody>
      </p:sp>
      <p:sp>
        <p:nvSpPr>
          <p:cNvPr id="21" name="Rectangle 20"/>
          <p:cNvSpPr/>
          <p:nvPr/>
        </p:nvSpPr>
        <p:spPr>
          <a:xfrm>
            <a:off x="5220072" y="1631696"/>
            <a:ext cx="3384376" cy="4493538"/>
          </a:xfrm>
          <a:prstGeom prst="rect">
            <a:avLst/>
          </a:prstGeom>
        </p:spPr>
        <p:txBody>
          <a:bodyPr wrap="square">
            <a:spAutoFit/>
          </a:bodyPr>
          <a:lstStyle/>
          <a:p>
            <a:r>
              <a:rPr lang="en-GB" sz="1000" dirty="0" smtClean="0">
                <a:latin typeface="Impact" pitchFamily="34" charset="0"/>
              </a:rPr>
              <a:t>Lesson Practice: word problems</a:t>
            </a:r>
          </a:p>
          <a:p>
            <a:endParaRPr lang="en-GB" sz="1200" dirty="0" smtClean="0">
              <a:latin typeface="Impact" pitchFamily="34" charset="0"/>
            </a:endParaRPr>
          </a:p>
          <a:p>
            <a:r>
              <a:rPr lang="en-GB" sz="1200" dirty="0" smtClean="0">
                <a:latin typeface="Impact" pitchFamily="34" charset="0"/>
              </a:rPr>
              <a:t>Q1)  550 GB</a:t>
            </a:r>
          </a:p>
          <a:p>
            <a:r>
              <a:rPr lang="en-GB" sz="1200" dirty="0" smtClean="0">
                <a:latin typeface="Impact" pitchFamily="34" charset="0"/>
              </a:rPr>
              <a:t>Q2)   700m below zero</a:t>
            </a:r>
          </a:p>
          <a:p>
            <a:r>
              <a:rPr lang="en-GB" sz="1200" dirty="0" smtClean="0">
                <a:latin typeface="Impact" pitchFamily="34" charset="0"/>
              </a:rPr>
              <a:t>Q3)  19</a:t>
            </a:r>
          </a:p>
          <a:p>
            <a:r>
              <a:rPr lang="en-GB" sz="1200" dirty="0" smtClean="0">
                <a:latin typeface="Impact" pitchFamily="34" charset="0"/>
              </a:rPr>
              <a:t>Q4)  £21,600</a:t>
            </a:r>
          </a:p>
          <a:p>
            <a:r>
              <a:rPr lang="en-GB" sz="1200" dirty="0" smtClean="0">
                <a:latin typeface="Impact" pitchFamily="34" charset="0"/>
              </a:rPr>
              <a:t>Q5)  8,080km</a:t>
            </a:r>
          </a:p>
          <a:p>
            <a:endParaRPr lang="en-GB" sz="1200" dirty="0">
              <a:latin typeface="Impact" pitchFamily="34" charset="0"/>
            </a:endParaRPr>
          </a:p>
          <a:p>
            <a:r>
              <a:rPr lang="en-GB" sz="1200" dirty="0" smtClean="0">
                <a:latin typeface="Impact" pitchFamily="34" charset="0"/>
              </a:rPr>
              <a:t>Making it Functional</a:t>
            </a:r>
          </a:p>
          <a:p>
            <a:endParaRPr lang="en-GB" sz="1200" dirty="0">
              <a:latin typeface="Impact" pitchFamily="34" charset="0"/>
            </a:endParaRPr>
          </a:p>
          <a:p>
            <a:r>
              <a:rPr lang="en-GB" sz="1200" dirty="0" smtClean="0">
                <a:latin typeface="Impact" pitchFamily="34" charset="0"/>
              </a:rPr>
              <a:t>Q1) a) 2 x £30.60 for the adults + 2 x £24.30 for children = £109.80</a:t>
            </a:r>
          </a:p>
          <a:p>
            <a:pPr marL="228600" indent="-228600">
              <a:buAutoNum type="alphaLcParenR" startAt="2"/>
            </a:pPr>
            <a:r>
              <a:rPr lang="en-GB" sz="1200" dirty="0" smtClean="0">
                <a:latin typeface="Impact" pitchFamily="34" charset="0"/>
              </a:rPr>
              <a:t>Family of 4 ticket is £100.80,  so  £109.80 - £100.80 = £9    therefore you can save £9</a:t>
            </a:r>
          </a:p>
          <a:p>
            <a:pPr marL="228600" indent="-228600">
              <a:buAutoNum type="alphaLcParenR" startAt="3"/>
            </a:pPr>
            <a:r>
              <a:rPr lang="en-GB" sz="1200" dirty="0" smtClean="0">
                <a:latin typeface="Impact" pitchFamily="34" charset="0"/>
              </a:rPr>
              <a:t>Tickets   £100.80</a:t>
            </a:r>
          </a:p>
          <a:p>
            <a:r>
              <a:rPr lang="en-GB" sz="1200" dirty="0" smtClean="0">
                <a:latin typeface="Impact" pitchFamily="34" charset="0"/>
              </a:rPr>
              <a:t>         Parking  £15</a:t>
            </a:r>
          </a:p>
          <a:p>
            <a:r>
              <a:rPr lang="en-GB" sz="1200" dirty="0" smtClean="0">
                <a:latin typeface="Impact" pitchFamily="34" charset="0"/>
              </a:rPr>
              <a:t>          Total        £115.80</a:t>
            </a:r>
          </a:p>
          <a:p>
            <a:endParaRPr lang="en-GB" sz="1200" dirty="0">
              <a:latin typeface="Impact" pitchFamily="34" charset="0"/>
            </a:endParaRPr>
          </a:p>
          <a:p>
            <a:r>
              <a:rPr lang="en-GB" sz="1200" dirty="0" smtClean="0">
                <a:latin typeface="Impact" pitchFamily="34" charset="0"/>
              </a:rPr>
              <a:t>Q2) a)  Merlin pass for family of 4 is £167.40, parking is £15.  Difference is £167.40 + £15 – £115.80 = £66.60</a:t>
            </a:r>
          </a:p>
          <a:p>
            <a:r>
              <a:rPr lang="en-GB" sz="1200" dirty="0" smtClean="0">
                <a:latin typeface="Impact" pitchFamily="34" charset="0"/>
              </a:rPr>
              <a:t>b)  As the annual merlin pass is dearer by £66.60 it is better to not buy the annual pass on this occasion.</a:t>
            </a:r>
          </a:p>
        </p:txBody>
      </p:sp>
      <p:cxnSp>
        <p:nvCxnSpPr>
          <p:cNvPr id="3" name="Straight Connector 2"/>
          <p:cNvCxnSpPr/>
          <p:nvPr/>
        </p:nvCxnSpPr>
        <p:spPr>
          <a:xfrm>
            <a:off x="6084168" y="4221088"/>
            <a:ext cx="0" cy="576064"/>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5542844" y="4365104"/>
            <a:ext cx="1045380"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5542844" y="4581128"/>
            <a:ext cx="1045380"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3717750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11" name="Group 10"/>
          <p:cNvGrpSpPr/>
          <p:nvPr/>
        </p:nvGrpSpPr>
        <p:grpSpPr>
          <a:xfrm>
            <a:off x="109683" y="1179428"/>
            <a:ext cx="8854806" cy="5345916"/>
            <a:chOff x="3274536" y="1289754"/>
            <a:chExt cx="5506770" cy="4803631"/>
          </a:xfrm>
        </p:grpSpPr>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7784" y="634752"/>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11805" y="49430"/>
            <a:ext cx="810644" cy="1884463"/>
            <a:chOff x="111805" y="49430"/>
            <a:chExt cx="810644" cy="1884463"/>
          </a:xfrm>
        </p:grpSpPr>
        <p:pic>
          <p:nvPicPr>
            <p:cNvPr id="16"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sp>
        <p:nvSpPr>
          <p:cNvPr id="25" name="Rectangle 24"/>
          <p:cNvSpPr/>
          <p:nvPr/>
        </p:nvSpPr>
        <p:spPr>
          <a:xfrm>
            <a:off x="251520" y="1879123"/>
            <a:ext cx="3489257" cy="5293757"/>
          </a:xfrm>
          <a:prstGeom prst="rect">
            <a:avLst/>
          </a:prstGeom>
        </p:spPr>
        <p:txBody>
          <a:bodyPr wrap="square">
            <a:spAutoFit/>
          </a:bodyPr>
          <a:lstStyle/>
          <a:p>
            <a:r>
              <a:rPr lang="en-GB" dirty="0" smtClean="0">
                <a:latin typeface="Impact" pitchFamily="34" charset="0"/>
              </a:rPr>
              <a:t>End of Session Quiz Add and Subtract </a:t>
            </a:r>
          </a:p>
          <a:p>
            <a:r>
              <a:rPr lang="en-GB" dirty="0" smtClean="0">
                <a:latin typeface="Impact" pitchFamily="34" charset="0"/>
              </a:rPr>
              <a:t>Level 1</a:t>
            </a:r>
          </a:p>
          <a:p>
            <a:endParaRPr lang="en-GB" dirty="0">
              <a:latin typeface="Impact" pitchFamily="34" charset="0"/>
            </a:endParaRPr>
          </a:p>
          <a:p>
            <a:pPr marL="342900" indent="-342900">
              <a:buAutoNum type="arabicParenR"/>
            </a:pPr>
            <a:r>
              <a:rPr lang="en-GB" dirty="0" smtClean="0">
                <a:latin typeface="Impact" pitchFamily="34" charset="0"/>
              </a:rPr>
              <a:t>£919</a:t>
            </a:r>
          </a:p>
          <a:p>
            <a:pPr marL="228600" indent="-228600">
              <a:buAutoNum type="arabicParenR"/>
            </a:pPr>
            <a:r>
              <a:rPr lang="en-GB" dirty="0" smtClean="0">
                <a:latin typeface="Impact" pitchFamily="34" charset="0"/>
              </a:rPr>
              <a:t>  10,768 km</a:t>
            </a:r>
          </a:p>
          <a:p>
            <a:pPr marL="228600" indent="-228600">
              <a:buAutoNum type="arabicParenR"/>
            </a:pPr>
            <a:r>
              <a:rPr lang="en-GB" dirty="0" smtClean="0">
                <a:latin typeface="Impact" pitchFamily="34" charset="0"/>
              </a:rPr>
              <a:t>   Yes   (</a:t>
            </a:r>
            <a:r>
              <a:rPr lang="en-GB" smtClean="0">
                <a:latin typeface="Impact" pitchFamily="34" charset="0"/>
              </a:rPr>
              <a:t>total is 1,014,250 </a:t>
            </a:r>
            <a:r>
              <a:rPr lang="en-GB" dirty="0" smtClean="0">
                <a:latin typeface="Impact" pitchFamily="34" charset="0"/>
              </a:rPr>
              <a:t>)</a:t>
            </a:r>
          </a:p>
          <a:p>
            <a:pPr marL="228600" indent="-228600">
              <a:buAutoNum type="arabicParenR"/>
            </a:pPr>
            <a:r>
              <a:rPr lang="en-GB" dirty="0" smtClean="0">
                <a:latin typeface="Impact" pitchFamily="34" charset="0"/>
              </a:rPr>
              <a:t>  18C</a:t>
            </a:r>
          </a:p>
          <a:p>
            <a:pPr marL="228600" indent="-228600">
              <a:buAutoNum type="arabicParenR"/>
            </a:pPr>
            <a:r>
              <a:rPr lang="en-GB" dirty="0" smtClean="0">
                <a:latin typeface="Impact" pitchFamily="34" charset="0"/>
              </a:rPr>
              <a:t>  167g   and  -2,485 m</a:t>
            </a:r>
          </a:p>
          <a:p>
            <a:pPr marL="228600" indent="-228600">
              <a:buAutoNum type="arabicParenR"/>
            </a:pPr>
            <a:r>
              <a:rPr lang="en-GB" dirty="0" smtClean="0">
                <a:latin typeface="Impact" pitchFamily="34" charset="0"/>
              </a:rPr>
              <a:t>  9,400,000</a:t>
            </a:r>
          </a:p>
          <a:p>
            <a:pPr marL="228600" indent="-228600">
              <a:buAutoNum type="arabicParenR"/>
            </a:pPr>
            <a:r>
              <a:rPr lang="en-GB" dirty="0" smtClean="0">
                <a:latin typeface="Impact" pitchFamily="34" charset="0"/>
              </a:rPr>
              <a:t>  440M people</a:t>
            </a:r>
          </a:p>
          <a:p>
            <a:pPr marL="228600" indent="-228600">
              <a:buAutoNum type="arabicParenR"/>
            </a:pPr>
            <a:r>
              <a:rPr lang="en-GB" dirty="0" smtClean="0">
                <a:latin typeface="Impact" pitchFamily="34" charset="0"/>
              </a:rPr>
              <a:t>  £2.5M therefore profit</a:t>
            </a:r>
          </a:p>
          <a:p>
            <a:pPr marL="228600" indent="-228600">
              <a:buAutoNum type="arabicParenR"/>
            </a:pPr>
            <a:r>
              <a:rPr lang="en-GB" dirty="0" smtClean="0">
                <a:latin typeface="Impact" pitchFamily="34" charset="0"/>
              </a:rPr>
              <a:t>  Floor (– 5)</a:t>
            </a:r>
          </a:p>
          <a:p>
            <a:pPr marL="228600" indent="-228600">
              <a:buAutoNum type="arabicParenR"/>
            </a:pPr>
            <a:r>
              <a:rPr lang="en-GB" dirty="0">
                <a:latin typeface="Impact" pitchFamily="34" charset="0"/>
              </a:rPr>
              <a:t> </a:t>
            </a:r>
            <a:r>
              <a:rPr lang="en-GB" dirty="0" smtClean="0">
                <a:latin typeface="Impact" pitchFamily="34" charset="0"/>
              </a:rPr>
              <a:t>  605C</a:t>
            </a:r>
          </a:p>
          <a:p>
            <a:pPr marL="228600" indent="-228600">
              <a:buAutoNum type="arabicParenR"/>
            </a:pPr>
            <a:endParaRPr lang="en-GB" sz="1400" dirty="0" smtClean="0">
              <a:latin typeface="Impact" pitchFamily="34" charset="0"/>
            </a:endParaRPr>
          </a:p>
          <a:p>
            <a:pPr marL="228600" indent="-228600">
              <a:buAutoNum type="arabicParenR"/>
            </a:pPr>
            <a:endParaRPr lang="en-GB" sz="1200" dirty="0" smtClean="0">
              <a:latin typeface="Impact" pitchFamily="34" charset="0"/>
            </a:endParaRPr>
          </a:p>
          <a:p>
            <a:pPr marL="228600" indent="-228600">
              <a:buAutoNum type="arabicParenR"/>
            </a:pPr>
            <a:endParaRPr lang="en-GB" sz="1200" dirty="0" smtClean="0">
              <a:latin typeface="Impact" pitchFamily="34" charset="0"/>
            </a:endParaRPr>
          </a:p>
          <a:p>
            <a:endParaRPr lang="en-GB" sz="1200" dirty="0" smtClean="0">
              <a:latin typeface="Impact" pitchFamily="34" charset="0"/>
            </a:endParaRPr>
          </a:p>
          <a:p>
            <a:pPr marL="228600" indent="-228600">
              <a:buAutoNum type="arabicParenR"/>
            </a:pPr>
            <a:endParaRPr lang="en-GB" sz="1200" dirty="0">
              <a:latin typeface="Impact" pitchFamily="34" charset="0"/>
            </a:endParaRPr>
          </a:p>
          <a:p>
            <a:pPr marL="228600" indent="-228600">
              <a:buAutoNum type="arabicParenR"/>
            </a:pPr>
            <a:endParaRPr lang="en-GB" sz="1200" dirty="0" smtClean="0">
              <a:latin typeface="Impact" pitchFamily="34" charset="0"/>
            </a:endParaRPr>
          </a:p>
          <a:p>
            <a:pPr marL="228600" indent="-228600">
              <a:buAutoNum type="arabicParenR"/>
            </a:pPr>
            <a:endParaRPr lang="en-GB" sz="1200" dirty="0" smtClean="0">
              <a:latin typeface="Impact" pitchFamily="34" charset="0"/>
            </a:endParaRPr>
          </a:p>
        </p:txBody>
      </p:sp>
      <p:sp>
        <p:nvSpPr>
          <p:cNvPr id="26" name="Rectangle 25"/>
          <p:cNvSpPr/>
          <p:nvPr/>
        </p:nvSpPr>
        <p:spPr>
          <a:xfrm>
            <a:off x="3347864" y="1863734"/>
            <a:ext cx="3489257" cy="4247317"/>
          </a:xfrm>
          <a:prstGeom prst="rect">
            <a:avLst/>
          </a:prstGeom>
        </p:spPr>
        <p:txBody>
          <a:bodyPr wrap="square">
            <a:spAutoFit/>
          </a:bodyPr>
          <a:lstStyle/>
          <a:p>
            <a:r>
              <a:rPr lang="en-GB" dirty="0" smtClean="0">
                <a:latin typeface="Impact" pitchFamily="34" charset="0"/>
              </a:rPr>
              <a:t>End of Session Quiz Add and Subtract </a:t>
            </a:r>
          </a:p>
          <a:p>
            <a:r>
              <a:rPr lang="en-GB" dirty="0" smtClean="0">
                <a:latin typeface="Impact" pitchFamily="34" charset="0"/>
              </a:rPr>
              <a:t>Level 2 </a:t>
            </a:r>
          </a:p>
          <a:p>
            <a:endParaRPr lang="en-GB" dirty="0" smtClean="0">
              <a:latin typeface="Impact" pitchFamily="34" charset="0"/>
            </a:endParaRPr>
          </a:p>
          <a:p>
            <a:pPr marL="342900" indent="-342900">
              <a:buAutoNum type="arabicParenR"/>
            </a:pPr>
            <a:r>
              <a:rPr lang="en-GB" dirty="0" smtClean="0">
                <a:latin typeface="Impact" pitchFamily="34" charset="0"/>
              </a:rPr>
              <a:t>£4.18 B</a:t>
            </a:r>
          </a:p>
          <a:p>
            <a:pPr marL="342900" indent="-342900">
              <a:buAutoNum type="arabicParenR"/>
            </a:pPr>
            <a:r>
              <a:rPr lang="en-GB" dirty="0" smtClean="0">
                <a:latin typeface="Impact" pitchFamily="34" charset="0"/>
              </a:rPr>
              <a:t>£1,345,000</a:t>
            </a:r>
          </a:p>
          <a:p>
            <a:pPr marL="342900" indent="-342900">
              <a:buAutoNum type="arabicParenR"/>
            </a:pPr>
            <a:r>
              <a:rPr lang="en-GB" dirty="0" smtClean="0">
                <a:latin typeface="Impact" pitchFamily="34" charset="0"/>
              </a:rPr>
              <a:t>485,000 miles</a:t>
            </a:r>
          </a:p>
          <a:p>
            <a:pPr marL="342900" indent="-342900">
              <a:buAutoNum type="arabicParenR"/>
            </a:pPr>
            <a:r>
              <a:rPr lang="en-GB" dirty="0" smtClean="0">
                <a:latin typeface="Impact" pitchFamily="34" charset="0"/>
              </a:rPr>
              <a:t>-18.73 F</a:t>
            </a:r>
          </a:p>
          <a:p>
            <a:pPr marL="342900" indent="-342900">
              <a:buAutoNum type="arabicParenR"/>
            </a:pPr>
            <a:r>
              <a:rPr lang="en-GB" dirty="0" smtClean="0">
                <a:latin typeface="Impact" pitchFamily="34" charset="0"/>
              </a:rPr>
              <a:t>1,103,035,523</a:t>
            </a:r>
          </a:p>
          <a:p>
            <a:pPr marL="342900" indent="-342900">
              <a:buAutoNum type="arabicParenR"/>
            </a:pPr>
            <a:r>
              <a:rPr lang="en-GB" dirty="0" smtClean="0">
                <a:latin typeface="Impact" pitchFamily="34" charset="0"/>
              </a:rPr>
              <a:t>15.708 B joules</a:t>
            </a:r>
          </a:p>
          <a:p>
            <a:pPr marL="342900" indent="-342900">
              <a:buAutoNum type="arabicParenR"/>
            </a:pPr>
            <a:r>
              <a:rPr lang="en-GB" dirty="0" smtClean="0">
                <a:latin typeface="Impact" pitchFamily="34" charset="0"/>
              </a:rPr>
              <a:t>-0.243mm</a:t>
            </a:r>
          </a:p>
          <a:p>
            <a:pPr marL="342900" indent="-342900">
              <a:buAutoNum type="arabicParenR"/>
            </a:pPr>
            <a:r>
              <a:rPr lang="en-GB" dirty="0" smtClean="0">
                <a:latin typeface="Impact" pitchFamily="34" charset="0"/>
              </a:rPr>
              <a:t>11,800 </a:t>
            </a:r>
            <a:r>
              <a:rPr lang="en-GB" dirty="0" err="1" smtClean="0">
                <a:latin typeface="Impact" pitchFamily="34" charset="0"/>
              </a:rPr>
              <a:t>ft</a:t>
            </a:r>
            <a:endParaRPr lang="en-GB" dirty="0" smtClean="0">
              <a:latin typeface="Impact" pitchFamily="34" charset="0"/>
            </a:endParaRPr>
          </a:p>
          <a:p>
            <a:pPr marL="342900" indent="-342900">
              <a:buAutoNum type="arabicParenR"/>
            </a:pPr>
            <a:r>
              <a:rPr lang="en-GB" dirty="0" smtClean="0">
                <a:latin typeface="Impact" pitchFamily="34" charset="0"/>
              </a:rPr>
              <a:t>£769,511</a:t>
            </a:r>
          </a:p>
          <a:p>
            <a:pPr marL="342900" indent="-342900">
              <a:buAutoNum type="arabicParenR"/>
            </a:pPr>
            <a:r>
              <a:rPr lang="en-GB" dirty="0">
                <a:latin typeface="Impact" pitchFamily="34" charset="0"/>
              </a:rPr>
              <a:t> </a:t>
            </a:r>
            <a:r>
              <a:rPr lang="en-GB" dirty="0" smtClean="0">
                <a:latin typeface="Impact" pitchFamily="34" charset="0"/>
              </a:rPr>
              <a:t>5.2 volts</a:t>
            </a:r>
          </a:p>
          <a:p>
            <a:pPr marL="342900" indent="-342900">
              <a:buAutoNum type="arabicParenR"/>
            </a:pPr>
            <a:endParaRPr lang="en-GB" dirty="0" smtClean="0">
              <a:latin typeface="Impact" pitchFamily="34" charset="0"/>
            </a:endParaRPr>
          </a:p>
        </p:txBody>
      </p:sp>
      <p:pic>
        <p:nvPicPr>
          <p:cNvPr id="2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6012160" y="1534705"/>
            <a:ext cx="2808312" cy="490537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934937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Progress Checker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 name="Group 32"/>
          <p:cNvGrpSpPr/>
          <p:nvPr/>
        </p:nvGrpSpPr>
        <p:grpSpPr>
          <a:xfrm>
            <a:off x="111805" y="49430"/>
            <a:ext cx="810644" cy="1884463"/>
            <a:chOff x="111805" y="49430"/>
            <a:chExt cx="810644" cy="1884463"/>
          </a:xfrm>
        </p:grpSpPr>
        <p:pic>
          <p:nvPicPr>
            <p:cNvPr id="35" name="Picture 3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36" name="Picture 3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grpSp>
        <p:nvGrpSpPr>
          <p:cNvPr id="37" name="Group 36"/>
          <p:cNvGrpSpPr/>
          <p:nvPr/>
        </p:nvGrpSpPr>
        <p:grpSpPr>
          <a:xfrm>
            <a:off x="111805" y="1179428"/>
            <a:ext cx="8852683" cy="5129891"/>
            <a:chOff x="3275856" y="1289754"/>
            <a:chExt cx="5505450" cy="4803631"/>
          </a:xfrm>
        </p:grpSpPr>
        <p:pic>
          <p:nvPicPr>
            <p:cNvPr id="3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Snip Single Corner Rectangle 39"/>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4419" y="2364617"/>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Snip Diagonal Corner Rectangle 44"/>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6" name="Snip Diagonal Corner Rectangle 45"/>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7" name="Snip Diagonal Corner Rectangle 46"/>
          <p:cNvSpPr/>
          <p:nvPr/>
        </p:nvSpPr>
        <p:spPr>
          <a:xfrm>
            <a:off x="5358132" y="3344639"/>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4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lowchart: Manual Input 1"/>
          <p:cNvSpPr/>
          <p:nvPr/>
        </p:nvSpPr>
        <p:spPr>
          <a:xfrm>
            <a:off x="922449" y="5340144"/>
            <a:ext cx="1053859" cy="892891"/>
          </a:xfrm>
          <a:prstGeom prst="flowChartManualInpu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pic>
        <p:nvPicPr>
          <p:cNvPr id="4100" name="Picture 4" descr="http://t0.gstatic.com/images?q=tbn:ANd9GcQzihwkHCyU350oLDwoAGS9BxypsWKvlq6f5wSXOg-y66GUjH4R70Oil2o:upload.wikimedia.org/wikipedia/commons/thumb/5/51/Verticle_Subtraction_Example.svg/180px-Verticle_Subtraction_Example.sv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248254">
            <a:off x="6912639" y="5238193"/>
            <a:ext cx="590570" cy="93107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38750" y="5115996"/>
            <a:ext cx="1279498" cy="65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67744" y="5398695"/>
            <a:ext cx="1447800" cy="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783762" y="1643652"/>
            <a:ext cx="6806672" cy="307777"/>
          </a:xfrm>
          <a:prstGeom prst="rect">
            <a:avLst/>
          </a:prstGeom>
          <a:noFill/>
        </p:spPr>
        <p:txBody>
          <a:bodyPr wrap="none" rtlCol="0">
            <a:spAutoFit/>
          </a:bodyPr>
          <a:lstStyle/>
          <a:p>
            <a:r>
              <a:rPr lang="en-GB" sz="1400" dirty="0" smtClean="0">
                <a:latin typeface="Impact" pitchFamily="34" charset="0"/>
              </a:rPr>
              <a:t>What do you now know about addition and subtraction ? What did you learn in the session?</a:t>
            </a:r>
            <a:endParaRPr lang="en-GB" sz="1400" dirty="0"/>
          </a:p>
        </p:txBody>
      </p:sp>
      <p:sp>
        <p:nvSpPr>
          <p:cNvPr id="34" name="TextBox 33"/>
          <p:cNvSpPr txBox="1"/>
          <p:nvPr/>
        </p:nvSpPr>
        <p:spPr>
          <a:xfrm>
            <a:off x="732871" y="2561479"/>
            <a:ext cx="4762842" cy="1169551"/>
          </a:xfrm>
          <a:prstGeom prst="rect">
            <a:avLst/>
          </a:prstGeom>
          <a:noFill/>
        </p:spPr>
        <p:txBody>
          <a:bodyPr wrap="none" rtlCol="0">
            <a:spAutoFit/>
          </a:bodyPr>
          <a:lstStyle/>
          <a:p>
            <a:r>
              <a:rPr lang="en-GB" sz="1400" dirty="0" smtClean="0">
                <a:latin typeface="Impact" pitchFamily="34" charset="0"/>
              </a:rPr>
              <a:t> How would you now rate your skills in adding and subtracting?</a:t>
            </a:r>
          </a:p>
          <a:p>
            <a:endParaRPr lang="en-GB" sz="1400" dirty="0">
              <a:latin typeface="Impact" pitchFamily="34" charset="0"/>
            </a:endParaRPr>
          </a:p>
          <a:p>
            <a:pPr marL="342900" indent="-342900">
              <a:buAutoNum type="arabicParenR"/>
            </a:pPr>
            <a:r>
              <a:rPr lang="en-GB" sz="1400" dirty="0" smtClean="0">
                <a:latin typeface="Impact" pitchFamily="34" charset="0"/>
              </a:rPr>
              <a:t>Excellent ability</a:t>
            </a:r>
          </a:p>
          <a:p>
            <a:pPr marL="342900" indent="-342900">
              <a:buAutoNum type="arabicParenR"/>
            </a:pPr>
            <a:r>
              <a:rPr lang="en-GB" sz="1400" dirty="0" smtClean="0">
                <a:latin typeface="Impact" pitchFamily="34" charset="0"/>
              </a:rPr>
              <a:t>Good ability, but working to improve</a:t>
            </a:r>
          </a:p>
          <a:p>
            <a:pPr marL="342900" indent="-342900">
              <a:buAutoNum type="arabicParenR"/>
            </a:pPr>
            <a:r>
              <a:rPr lang="en-GB" sz="1400" dirty="0" smtClean="0">
                <a:latin typeface="Impact" pitchFamily="34" charset="0"/>
              </a:rPr>
              <a:t>Ok, making a start but I know I have lots to still learn</a:t>
            </a:r>
            <a:endParaRPr lang="en-GB" sz="1400" dirty="0"/>
          </a:p>
        </p:txBody>
      </p:sp>
      <p:sp>
        <p:nvSpPr>
          <p:cNvPr id="52" name="TextBox 51"/>
          <p:cNvSpPr txBox="1"/>
          <p:nvPr/>
        </p:nvSpPr>
        <p:spPr>
          <a:xfrm>
            <a:off x="821108" y="3897061"/>
            <a:ext cx="7694735" cy="1169551"/>
          </a:xfrm>
          <a:prstGeom prst="rect">
            <a:avLst/>
          </a:prstGeom>
          <a:noFill/>
        </p:spPr>
        <p:txBody>
          <a:bodyPr wrap="none" rtlCol="0">
            <a:spAutoFit/>
          </a:bodyPr>
          <a:lstStyle/>
          <a:p>
            <a:r>
              <a:rPr lang="en-GB" sz="1400" dirty="0" smtClean="0">
                <a:latin typeface="Impact" pitchFamily="34" charset="0"/>
              </a:rPr>
              <a:t>The date I finished studying :                                            delete any aims below you have achieved …</a:t>
            </a:r>
          </a:p>
          <a:p>
            <a:endParaRPr lang="en-GB" sz="1400" dirty="0">
              <a:latin typeface="Impact" pitchFamily="34" charset="0"/>
            </a:endParaRPr>
          </a:p>
          <a:p>
            <a:r>
              <a:rPr lang="en-GB" sz="1400" dirty="0" smtClean="0">
                <a:latin typeface="Impact" pitchFamily="34" charset="0"/>
              </a:rPr>
              <a:t>A    Discover a method to add two values of any size, including large numbers, decimals and negatives</a:t>
            </a:r>
          </a:p>
          <a:p>
            <a:r>
              <a:rPr lang="en-GB" sz="1400" dirty="0">
                <a:latin typeface="Impact" pitchFamily="34" charset="0"/>
              </a:rPr>
              <a:t>	</a:t>
            </a:r>
            <a:r>
              <a:rPr lang="en-GB" sz="1400" dirty="0" smtClean="0">
                <a:latin typeface="Impact" pitchFamily="34" charset="0"/>
              </a:rPr>
              <a:t>B    Discover a method of subtracting two values of any size, large / decimal / negatives</a:t>
            </a:r>
          </a:p>
          <a:p>
            <a:r>
              <a:rPr lang="en-GB" sz="1400" dirty="0">
                <a:latin typeface="Impact" pitchFamily="34" charset="0"/>
              </a:rPr>
              <a:t>	</a:t>
            </a:r>
            <a:r>
              <a:rPr lang="en-GB" sz="1400" dirty="0" smtClean="0">
                <a:latin typeface="Impact" pitchFamily="34" charset="0"/>
              </a:rPr>
              <a:t>	C    Balance equations by adding and subtracting</a:t>
            </a:r>
            <a:endParaRPr lang="en-GB" sz="1400" dirty="0"/>
          </a:p>
        </p:txBody>
      </p:sp>
      <p:sp>
        <p:nvSpPr>
          <p:cNvPr id="42" name="Snip Diagonal Corner Rectangle 41"/>
          <p:cNvSpPr/>
          <p:nvPr/>
        </p:nvSpPr>
        <p:spPr>
          <a:xfrm>
            <a:off x="3015942" y="3966888"/>
            <a:ext cx="1224135"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074"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9215" y="5496604"/>
            <a:ext cx="880325" cy="72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59440" y="5748739"/>
            <a:ext cx="131445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43814" y="5398932"/>
            <a:ext cx="12573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965927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Continuing to Study and Learn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2"/>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artisticPlasticWrap/>
                    </a14:imgEffect>
                    <a14:imgEffect>
                      <a14:sharpenSoften amount="38000"/>
                    </a14:imgEffect>
                    <a14:imgEffect>
                      <a14:saturation sat="131000"/>
                    </a14:imgEffect>
                    <a14:imgEffect>
                      <a14:brightnessContrast bright="64000" contrast="-33000"/>
                    </a14:imgEffect>
                  </a14:imgLayer>
                </a14:imgProps>
              </a:ext>
              <a:ext uri="{28A0092B-C50C-407E-A947-70E740481C1C}">
                <a14:useLocalDpi xmlns:a14="http://schemas.microsoft.com/office/drawing/2010/main" val="0"/>
              </a:ext>
            </a:extLst>
          </a:blip>
          <a:srcRect/>
          <a:stretch>
            <a:fillRect/>
          </a:stretch>
        </p:blipFill>
        <p:spPr bwMode="auto">
          <a:xfrm>
            <a:off x="256923" y="1753103"/>
            <a:ext cx="8544552" cy="462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42088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996952"/>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3530917"/>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3" y="4067215"/>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458112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24419" y="1556792"/>
            <a:ext cx="7736013" cy="4801314"/>
          </a:xfrm>
          <a:prstGeom prst="rect">
            <a:avLst/>
          </a:prstGeom>
        </p:spPr>
        <p:txBody>
          <a:bodyPr wrap="square">
            <a:spAutoFit/>
          </a:bodyPr>
          <a:lstStyle/>
          <a:p>
            <a:r>
              <a:rPr lang="en-GB" dirty="0" smtClean="0">
                <a:latin typeface="Impact" pitchFamily="34" charset="0"/>
              </a:rPr>
              <a:t>What else can you do to help yourself to learn and practice?  Here are ten suggestions, record which you do each week and also record your progress.</a:t>
            </a:r>
            <a:endParaRPr lang="en-GB" dirty="0">
              <a:latin typeface="Impact" pitchFamily="34" charset="0"/>
            </a:endParaRPr>
          </a:p>
          <a:p>
            <a:endParaRPr lang="en-GB" dirty="0" smtClean="0">
              <a:latin typeface="Impact" pitchFamily="34" charset="0"/>
            </a:endParaRPr>
          </a:p>
          <a:p>
            <a:r>
              <a:rPr lang="en-GB" dirty="0" smtClean="0">
                <a:latin typeface="Impact" pitchFamily="34" charset="0"/>
              </a:rPr>
              <a:t>Internet websites</a:t>
            </a:r>
          </a:p>
          <a:p>
            <a:r>
              <a:rPr lang="en-GB" dirty="0" smtClean="0">
                <a:latin typeface="Impact" pitchFamily="34" charset="0"/>
              </a:rPr>
              <a:t>   </a:t>
            </a:r>
            <a:r>
              <a:rPr lang="en-GB" dirty="0">
                <a:latin typeface="Impact" pitchFamily="34" charset="0"/>
              </a:rPr>
              <a:t>Repeat the lesson, make notes, organise a folder, </a:t>
            </a:r>
            <a:r>
              <a:rPr lang="en-GB" dirty="0" smtClean="0">
                <a:latin typeface="Impact" pitchFamily="34" charset="0"/>
              </a:rPr>
              <a:t>revise</a:t>
            </a:r>
          </a:p>
          <a:p>
            <a:r>
              <a:rPr lang="en-GB" dirty="0" smtClean="0">
                <a:latin typeface="Impact" pitchFamily="34" charset="0"/>
              </a:rPr>
              <a:t>Own maths workbook</a:t>
            </a:r>
          </a:p>
          <a:p>
            <a:r>
              <a:rPr lang="en-GB" dirty="0" smtClean="0">
                <a:latin typeface="Impact" pitchFamily="34" charset="0"/>
              </a:rPr>
              <a:t>   Study together with a friend or family member</a:t>
            </a:r>
          </a:p>
          <a:p>
            <a:r>
              <a:rPr lang="en-GB" dirty="0" smtClean="0">
                <a:latin typeface="Impact" pitchFamily="34" charset="0"/>
              </a:rPr>
              <a:t>Finish activities in this book</a:t>
            </a:r>
          </a:p>
          <a:p>
            <a:r>
              <a:rPr lang="en-GB" dirty="0" smtClean="0">
                <a:latin typeface="Impact" pitchFamily="34" charset="0"/>
              </a:rPr>
              <a:t>   Complete class handouts or tasks</a:t>
            </a:r>
          </a:p>
          <a:p>
            <a:r>
              <a:rPr lang="en-GB" dirty="0" smtClean="0">
                <a:latin typeface="Impact" pitchFamily="34" charset="0"/>
              </a:rPr>
              <a:t>Practice exams / past papers</a:t>
            </a:r>
          </a:p>
          <a:p>
            <a:r>
              <a:rPr lang="en-GB" dirty="0" smtClean="0">
                <a:latin typeface="Impact" pitchFamily="34" charset="0"/>
              </a:rPr>
              <a:t>   Use maths skills learnt at home or at work in real situations</a:t>
            </a:r>
          </a:p>
          <a:p>
            <a:r>
              <a:rPr lang="en-GB" dirty="0" smtClean="0">
                <a:latin typeface="Impact" pitchFamily="34" charset="0"/>
              </a:rPr>
              <a:t>Play games</a:t>
            </a:r>
          </a:p>
          <a:p>
            <a:r>
              <a:rPr lang="en-GB" dirty="0" smtClean="0">
                <a:latin typeface="Impact" pitchFamily="34" charset="0"/>
              </a:rPr>
              <a:t>  Experiment yourself, try new things ask yourself questions</a:t>
            </a:r>
          </a:p>
          <a:p>
            <a:endParaRPr lang="en-GB" dirty="0">
              <a:latin typeface="Impact" pitchFamily="34" charset="0"/>
            </a:endParaRPr>
          </a:p>
          <a:p>
            <a:r>
              <a:rPr lang="en-GB" dirty="0" smtClean="0">
                <a:latin typeface="Impact" pitchFamily="34" charset="0"/>
              </a:rPr>
              <a:t>Try making a graph of number of practice methods you use against your progress score in each topic.  Are you showing more practice gives better results?</a:t>
            </a:r>
          </a:p>
        </p:txBody>
      </p:sp>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03229" y="2389621"/>
            <a:ext cx="1645486" cy="3133725"/>
          </a:xfrm>
          <a:prstGeom prst="rect">
            <a:avLst/>
          </a:prstGeom>
          <a:noFill/>
          <a:ln>
            <a:noFill/>
          </a:ln>
          <a:effectLst>
            <a:glow rad="228600">
              <a:schemeClr val="accent1">
                <a:lumMod val="60000"/>
                <a:lumOff val="40000"/>
                <a:alpha val="40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79712" y="590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Snip Single Corner Rectangle 23"/>
          <p:cNvSpPr/>
          <p:nvPr/>
        </p:nvSpPr>
        <p:spPr>
          <a:xfrm flipV="1">
            <a:off x="419712" y="1408419"/>
            <a:ext cx="7947404" cy="868452"/>
          </a:xfrm>
          <a:prstGeom prst="snip1Rect">
            <a:avLst>
              <a:gd name="adj" fmla="val 37668"/>
            </a:avLst>
          </a:prstGeom>
          <a:solidFill>
            <a:srgbClr val="FFFF00">
              <a:alpha val="15000"/>
            </a:srgb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Snip Single Corner Rectangle 25"/>
          <p:cNvSpPr/>
          <p:nvPr/>
        </p:nvSpPr>
        <p:spPr>
          <a:xfrm flipV="1">
            <a:off x="417050" y="5373216"/>
            <a:ext cx="7947404" cy="868452"/>
          </a:xfrm>
          <a:prstGeom prst="snip1Rect">
            <a:avLst>
              <a:gd name="adj" fmla="val 37668"/>
            </a:avLst>
          </a:prstGeom>
          <a:solidFill>
            <a:srgbClr val="FFFF00">
              <a:alpha val="15000"/>
            </a:srgb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Snip Diagonal Corner Rectangle 5"/>
          <p:cNvSpPr/>
          <p:nvPr/>
        </p:nvSpPr>
        <p:spPr>
          <a:xfrm>
            <a:off x="6552220" y="2420888"/>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Snip Diagonal Corner Rectangle 27"/>
          <p:cNvSpPr/>
          <p:nvPr/>
        </p:nvSpPr>
        <p:spPr>
          <a:xfrm>
            <a:off x="6561105" y="2721124"/>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Snip Diagonal Corner Rectangle 28"/>
          <p:cNvSpPr/>
          <p:nvPr/>
        </p:nvSpPr>
        <p:spPr>
          <a:xfrm>
            <a:off x="6552220" y="2996952"/>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Snip Diagonal Corner Rectangle 29"/>
          <p:cNvSpPr/>
          <p:nvPr/>
        </p:nvSpPr>
        <p:spPr>
          <a:xfrm>
            <a:off x="6552220" y="3284984"/>
            <a:ext cx="612068" cy="245933"/>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1" name="Snip Diagonal Corner Rectangle 30"/>
          <p:cNvSpPr/>
          <p:nvPr/>
        </p:nvSpPr>
        <p:spPr>
          <a:xfrm>
            <a:off x="6561105" y="353091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2" name="Snip Diagonal Corner Rectangle 31"/>
          <p:cNvSpPr/>
          <p:nvPr/>
        </p:nvSpPr>
        <p:spPr>
          <a:xfrm>
            <a:off x="6583866" y="381894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Snip Diagonal Corner Rectangle 32"/>
          <p:cNvSpPr/>
          <p:nvPr/>
        </p:nvSpPr>
        <p:spPr>
          <a:xfrm>
            <a:off x="6561105" y="4106981"/>
            <a:ext cx="612068" cy="248266"/>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4" name="Snip Diagonal Corner Rectangle 33"/>
          <p:cNvSpPr/>
          <p:nvPr/>
        </p:nvSpPr>
        <p:spPr>
          <a:xfrm>
            <a:off x="6561105" y="435524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Snip Diagonal Corner Rectangle 34"/>
          <p:cNvSpPr/>
          <p:nvPr/>
        </p:nvSpPr>
        <p:spPr>
          <a:xfrm>
            <a:off x="6583866" y="459753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6" name="Snip Diagonal Corner Rectangle 35"/>
          <p:cNvSpPr/>
          <p:nvPr/>
        </p:nvSpPr>
        <p:spPr>
          <a:xfrm>
            <a:off x="6584714" y="4869160"/>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40" name="Picture 3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1657" y="49430"/>
            <a:ext cx="400790" cy="1450241"/>
          </a:xfrm>
          <a:prstGeom prst="rect">
            <a:avLst/>
          </a:prstGeom>
          <a:noFill/>
          <a:ln>
            <a:noFill/>
          </a:ln>
        </p:spPr>
      </p:pic>
      <p:pic>
        <p:nvPicPr>
          <p:cNvPr id="41" name="Picture 4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1806" y="511550"/>
            <a:ext cx="539447" cy="539449"/>
          </a:xfrm>
          <a:prstGeom prst="rect">
            <a:avLst/>
          </a:prstGeom>
          <a:noFill/>
          <a:ln>
            <a:noFill/>
          </a:ln>
        </p:spPr>
      </p:pic>
    </p:spTree>
    <p:extLst>
      <p:ext uri="{BB962C8B-B14F-4D97-AF65-F5344CB8AC3E}">
        <p14:creationId xmlns:p14="http://schemas.microsoft.com/office/powerpoint/2010/main" val="316895135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033462"/>
            <a:ext cx="9143489" cy="49958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929462" y="979053"/>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Topic Introduction  : Add and Subtract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289754"/>
            <a:ext cx="6081514"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05459" y="3700814"/>
            <a:ext cx="4386904" cy="39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nip Single Corner Rectangle 2"/>
          <p:cNvSpPr/>
          <p:nvPr/>
        </p:nvSpPr>
        <p:spPr>
          <a:xfrm>
            <a:off x="3098031" y="1706480"/>
            <a:ext cx="5683275" cy="4530832"/>
          </a:xfrm>
          <a:prstGeom prst="snip1Rect">
            <a:avLst/>
          </a:prstGeom>
          <a:blipFill dpi="0" rotWithShape="1">
            <a:blip r:embed="rId5">
              <a:grayscl/>
              <a:extLst>
                <a:ext uri="{BEBA8EAE-BF5A-486C-A8C5-ECC9F3942E4B}">
                  <a14:imgProps xmlns:a14="http://schemas.microsoft.com/office/drawing/2010/main">
                    <a14:imgLayer r:embed="rId6">
                      <a14:imgEffect>
                        <a14:artisticGlowDiffused trans="74000" intensity="2"/>
                      </a14:imgEffect>
                      <a14:imgEffect>
                        <a14:colorTemperature colorTemp="8250"/>
                      </a14:imgEffect>
                      <a14:imgEffect>
                        <a14:saturation sat="227000"/>
                      </a14:imgEffect>
                      <a14:imgEffect>
                        <a14:brightnessContrast bright="40000"/>
                      </a14:imgEffect>
                    </a14:imgLayer>
                  </a14:imgProps>
                </a:ext>
              </a:extLst>
            </a:blip>
            <a:srcRect/>
            <a:stretch>
              <a:fillRect/>
            </a:stretch>
          </a:blipFill>
          <a:effectLst>
            <a:glow rad="63500">
              <a:schemeClr val="accent1">
                <a:satMod val="175000"/>
                <a:alpha val="40000"/>
              </a:schemeClr>
            </a:glow>
          </a:effectLst>
          <a:scene3d>
            <a:camera prst="orthographicFront"/>
            <a:lightRig rig="flood" dir="t"/>
          </a:scene3d>
          <a:sp3d extrusionH="76200" prstMaterial="powder">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600" b="1" dirty="0" smtClean="0">
                <a:solidFill>
                  <a:schemeClr val="tx1"/>
                </a:solidFill>
                <a:latin typeface="Candara" pitchFamily="34" charset="0"/>
              </a:rPr>
              <a:t>The first two maths functions that change a number to another.  These functions allow you to find the total of two or more values by combining them (adding) or to reverse that process, separating combined values back into their original values.</a:t>
            </a:r>
          </a:p>
          <a:p>
            <a:pPr algn="just"/>
            <a:endParaRPr lang="en-GB" sz="1600" b="1" dirty="0">
              <a:solidFill>
                <a:schemeClr val="tx1"/>
              </a:solidFill>
              <a:latin typeface="Candara" pitchFamily="34" charset="0"/>
            </a:endParaRPr>
          </a:p>
          <a:p>
            <a:pPr algn="just"/>
            <a:r>
              <a:rPr lang="en-GB" sz="1600" b="1" dirty="0" smtClean="0">
                <a:solidFill>
                  <a:schemeClr val="tx1"/>
                </a:solidFill>
                <a:latin typeface="Candara" pitchFamily="34" charset="0"/>
              </a:rPr>
              <a:t>These two topics at first appear different and are often taught separately and using different methods, however they are strongly related and therefore should be worked on at the same time to make the connection between them.  </a:t>
            </a:r>
          </a:p>
          <a:p>
            <a:pPr algn="just"/>
            <a:endParaRPr lang="en-GB" sz="1600" b="1" dirty="0">
              <a:solidFill>
                <a:schemeClr val="tx1"/>
              </a:solidFill>
              <a:latin typeface="Candara" pitchFamily="34" charset="0"/>
            </a:endParaRPr>
          </a:p>
          <a:p>
            <a:pPr algn="just"/>
            <a:r>
              <a:rPr lang="en-GB" sz="1600" b="1" dirty="0" smtClean="0">
                <a:solidFill>
                  <a:schemeClr val="tx1"/>
                </a:solidFill>
                <a:latin typeface="Candara" pitchFamily="34" charset="0"/>
              </a:rPr>
              <a:t>Choose an icon to select where to start</a:t>
            </a:r>
          </a:p>
          <a:p>
            <a:pPr algn="just"/>
            <a:endParaRPr lang="en-GB" sz="1600" b="1" dirty="0">
              <a:solidFill>
                <a:schemeClr val="accent3">
                  <a:lumMod val="50000"/>
                </a:schemeClr>
              </a:solidFill>
              <a:latin typeface="Candara" pitchFamily="34" charset="0"/>
            </a:endParaRPr>
          </a:p>
          <a:p>
            <a:endParaRPr lang="en-GB" sz="1600" dirty="0" smtClean="0">
              <a:solidFill>
                <a:schemeClr val="accent3">
                  <a:lumMod val="50000"/>
                </a:schemeClr>
              </a:solidFill>
            </a:endParaRPr>
          </a:p>
        </p:txBody>
      </p:sp>
      <p:sp>
        <p:nvSpPr>
          <p:cNvPr id="7" name="TextBox 6"/>
          <p:cNvSpPr txBox="1"/>
          <p:nvPr/>
        </p:nvSpPr>
        <p:spPr>
          <a:xfrm>
            <a:off x="51128" y="605193"/>
            <a:ext cx="8841352" cy="230832"/>
          </a:xfrm>
          <a:prstGeom prst="rect">
            <a:avLst/>
          </a:prstGeom>
          <a:solidFill>
            <a:schemeClr val="bg1"/>
          </a:solidFill>
        </p:spPr>
        <p:txBody>
          <a:bodyPr wrap="square" rtlCol="0">
            <a:spAutoFit/>
          </a:bodyPr>
          <a:lstStyle/>
          <a:p>
            <a:r>
              <a:rPr lang="en-GB" sz="900" b="1" dirty="0" smtClean="0"/>
              <a:t> Home                     Revision          Progress Check 1     Video/Discuss        Vocab / jobs           Lesson                   Activities            Quizzes      Topic Answers   Progress Check </a:t>
            </a:r>
            <a:r>
              <a:rPr lang="en-GB" sz="900" b="1" dirty="0"/>
              <a:t>2 </a:t>
            </a:r>
            <a:r>
              <a:rPr lang="en-GB" sz="900" b="1" dirty="0" smtClean="0"/>
              <a:t>   Cont</a:t>
            </a:r>
            <a:r>
              <a:rPr lang="en-GB" sz="900" b="1" dirty="0"/>
              <a:t>. Learning </a:t>
            </a:r>
          </a:p>
        </p:txBody>
      </p:sp>
      <p:sp>
        <p:nvSpPr>
          <p:cNvPr id="4" name="Rectangle 3"/>
          <p:cNvSpPr/>
          <p:nvPr/>
        </p:nvSpPr>
        <p:spPr>
          <a:xfrm>
            <a:off x="2560334" y="87823"/>
            <a:ext cx="636039" cy="5173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2049" name="Picture 1">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08780" y="104273"/>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7265" y="47571"/>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36096" y="37527"/>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7934" y="36452"/>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79221" y="339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51888" y="49893"/>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82949" y="22516"/>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a:hlinkClick r:id="rId21" action="ppaction://hlinksldjump"/>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172400" y="70900"/>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hlinkClick r:id="rId23" action="ppaction://hlinksldjump"/>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510053" y="9515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6">
            <a:hlinkClick r:id="rId25"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08304" y="2888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rId26" action="ppaction://hlinksldjump"/>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128" y="115843"/>
            <a:ext cx="719214" cy="49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sp>
        <p:nvSpPr>
          <p:cNvPr id="39" name="Text Box 2"/>
          <p:cNvSpPr txBox="1">
            <a:spLocks noChangeArrowheads="1"/>
          </p:cNvSpPr>
          <p:nvPr/>
        </p:nvSpPr>
        <p:spPr bwMode="auto">
          <a:xfrm>
            <a:off x="-35440" y="4078428"/>
            <a:ext cx="1964902" cy="80021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2000" dirty="0" smtClean="0">
                <a:solidFill>
                  <a:srgbClr val="FFFFFF"/>
                </a:solidFill>
                <a:latin typeface="Line Printer (PC)"/>
                <a:ea typeface="Calibri"/>
                <a:cs typeface="Times New Roman"/>
              </a:rPr>
              <a:t>Add and </a:t>
            </a:r>
          </a:p>
          <a:p>
            <a:pPr algn="r">
              <a:lnSpc>
                <a:spcPct val="115000"/>
              </a:lnSpc>
              <a:spcAft>
                <a:spcPts val="0"/>
              </a:spcAft>
            </a:pPr>
            <a:r>
              <a:rPr lang="en-GB" sz="2000" dirty="0" smtClean="0">
                <a:solidFill>
                  <a:srgbClr val="FFFFFF"/>
                </a:solidFill>
                <a:effectLst/>
                <a:latin typeface="Line Printer (PC)"/>
                <a:ea typeface="Calibri"/>
                <a:cs typeface="Times New Roman"/>
              </a:rPr>
              <a:t>Subtract</a:t>
            </a:r>
            <a:endParaRPr lang="en-GB" sz="2000" dirty="0">
              <a:effectLst/>
              <a:latin typeface="Calibri"/>
              <a:ea typeface="Calibri"/>
              <a:cs typeface="Times New Roman"/>
            </a:endParaRPr>
          </a:p>
        </p:txBody>
      </p:sp>
      <p:pic>
        <p:nvPicPr>
          <p:cNvPr id="40" name="Picture 3"/>
          <p:cNvPicPr>
            <a:picLocks noChangeAspect="1" noChangeArrowheads="1"/>
          </p:cNvPicPr>
          <p:nvPr/>
        </p:nvPicPr>
        <p:blipFill>
          <a:blip r:embed="rId29">
            <a:duotone>
              <a:prstClr val="black"/>
              <a:srgbClr val="00FF00">
                <a:tint val="45000"/>
                <a:satMod val="400000"/>
              </a:srgbClr>
            </a:duotone>
            <a:extLst>
              <a:ext uri="{BEBA8EAE-BF5A-486C-A8C5-ECC9F3942E4B}">
                <a14:imgProps xmlns:a14="http://schemas.microsoft.com/office/drawing/2010/main">
                  <a14:imgLayer r:embed="rId30">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69133" y="1515972"/>
            <a:ext cx="286642"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0"/>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467544" y="2808530"/>
            <a:ext cx="1297495" cy="1297500"/>
          </a:xfrm>
          <a:prstGeom prst="rect">
            <a:avLst/>
          </a:prstGeom>
          <a:noFill/>
          <a:ln>
            <a:noFill/>
          </a:ln>
        </p:spPr>
      </p:pic>
      <p:cxnSp>
        <p:nvCxnSpPr>
          <p:cNvPr id="10" name="Straight Connector 9"/>
          <p:cNvCxnSpPr/>
          <p:nvPr/>
        </p:nvCxnSpPr>
        <p:spPr>
          <a:xfrm>
            <a:off x="77034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2" name="Straight Connector 41"/>
          <p:cNvCxnSpPr/>
          <p:nvPr/>
        </p:nvCxnSpPr>
        <p:spPr>
          <a:xfrm>
            <a:off x="161967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3" name="Straight Connector 42"/>
          <p:cNvCxnSpPr/>
          <p:nvPr/>
        </p:nvCxnSpPr>
        <p:spPr>
          <a:xfrm>
            <a:off x="2483768"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4" name="Straight Connector 43"/>
          <p:cNvCxnSpPr/>
          <p:nvPr/>
        </p:nvCxnSpPr>
        <p:spPr>
          <a:xfrm>
            <a:off x="3347864"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5" name="Straight Connector 44"/>
          <p:cNvCxnSpPr/>
          <p:nvPr/>
        </p:nvCxnSpPr>
        <p:spPr>
          <a:xfrm>
            <a:off x="4139952"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6" name="Straight Connector 45"/>
          <p:cNvCxnSpPr/>
          <p:nvPr/>
        </p:nvCxnSpPr>
        <p:spPr>
          <a:xfrm>
            <a:off x="4932040" y="586021"/>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7" name="Straight Connector 46"/>
          <p:cNvCxnSpPr/>
          <p:nvPr/>
        </p:nvCxnSpPr>
        <p:spPr>
          <a:xfrm>
            <a:off x="5652120"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8" name="Straight Connector 47"/>
          <p:cNvCxnSpPr/>
          <p:nvPr/>
        </p:nvCxnSpPr>
        <p:spPr>
          <a:xfrm>
            <a:off x="6324539"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9" name="Straight Connector 48"/>
          <p:cNvCxnSpPr/>
          <p:nvPr/>
        </p:nvCxnSpPr>
        <p:spPr>
          <a:xfrm>
            <a:off x="7092280" y="610238"/>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0" name="Straight Connector 49"/>
          <p:cNvCxnSpPr/>
          <p:nvPr/>
        </p:nvCxnSpPr>
        <p:spPr>
          <a:xfrm>
            <a:off x="8028384" y="586021"/>
            <a:ext cx="0" cy="230832"/>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42306714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4">
            <a:duotone>
              <a:prstClr val="black"/>
              <a:srgbClr val="00FF00">
                <a:tint val="45000"/>
                <a:satMod val="400000"/>
              </a:srgbClr>
            </a:duotone>
            <a:extLst>
              <a:ext uri="{BEBA8EAE-BF5A-486C-A8C5-ECC9F3942E4B}">
                <a14:imgProps xmlns:a14="http://schemas.microsoft.com/office/drawing/2010/main">
                  <a14:imgLayer r:embed="rId5">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exercises 1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4" y="1129778"/>
            <a:ext cx="8852683" cy="5129891"/>
            <a:chOff x="3275856" y="1289754"/>
            <a:chExt cx="550545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6119" y="1734534"/>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4196117" y="5875374"/>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5735" y="181036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2195736" y="599133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72074" y="6027774"/>
            <a:ext cx="7638326" cy="369332"/>
          </a:xfrm>
          <a:prstGeom prst="rect">
            <a:avLst/>
          </a:prstGeom>
        </p:spPr>
        <p:txBody>
          <a:bodyPr wrap="square">
            <a:spAutoFit/>
          </a:bodyPr>
          <a:lstStyle/>
          <a:p>
            <a:r>
              <a:rPr lang="en-GB" dirty="0" smtClean="0">
                <a:latin typeface="Impact" pitchFamily="34" charset="0"/>
              </a:rPr>
              <a:t>Lets start today by revising !  Complete the above sums and multiplication grid</a:t>
            </a:r>
            <a:endParaRPr lang="en-GB" dirty="0">
              <a:latin typeface="Impact" pitchFamily="34" charset="0"/>
            </a:endParaRPr>
          </a:p>
        </p:txBody>
      </p:sp>
      <p:pic>
        <p:nvPicPr>
          <p:cNvPr id="2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p:cNvGrpSpPr/>
          <p:nvPr/>
        </p:nvGrpSpPr>
        <p:grpSpPr>
          <a:xfrm>
            <a:off x="111805" y="49430"/>
            <a:ext cx="810644" cy="1884463"/>
            <a:chOff x="111805" y="49430"/>
            <a:chExt cx="810644" cy="1884463"/>
          </a:xfrm>
        </p:grpSpPr>
        <p:pic>
          <p:nvPicPr>
            <p:cNvPr id="29" name="Picture 2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1026" name="Picture 2"/>
          <p:cNvPicPr>
            <a:picLocks noChangeAspect="1" noChangeArrowheads="1"/>
          </p:cNvPicPr>
          <p:nvPr/>
        </p:nvPicPr>
        <p:blipFill>
          <a:blip r:embed="rId13">
            <a:extLst>
              <a:ext uri="{BEBA8EAE-BF5A-486C-A8C5-ECC9F3942E4B}">
                <a14:imgProps xmlns:a14="http://schemas.microsoft.com/office/drawing/2010/main">
                  <a14:imgLayer r:embed="rId14">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755576" y="1933893"/>
            <a:ext cx="1430855" cy="418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Object 5"/>
          <p:cNvGraphicFramePr>
            <a:graphicFrameLocks noChangeAspect="1"/>
          </p:cNvGraphicFramePr>
          <p:nvPr>
            <p:extLst>
              <p:ext uri="{D42A27DB-BD31-4B8C-83A1-F6EECF244321}">
                <p14:modId xmlns:p14="http://schemas.microsoft.com/office/powerpoint/2010/main" val="179930144"/>
              </p:ext>
            </p:extLst>
          </p:nvPr>
        </p:nvGraphicFramePr>
        <p:xfrm>
          <a:off x="2278102" y="2082825"/>
          <a:ext cx="1918017" cy="3679105"/>
        </p:xfrm>
        <a:graphic>
          <a:graphicData uri="http://schemas.openxmlformats.org/presentationml/2006/ole">
            <mc:AlternateContent xmlns:mc="http://schemas.openxmlformats.org/markup-compatibility/2006">
              <mc:Choice xmlns:v="urn:schemas-microsoft-com:vml" Requires="v">
                <p:oleObj spid="_x0000_s1230" name="Worksheet" r:id="rId15" imgW="2095567" imgH="4019510" progId="Excel.Sheet.12">
                  <p:embed/>
                </p:oleObj>
              </mc:Choice>
              <mc:Fallback>
                <p:oleObj name="Worksheet" r:id="rId15" imgW="2095567" imgH="4019510" progId="Excel.Sheet.12">
                  <p:embed/>
                  <p:pic>
                    <p:nvPicPr>
                      <p:cNvPr id="0" name=""/>
                      <p:cNvPicPr/>
                      <p:nvPr/>
                    </p:nvPicPr>
                    <p:blipFill>
                      <a:blip r:embed="rId16"/>
                      <a:stretch>
                        <a:fillRect/>
                      </a:stretch>
                    </p:blipFill>
                    <p:spPr>
                      <a:xfrm>
                        <a:off x="2278102" y="2082825"/>
                        <a:ext cx="1918017" cy="367910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147470170"/>
              </p:ext>
            </p:extLst>
          </p:nvPr>
        </p:nvGraphicFramePr>
        <p:xfrm>
          <a:off x="4283968" y="2053128"/>
          <a:ext cx="4557801" cy="3822245"/>
        </p:xfrm>
        <a:graphic>
          <a:graphicData uri="http://schemas.openxmlformats.org/presentationml/2006/ole">
            <mc:AlternateContent xmlns:mc="http://schemas.openxmlformats.org/markup-compatibility/2006">
              <mc:Choice xmlns:v="urn:schemas-microsoft-com:vml" Requires="v">
                <p:oleObj spid="_x0000_s1231" name="Worksheet" r:id="rId17" imgW="6105441" imgH="4076789" progId="Excel.Sheet.12">
                  <p:embed/>
                </p:oleObj>
              </mc:Choice>
              <mc:Fallback>
                <p:oleObj name="Worksheet" r:id="rId17" imgW="6105441" imgH="4076789" progId="Excel.Sheet.12">
                  <p:embed/>
                  <p:pic>
                    <p:nvPicPr>
                      <p:cNvPr id="0" name=""/>
                      <p:cNvPicPr/>
                      <p:nvPr/>
                    </p:nvPicPr>
                    <p:blipFill>
                      <a:blip r:embed="rId18"/>
                      <a:stretch>
                        <a:fillRect/>
                      </a:stretch>
                    </p:blipFill>
                    <p:spPr>
                      <a:xfrm>
                        <a:off x="4283968" y="2053128"/>
                        <a:ext cx="4557801" cy="3822245"/>
                      </a:xfrm>
                      <a:prstGeom prst="rect">
                        <a:avLst/>
                      </a:prstGeom>
                    </p:spPr>
                  </p:pic>
                </p:oleObj>
              </mc:Fallback>
            </mc:AlternateContent>
          </a:graphicData>
        </a:graphic>
      </p:graphicFrame>
    </p:spTree>
    <p:extLst>
      <p:ext uri="{BB962C8B-B14F-4D97-AF65-F5344CB8AC3E}">
        <p14:creationId xmlns:p14="http://schemas.microsoft.com/office/powerpoint/2010/main" val="319704920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11805" y="1179428"/>
            <a:ext cx="8852683" cy="5129891"/>
            <a:chOff x="3275856" y="1289754"/>
            <a:chExt cx="5505450" cy="4803631"/>
          </a:xfrm>
        </p:grpSpPr>
        <p:sp>
          <p:nvSpPr>
            <p:cNvPr id="13" name="Snip Single Corner Rectangle 12"/>
            <p:cNvSpPr/>
            <p:nvPr/>
          </p:nvSpPr>
          <p:spPr>
            <a:xfrm>
              <a:off x="3636372" y="1706480"/>
              <a:ext cx="5144934" cy="4386905"/>
            </a:xfrm>
            <a:prstGeom prst="snip1Rect">
              <a:avLst>
                <a:gd name="adj" fmla="val 46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exercises 2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9119" y="1712345"/>
            <a:ext cx="529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1729118" y="5999468"/>
            <a:ext cx="5291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p:cNvGrpSpPr/>
          <p:nvPr/>
        </p:nvGrpSpPr>
        <p:grpSpPr>
          <a:xfrm>
            <a:off x="111805" y="49430"/>
            <a:ext cx="810644" cy="1884463"/>
            <a:chOff x="111805" y="49430"/>
            <a:chExt cx="810644" cy="1884463"/>
          </a:xfrm>
        </p:grpSpPr>
        <p:pic>
          <p:nvPicPr>
            <p:cNvPr id="23" name="Picture 2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4" name="Picture 2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20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6255" y="2069674"/>
            <a:ext cx="97155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64288" y="1968376"/>
            <a:ext cx="1512168" cy="423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Object 5"/>
          <p:cNvGraphicFramePr>
            <a:graphicFrameLocks noChangeAspect="1"/>
          </p:cNvGraphicFramePr>
          <p:nvPr>
            <p:extLst>
              <p:ext uri="{D42A27DB-BD31-4B8C-83A1-F6EECF244321}">
                <p14:modId xmlns:p14="http://schemas.microsoft.com/office/powerpoint/2010/main" val="3536681236"/>
              </p:ext>
            </p:extLst>
          </p:nvPr>
        </p:nvGraphicFramePr>
        <p:xfrm>
          <a:off x="1962594" y="2112401"/>
          <a:ext cx="4824536" cy="3819796"/>
        </p:xfrm>
        <a:graphic>
          <a:graphicData uri="http://schemas.openxmlformats.org/presentationml/2006/ole">
            <mc:AlternateContent xmlns:mc="http://schemas.openxmlformats.org/markup-compatibility/2006">
              <mc:Choice xmlns:v="urn:schemas-microsoft-com:vml" Requires="v">
                <p:oleObj spid="_x0000_s2152" name="Worksheet" r:id="rId14" imgW="5410335" imgH="4514755" progId="Excel.Sheet.12">
                  <p:embed/>
                </p:oleObj>
              </mc:Choice>
              <mc:Fallback>
                <p:oleObj name="Worksheet" r:id="rId14" imgW="5410335" imgH="4514755" progId="Excel.Sheet.12">
                  <p:embed/>
                  <p:pic>
                    <p:nvPicPr>
                      <p:cNvPr id="0" name=""/>
                      <p:cNvPicPr/>
                      <p:nvPr/>
                    </p:nvPicPr>
                    <p:blipFill>
                      <a:blip r:embed="rId15"/>
                      <a:stretch>
                        <a:fillRect/>
                      </a:stretch>
                    </p:blipFill>
                    <p:spPr>
                      <a:xfrm>
                        <a:off x="1962594" y="2112401"/>
                        <a:ext cx="4824536" cy="3819796"/>
                      </a:xfrm>
                      <a:prstGeom prst="rect">
                        <a:avLst/>
                      </a:prstGeom>
                    </p:spPr>
                  </p:pic>
                </p:oleObj>
              </mc:Fallback>
            </mc:AlternateContent>
          </a:graphicData>
        </a:graphic>
      </p:graphicFrame>
    </p:spTree>
    <p:extLst>
      <p:ext uri="{BB962C8B-B14F-4D97-AF65-F5344CB8AC3E}">
        <p14:creationId xmlns:p14="http://schemas.microsoft.com/office/powerpoint/2010/main" val="149720216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exercises 3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gd name="adj" fmla="val 3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11805" y="49430"/>
            <a:ext cx="810644" cy="1884463"/>
            <a:chOff x="111805" y="49430"/>
            <a:chExt cx="810644" cy="1884463"/>
          </a:xfrm>
        </p:grpSpPr>
        <p:pic>
          <p:nvPicPr>
            <p:cNvPr id="19"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307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12356" y="1772816"/>
            <a:ext cx="1315197" cy="450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1508" y="1641261"/>
            <a:ext cx="7336875" cy="4633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106407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Progress Checker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 name="Group 32"/>
          <p:cNvGrpSpPr/>
          <p:nvPr/>
        </p:nvGrpSpPr>
        <p:grpSpPr>
          <a:xfrm>
            <a:off x="111805" y="49430"/>
            <a:ext cx="810644" cy="1884463"/>
            <a:chOff x="111805" y="49430"/>
            <a:chExt cx="810644" cy="1884463"/>
          </a:xfrm>
        </p:grpSpPr>
        <p:pic>
          <p:nvPicPr>
            <p:cNvPr id="35" name="Picture 3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36" name="Picture 3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grpSp>
        <p:nvGrpSpPr>
          <p:cNvPr id="37" name="Group 36"/>
          <p:cNvGrpSpPr/>
          <p:nvPr/>
        </p:nvGrpSpPr>
        <p:grpSpPr>
          <a:xfrm>
            <a:off x="111805" y="1179428"/>
            <a:ext cx="8852683" cy="5129891"/>
            <a:chOff x="3275856" y="1289754"/>
            <a:chExt cx="5505450" cy="4803631"/>
          </a:xfrm>
        </p:grpSpPr>
        <p:pic>
          <p:nvPicPr>
            <p:cNvPr id="3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Snip Single Corner Rectangle 39"/>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4419" y="2364617"/>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Snip Diagonal Corner Rectangle 44"/>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6" name="Snip Diagonal Corner Rectangle 45"/>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7" name="Snip Diagonal Corner Rectangle 46"/>
          <p:cNvSpPr/>
          <p:nvPr/>
        </p:nvSpPr>
        <p:spPr>
          <a:xfrm>
            <a:off x="5358132" y="3344639"/>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4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lowchart: Manual Input 1"/>
          <p:cNvSpPr/>
          <p:nvPr/>
        </p:nvSpPr>
        <p:spPr>
          <a:xfrm>
            <a:off x="922449" y="5340144"/>
            <a:ext cx="1053859" cy="892891"/>
          </a:xfrm>
          <a:prstGeom prst="flowChartManualInpu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pic>
        <p:nvPicPr>
          <p:cNvPr id="4100" name="Picture 4" descr="http://t0.gstatic.com/images?q=tbn:ANd9GcQzihwkHCyU350oLDwoAGS9BxypsWKvlq6f5wSXOg-y66GUjH4R70Oil2o:upload.wikimedia.org/wikipedia/commons/thumb/5/51/Verticle_Subtraction_Example.svg/180px-Verticle_Subtraction_Example.sv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248254">
            <a:off x="6912639" y="5238193"/>
            <a:ext cx="590570" cy="93107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38750" y="5115996"/>
            <a:ext cx="1279498" cy="65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67744" y="5398695"/>
            <a:ext cx="1447800" cy="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783762" y="1643652"/>
            <a:ext cx="7428637" cy="307777"/>
          </a:xfrm>
          <a:prstGeom prst="rect">
            <a:avLst/>
          </a:prstGeom>
          <a:noFill/>
        </p:spPr>
        <p:txBody>
          <a:bodyPr wrap="none" rtlCol="0">
            <a:spAutoFit/>
          </a:bodyPr>
          <a:lstStyle/>
          <a:p>
            <a:r>
              <a:rPr lang="en-GB" sz="1400" dirty="0" smtClean="0">
                <a:latin typeface="Impact" pitchFamily="34" charset="0"/>
              </a:rPr>
              <a:t>What do you already know about addition and subtraction ? What did you learn before the session?</a:t>
            </a:r>
            <a:endParaRPr lang="en-GB" sz="1400" dirty="0"/>
          </a:p>
        </p:txBody>
      </p:sp>
      <p:sp>
        <p:nvSpPr>
          <p:cNvPr id="34" name="TextBox 33"/>
          <p:cNvSpPr txBox="1"/>
          <p:nvPr/>
        </p:nvSpPr>
        <p:spPr>
          <a:xfrm>
            <a:off x="732871" y="2561479"/>
            <a:ext cx="4456669" cy="1169551"/>
          </a:xfrm>
          <a:prstGeom prst="rect">
            <a:avLst/>
          </a:prstGeom>
          <a:noFill/>
        </p:spPr>
        <p:txBody>
          <a:bodyPr wrap="none" rtlCol="0">
            <a:spAutoFit/>
          </a:bodyPr>
          <a:lstStyle/>
          <a:p>
            <a:r>
              <a:rPr lang="en-GB" sz="1400" dirty="0" smtClean="0">
                <a:latin typeface="Impact" pitchFamily="34" charset="0"/>
              </a:rPr>
              <a:t> How would you rate your skills in adding </a:t>
            </a:r>
            <a:r>
              <a:rPr lang="en-GB" sz="1400" smtClean="0">
                <a:latin typeface="Impact" pitchFamily="34" charset="0"/>
              </a:rPr>
              <a:t>and subtracting?</a:t>
            </a:r>
            <a:endParaRPr lang="en-GB" sz="1400" dirty="0" smtClean="0">
              <a:latin typeface="Impact" pitchFamily="34" charset="0"/>
            </a:endParaRPr>
          </a:p>
          <a:p>
            <a:endParaRPr lang="en-GB" sz="1400" dirty="0">
              <a:latin typeface="Impact" pitchFamily="34" charset="0"/>
            </a:endParaRPr>
          </a:p>
          <a:p>
            <a:pPr marL="342900" indent="-342900">
              <a:buAutoNum type="arabicParenR"/>
            </a:pPr>
            <a:r>
              <a:rPr lang="en-GB" sz="1400" dirty="0" smtClean="0">
                <a:latin typeface="Impact" pitchFamily="34" charset="0"/>
              </a:rPr>
              <a:t>Excellent ability</a:t>
            </a:r>
          </a:p>
          <a:p>
            <a:pPr marL="342900" indent="-342900">
              <a:buAutoNum type="arabicParenR"/>
            </a:pPr>
            <a:r>
              <a:rPr lang="en-GB" sz="1400" dirty="0" smtClean="0">
                <a:latin typeface="Impact" pitchFamily="34" charset="0"/>
              </a:rPr>
              <a:t>Good ability, but working to improve</a:t>
            </a:r>
          </a:p>
          <a:p>
            <a:pPr marL="342900" indent="-342900">
              <a:buAutoNum type="arabicParenR"/>
            </a:pPr>
            <a:r>
              <a:rPr lang="en-GB" sz="1400" dirty="0" smtClean="0">
                <a:latin typeface="Impact" pitchFamily="34" charset="0"/>
              </a:rPr>
              <a:t>Ok, making a start but I know I have lots to still learn</a:t>
            </a:r>
            <a:endParaRPr lang="en-GB" sz="1400" dirty="0"/>
          </a:p>
        </p:txBody>
      </p:sp>
      <p:sp>
        <p:nvSpPr>
          <p:cNvPr id="52" name="TextBox 51"/>
          <p:cNvSpPr txBox="1"/>
          <p:nvPr/>
        </p:nvSpPr>
        <p:spPr>
          <a:xfrm>
            <a:off x="821108" y="3897061"/>
            <a:ext cx="7694735" cy="1169551"/>
          </a:xfrm>
          <a:prstGeom prst="rect">
            <a:avLst/>
          </a:prstGeom>
          <a:noFill/>
        </p:spPr>
        <p:txBody>
          <a:bodyPr wrap="none" rtlCol="0">
            <a:spAutoFit/>
          </a:bodyPr>
          <a:lstStyle/>
          <a:p>
            <a:r>
              <a:rPr lang="en-GB" sz="1400" dirty="0" smtClean="0">
                <a:latin typeface="Impact" pitchFamily="34" charset="0"/>
              </a:rPr>
              <a:t>The date I started studying :                                            this sessions aims are …</a:t>
            </a:r>
          </a:p>
          <a:p>
            <a:endParaRPr lang="en-GB" sz="1400" dirty="0">
              <a:latin typeface="Impact" pitchFamily="34" charset="0"/>
            </a:endParaRPr>
          </a:p>
          <a:p>
            <a:r>
              <a:rPr lang="en-GB" sz="1400" dirty="0" smtClean="0">
                <a:latin typeface="Impact" pitchFamily="34" charset="0"/>
              </a:rPr>
              <a:t>A    Discover a method to add two values of any size, including large numbers, decimals and negatives</a:t>
            </a:r>
          </a:p>
          <a:p>
            <a:r>
              <a:rPr lang="en-GB" sz="1400" dirty="0">
                <a:latin typeface="Impact" pitchFamily="34" charset="0"/>
              </a:rPr>
              <a:t>	</a:t>
            </a:r>
            <a:r>
              <a:rPr lang="en-GB" sz="1400" dirty="0" smtClean="0">
                <a:latin typeface="Impact" pitchFamily="34" charset="0"/>
              </a:rPr>
              <a:t>B    Discover a method of subtracting two values of any size, large / decimal / negatives</a:t>
            </a:r>
          </a:p>
          <a:p>
            <a:r>
              <a:rPr lang="en-GB" sz="1400" dirty="0">
                <a:latin typeface="Impact" pitchFamily="34" charset="0"/>
              </a:rPr>
              <a:t>	</a:t>
            </a:r>
            <a:r>
              <a:rPr lang="en-GB" sz="1400" dirty="0" smtClean="0">
                <a:latin typeface="Impact" pitchFamily="34" charset="0"/>
              </a:rPr>
              <a:t>	C    Balance equations by adding and subtracting</a:t>
            </a:r>
            <a:endParaRPr lang="en-GB" sz="1400" dirty="0"/>
          </a:p>
        </p:txBody>
      </p:sp>
      <p:sp>
        <p:nvSpPr>
          <p:cNvPr id="42" name="Snip Diagonal Corner Rectangle 41"/>
          <p:cNvSpPr/>
          <p:nvPr/>
        </p:nvSpPr>
        <p:spPr>
          <a:xfrm>
            <a:off x="3015942" y="3966888"/>
            <a:ext cx="1224135"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074"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9215" y="5496604"/>
            <a:ext cx="880325" cy="72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59440" y="5748739"/>
            <a:ext cx="131445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43814" y="5398932"/>
            <a:ext cx="12573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85149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Introductory Video and Discussion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706480"/>
              <a:ext cx="5144934" cy="4386905"/>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7003898" y="1765873"/>
            <a:ext cx="87870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KHTU.</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8" name="Picture 27" descr="http://www.facilitiesnet.com/graphics/products/-bom08/494.jpg"/>
          <p:cNvPicPr/>
          <p:nvPr/>
        </p:nvPicPr>
        <p:blipFill>
          <a:blip r:embed="rId7" cstate="print">
            <a:extLst>
              <a:ext uri="{BEBA8EAE-BF5A-486C-A8C5-ECC9F3942E4B}">
                <a14:imgProps xmlns:a14="http://schemas.microsoft.com/office/drawing/2010/main">
                  <a14:imgLayer r:embed="rId8">
                    <a14:imgEffect>
                      <a14:artisticPlasticWrap/>
                    </a14:imgEffect>
                    <a14:imgEffect>
                      <a14:colorTemperature colorTemp="4375"/>
                    </a14:imgEffect>
                    <a14:imgEffect>
                      <a14:saturation sat="0"/>
                    </a14:imgEffect>
                    <a14:imgEffect>
                      <a14:brightnessContrast bright="47000" contrast="14000"/>
                    </a14:imgEffect>
                  </a14:imgLayer>
                </a14:imgProps>
              </a:ext>
              <a:ext uri="{28A0092B-C50C-407E-A947-70E740481C1C}">
                <a14:useLocalDpi xmlns:a14="http://schemas.microsoft.com/office/drawing/2010/main" val="0"/>
              </a:ext>
            </a:extLst>
          </a:blip>
          <a:srcRect/>
          <a:stretch>
            <a:fillRect/>
          </a:stretch>
        </p:blipFill>
        <p:spPr bwMode="auto">
          <a:xfrm rot="5400000">
            <a:off x="2361042" y="353948"/>
            <a:ext cx="4392487" cy="7374241"/>
          </a:xfrm>
          <a:prstGeom prst="rect">
            <a:avLst/>
          </a:prstGeom>
          <a:noFill/>
          <a:ln>
            <a:noFill/>
          </a:ln>
        </p:spPr>
      </p:pic>
      <p:pic>
        <p:nvPicPr>
          <p:cNvPr id="32" name="Picture 31"/>
          <p:cNvPicPr/>
          <p:nvPr/>
        </p:nvPicPr>
        <p:blipFill>
          <a:blip r:embed="rId9">
            <a:extLst>
              <a:ext uri="{28A0092B-C50C-407E-A947-70E740481C1C}">
                <a14:useLocalDpi xmlns:a14="http://schemas.microsoft.com/office/drawing/2010/main" val="0"/>
              </a:ext>
            </a:extLst>
          </a:blip>
          <a:srcRect/>
          <a:stretch>
            <a:fillRect/>
          </a:stretch>
        </p:blipFill>
        <p:spPr bwMode="auto">
          <a:xfrm>
            <a:off x="697228" y="1696702"/>
            <a:ext cx="8051236" cy="2889168"/>
          </a:xfrm>
          <a:prstGeom prst="rect">
            <a:avLst/>
          </a:prstGeom>
          <a:noFill/>
          <a:ln>
            <a:noFill/>
          </a:ln>
        </p:spPr>
      </p:pic>
      <p:pic>
        <p:nvPicPr>
          <p:cNvPr id="33" name="Picture 32" descr="http://t0.gstatic.com/images?q=tbn:ANd9GcRulifBJQFeHf9uTB9zOgT7aVi0mWpqcuJvW4geQ0ysGX1leqaS"/>
          <p:cNvPicPr/>
          <p:nvPr/>
        </p:nvPicPr>
        <p:blipFill>
          <a:blip r:embed="rId10">
            <a:extLst>
              <a:ext uri="{28A0092B-C50C-407E-A947-70E740481C1C}">
                <a14:useLocalDpi xmlns:a14="http://schemas.microsoft.com/office/drawing/2010/main" val="0"/>
              </a:ext>
            </a:extLst>
          </a:blip>
          <a:srcRect/>
          <a:stretch>
            <a:fillRect/>
          </a:stretch>
        </p:blipFill>
        <p:spPr bwMode="auto">
          <a:xfrm>
            <a:off x="830601" y="4598188"/>
            <a:ext cx="2924175" cy="1637030"/>
          </a:xfrm>
          <a:prstGeom prst="rect">
            <a:avLst/>
          </a:prstGeom>
          <a:noFill/>
          <a:ln>
            <a:noFill/>
          </a:ln>
        </p:spPr>
      </p:pic>
      <p:pic>
        <p:nvPicPr>
          <p:cNvPr id="35" name="Picture 34" descr="http://t0.gstatic.com/images?q=tbn:ANd9GcRls8nqN4T9mJrWtk3f8Z5wY4u2k5YpcusPz67NYs2OMCTM_Yrd"/>
          <p:cNvPicPr/>
          <p:nvPr/>
        </p:nvPicPr>
        <p:blipFill>
          <a:blip r:embed="rId11">
            <a:extLst>
              <a:ext uri="{BEBA8EAE-BF5A-486C-A8C5-ECC9F3942E4B}">
                <a14:imgProps xmlns:a14="http://schemas.microsoft.com/office/drawing/2010/main">
                  <a14:imgLayer r:embed="rId12">
                    <a14:imgEffect>
                      <a14:artisticFilmGrain/>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a:off x="870165" y="1844825"/>
            <a:ext cx="7662276" cy="2548388"/>
          </a:xfrm>
          <a:prstGeom prst="rect">
            <a:avLst/>
          </a:prstGeom>
          <a:noFill/>
          <a:ln>
            <a:noFill/>
          </a:ln>
        </p:spPr>
      </p:pic>
      <p:sp>
        <p:nvSpPr>
          <p:cNvPr id="4" name="Rectangle 3"/>
          <p:cNvSpPr/>
          <p:nvPr/>
        </p:nvSpPr>
        <p:spPr>
          <a:xfrm>
            <a:off x="959137" y="1943021"/>
            <a:ext cx="7573304" cy="2308324"/>
          </a:xfrm>
          <a:prstGeom prst="rect">
            <a:avLst/>
          </a:prstGeom>
        </p:spPr>
        <p:txBody>
          <a:bodyPr wrap="square">
            <a:spAutoFit/>
          </a:bodyPr>
          <a:lstStyle/>
          <a:p>
            <a:r>
              <a:rPr lang="en-GB" dirty="0" smtClean="0">
                <a:latin typeface="Impact" pitchFamily="34" charset="0"/>
              </a:rPr>
              <a:t>Does adding always make a number bigger ?</a:t>
            </a:r>
          </a:p>
          <a:p>
            <a:r>
              <a:rPr lang="en-GB" dirty="0" smtClean="0">
                <a:latin typeface="Impact" pitchFamily="34" charset="0"/>
              </a:rPr>
              <a:t>	Does the order in which you add and subtract matter ?</a:t>
            </a:r>
          </a:p>
          <a:p>
            <a:endParaRPr lang="en-GB" dirty="0" smtClean="0">
              <a:latin typeface="Impact" pitchFamily="34" charset="0"/>
            </a:endParaRPr>
          </a:p>
          <a:p>
            <a:r>
              <a:rPr lang="en-GB" dirty="0" smtClean="0">
                <a:latin typeface="Impact" pitchFamily="34" charset="0"/>
              </a:rPr>
              <a:t>Can you subtract a big number from a smaller one ?</a:t>
            </a:r>
          </a:p>
          <a:p>
            <a:r>
              <a:rPr lang="en-GB" dirty="0" smtClean="0">
                <a:latin typeface="Impact" pitchFamily="34" charset="0"/>
              </a:rPr>
              <a:t>	Which is better, add in your head, on paper, on calculator?</a:t>
            </a:r>
          </a:p>
          <a:p>
            <a:endParaRPr lang="en-GB" dirty="0">
              <a:latin typeface="Impact" pitchFamily="34" charset="0"/>
            </a:endParaRPr>
          </a:p>
          <a:p>
            <a:r>
              <a:rPr lang="en-GB" dirty="0" smtClean="0">
                <a:latin typeface="Impact" pitchFamily="34" charset="0"/>
              </a:rPr>
              <a:t>Is there a best method for adding and subtracting?</a:t>
            </a:r>
          </a:p>
          <a:p>
            <a:r>
              <a:rPr lang="en-GB" dirty="0">
                <a:latin typeface="Impact" pitchFamily="34" charset="0"/>
              </a:rPr>
              <a:t>	</a:t>
            </a:r>
            <a:r>
              <a:rPr lang="en-GB" dirty="0" smtClean="0">
                <a:latin typeface="Impact" pitchFamily="34" charset="0"/>
              </a:rPr>
              <a:t>Does a ‘Decimal point’ affect adding or subtracting?</a:t>
            </a:r>
            <a:endParaRPr lang="en-GB" dirty="0">
              <a:latin typeface="Impact" pitchFamily="34" charset="0"/>
            </a:endParaRPr>
          </a:p>
        </p:txBody>
      </p:sp>
      <p:sp>
        <p:nvSpPr>
          <p:cNvPr id="10" name="Rectangle 9"/>
          <p:cNvSpPr/>
          <p:nvPr/>
        </p:nvSpPr>
        <p:spPr>
          <a:xfrm>
            <a:off x="4148638" y="4639429"/>
            <a:ext cx="3871060"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Watch the introductory video and then discuss the above </a:t>
            </a:r>
            <a:endPar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6" name="Snip Diagonal Corner Rectangle 35"/>
          <p:cNvSpPr/>
          <p:nvPr/>
        </p:nvSpPr>
        <p:spPr>
          <a:xfrm>
            <a:off x="3419872" y="4916428"/>
            <a:ext cx="5328592" cy="1176868"/>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Rectangle 36"/>
          <p:cNvSpPr/>
          <p:nvPr/>
        </p:nvSpPr>
        <p:spPr>
          <a:xfrm>
            <a:off x="3954166" y="4945434"/>
            <a:ext cx="2164322" cy="276999"/>
          </a:xfrm>
          <a:prstGeom prst="rect">
            <a:avLst/>
          </a:prstGeom>
        </p:spPr>
        <p:txBody>
          <a:bodyPr wrap="square">
            <a:spAutoFit/>
          </a:bodyPr>
          <a:lstStyle/>
          <a:p>
            <a:r>
              <a:rPr lang="en-GB" sz="1200" dirty="0" smtClean="0">
                <a:latin typeface="Impact" pitchFamily="34" charset="0"/>
              </a:rPr>
              <a:t>Your thoughts..</a:t>
            </a:r>
            <a:endParaRPr lang="en-GB" sz="1200" dirty="0">
              <a:latin typeface="Impact" pitchFamily="34" charset="0"/>
            </a:endParaRPr>
          </a:p>
        </p:txBody>
      </p:sp>
      <p:grpSp>
        <p:nvGrpSpPr>
          <p:cNvPr id="24" name="Group 23"/>
          <p:cNvGrpSpPr/>
          <p:nvPr/>
        </p:nvGrpSpPr>
        <p:grpSpPr>
          <a:xfrm>
            <a:off x="111805" y="49430"/>
            <a:ext cx="810644" cy="1884463"/>
            <a:chOff x="111805" y="49430"/>
            <a:chExt cx="810644" cy="1884463"/>
          </a:xfrm>
        </p:grpSpPr>
        <p:pic>
          <p:nvPicPr>
            <p:cNvPr id="25" name="Picture 2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23" name="Picture 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45069" y="656987"/>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418796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2425</TotalTime>
  <Words>2541</Words>
  <Application>Microsoft Office PowerPoint</Application>
  <PresentationFormat>On-screen Show (4:3)</PresentationFormat>
  <Paragraphs>657</Paragraphs>
  <Slides>35</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6" baseType="lpstr">
      <vt:lpstr>Arial</vt:lpstr>
      <vt:lpstr>Arial Black</vt:lpstr>
      <vt:lpstr>Arial Unicode MS</vt:lpstr>
      <vt:lpstr>Calibri</vt:lpstr>
      <vt:lpstr>Candara</vt:lpstr>
      <vt:lpstr>Clarendon Condensed</vt:lpstr>
      <vt:lpstr>Impact</vt:lpstr>
      <vt:lpstr>Line Printer (PC)</vt:lpstr>
      <vt:lpstr>Times New Roman</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Guest</dc:creator>
  <cp:lastModifiedBy>Malcolm Cooke</cp:lastModifiedBy>
  <cp:revision>228</cp:revision>
  <cp:lastPrinted>2015-03-09T14:20:58Z</cp:lastPrinted>
  <dcterms:created xsi:type="dcterms:W3CDTF">2013-05-06T08:56:40Z</dcterms:created>
  <dcterms:modified xsi:type="dcterms:W3CDTF">2018-09-14T14:28:25Z</dcterms:modified>
</cp:coreProperties>
</file>