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4"/>
  </p:notesMasterIdLst>
  <p:handoutMasterIdLst>
    <p:handoutMasterId r:id="rId45"/>
  </p:handoutMasterIdLst>
  <p:sldIdLst>
    <p:sldId id="256" r:id="rId2"/>
    <p:sldId id="314" r:id="rId3"/>
    <p:sldId id="272" r:id="rId4"/>
    <p:sldId id="311" r:id="rId5"/>
    <p:sldId id="345" r:id="rId6"/>
    <p:sldId id="290" r:id="rId7"/>
    <p:sldId id="346" r:id="rId8"/>
    <p:sldId id="297" r:id="rId9"/>
    <p:sldId id="347" r:id="rId10"/>
    <p:sldId id="298" r:id="rId11"/>
    <p:sldId id="348" r:id="rId12"/>
    <p:sldId id="299" r:id="rId13"/>
    <p:sldId id="349" r:id="rId14"/>
    <p:sldId id="300" r:id="rId15"/>
    <p:sldId id="321" r:id="rId16"/>
    <p:sldId id="301" r:id="rId17"/>
    <p:sldId id="322" r:id="rId18"/>
    <p:sldId id="302" r:id="rId19"/>
    <p:sldId id="323" r:id="rId20"/>
    <p:sldId id="303" r:id="rId21"/>
    <p:sldId id="350" r:id="rId22"/>
    <p:sldId id="304" r:id="rId23"/>
    <p:sldId id="325" r:id="rId24"/>
    <p:sldId id="305" r:id="rId25"/>
    <p:sldId id="326" r:id="rId26"/>
    <p:sldId id="309" r:id="rId27"/>
    <p:sldId id="344" r:id="rId28"/>
    <p:sldId id="307" r:id="rId29"/>
    <p:sldId id="351" r:id="rId30"/>
    <p:sldId id="306" r:id="rId31"/>
    <p:sldId id="352" r:id="rId32"/>
    <p:sldId id="335" r:id="rId33"/>
    <p:sldId id="336" r:id="rId34"/>
    <p:sldId id="337" r:id="rId35"/>
    <p:sldId id="343" r:id="rId36"/>
    <p:sldId id="342" r:id="rId37"/>
    <p:sldId id="312" r:id="rId38"/>
    <p:sldId id="338" r:id="rId39"/>
    <p:sldId id="331" r:id="rId40"/>
    <p:sldId id="340" r:id="rId41"/>
    <p:sldId id="287" r:id="rId42"/>
    <p:sldId id="281" r:id="rId4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5pPr>
    <a:lvl6pPr marL="2286000" algn="l" defTabSz="914400" rtl="0" eaLnBrk="1" latinLnBrk="0" hangingPunct="1">
      <a:defRPr sz="2400" kern="1200">
        <a:solidFill>
          <a:schemeClr val="tx1"/>
        </a:solidFill>
        <a:latin typeface="Times" panose="02020603050405020304" pitchFamily="18" charset="0"/>
        <a:ea typeface="ヒラギノ角ゴ Pro W3" pitchFamily="125" charset="-128"/>
        <a:cs typeface="+mn-cs"/>
      </a:defRPr>
    </a:lvl6pPr>
    <a:lvl7pPr marL="2743200" algn="l" defTabSz="914400" rtl="0" eaLnBrk="1" latinLnBrk="0" hangingPunct="1">
      <a:defRPr sz="2400" kern="1200">
        <a:solidFill>
          <a:schemeClr val="tx1"/>
        </a:solidFill>
        <a:latin typeface="Times" panose="02020603050405020304" pitchFamily="18" charset="0"/>
        <a:ea typeface="ヒラギノ角ゴ Pro W3" pitchFamily="125" charset="-128"/>
        <a:cs typeface="+mn-cs"/>
      </a:defRPr>
    </a:lvl7pPr>
    <a:lvl8pPr marL="3200400" algn="l" defTabSz="914400" rtl="0" eaLnBrk="1" latinLnBrk="0" hangingPunct="1">
      <a:defRPr sz="2400" kern="1200">
        <a:solidFill>
          <a:schemeClr val="tx1"/>
        </a:solidFill>
        <a:latin typeface="Times" panose="02020603050405020304" pitchFamily="18" charset="0"/>
        <a:ea typeface="ヒラギノ角ゴ Pro W3" pitchFamily="125" charset="-128"/>
        <a:cs typeface="+mn-cs"/>
      </a:defRPr>
    </a:lvl8pPr>
    <a:lvl9pPr marL="3657600" algn="l" defTabSz="914400" rtl="0" eaLnBrk="1" latinLnBrk="0" hangingPunct="1">
      <a:defRPr sz="2400" kern="1200">
        <a:solidFill>
          <a:schemeClr val="tx1"/>
        </a:solidFill>
        <a:latin typeface="Times" panose="02020603050405020304" pitchFamily="18"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34"/>
    <a:srgbClr val="002147"/>
    <a:srgbClr val="002350"/>
    <a:srgbClr val="FCAF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41"/>
    <p:restoredTop sz="75763" autoAdjust="0"/>
  </p:normalViewPr>
  <p:slideViewPr>
    <p:cSldViewPr>
      <p:cViewPr varScale="1">
        <p:scale>
          <a:sx n="53" d="100"/>
          <a:sy n="53" d="100"/>
        </p:scale>
        <p:origin x="1832" y="4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70" d="100"/>
          <a:sy n="70" d="100"/>
        </p:scale>
        <p:origin x="324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ヒラギノ角ゴ Pro W3" charset="-128"/>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ヒラギノ角ゴ Pro W3" charset="-128"/>
              </a:defRPr>
            </a:lvl1pPr>
          </a:lstStyle>
          <a:p>
            <a:pPr>
              <a:defRPr/>
            </a:pPr>
            <a:fld id="{E6D207C4-F1C5-46D6-B0F0-58965E34A68D}" type="datetimeFigureOut">
              <a:rPr lang="en-US"/>
              <a:pPr>
                <a:defRPr/>
              </a:pPr>
              <a:t>10/31/2019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ヒラギノ角ゴ Pro W3"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ヒラギノ角ゴ Pro W3" charset="-128"/>
              </a:defRPr>
            </a:lvl1pPr>
          </a:lstStyle>
          <a:p>
            <a:pPr>
              <a:defRPr/>
            </a:pPr>
            <a:fld id="{D8435711-A4FE-4B0D-8EAC-05E1780A8E64}" type="slidenum">
              <a:rPr lang="en-US"/>
              <a:pPr>
                <a:defRPr/>
              </a:pPr>
              <a:t>‹#›</a:t>
            </a:fld>
            <a:endParaRPr lang="en-US"/>
          </a:p>
        </p:txBody>
      </p:sp>
    </p:spTree>
    <p:extLst>
      <p:ext uri="{BB962C8B-B14F-4D97-AF65-F5344CB8AC3E}">
        <p14:creationId xmlns:p14="http://schemas.microsoft.com/office/powerpoint/2010/main" val="459400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ヒラギノ角ゴ Pro W3" charset="-128"/>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charset="0"/>
                <a:ea typeface="ヒラギノ角ゴ Pro W3" charset="-128"/>
              </a:defRPr>
            </a:lvl1pPr>
          </a:lstStyle>
          <a:p>
            <a:pPr>
              <a:defRPr/>
            </a:pPr>
            <a:fld id="{24CC7B08-0227-40A0-93E0-F1542D752734}" type="datetimeFigureOut">
              <a:rPr lang="en-US"/>
              <a:pPr>
                <a:defRPr/>
              </a:pPr>
              <a:t>10/31/2019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charset="0"/>
                <a:ea typeface="ヒラギノ角ゴ Pro W3"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ヒラギノ角ゴ Pro W3" charset="-128"/>
              </a:defRPr>
            </a:lvl1pPr>
          </a:lstStyle>
          <a:p>
            <a:pPr>
              <a:defRPr/>
            </a:pPr>
            <a:fld id="{86AAEC0A-556C-4808-8664-FAF36CE6DC85}" type="slidenum">
              <a:rPr lang="en-US"/>
              <a:pPr>
                <a:defRPr/>
              </a:pPr>
              <a:t>‹#›</a:t>
            </a:fld>
            <a:endParaRPr lang="en-US"/>
          </a:p>
        </p:txBody>
      </p:sp>
    </p:spTree>
    <p:extLst>
      <p:ext uri="{BB962C8B-B14F-4D97-AF65-F5344CB8AC3E}">
        <p14:creationId xmlns:p14="http://schemas.microsoft.com/office/powerpoint/2010/main" val="11803715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ixabay.com/illustrations/earth-protection-environment-globe-1987763/"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ixabay.com/photos/manhattan-empire-state-building-336708/"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lickr.com/photos/anniemole/5574625240"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photos/rocket-launch-night-trajectory-69323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photos/water-drop-liquid-splash-wet-1759703/"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photos/iphone-smartphone-apps-apple-inc-41031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photos/eiffel-tower-arch-tourism-crowd-4416700/"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pixabay.com/?utm_source=link-attribution&amp;utm_medium=referral&amp;utm_campaign=image&amp;utm_content=4416700" TargetMode="External"/><Relationship Id="rId4" Type="http://schemas.openxmlformats.org/officeDocument/2006/relationships/hyperlink" Target="https://pixabay.com/users/philriley427-331295/?utm_source=link-attribution&amp;utm_medium=referral&amp;utm_campaign=image&amp;utm_content=4416700"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photos/glass-facade-window-cleaner-facade-817732/"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pixabay.com/?utm_source=link-attribution&amp;utm_medium=referral&amp;utm_campaign=image&amp;utm_content=817732" TargetMode="External"/><Relationship Id="rId4" Type="http://schemas.openxmlformats.org/officeDocument/2006/relationships/hyperlink" Target="https://pixabay.com/users/bogitw-851103/?utm_source=link-attribution&amp;utm_medium=referral&amp;utm_campaign=image&amp;utm_content=817732"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taken by and property of Cath</a:t>
            </a:r>
            <a:r>
              <a:rPr lang="en-GB" baseline="0" dirty="0"/>
              <a:t> Moore – permission granted to use.</a:t>
            </a:r>
            <a:endParaRPr lang="en-GB" dirty="0"/>
          </a:p>
        </p:txBody>
      </p:sp>
      <p:sp>
        <p:nvSpPr>
          <p:cNvPr id="4" name="Slide Number Placeholder 3"/>
          <p:cNvSpPr>
            <a:spLocks noGrp="1"/>
          </p:cNvSpPr>
          <p:nvPr>
            <p:ph type="sldNum" sz="quarter" idx="10"/>
          </p:nvPr>
        </p:nvSpPr>
        <p:spPr/>
        <p:txBody>
          <a:bodyPr/>
          <a:lstStyle/>
          <a:p>
            <a:pPr>
              <a:defRPr/>
            </a:pPr>
            <a:fld id="{62C19FF7-E622-448B-8121-4CD10148558D}" type="slidenum">
              <a:rPr lang="en-US" smtClean="0"/>
              <a:pPr>
                <a:defRPr/>
              </a:pPr>
              <a:t>4</a:t>
            </a:fld>
            <a:endParaRPr lang="en-US"/>
          </a:p>
        </p:txBody>
      </p:sp>
    </p:spTree>
    <p:extLst>
      <p:ext uri="{BB962C8B-B14F-4D97-AF65-F5344CB8AC3E}">
        <p14:creationId xmlns:p14="http://schemas.microsoft.com/office/powerpoint/2010/main" val="2652037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hlinkClick r:id="rId3"/>
              </a:rPr>
              <a:t>https://pixabay.com/illustrations/earth-protection-environment-globe-1987763/</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62C19FF7-E622-448B-8121-4CD10148558D}" type="slidenum">
              <a:rPr lang="en-US" smtClean="0"/>
              <a:pPr>
                <a:defRPr/>
              </a:pPr>
              <a:t>22</a:t>
            </a:fld>
            <a:endParaRPr lang="en-US"/>
          </a:p>
        </p:txBody>
      </p:sp>
    </p:spTree>
    <p:extLst>
      <p:ext uri="{BB962C8B-B14F-4D97-AF65-F5344CB8AC3E}">
        <p14:creationId xmlns:p14="http://schemas.microsoft.com/office/powerpoint/2010/main" val="2771870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taken by and property of Rachel Beddoes</a:t>
            </a:r>
            <a:r>
              <a:rPr lang="en-GB" baseline="0" dirty="0"/>
              <a:t> – permission to use</a:t>
            </a:r>
            <a:endParaRPr lang="en-GB" dirty="0"/>
          </a:p>
        </p:txBody>
      </p:sp>
      <p:sp>
        <p:nvSpPr>
          <p:cNvPr id="4" name="Slide Number Placeholder 3"/>
          <p:cNvSpPr>
            <a:spLocks noGrp="1"/>
          </p:cNvSpPr>
          <p:nvPr>
            <p:ph type="sldNum" sz="quarter" idx="10"/>
          </p:nvPr>
        </p:nvSpPr>
        <p:spPr/>
        <p:txBody>
          <a:bodyPr/>
          <a:lstStyle/>
          <a:p>
            <a:pPr>
              <a:defRPr/>
            </a:pPr>
            <a:fld id="{62C19FF7-E622-448B-8121-4CD10148558D}" type="slidenum">
              <a:rPr lang="en-US" smtClean="0"/>
              <a:pPr>
                <a:defRPr/>
              </a:pPr>
              <a:t>24</a:t>
            </a:fld>
            <a:endParaRPr lang="en-US"/>
          </a:p>
        </p:txBody>
      </p:sp>
    </p:spTree>
    <p:extLst>
      <p:ext uri="{BB962C8B-B14F-4D97-AF65-F5344CB8AC3E}">
        <p14:creationId xmlns:p14="http://schemas.microsoft.com/office/powerpoint/2010/main" val="2943650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Photo taken by and property of Rachel Beddoes</a:t>
            </a:r>
            <a:r>
              <a:rPr lang="en-GB" baseline="0" dirty="0"/>
              <a:t> – permission to use</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62C19FF7-E622-448B-8121-4CD10148558D}" type="slidenum">
              <a:rPr lang="en-US" smtClean="0"/>
              <a:pPr>
                <a:defRPr/>
              </a:pPr>
              <a:t>26</a:t>
            </a:fld>
            <a:endParaRPr lang="en-US"/>
          </a:p>
        </p:txBody>
      </p:sp>
    </p:spTree>
    <p:extLst>
      <p:ext uri="{BB962C8B-B14F-4D97-AF65-F5344CB8AC3E}">
        <p14:creationId xmlns:p14="http://schemas.microsoft.com/office/powerpoint/2010/main" val="1544771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Photo property of Rachel Beddoes</a:t>
            </a:r>
            <a:r>
              <a:rPr lang="en-GB" baseline="0" dirty="0"/>
              <a:t> – permission to use granted </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62C19FF7-E622-448B-8121-4CD10148558D}" type="slidenum">
              <a:rPr lang="en-US" smtClean="0"/>
              <a:pPr>
                <a:defRPr/>
              </a:pPr>
              <a:t>28</a:t>
            </a:fld>
            <a:endParaRPr lang="en-US"/>
          </a:p>
        </p:txBody>
      </p:sp>
    </p:spTree>
    <p:extLst>
      <p:ext uri="{BB962C8B-B14F-4D97-AF65-F5344CB8AC3E}">
        <p14:creationId xmlns:p14="http://schemas.microsoft.com/office/powerpoint/2010/main" val="634553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Photo taken by and property of Rachel Beddoes</a:t>
            </a:r>
            <a:r>
              <a:rPr lang="en-GB" baseline="0" dirty="0"/>
              <a:t> – permission to use</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62C19FF7-E622-448B-8121-4CD10148558D}" type="slidenum">
              <a:rPr lang="en-US" smtClean="0"/>
              <a:pPr>
                <a:defRPr/>
              </a:pPr>
              <a:t>30</a:t>
            </a:fld>
            <a:endParaRPr lang="en-US"/>
          </a:p>
        </p:txBody>
      </p:sp>
    </p:spTree>
    <p:extLst>
      <p:ext uri="{BB962C8B-B14F-4D97-AF65-F5344CB8AC3E}">
        <p14:creationId xmlns:p14="http://schemas.microsoft.com/office/powerpoint/2010/main" val="400565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just an example you can use to a quick bit of maths</a:t>
            </a:r>
            <a:r>
              <a:rPr lang="en-GB" baseline="0" dirty="0"/>
              <a:t> to check their understanding of percentage change </a:t>
            </a:r>
            <a:r>
              <a:rPr lang="en-GB" baseline="0" dirty="0" err="1"/>
              <a:t>e.g</a:t>
            </a:r>
            <a:r>
              <a:rPr lang="en-GB" baseline="0" dirty="0"/>
              <a:t> size of tin shrunk by 54% or over 50% from 1985 – 2015.  There is more data you can use on the following two slides and students could come up with their own investigations/presentations of the data.</a:t>
            </a:r>
            <a:endParaRPr lang="en-GB" dirty="0"/>
          </a:p>
        </p:txBody>
      </p:sp>
      <p:sp>
        <p:nvSpPr>
          <p:cNvPr id="4" name="Slide Number Placeholder 3"/>
          <p:cNvSpPr>
            <a:spLocks noGrp="1"/>
          </p:cNvSpPr>
          <p:nvPr>
            <p:ph type="sldNum" sz="quarter" idx="10"/>
          </p:nvPr>
        </p:nvSpPr>
        <p:spPr/>
        <p:txBody>
          <a:bodyPr/>
          <a:lstStyle/>
          <a:p>
            <a:pPr>
              <a:defRPr/>
            </a:pPr>
            <a:fld id="{86AAEC0A-556C-4808-8664-FAF36CE6DC85}" type="slidenum">
              <a:rPr lang="en-US" smtClean="0"/>
              <a:pPr>
                <a:defRPr/>
              </a:pPr>
              <a:t>32</a:t>
            </a:fld>
            <a:endParaRPr lang="en-US"/>
          </a:p>
        </p:txBody>
      </p:sp>
    </p:spTree>
    <p:extLst>
      <p:ext uri="{BB962C8B-B14F-4D97-AF65-F5344CB8AC3E}">
        <p14:creationId xmlns:p14="http://schemas.microsoft.com/office/powerpoint/2010/main" val="230067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https://www.dailymail.co.uk/news/article-6476653/Quality-Street-tins-shrink-Size-Christmas-favourites-fallen-40-cent-decade.html#i-1356ddd4149bfde</a:t>
            </a:r>
          </a:p>
        </p:txBody>
      </p:sp>
      <p:sp>
        <p:nvSpPr>
          <p:cNvPr id="4" name="Slide Number Placeholder 3"/>
          <p:cNvSpPr>
            <a:spLocks noGrp="1"/>
          </p:cNvSpPr>
          <p:nvPr>
            <p:ph type="sldNum" sz="quarter" idx="10"/>
          </p:nvPr>
        </p:nvSpPr>
        <p:spPr/>
        <p:txBody>
          <a:bodyPr/>
          <a:lstStyle/>
          <a:p>
            <a:pPr>
              <a:defRPr/>
            </a:pPr>
            <a:fld id="{86AAEC0A-556C-4808-8664-FAF36CE6DC85}" type="slidenum">
              <a:rPr lang="en-US" smtClean="0"/>
              <a:pPr>
                <a:defRPr/>
              </a:pPr>
              <a:t>33</a:t>
            </a:fld>
            <a:endParaRPr lang="en-US"/>
          </a:p>
        </p:txBody>
      </p:sp>
    </p:spTree>
    <p:extLst>
      <p:ext uri="{BB962C8B-B14F-4D97-AF65-F5344CB8AC3E}">
        <p14:creationId xmlns:p14="http://schemas.microsoft.com/office/powerpoint/2010/main" val="1403530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86AAEC0A-556C-4808-8664-FAF36CE6DC85}" type="slidenum">
              <a:rPr lang="en-US" smtClean="0"/>
              <a:pPr>
                <a:defRPr/>
              </a:pPr>
              <a:t>34</a:t>
            </a:fld>
            <a:endParaRPr lang="en-US"/>
          </a:p>
        </p:txBody>
      </p:sp>
    </p:spTree>
    <p:extLst>
      <p:ext uri="{BB962C8B-B14F-4D97-AF65-F5344CB8AC3E}">
        <p14:creationId xmlns:p14="http://schemas.microsoft.com/office/powerpoint/2010/main" val="2444749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https://pixabay.com/photos/manhattan-empire-state-building-336708/</a:t>
            </a:r>
            <a:endParaRPr lang="en-GB" dirty="0"/>
          </a:p>
        </p:txBody>
      </p:sp>
      <p:sp>
        <p:nvSpPr>
          <p:cNvPr id="4" name="Slide Number Placeholder 3"/>
          <p:cNvSpPr>
            <a:spLocks noGrp="1"/>
          </p:cNvSpPr>
          <p:nvPr>
            <p:ph type="sldNum" sz="quarter" idx="10"/>
          </p:nvPr>
        </p:nvSpPr>
        <p:spPr/>
        <p:txBody>
          <a:bodyPr/>
          <a:lstStyle/>
          <a:p>
            <a:pPr>
              <a:defRPr/>
            </a:pPr>
            <a:fld id="{62C19FF7-E622-448B-8121-4CD10148558D}" type="slidenum">
              <a:rPr lang="en-US" smtClean="0"/>
              <a:pPr>
                <a:defRPr/>
              </a:pPr>
              <a:t>35</a:t>
            </a:fld>
            <a:endParaRPr lang="en-US"/>
          </a:p>
        </p:txBody>
      </p:sp>
    </p:spTree>
    <p:extLst>
      <p:ext uri="{BB962C8B-B14F-4D97-AF65-F5344CB8AC3E}">
        <p14:creationId xmlns:p14="http://schemas.microsoft.com/office/powerpoint/2010/main" val="772262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hlinkClick r:id="rId3"/>
              </a:rPr>
              <a:t>https://www.flickr.com/photos/anniemole/5574625240</a:t>
            </a:r>
            <a:endParaRPr lang="en-GB" sz="1000" dirty="0"/>
          </a:p>
          <a:p>
            <a:r>
              <a:rPr lang="en-GB" sz="1000" dirty="0"/>
              <a:t>Usage rights: free to use or share</a:t>
            </a:r>
          </a:p>
        </p:txBody>
      </p:sp>
      <p:sp>
        <p:nvSpPr>
          <p:cNvPr id="4" name="Slide Number Placeholder 3"/>
          <p:cNvSpPr>
            <a:spLocks noGrp="1"/>
          </p:cNvSpPr>
          <p:nvPr>
            <p:ph type="sldNum" sz="quarter" idx="10"/>
          </p:nvPr>
        </p:nvSpPr>
        <p:spPr/>
        <p:txBody>
          <a:bodyPr/>
          <a:lstStyle/>
          <a:p>
            <a:pPr>
              <a:defRPr/>
            </a:pPr>
            <a:fld id="{62C19FF7-E622-448B-8121-4CD10148558D}" type="slidenum">
              <a:rPr lang="en-US" smtClean="0"/>
              <a:pPr>
                <a:defRPr/>
              </a:pPr>
              <a:t>37</a:t>
            </a:fld>
            <a:endParaRPr lang="en-US"/>
          </a:p>
        </p:txBody>
      </p:sp>
    </p:spTree>
    <p:extLst>
      <p:ext uri="{BB962C8B-B14F-4D97-AF65-F5344CB8AC3E}">
        <p14:creationId xmlns:p14="http://schemas.microsoft.com/office/powerpoint/2010/main" val="3729725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a:t>
            </a:r>
            <a:r>
              <a:rPr lang="en-GB">
                <a:hlinkClick r:id="rId3"/>
              </a:rPr>
              <a:t>pixabay.com/photos/rocket-launch-night-trajectory-693239/</a:t>
            </a:r>
            <a:endParaRPr lang="en-GB" dirty="0"/>
          </a:p>
        </p:txBody>
      </p:sp>
      <p:sp>
        <p:nvSpPr>
          <p:cNvPr id="4" name="Slide Number Placeholder 3"/>
          <p:cNvSpPr>
            <a:spLocks noGrp="1"/>
          </p:cNvSpPr>
          <p:nvPr>
            <p:ph type="sldNum" sz="quarter" idx="10"/>
          </p:nvPr>
        </p:nvSpPr>
        <p:spPr/>
        <p:txBody>
          <a:bodyPr/>
          <a:lstStyle/>
          <a:p>
            <a:pPr>
              <a:defRPr/>
            </a:pPr>
            <a:fld id="{86AAEC0A-556C-4808-8664-FAF36CE6DC85}" type="slidenum">
              <a:rPr lang="en-US" smtClean="0"/>
              <a:pPr>
                <a:defRPr/>
              </a:pPr>
              <a:t>6</a:t>
            </a:fld>
            <a:endParaRPr lang="en-US"/>
          </a:p>
        </p:txBody>
      </p:sp>
    </p:spTree>
    <p:extLst>
      <p:ext uri="{BB962C8B-B14F-4D97-AF65-F5344CB8AC3E}">
        <p14:creationId xmlns:p14="http://schemas.microsoft.com/office/powerpoint/2010/main" val="786504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https://images.app.goo.gl/VL7Ab5QFnyeukmi97  </a:t>
            </a:r>
          </a:p>
          <a:p>
            <a:r>
              <a:rPr lang="en-GB" dirty="0"/>
              <a:t>Usage</a:t>
            </a:r>
            <a:r>
              <a:rPr lang="en-GB" baseline="0" dirty="0"/>
              <a:t> rights:  Free to use, modify or share freely</a:t>
            </a:r>
            <a:endParaRPr lang="en-GB" dirty="0"/>
          </a:p>
        </p:txBody>
      </p:sp>
      <p:sp>
        <p:nvSpPr>
          <p:cNvPr id="4" name="Slide Number Placeholder 3"/>
          <p:cNvSpPr>
            <a:spLocks noGrp="1"/>
          </p:cNvSpPr>
          <p:nvPr>
            <p:ph type="sldNum" sz="quarter" idx="10"/>
          </p:nvPr>
        </p:nvSpPr>
        <p:spPr/>
        <p:txBody>
          <a:bodyPr/>
          <a:lstStyle/>
          <a:p>
            <a:pPr>
              <a:defRPr/>
            </a:pPr>
            <a:fld id="{62C19FF7-E622-448B-8121-4CD10148558D}" type="slidenum">
              <a:rPr lang="en-US" smtClean="0"/>
              <a:pPr>
                <a:defRPr/>
              </a:pPr>
              <a:t>39</a:t>
            </a:fld>
            <a:endParaRPr lang="en-US"/>
          </a:p>
        </p:txBody>
      </p:sp>
    </p:spTree>
    <p:extLst>
      <p:ext uri="{BB962C8B-B14F-4D97-AF65-F5344CB8AC3E}">
        <p14:creationId xmlns:p14="http://schemas.microsoft.com/office/powerpoint/2010/main" val="3749836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https://pixabay.com/photos/water-drop-liquid-splash-wet-1759703/</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86AAEC0A-556C-4808-8664-FAF36CE6DC85}" type="slidenum">
              <a:rPr lang="en-US" smtClean="0"/>
              <a:pPr>
                <a:defRPr/>
              </a:pPr>
              <a:t>8</a:t>
            </a:fld>
            <a:endParaRPr lang="en-US"/>
          </a:p>
        </p:txBody>
      </p:sp>
    </p:spTree>
    <p:extLst>
      <p:ext uri="{BB962C8B-B14F-4D97-AF65-F5344CB8AC3E}">
        <p14:creationId xmlns:p14="http://schemas.microsoft.com/office/powerpoint/2010/main" val="1462801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https://pixabay.com/photos/iphone-smartphone-apps-apple-inc-410311/</a:t>
            </a:r>
            <a:endParaRPr lang="en-GB" dirty="0"/>
          </a:p>
        </p:txBody>
      </p:sp>
      <p:sp>
        <p:nvSpPr>
          <p:cNvPr id="4" name="Slide Number Placeholder 3"/>
          <p:cNvSpPr>
            <a:spLocks noGrp="1"/>
          </p:cNvSpPr>
          <p:nvPr>
            <p:ph type="sldNum" sz="quarter" idx="10"/>
          </p:nvPr>
        </p:nvSpPr>
        <p:spPr/>
        <p:txBody>
          <a:bodyPr/>
          <a:lstStyle/>
          <a:p>
            <a:pPr>
              <a:defRPr/>
            </a:pPr>
            <a:fld id="{62C19FF7-E622-448B-8121-4CD10148558D}" type="slidenum">
              <a:rPr lang="en-US" smtClean="0"/>
              <a:pPr>
                <a:defRPr/>
              </a:pPr>
              <a:t>10</a:t>
            </a:fld>
            <a:endParaRPr lang="en-US"/>
          </a:p>
        </p:txBody>
      </p:sp>
    </p:spTree>
    <p:extLst>
      <p:ext uri="{BB962C8B-B14F-4D97-AF65-F5344CB8AC3E}">
        <p14:creationId xmlns:p14="http://schemas.microsoft.com/office/powerpoint/2010/main" val="218492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https://pixabay.com/photos/eiffel-tower-arch-tourism-crowd-4416700/</a:t>
            </a:r>
            <a:r>
              <a:rPr lang="en-GB" dirty="0"/>
              <a:t> </a:t>
            </a:r>
            <a:r>
              <a:rPr lang="en-GB" sz="1200" b="0" i="0" kern="1200" dirty="0">
                <a:solidFill>
                  <a:schemeClr val="tx1"/>
                </a:solidFill>
                <a:effectLst/>
                <a:latin typeface="+mn-lt"/>
                <a:ea typeface="+mn-ea"/>
                <a:cs typeface="+mn-cs"/>
              </a:rPr>
              <a:t>Image by </a:t>
            </a:r>
            <a:r>
              <a:rPr lang="en-GB" sz="1200" b="0" i="0" u="sng" kern="1200" dirty="0">
                <a:solidFill>
                  <a:schemeClr val="tx1"/>
                </a:solidFill>
                <a:effectLst/>
                <a:latin typeface="+mn-lt"/>
                <a:ea typeface="+mn-ea"/>
                <a:cs typeface="+mn-cs"/>
                <a:hlinkClick r:id="rId4"/>
              </a:rPr>
              <a:t>Phil Riley</a:t>
            </a:r>
            <a:r>
              <a:rPr lang="en-GB" sz="1200" b="0" i="0" kern="1200" dirty="0">
                <a:solidFill>
                  <a:schemeClr val="tx1"/>
                </a:solidFill>
                <a:effectLst/>
                <a:latin typeface="+mn-lt"/>
                <a:ea typeface="+mn-ea"/>
                <a:cs typeface="+mn-cs"/>
              </a:rPr>
              <a:t> from </a:t>
            </a:r>
            <a:r>
              <a:rPr lang="en-GB" sz="1200" b="0" i="0" u="sng" kern="1200" dirty="0" err="1">
                <a:solidFill>
                  <a:schemeClr val="tx1"/>
                </a:solidFill>
                <a:effectLst/>
                <a:latin typeface="+mn-lt"/>
                <a:ea typeface="+mn-ea"/>
                <a:cs typeface="+mn-cs"/>
                <a:hlinkClick r:id="rId5"/>
              </a:rPr>
              <a:t>Pixabay</a:t>
            </a:r>
            <a:r>
              <a:rPr lang="en-GB" sz="1200" b="0" i="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pPr>
              <a:defRPr/>
            </a:pPr>
            <a:fld id="{62C19FF7-E622-448B-8121-4CD10148558D}" type="slidenum">
              <a:rPr lang="en-US" smtClean="0"/>
              <a:pPr>
                <a:defRPr/>
              </a:pPr>
              <a:t>12</a:t>
            </a:fld>
            <a:endParaRPr lang="en-US"/>
          </a:p>
        </p:txBody>
      </p:sp>
    </p:spTree>
    <p:extLst>
      <p:ext uri="{BB962C8B-B14F-4D97-AF65-F5344CB8AC3E}">
        <p14:creationId xmlns:p14="http://schemas.microsoft.com/office/powerpoint/2010/main" val="1726611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https://pixabay.com/photos/glass-facade-window-cleaner-facade-817732/</a:t>
            </a:r>
            <a:r>
              <a:rPr lang="en-GB" dirty="0"/>
              <a:t> </a:t>
            </a:r>
            <a:r>
              <a:rPr lang="en-GB" sz="1200" b="0" i="0" kern="1200" dirty="0">
                <a:solidFill>
                  <a:schemeClr val="tx1"/>
                </a:solidFill>
                <a:effectLst/>
                <a:latin typeface="+mn-lt"/>
                <a:ea typeface="+mn-ea"/>
                <a:cs typeface="+mn-cs"/>
              </a:rPr>
              <a:t>Image by </a:t>
            </a:r>
            <a:r>
              <a:rPr lang="en-GB" sz="1200" b="0" i="0" u="sng" kern="1200" dirty="0">
                <a:solidFill>
                  <a:schemeClr val="tx1"/>
                </a:solidFill>
                <a:effectLst/>
                <a:latin typeface="+mn-lt"/>
                <a:ea typeface="+mn-ea"/>
                <a:cs typeface="+mn-cs"/>
                <a:hlinkClick r:id="rId4"/>
              </a:rPr>
              <a:t>Gerhard </a:t>
            </a:r>
            <a:r>
              <a:rPr lang="en-GB" sz="1200" b="0" i="0" u="sng" kern="1200" dirty="0" err="1">
                <a:solidFill>
                  <a:schemeClr val="tx1"/>
                </a:solidFill>
                <a:effectLst/>
                <a:latin typeface="+mn-lt"/>
                <a:ea typeface="+mn-ea"/>
                <a:cs typeface="+mn-cs"/>
                <a:hlinkClick r:id="rId4"/>
              </a:rPr>
              <a:t>Bögner</a:t>
            </a:r>
            <a:r>
              <a:rPr lang="en-GB" sz="1200" b="0" i="0" kern="1200" dirty="0">
                <a:solidFill>
                  <a:schemeClr val="tx1"/>
                </a:solidFill>
                <a:effectLst/>
                <a:latin typeface="+mn-lt"/>
                <a:ea typeface="+mn-ea"/>
                <a:cs typeface="+mn-cs"/>
              </a:rPr>
              <a:t> from </a:t>
            </a:r>
            <a:r>
              <a:rPr lang="en-GB" sz="1200" b="0" i="0" u="sng" kern="1200" dirty="0" err="1">
                <a:solidFill>
                  <a:schemeClr val="tx1"/>
                </a:solidFill>
                <a:effectLst/>
                <a:latin typeface="+mn-lt"/>
                <a:ea typeface="+mn-ea"/>
                <a:cs typeface="+mn-cs"/>
                <a:hlinkClick r:id="rId5"/>
              </a:rPr>
              <a:t>Pixabay</a:t>
            </a:r>
            <a:r>
              <a:rPr lang="en-GB" sz="1200" b="0" i="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pPr>
              <a:defRPr/>
            </a:pPr>
            <a:fld id="{62C19FF7-E622-448B-8121-4CD10148558D}" type="slidenum">
              <a:rPr lang="en-US" smtClean="0"/>
              <a:pPr>
                <a:defRPr/>
              </a:pPr>
              <a:t>14</a:t>
            </a:fld>
            <a:endParaRPr lang="en-US"/>
          </a:p>
        </p:txBody>
      </p:sp>
    </p:spTree>
    <p:extLst>
      <p:ext uri="{BB962C8B-B14F-4D97-AF65-F5344CB8AC3E}">
        <p14:creationId xmlns:p14="http://schemas.microsoft.com/office/powerpoint/2010/main" val="363736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cs typeface="Arial" pitchFamily="34" charset="0"/>
              </a:rPr>
              <a:t>https://pixabay.com/en/curve-background-gradient-color-2822641/</a:t>
            </a:r>
          </a:p>
          <a:p>
            <a:endParaRPr lang="en-GB" dirty="0"/>
          </a:p>
        </p:txBody>
      </p:sp>
      <p:sp>
        <p:nvSpPr>
          <p:cNvPr id="4" name="Slide Number Placeholder 3"/>
          <p:cNvSpPr>
            <a:spLocks noGrp="1"/>
          </p:cNvSpPr>
          <p:nvPr>
            <p:ph type="sldNum" sz="quarter" idx="10"/>
          </p:nvPr>
        </p:nvSpPr>
        <p:spPr/>
        <p:txBody>
          <a:bodyPr/>
          <a:lstStyle/>
          <a:p>
            <a:pPr>
              <a:defRPr/>
            </a:pPr>
            <a:fld id="{62C19FF7-E622-448B-8121-4CD10148558D}" type="slidenum">
              <a:rPr lang="en-US" smtClean="0"/>
              <a:pPr>
                <a:defRPr/>
              </a:pPr>
              <a:t>16</a:t>
            </a:fld>
            <a:endParaRPr lang="en-US"/>
          </a:p>
        </p:txBody>
      </p:sp>
    </p:spTree>
    <p:extLst>
      <p:ext uri="{BB962C8B-B14F-4D97-AF65-F5344CB8AC3E}">
        <p14:creationId xmlns:p14="http://schemas.microsoft.com/office/powerpoint/2010/main" val="3210405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a:t>
            </a:r>
            <a:r>
              <a:rPr lang="en-GB" baseline="0" dirty="0"/>
              <a:t> taken by and</a:t>
            </a:r>
            <a:r>
              <a:rPr lang="en-GB" dirty="0"/>
              <a:t> property of Rachel Beddoes – permission granted to use</a:t>
            </a:r>
          </a:p>
          <a:p>
            <a:r>
              <a:rPr lang="en-GB" dirty="0"/>
              <a:t>*You could</a:t>
            </a:r>
            <a:r>
              <a:rPr lang="en-GB" baseline="0" dirty="0"/>
              <a:t> replace this photo with one of Bloodhound with the new livery if you wish</a:t>
            </a:r>
            <a:endParaRPr lang="en-GB" dirty="0"/>
          </a:p>
        </p:txBody>
      </p:sp>
      <p:sp>
        <p:nvSpPr>
          <p:cNvPr id="4" name="Slide Number Placeholder 3"/>
          <p:cNvSpPr>
            <a:spLocks noGrp="1"/>
          </p:cNvSpPr>
          <p:nvPr>
            <p:ph type="sldNum" sz="quarter" idx="10"/>
          </p:nvPr>
        </p:nvSpPr>
        <p:spPr/>
        <p:txBody>
          <a:bodyPr/>
          <a:lstStyle/>
          <a:p>
            <a:pPr>
              <a:defRPr/>
            </a:pPr>
            <a:fld id="{62C19FF7-E622-448B-8121-4CD10148558D}" type="slidenum">
              <a:rPr lang="en-US" smtClean="0"/>
              <a:pPr>
                <a:defRPr/>
              </a:pPr>
              <a:t>18</a:t>
            </a:fld>
            <a:endParaRPr lang="en-US"/>
          </a:p>
        </p:txBody>
      </p:sp>
    </p:spTree>
    <p:extLst>
      <p:ext uri="{BB962C8B-B14F-4D97-AF65-F5344CB8AC3E}">
        <p14:creationId xmlns:p14="http://schemas.microsoft.com/office/powerpoint/2010/main" val="2581011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cs typeface="Arial" pitchFamily="34" charset="0"/>
              </a:rPr>
              <a:t>https://pixabay.com/en/american-express-cards-credit-89024/</a:t>
            </a:r>
          </a:p>
          <a:p>
            <a:endParaRPr lang="en-GB" dirty="0"/>
          </a:p>
        </p:txBody>
      </p:sp>
      <p:sp>
        <p:nvSpPr>
          <p:cNvPr id="4" name="Slide Number Placeholder 3"/>
          <p:cNvSpPr>
            <a:spLocks noGrp="1"/>
          </p:cNvSpPr>
          <p:nvPr>
            <p:ph type="sldNum" sz="quarter" idx="10"/>
          </p:nvPr>
        </p:nvSpPr>
        <p:spPr/>
        <p:txBody>
          <a:bodyPr/>
          <a:lstStyle/>
          <a:p>
            <a:pPr>
              <a:defRPr/>
            </a:pPr>
            <a:fld id="{62C19FF7-E622-448B-8121-4CD10148558D}" type="slidenum">
              <a:rPr lang="en-US" smtClean="0"/>
              <a:pPr>
                <a:defRPr/>
              </a:pPr>
              <a:t>20</a:t>
            </a:fld>
            <a:endParaRPr lang="en-US"/>
          </a:p>
        </p:txBody>
      </p:sp>
    </p:spTree>
    <p:extLst>
      <p:ext uri="{BB962C8B-B14F-4D97-AF65-F5344CB8AC3E}">
        <p14:creationId xmlns:p14="http://schemas.microsoft.com/office/powerpoint/2010/main" val="14463585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9861" y="915029"/>
            <a:ext cx="5224277" cy="3408851"/>
          </a:xfrm>
          <a:prstGeom prst="rect">
            <a:avLst/>
          </a:prstGeom>
        </p:spPr>
      </p:pic>
      <p:pic>
        <p:nvPicPr>
          <p:cNvPr id="4" name="Picture 3">
            <a:extLst>
              <a:ext uri="{FF2B5EF4-FFF2-40B4-BE49-F238E27FC236}">
                <a16:creationId xmlns:a16="http://schemas.microsoft.com/office/drawing/2014/main" xmlns="" id="{45049B7C-B412-4BEF-A381-64CFD2490A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1999" y="5238909"/>
            <a:ext cx="2700000" cy="704063"/>
          </a:xfrm>
          <a:prstGeom prst="rect">
            <a:avLst/>
          </a:prstGeom>
        </p:spPr>
      </p:pic>
    </p:spTree>
    <p:extLst>
      <p:ext uri="{BB962C8B-B14F-4D97-AF65-F5344CB8AC3E}">
        <p14:creationId xmlns:p14="http://schemas.microsoft.com/office/powerpoint/2010/main" val="411487479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958404"/>
            <a:ext cx="3008313" cy="598388"/>
          </a:xfrm>
          <a:prstGeom prst="rect">
            <a:avLst/>
          </a:prstGeom>
        </p:spPr>
        <p:txBody>
          <a:bodyPr vert="horz" anchor="t"/>
          <a:lstStyle>
            <a:lvl1pPr algn="l">
              <a:defRPr sz="2400" b="0">
                <a:solidFill>
                  <a:schemeClr val="tx2"/>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3575050" y="958405"/>
            <a:ext cx="5111750" cy="5167759"/>
          </a:xfrm>
          <a:prstGeom prst="rect">
            <a:avLst/>
          </a:prstGeom>
        </p:spPr>
        <p:txBody>
          <a:bodyPr vert="horz"/>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lang="en-GB" sz="2800" dirty="0" smtClean="0">
                <a:solidFill>
                  <a:srgbClr val="002147"/>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Font typeface="Arial" pitchFamily="34" charset="0"/>
              <a:buChar char="•"/>
              <a:defRPr lang="en-GB" sz="2800" dirty="0" smtClean="0">
                <a:solidFill>
                  <a:srgbClr val="002147"/>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Font typeface="Arial" pitchFamily="34" charset="0"/>
              <a:buChar char="-"/>
              <a:defRPr lang="en-GB" sz="2800" dirty="0" smtClean="0">
                <a:solidFill>
                  <a:srgbClr val="002147"/>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lang="en-GB" sz="2800" dirty="0" smtClean="0">
                <a:solidFill>
                  <a:srgbClr val="002147"/>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lang="en-US" sz="2800" dirty="0">
                <a:solidFill>
                  <a:srgbClr val="002147"/>
                </a:solidFill>
                <a:latin typeface="Arial" panose="020B0604020202020204" pitchFamily="34" charset="0"/>
                <a:ea typeface="+mn-ea"/>
                <a:cs typeface="Arial" panose="020B0604020202020204" pitchFamily="34" charset="0"/>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1" y="1772816"/>
            <a:ext cx="3008313" cy="4353347"/>
          </a:xfrm>
          <a:prstGeom prst="rect">
            <a:avLst/>
          </a:prstGeom>
        </p:spPr>
        <p:txBody>
          <a:bodyPr vert="horz"/>
          <a:lstStyle>
            <a:lvl1pPr marL="0" indent="0">
              <a:buNone/>
              <a:defRPr sz="2000">
                <a:solidFill>
                  <a:schemeClr val="tx1"/>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Tree>
    <p:extLst>
      <p:ext uri="{BB962C8B-B14F-4D97-AF65-F5344CB8AC3E}">
        <p14:creationId xmlns:p14="http://schemas.microsoft.com/office/powerpoint/2010/main" val="1539355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3568" y="4800600"/>
            <a:ext cx="7772400" cy="566738"/>
          </a:xfrm>
          <a:prstGeom prst="rect">
            <a:avLst/>
          </a:prstGeom>
        </p:spPr>
        <p:txBody>
          <a:bodyPr vert="horz" anchor="b"/>
          <a:lstStyle>
            <a:lvl1pPr algn="l">
              <a:defRPr sz="4400" b="0">
                <a:solidFill>
                  <a:schemeClr val="tx2"/>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Picture Placeholder 2"/>
          <p:cNvSpPr>
            <a:spLocks noGrp="1"/>
          </p:cNvSpPr>
          <p:nvPr>
            <p:ph type="pic" idx="1"/>
          </p:nvPr>
        </p:nvSpPr>
        <p:spPr>
          <a:xfrm>
            <a:off x="0" y="801787"/>
            <a:ext cx="9144000" cy="3888434"/>
          </a:xfrm>
          <a:prstGeom prst="rect">
            <a:avLst/>
          </a:prstGeom>
        </p:spPr>
        <p:txBody>
          <a:bodyPr vert="horz"/>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83568" y="5367338"/>
            <a:ext cx="7772400" cy="804862"/>
          </a:xfrm>
          <a:prstGeom prst="rect">
            <a:avLst/>
          </a:prstGeom>
        </p:spPr>
        <p:txBody>
          <a:bodyPr vert="horz"/>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GB" dirty="0"/>
          </a:p>
        </p:txBody>
      </p:sp>
    </p:spTree>
    <p:extLst>
      <p:ext uri="{BB962C8B-B14F-4D97-AF65-F5344CB8AC3E}">
        <p14:creationId xmlns:p14="http://schemas.microsoft.com/office/powerpoint/2010/main" val="3416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txBox="1">
            <a:spLocks/>
          </p:cNvSpPr>
          <p:nvPr userDrawn="1"/>
        </p:nvSpPr>
        <p:spPr>
          <a:xfrm>
            <a:off x="457202" y="975867"/>
            <a:ext cx="8382001" cy="5549287"/>
          </a:xfrm>
          <a:prstGeom prst="rect">
            <a:avLst/>
          </a:prstGeom>
        </p:spPr>
        <p:txBody>
          <a:bodyPr vert="horz" wrap="square" tIns="90000" bIns="90000" anchor="t" anchorCtr="0"/>
          <a:lstStyle>
            <a:lvl1pPr marL="342900" indent="-342900" algn="l" rtl="0" eaLnBrk="0" fontAlgn="base" hangingPunct="0">
              <a:spcBef>
                <a:spcPct val="20000"/>
              </a:spcBef>
              <a:spcAft>
                <a:spcPct val="0"/>
              </a:spcAft>
              <a:buClr>
                <a:schemeClr val="bg2"/>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bg2"/>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bg2"/>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bg2"/>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lang="en-US" sz="2800" dirty="0">
                <a:solidFill>
                  <a:schemeClr val="tx2"/>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1800">
                <a:solidFill>
                  <a:srgbClr val="002350"/>
                </a:solidFill>
                <a:latin typeface="+mn-lt"/>
                <a:ea typeface="+mn-ea"/>
              </a:defRPr>
            </a:lvl6pPr>
            <a:lvl7pPr marL="2971800" indent="-228600" algn="l" rtl="0" fontAlgn="base">
              <a:spcBef>
                <a:spcPct val="20000"/>
              </a:spcBef>
              <a:spcAft>
                <a:spcPct val="0"/>
              </a:spcAft>
              <a:buChar char="»"/>
              <a:defRPr sz="1800">
                <a:solidFill>
                  <a:srgbClr val="002350"/>
                </a:solidFill>
                <a:latin typeface="+mn-lt"/>
                <a:ea typeface="+mn-ea"/>
              </a:defRPr>
            </a:lvl7pPr>
            <a:lvl8pPr marL="3429000" indent="-228600" algn="l" rtl="0" fontAlgn="base">
              <a:spcBef>
                <a:spcPct val="20000"/>
              </a:spcBef>
              <a:spcAft>
                <a:spcPct val="0"/>
              </a:spcAft>
              <a:buChar char="»"/>
              <a:defRPr sz="1800">
                <a:solidFill>
                  <a:srgbClr val="002350"/>
                </a:solidFill>
                <a:latin typeface="+mn-lt"/>
                <a:ea typeface="+mn-ea"/>
              </a:defRPr>
            </a:lvl8pPr>
            <a:lvl9pPr marL="3886200" indent="-228600" algn="l" rtl="0" fontAlgn="base">
              <a:spcBef>
                <a:spcPct val="20000"/>
              </a:spcBef>
              <a:spcAft>
                <a:spcPct val="0"/>
              </a:spcAft>
              <a:buChar char="»"/>
              <a:defRPr sz="1800">
                <a:solidFill>
                  <a:srgbClr val="002350"/>
                </a:solidFill>
                <a:latin typeface="+mn-lt"/>
                <a:ea typeface="+mn-ea"/>
              </a:defRPr>
            </a:lvl9pPr>
          </a:lstStyle>
          <a:p>
            <a:pPr marL="0" indent="0" algn="ctr">
              <a:buNone/>
            </a:pPr>
            <a:r>
              <a:rPr lang="en-GB" sz="4400" dirty="0"/>
              <a:t>MEI holds the</a:t>
            </a:r>
            <a:r>
              <a:rPr lang="en-GB" sz="4400" baseline="0" dirty="0"/>
              <a:t> </a:t>
            </a:r>
            <a:r>
              <a:rPr lang="en-GB" sz="4400" dirty="0"/>
              <a:t>NCETM CPD Standard</a:t>
            </a:r>
          </a:p>
          <a:p>
            <a:pPr marL="0" indent="0" algn="ctr">
              <a:buNone/>
            </a:pPr>
            <a:endParaRPr lang="en-GB" sz="2800" dirty="0"/>
          </a:p>
          <a:p>
            <a:pPr marL="0" indent="0" algn="l">
              <a:buNone/>
            </a:pPr>
            <a:r>
              <a:rPr lang="en-GB" kern="0" dirty="0">
                <a:solidFill>
                  <a:srgbClr val="002147"/>
                </a:solidFill>
              </a:rPr>
              <a:t>The CPD Standard supports maths teachers to access information about the wide range of CPD provision on offer and to be assured of its appropriateness and quality.</a:t>
            </a:r>
          </a:p>
          <a:p>
            <a:endParaRPr lang="en-GB" kern="0" dirty="0">
              <a:solidFill>
                <a:srgbClr val="002147"/>
              </a:solidFill>
            </a:endParaRPr>
          </a:p>
          <a:p>
            <a:pPr marL="0" indent="0">
              <a:buNone/>
            </a:pPr>
            <a:r>
              <a:rPr lang="en-GB" i="1" kern="0" dirty="0">
                <a:solidFill>
                  <a:schemeClr val="accent1"/>
                </a:solidFill>
              </a:rPr>
              <a:t>ncetm.org.uk/</a:t>
            </a:r>
            <a:r>
              <a:rPr lang="en-GB" i="1" kern="0" dirty="0" err="1">
                <a:solidFill>
                  <a:schemeClr val="accent1"/>
                </a:solidFill>
              </a:rPr>
              <a:t>cpdstandard</a:t>
            </a:r>
            <a:endParaRPr lang="en-GB" i="1" kern="0" dirty="0">
              <a:solidFill>
                <a:schemeClr val="accent1"/>
              </a:solidFill>
            </a:endParaRPr>
          </a:p>
        </p:txBody>
      </p:sp>
      <p:pic>
        <p:nvPicPr>
          <p:cNvPr id="4" name="Picture Placeholder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943603" y="4793890"/>
            <a:ext cx="2895600" cy="1731264"/>
          </a:xfrm>
          <a:prstGeom prst="rect">
            <a:avLst/>
          </a:prstGeom>
        </p:spPr>
      </p:pic>
    </p:spTree>
    <p:extLst>
      <p:ext uri="{BB962C8B-B14F-4D97-AF65-F5344CB8AC3E}">
        <p14:creationId xmlns:p14="http://schemas.microsoft.com/office/powerpoint/2010/main" val="1950548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95288" y="1196975"/>
            <a:ext cx="3744912" cy="3240088"/>
          </a:xfrm>
          <a:prstGeom prst="rect">
            <a:avLst/>
          </a:prstGeom>
        </p:spPr>
        <p:txBody>
          <a:bodyPr/>
          <a:lstStyle>
            <a:lvl1pPr marL="0" indent="0">
              <a:buNone/>
              <a:defRPr>
                <a:latin typeface="Arial" panose="020B0604020202020204" pitchFamily="34" charset="0"/>
                <a:cs typeface="Arial" panose="020B0604020202020204" pitchFamily="34" charset="0"/>
              </a:defRPr>
            </a:lvl1pPr>
          </a:lstStyle>
          <a:p>
            <a:endParaRPr lang="en-GB" dirty="0"/>
          </a:p>
        </p:txBody>
      </p:sp>
      <p:sp>
        <p:nvSpPr>
          <p:cNvPr id="9" name="Title 1"/>
          <p:cNvSpPr>
            <a:spLocks noGrp="1"/>
          </p:cNvSpPr>
          <p:nvPr>
            <p:ph type="title"/>
          </p:nvPr>
        </p:nvSpPr>
        <p:spPr>
          <a:xfrm>
            <a:off x="4427985" y="1196975"/>
            <a:ext cx="4269160" cy="1446550"/>
          </a:xfrm>
          <a:prstGeom prst="rect">
            <a:avLst/>
          </a:prstGeom>
        </p:spPr>
        <p:txBody>
          <a:bodyPr vert="horz">
            <a:spAutoFit/>
          </a:bodyPr>
          <a:lstStyle>
            <a:lvl1pPr algn="l">
              <a:defRPr>
                <a:solidFill>
                  <a:srgbClr val="E0003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1" name="Text Placeholder 10"/>
          <p:cNvSpPr>
            <a:spLocks noGrp="1"/>
          </p:cNvSpPr>
          <p:nvPr>
            <p:ph type="body" sz="quarter" idx="11"/>
          </p:nvPr>
        </p:nvSpPr>
        <p:spPr>
          <a:xfrm>
            <a:off x="4427538" y="2636838"/>
            <a:ext cx="4248150" cy="1512887"/>
          </a:xfrm>
          <a:prstGeom prst="rect">
            <a:avLst/>
          </a:prstGeom>
        </p:spPr>
        <p:txBody>
          <a:bodyPr/>
          <a:lstStyle>
            <a:lvl1pPr marL="0" indent="0">
              <a:buNone/>
              <a:defRPr sz="3600"/>
            </a:lvl1pPr>
          </a:lstStyle>
          <a:p>
            <a:pPr lvl="0"/>
            <a:r>
              <a:rPr lang="en-US" dirty="0"/>
              <a:t>Click to edit Master text styles</a:t>
            </a:r>
            <a:endParaRPr lang="en-GB" dirty="0"/>
          </a:p>
        </p:txBody>
      </p:sp>
    </p:spTree>
    <p:extLst>
      <p:ext uri="{BB962C8B-B14F-4D97-AF65-F5344CB8AC3E}">
        <p14:creationId xmlns:p14="http://schemas.microsoft.com/office/powerpoint/2010/main" val="61419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icture with tit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95288" y="1196975"/>
            <a:ext cx="3744912" cy="3240088"/>
          </a:xfrm>
          <a:prstGeom prst="rect">
            <a:avLst/>
          </a:prstGeom>
        </p:spPr>
        <p:txBody>
          <a:bodyPr/>
          <a:lstStyle>
            <a:lvl1pPr marL="0" indent="0">
              <a:buNone/>
              <a:defRPr>
                <a:latin typeface="Arial" panose="020B0604020202020204" pitchFamily="34" charset="0"/>
                <a:cs typeface="Arial" panose="020B0604020202020204" pitchFamily="34" charset="0"/>
              </a:defRPr>
            </a:lvl1pPr>
          </a:lstStyle>
          <a:p>
            <a:endParaRPr lang="en-GB" dirty="0"/>
          </a:p>
        </p:txBody>
      </p:sp>
      <p:sp>
        <p:nvSpPr>
          <p:cNvPr id="9" name="Title 1"/>
          <p:cNvSpPr>
            <a:spLocks noGrp="1"/>
          </p:cNvSpPr>
          <p:nvPr>
            <p:ph type="title"/>
          </p:nvPr>
        </p:nvSpPr>
        <p:spPr>
          <a:xfrm>
            <a:off x="4427985" y="1196975"/>
            <a:ext cx="4269160" cy="1446550"/>
          </a:xfrm>
          <a:prstGeom prst="rect">
            <a:avLst/>
          </a:prstGeom>
        </p:spPr>
        <p:txBody>
          <a:bodyPr vert="horz">
            <a:spAutoFit/>
          </a:bodyPr>
          <a:lstStyle>
            <a:lvl1pPr algn="l">
              <a:defRPr>
                <a:solidFill>
                  <a:srgbClr val="E0003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pic>
        <p:nvPicPr>
          <p:cNvPr id="4" name="Picture Placeholder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95288" y="4927532"/>
            <a:ext cx="2408453" cy="1440000"/>
          </a:xfrm>
          <a:prstGeom prst="rect">
            <a:avLst/>
          </a:prstGeom>
        </p:spPr>
      </p:pic>
      <p:sp>
        <p:nvSpPr>
          <p:cNvPr id="7" name="Text Placeholder 10"/>
          <p:cNvSpPr>
            <a:spLocks noGrp="1"/>
          </p:cNvSpPr>
          <p:nvPr>
            <p:ph type="body" sz="quarter" idx="11"/>
          </p:nvPr>
        </p:nvSpPr>
        <p:spPr>
          <a:xfrm>
            <a:off x="4427538" y="2636838"/>
            <a:ext cx="4248150" cy="1512887"/>
          </a:xfrm>
          <a:prstGeom prst="rect">
            <a:avLst/>
          </a:prstGeom>
        </p:spPr>
        <p:txBody>
          <a:bodyPr/>
          <a:lstStyle>
            <a:lvl1pPr marL="0" indent="0">
              <a:buNone/>
              <a:defRPr sz="3600"/>
            </a:lvl1pPr>
          </a:lstStyle>
          <a:p>
            <a:pPr lvl="0"/>
            <a:r>
              <a:rPr lang="en-US" dirty="0"/>
              <a:t>Click to edit Master text styles</a:t>
            </a:r>
            <a:endParaRPr lang="en-GB" dirty="0"/>
          </a:p>
        </p:txBody>
      </p:sp>
    </p:spTree>
    <p:extLst>
      <p:ext uri="{BB962C8B-B14F-4D97-AF65-F5344CB8AC3E}">
        <p14:creationId xmlns:p14="http://schemas.microsoft.com/office/powerpoint/2010/main" val="1354182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028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59359"/>
            <a:ext cx="8229600" cy="769441"/>
          </a:xfrm>
          <a:prstGeom prst="rect">
            <a:avLst/>
          </a:prstGeom>
        </p:spPr>
        <p:txBody>
          <a:bodyPr vert="horz">
            <a:spAutoFit/>
          </a:bodyPr>
          <a:lstStyle>
            <a:lvl1pPr>
              <a:defRPr>
                <a:solidFill>
                  <a:srgbClr val="E0003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457200" y="1628800"/>
            <a:ext cx="8229600" cy="4497363"/>
          </a:xfrm>
          <a:prstGeom prst="rect">
            <a:avLst/>
          </a:prstGeom>
        </p:spPr>
        <p:txBody>
          <a:bodyPr vert="horz"/>
          <a:lstStyle>
            <a:lvl1pPr marL="457200" indent="-457200">
              <a:buClr>
                <a:schemeClr val="tx2"/>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1pPr>
            <a:lvl2pPr marL="914400" indent="-457200">
              <a:buClr>
                <a:schemeClr val="tx2"/>
              </a:buClr>
              <a:buFont typeface="Arial" pitchFamily="34" charset="0"/>
              <a:buChar char="•"/>
              <a:defRPr>
                <a:solidFill>
                  <a:schemeClr val="tx1"/>
                </a:solidFill>
                <a:latin typeface="Arial" panose="020B0604020202020204" pitchFamily="34" charset="0"/>
                <a:cs typeface="Arial" panose="020B0604020202020204" pitchFamily="34" charset="0"/>
              </a:defRPr>
            </a:lvl2pPr>
            <a:lvl3pPr marL="1257300" indent="-342900">
              <a:buClr>
                <a:schemeClr val="tx2"/>
              </a:buClr>
              <a:buFont typeface="Arial" pitchFamily="34" charset="0"/>
              <a:buChar char="-"/>
              <a:defRPr>
                <a:solidFill>
                  <a:schemeClr val="tx1"/>
                </a:solidFill>
                <a:latin typeface="Arial" panose="020B0604020202020204" pitchFamily="34" charset="0"/>
                <a:cs typeface="Arial" panose="020B0604020202020204" pitchFamily="34" charset="0"/>
              </a:defRPr>
            </a:lvl3pPr>
            <a:lvl4pPr marL="1714500" indent="-342900">
              <a:buClr>
                <a:schemeClr val="tx2"/>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171700" indent="-342900">
              <a:buClr>
                <a:schemeClr val="tx2"/>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6296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itter Title and Content">
    <p:spTree>
      <p:nvGrpSpPr>
        <p:cNvPr id="1" name=""/>
        <p:cNvGrpSpPr/>
        <p:nvPr/>
      </p:nvGrpSpPr>
      <p:grpSpPr>
        <a:xfrm>
          <a:off x="0" y="0"/>
          <a:ext cx="0" cy="0"/>
          <a:chOff x="0" y="0"/>
          <a:chExt cx="0" cy="0"/>
        </a:xfrm>
      </p:grpSpPr>
      <p:sp>
        <p:nvSpPr>
          <p:cNvPr id="7" name="Text Placeholder 2"/>
          <p:cNvSpPr>
            <a:spLocks noGrp="1"/>
          </p:cNvSpPr>
          <p:nvPr>
            <p:ph type="body" idx="1"/>
          </p:nvPr>
        </p:nvSpPr>
        <p:spPr>
          <a:xfrm>
            <a:off x="457200" y="1781126"/>
            <a:ext cx="4040188" cy="639762"/>
          </a:xfrm>
          <a:prstGeom prst="rect">
            <a:avLst/>
          </a:prstGeom>
        </p:spPr>
        <p:txBody>
          <a:bodyPr vert="horz" anchor="t"/>
          <a:lstStyle>
            <a:lvl1pPr marL="0" indent="0">
              <a:buNone/>
              <a:defRPr sz="24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8" name="Content Placeholder 3"/>
          <p:cNvSpPr>
            <a:spLocks noGrp="1"/>
          </p:cNvSpPr>
          <p:nvPr>
            <p:ph sz="half" idx="2"/>
          </p:nvPr>
        </p:nvSpPr>
        <p:spPr>
          <a:xfrm>
            <a:off x="457200" y="2645221"/>
            <a:ext cx="4040188" cy="3480942"/>
          </a:xfrm>
          <a:prstGeom prst="rect">
            <a:avLst/>
          </a:prstGeom>
        </p:spPr>
        <p:txBody>
          <a:bodyPr vert="horz"/>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lang="en-GB" sz="2400" dirty="0" smtClean="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Font typeface="Arial" pitchFamily="34" charset="0"/>
              <a:buChar char="•"/>
              <a:defRPr lang="en-GB" sz="2400" dirty="0" smtClean="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Font typeface="Arial" pitchFamily="34" charset="0"/>
              <a:buChar char="-"/>
              <a:defRPr lang="en-GB" sz="2400" dirty="0" smtClean="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lang="en-GB" sz="2400" dirty="0" smtClean="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lang="en-US" sz="2400" dirty="0">
                <a:solidFill>
                  <a:schemeClr val="tx1"/>
                </a:solidFill>
                <a:latin typeface="Arial" panose="020B0604020202020204" pitchFamily="34" charset="0"/>
                <a:ea typeface="+mn-ea"/>
                <a:cs typeface="Arial" panose="020B0604020202020204" pitchFamily="34" charset="0"/>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4"/>
          <p:cNvSpPr>
            <a:spLocks noGrp="1"/>
          </p:cNvSpPr>
          <p:nvPr>
            <p:ph type="body" sz="quarter" idx="3"/>
          </p:nvPr>
        </p:nvSpPr>
        <p:spPr>
          <a:xfrm>
            <a:off x="4645026" y="1781126"/>
            <a:ext cx="4041775" cy="639762"/>
          </a:xfrm>
          <a:prstGeom prst="rect">
            <a:avLst/>
          </a:prstGeom>
        </p:spPr>
        <p:txBody>
          <a:bodyPr vert="horz" anchor="t"/>
          <a:lstStyle>
            <a:lvl1pPr marL="0" indent="0">
              <a:buNone/>
              <a:defRPr sz="24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Content Placeholder 5"/>
          <p:cNvSpPr>
            <a:spLocks noGrp="1"/>
          </p:cNvSpPr>
          <p:nvPr>
            <p:ph sz="quarter" idx="4"/>
          </p:nvPr>
        </p:nvSpPr>
        <p:spPr>
          <a:xfrm>
            <a:off x="4645026" y="2645223"/>
            <a:ext cx="4041775" cy="3480941"/>
          </a:xfrm>
          <a:prstGeom prst="rect">
            <a:avLst/>
          </a:prstGeom>
        </p:spPr>
        <p:txBody>
          <a:bodyPr vert="horz"/>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lang="en-GB" sz="2400" dirty="0" smtClean="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Font typeface="Arial" pitchFamily="34" charset="0"/>
              <a:buChar char="•"/>
              <a:defRPr lang="en-GB" sz="2400" dirty="0" smtClean="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Font typeface="Arial" pitchFamily="34" charset="0"/>
              <a:buChar char="-"/>
              <a:defRPr lang="en-GB" sz="2400" dirty="0" smtClean="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lang="en-GB" sz="2400" dirty="0" smtClean="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lang="en-US" sz="2400" dirty="0">
                <a:solidFill>
                  <a:schemeClr val="tx1"/>
                </a:solidFill>
                <a:latin typeface="Arial" panose="020B0604020202020204" pitchFamily="34" charset="0"/>
                <a:ea typeface="+mn-ea"/>
                <a:cs typeface="Arial" panose="020B0604020202020204" pitchFamily="34" charset="0"/>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itle 1"/>
          <p:cNvSpPr>
            <a:spLocks noGrp="1"/>
          </p:cNvSpPr>
          <p:nvPr>
            <p:ph type="title"/>
          </p:nvPr>
        </p:nvSpPr>
        <p:spPr>
          <a:xfrm>
            <a:off x="457200" y="836712"/>
            <a:ext cx="8229600" cy="769441"/>
          </a:xfrm>
          <a:prstGeom prst="rect">
            <a:avLst/>
          </a:prstGeom>
        </p:spPr>
        <p:txBody>
          <a:bodyPr vert="horz">
            <a:spAutoFit/>
          </a:bodyPr>
          <a:lstStyle>
            <a:lvl1pPr>
              <a:defRPr>
                <a:solidFill>
                  <a:schemeClr val="tx2"/>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918330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3568" y="2906713"/>
            <a:ext cx="7772400" cy="1500187"/>
          </a:xfrm>
          <a:prstGeom prst="rect">
            <a:avLst/>
          </a:prstGeom>
        </p:spPr>
        <p:txBody>
          <a:bodyPr vert="horz" anchor="b"/>
          <a:lstStyle>
            <a:lvl1pPr marL="0" indent="0">
              <a:buNone/>
              <a:defRPr sz="2000">
                <a:solidFill>
                  <a:srgbClr val="002147"/>
                </a:solidFill>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a:t>Click to edit Master text styles</a:t>
            </a:r>
          </a:p>
        </p:txBody>
      </p:sp>
      <p:sp>
        <p:nvSpPr>
          <p:cNvPr id="6" name="Title 1"/>
          <p:cNvSpPr>
            <a:spLocks noGrp="1"/>
          </p:cNvSpPr>
          <p:nvPr>
            <p:ph type="title"/>
          </p:nvPr>
        </p:nvSpPr>
        <p:spPr>
          <a:xfrm>
            <a:off x="683569" y="4437114"/>
            <a:ext cx="7848872" cy="769441"/>
          </a:xfrm>
          <a:prstGeom prst="rect">
            <a:avLst/>
          </a:prstGeom>
        </p:spPr>
        <p:txBody>
          <a:bodyPr vert="horz" wrap="square">
            <a:spAutoFit/>
          </a:bodyPr>
          <a:lstStyle>
            <a:lvl1pPr algn="l">
              <a:defRPr>
                <a:solidFill>
                  <a:schemeClr val="tx2"/>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2206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72816"/>
            <a:ext cx="4038600" cy="4353347"/>
          </a:xfrm>
          <a:prstGeom prst="rect">
            <a:avLst/>
          </a:prstGeom>
        </p:spPr>
        <p:txBody>
          <a:bodyPr vert="horz"/>
          <a:lstStyle>
            <a:lvl1pPr marL="342900" indent="-342900">
              <a:buClr>
                <a:schemeClr val="tx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buClr>
                <a:schemeClr val="tx2"/>
              </a:buClr>
              <a:buFont typeface="Arial"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buClr>
                <a:schemeClr val="tx2"/>
              </a:buClr>
              <a:buFont typeface="Arial"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buClr>
                <a:schemeClr val="tx2"/>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4pPr>
            <a:lvl5pPr marL="2057400" indent="-228600">
              <a:buClr>
                <a:schemeClr val="tx2"/>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48200" y="1772816"/>
            <a:ext cx="4038600" cy="4353347"/>
          </a:xfrm>
          <a:prstGeom prst="rect">
            <a:avLst/>
          </a:prstGeom>
        </p:spPr>
        <p:txBody>
          <a:bodyPr vert="horz"/>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lang="en-GB" sz="2800" dirty="0" smtClean="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Font typeface="Arial" pitchFamily="34" charset="0"/>
              <a:buChar char="•"/>
              <a:defRPr lang="en-GB" sz="2800" dirty="0" smtClean="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Font typeface="Arial" pitchFamily="34" charset="0"/>
              <a:buChar char="-"/>
              <a:defRPr lang="en-GB" sz="2800" dirty="0" smtClean="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lang="en-GB" sz="2800" dirty="0" smtClean="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lang="en-US" sz="2800" dirty="0">
                <a:solidFill>
                  <a:schemeClr val="tx1"/>
                </a:solidFill>
                <a:latin typeface="Arial" panose="020B0604020202020204" pitchFamily="34" charset="0"/>
                <a:ea typeface="+mn-ea"/>
                <a:cs typeface="Arial" panose="020B0604020202020204"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1"/>
          <p:cNvSpPr>
            <a:spLocks noGrp="1"/>
          </p:cNvSpPr>
          <p:nvPr>
            <p:ph type="title"/>
          </p:nvPr>
        </p:nvSpPr>
        <p:spPr>
          <a:xfrm>
            <a:off x="457200" y="836712"/>
            <a:ext cx="8229600" cy="769441"/>
          </a:xfrm>
          <a:prstGeom prst="rect">
            <a:avLst/>
          </a:prstGeom>
        </p:spPr>
        <p:txBody>
          <a:bodyPr vert="horz">
            <a:spAutoFit/>
          </a:bodyPr>
          <a:lstStyle>
            <a:lvl1pPr>
              <a:defRPr>
                <a:solidFill>
                  <a:schemeClr val="tx2"/>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673269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457200" y="836712"/>
            <a:ext cx="8229600" cy="769441"/>
          </a:xfrm>
          <a:prstGeom prst="rect">
            <a:avLst/>
          </a:prstGeom>
        </p:spPr>
        <p:txBody>
          <a:bodyPr vert="horz">
            <a:spAutoFit/>
          </a:bodyPr>
          <a:lstStyle>
            <a:lvl1pPr>
              <a:defRPr>
                <a:solidFill>
                  <a:schemeClr val="tx2"/>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695104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0" y="0"/>
            <a:ext cx="9144000" cy="783754"/>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pic>
        <p:nvPicPr>
          <p:cNvPr id="7" name="Picture 6">
            <a:extLst>
              <a:ext uri="{FF2B5EF4-FFF2-40B4-BE49-F238E27FC236}">
                <a16:creationId xmlns:a16="http://schemas.microsoft.com/office/drawing/2014/main" xmlns="" id="{76E3CB87-E264-47D6-8D2F-32974331B7C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596336" y="0"/>
            <a:ext cx="1547664" cy="773832"/>
          </a:xfrm>
          <a:prstGeom prst="rect">
            <a:avLst/>
          </a:prstGeom>
        </p:spPr>
      </p:pic>
      <p:cxnSp>
        <p:nvCxnSpPr>
          <p:cNvPr id="3" name="Straight Connector 2"/>
          <p:cNvCxnSpPr/>
          <p:nvPr userDrawn="1"/>
        </p:nvCxnSpPr>
        <p:spPr bwMode="auto">
          <a:xfrm>
            <a:off x="0" y="783754"/>
            <a:ext cx="9144000" cy="0"/>
          </a:xfrm>
          <a:prstGeom prst="line">
            <a:avLst/>
          </a:prstGeom>
          <a:solidFill>
            <a:schemeClr val="accent1"/>
          </a:solidFill>
          <a:ln w="28575" cap="flat" cmpd="sng" algn="ctr">
            <a:solidFill>
              <a:srgbClr val="002147"/>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4" name="Picture 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9533" y="136082"/>
            <a:ext cx="1464938" cy="511590"/>
          </a:xfrm>
          <a:prstGeom prst="rect">
            <a:avLst/>
          </a:prstGeom>
        </p:spPr>
      </p:pic>
      <p:sp>
        <p:nvSpPr>
          <p:cNvPr id="2" name="TextBox 1"/>
          <p:cNvSpPr txBox="1"/>
          <p:nvPr userDrawn="1"/>
        </p:nvSpPr>
        <p:spPr>
          <a:xfrm>
            <a:off x="0" y="6675786"/>
            <a:ext cx="1547664" cy="200055"/>
          </a:xfrm>
          <a:prstGeom prst="rect">
            <a:avLst/>
          </a:prstGeom>
          <a:noFill/>
        </p:spPr>
        <p:txBody>
          <a:bodyPr wrap="square" rtlCol="0">
            <a:spAutoFit/>
          </a:bodyPr>
          <a:lstStyle/>
          <a:p>
            <a:r>
              <a:rPr lang="en-GB" sz="700" dirty="0">
                <a:solidFill>
                  <a:schemeClr val="bg1">
                    <a:lumMod val="50000"/>
                  </a:schemeClr>
                </a:solidFill>
                <a:latin typeface="+mn-lt"/>
              </a:rPr>
              <a:t>AE Version 2.0 11/09/18.</a:t>
            </a:r>
          </a:p>
        </p:txBody>
      </p:sp>
    </p:spTree>
  </p:cSld>
  <p:clrMap bg1="lt1" tx1="dk1" bg2="lt2" tx2="dk2" accent1="accent1" accent2="accent2" accent3="accent3" accent4="accent4" accent5="accent5" accent6="accent6" hlink="hlink" folHlink="folHlink"/>
  <p:sldLayoutIdLst>
    <p:sldLayoutId id="2147483731" r:id="rId1"/>
    <p:sldLayoutId id="2147483726" r:id="rId2"/>
    <p:sldLayoutId id="2147483735" r:id="rId3"/>
    <p:sldLayoutId id="2147483732" r:id="rId4"/>
    <p:sldLayoutId id="2147483721" r:id="rId5"/>
    <p:sldLayoutId id="2147483733" r:id="rId6"/>
    <p:sldLayoutId id="2147483722" r:id="rId7"/>
    <p:sldLayoutId id="2147483723" r:id="rId8"/>
    <p:sldLayoutId id="2147483725" r:id="rId9"/>
    <p:sldLayoutId id="2147483727" r:id="rId10"/>
    <p:sldLayoutId id="2147483728" r:id="rId11"/>
    <p:sldLayoutId id="214748373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ea typeface="ヒラギノ角ゴ Pro W3" charset="0"/>
        </a:defRPr>
      </a:lvl2pPr>
      <a:lvl3pPr algn="ctr" rtl="0" eaLnBrk="0" fontAlgn="base" hangingPunct="0">
        <a:spcBef>
          <a:spcPct val="0"/>
        </a:spcBef>
        <a:spcAft>
          <a:spcPct val="0"/>
        </a:spcAft>
        <a:defRPr sz="4400">
          <a:solidFill>
            <a:schemeClr val="tx2"/>
          </a:solidFill>
          <a:latin typeface="Times" charset="0"/>
          <a:ea typeface="ヒラギノ角ゴ Pro W3" charset="0"/>
        </a:defRPr>
      </a:lvl3pPr>
      <a:lvl4pPr algn="ctr" rtl="0" eaLnBrk="0" fontAlgn="base" hangingPunct="0">
        <a:spcBef>
          <a:spcPct val="0"/>
        </a:spcBef>
        <a:spcAft>
          <a:spcPct val="0"/>
        </a:spcAft>
        <a:defRPr sz="4400">
          <a:solidFill>
            <a:schemeClr val="tx2"/>
          </a:solidFill>
          <a:latin typeface="Times" charset="0"/>
          <a:ea typeface="ヒラギノ角ゴ Pro W3" charset="0"/>
        </a:defRPr>
      </a:lvl4pPr>
      <a:lvl5pPr algn="ctr" rtl="0" eaLnBrk="0" fontAlgn="base" hangingPunct="0">
        <a:spcBef>
          <a:spcPct val="0"/>
        </a:spcBef>
        <a:spcAft>
          <a:spcPct val="0"/>
        </a:spcAft>
        <a:defRPr sz="4400">
          <a:solidFill>
            <a:schemeClr val="tx2"/>
          </a:solidFill>
          <a:latin typeface="Times" charset="0"/>
          <a:ea typeface="ヒラギノ角ゴ Pro W3" charset="0"/>
        </a:defRPr>
      </a:lvl5pPr>
      <a:lvl6pPr marL="457200" algn="ctr" rtl="0" fontAlgn="base">
        <a:spcBef>
          <a:spcPct val="0"/>
        </a:spcBef>
        <a:spcAft>
          <a:spcPct val="0"/>
        </a:spcAft>
        <a:defRPr sz="4400">
          <a:solidFill>
            <a:schemeClr val="tx2"/>
          </a:solidFill>
          <a:latin typeface="Times" charset="0"/>
          <a:ea typeface="ヒラギノ角ゴ Pro W3" charset="0"/>
        </a:defRPr>
      </a:lvl6pPr>
      <a:lvl7pPr marL="914400" algn="ctr" rtl="0" fontAlgn="base">
        <a:spcBef>
          <a:spcPct val="0"/>
        </a:spcBef>
        <a:spcAft>
          <a:spcPct val="0"/>
        </a:spcAft>
        <a:defRPr sz="4400">
          <a:solidFill>
            <a:schemeClr val="tx2"/>
          </a:solidFill>
          <a:latin typeface="Times" charset="0"/>
          <a:ea typeface="ヒラギノ角ゴ Pro W3" charset="0"/>
        </a:defRPr>
      </a:lvl7pPr>
      <a:lvl8pPr marL="1371600" algn="ctr" rtl="0" fontAlgn="base">
        <a:spcBef>
          <a:spcPct val="0"/>
        </a:spcBef>
        <a:spcAft>
          <a:spcPct val="0"/>
        </a:spcAft>
        <a:defRPr sz="4400">
          <a:solidFill>
            <a:schemeClr val="tx2"/>
          </a:solidFill>
          <a:latin typeface="Times" charset="0"/>
          <a:ea typeface="ヒラギノ角ゴ Pro W3" charset="0"/>
        </a:defRPr>
      </a:lvl8pPr>
      <a:lvl9pPr marL="1828800" algn="ctr" rtl="0" fontAlgn="base">
        <a:spcBef>
          <a:spcPct val="0"/>
        </a:spcBef>
        <a:spcAft>
          <a:spcPct val="0"/>
        </a:spcAft>
        <a:defRPr sz="4400">
          <a:solidFill>
            <a:schemeClr val="tx2"/>
          </a:solidFill>
          <a:latin typeface="Times" charset="0"/>
          <a:ea typeface="ヒラギノ角ゴ Pro W3" charset="0"/>
        </a:defRPr>
      </a:lvl9pPr>
    </p:titleStyle>
    <p:bodyStyle>
      <a:lvl1pPr marL="342900" indent="-342900" algn="l" rtl="0" eaLnBrk="0" fontAlgn="base" hangingPunct="0">
        <a:spcBef>
          <a:spcPct val="20000"/>
        </a:spcBef>
        <a:spcAft>
          <a:spcPct val="0"/>
        </a:spcAft>
        <a:buChar char="•"/>
        <a:defRPr sz="2800">
          <a:solidFill>
            <a:srgbClr val="002350"/>
          </a:solidFill>
          <a:latin typeface="+mn-lt"/>
          <a:ea typeface="+mn-ea"/>
          <a:cs typeface="+mn-cs"/>
        </a:defRPr>
      </a:lvl1pPr>
      <a:lvl2pPr marL="742950" indent="-285750" algn="l" rtl="0" eaLnBrk="0" fontAlgn="base" hangingPunct="0">
        <a:spcBef>
          <a:spcPct val="20000"/>
        </a:spcBef>
        <a:spcAft>
          <a:spcPct val="0"/>
        </a:spcAft>
        <a:buChar char="–"/>
        <a:defRPr sz="2800">
          <a:solidFill>
            <a:srgbClr val="002350"/>
          </a:solidFill>
          <a:latin typeface="+mn-lt"/>
          <a:ea typeface="+mn-ea"/>
        </a:defRPr>
      </a:lvl2pPr>
      <a:lvl3pPr marL="1143000" indent="-228600" algn="l" rtl="0" eaLnBrk="0" fontAlgn="base" hangingPunct="0">
        <a:spcBef>
          <a:spcPct val="20000"/>
        </a:spcBef>
        <a:spcAft>
          <a:spcPct val="0"/>
        </a:spcAft>
        <a:buChar char="•"/>
        <a:defRPr sz="2400">
          <a:solidFill>
            <a:srgbClr val="002350"/>
          </a:solidFill>
          <a:latin typeface="+mn-lt"/>
          <a:ea typeface="+mn-ea"/>
        </a:defRPr>
      </a:lvl3pPr>
      <a:lvl4pPr marL="1600200" indent="-228600" algn="l" rtl="0" eaLnBrk="0" fontAlgn="base" hangingPunct="0">
        <a:spcBef>
          <a:spcPct val="20000"/>
        </a:spcBef>
        <a:spcAft>
          <a:spcPct val="0"/>
        </a:spcAft>
        <a:buChar char="–"/>
        <a:defRPr sz="2000">
          <a:solidFill>
            <a:srgbClr val="002350"/>
          </a:solidFill>
          <a:latin typeface="+mn-lt"/>
          <a:ea typeface="+mn-ea"/>
        </a:defRPr>
      </a:lvl4pPr>
      <a:lvl5pPr marL="2057400" indent="-228600" algn="l" rtl="0" eaLnBrk="0" fontAlgn="base" hangingPunct="0">
        <a:spcBef>
          <a:spcPct val="20000"/>
        </a:spcBef>
        <a:spcAft>
          <a:spcPct val="0"/>
        </a:spcAft>
        <a:buChar char="»"/>
        <a:defRPr sz="2000">
          <a:solidFill>
            <a:srgbClr val="002350"/>
          </a:solidFill>
          <a:latin typeface="+mn-lt"/>
          <a:ea typeface="+mn-ea"/>
        </a:defRPr>
      </a:lvl5pPr>
      <a:lvl6pPr marL="2514600" indent="-228600" algn="l" rtl="0" fontAlgn="base">
        <a:spcBef>
          <a:spcPct val="20000"/>
        </a:spcBef>
        <a:spcAft>
          <a:spcPct val="0"/>
        </a:spcAft>
        <a:buChar char="»"/>
        <a:defRPr sz="2000">
          <a:solidFill>
            <a:srgbClr val="002350"/>
          </a:solidFill>
          <a:latin typeface="+mn-lt"/>
          <a:ea typeface="+mn-ea"/>
        </a:defRPr>
      </a:lvl6pPr>
      <a:lvl7pPr marL="2971800" indent="-228600" algn="l" rtl="0" fontAlgn="base">
        <a:spcBef>
          <a:spcPct val="20000"/>
        </a:spcBef>
        <a:spcAft>
          <a:spcPct val="0"/>
        </a:spcAft>
        <a:buChar char="»"/>
        <a:defRPr sz="2000">
          <a:solidFill>
            <a:srgbClr val="002350"/>
          </a:solidFill>
          <a:latin typeface="+mn-lt"/>
          <a:ea typeface="+mn-ea"/>
        </a:defRPr>
      </a:lvl7pPr>
      <a:lvl8pPr marL="3429000" indent="-228600" algn="l" rtl="0" fontAlgn="base">
        <a:spcBef>
          <a:spcPct val="20000"/>
        </a:spcBef>
        <a:spcAft>
          <a:spcPct val="0"/>
        </a:spcAft>
        <a:buChar char="»"/>
        <a:defRPr sz="2000">
          <a:solidFill>
            <a:srgbClr val="002350"/>
          </a:solidFill>
          <a:latin typeface="+mn-lt"/>
          <a:ea typeface="+mn-ea"/>
        </a:defRPr>
      </a:lvl8pPr>
      <a:lvl9pPr marL="3886200" indent="-228600" algn="l" rtl="0" fontAlgn="base">
        <a:spcBef>
          <a:spcPct val="20000"/>
        </a:spcBef>
        <a:spcAft>
          <a:spcPct val="0"/>
        </a:spcAft>
        <a:buChar char="»"/>
        <a:defRPr sz="2000">
          <a:solidFill>
            <a:srgbClr val="00235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people.bath.ac.uk/mascjb/" TargetMode="External"/><Relationship Id="rId2" Type="http://schemas.openxmlformats.org/officeDocument/2006/relationships/hyperlink" Target="https://soundcloud.com/uniofbath/maths-and-the-making-of-the-modern-world"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movement-strategies-2019.webflow.io/news/winning-team-announced-for-the-eiffel-tower-design-competition" TargetMode="External"/><Relationship Id="rId2" Type="http://schemas.openxmlformats.org/officeDocument/2006/relationships/hyperlink" Target="https://www.youtube.com/watch?v=gP_Gy0wU-ik"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56fa8Jz-FQQ"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hyperlink" Target="https://blog.mrmeyer.com/2016/updated-will-it-hit-the-hoop/"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www.dailymail.co.uk/news/article-6476653/Quality-Street-tins-shrink-Size-Christmas-favourites-fallen-40-cent-decade.html"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hyperlink" Target="http://mei.org.uk/" TargetMode="Externa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ANY7X-_wpNs"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hyperlink" Target="https://www.mathscareers.org.uk/article/escape-velocities/"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859359"/>
            <a:ext cx="8229600" cy="769441"/>
          </a:xfrm>
        </p:spPr>
        <p:txBody>
          <a:bodyPr/>
          <a:lstStyle/>
          <a:p>
            <a:r>
              <a:rPr lang="en-GB" dirty="0"/>
              <a:t>Where is the Maths in that?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690" y="1615635"/>
            <a:ext cx="7866620" cy="5242365"/>
          </a:xfrm>
          <a:prstGeom prst="rect">
            <a:avLst/>
          </a:prstGeom>
        </p:spPr>
      </p:pic>
    </p:spTree>
    <p:extLst>
      <p:ext uri="{BB962C8B-B14F-4D97-AF65-F5344CB8AC3E}">
        <p14:creationId xmlns:p14="http://schemas.microsoft.com/office/powerpoint/2010/main" val="4146795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Suggestions</a:t>
            </a:r>
          </a:p>
        </p:txBody>
      </p:sp>
      <p:sp>
        <p:nvSpPr>
          <p:cNvPr id="3" name="Content Placeholder 2"/>
          <p:cNvSpPr>
            <a:spLocks noGrp="1"/>
          </p:cNvSpPr>
          <p:nvPr>
            <p:ph idx="1"/>
          </p:nvPr>
        </p:nvSpPr>
        <p:spPr>
          <a:xfrm>
            <a:off x="457200" y="1619719"/>
            <a:ext cx="8229600" cy="3393457"/>
          </a:xfrm>
        </p:spPr>
        <p:txBody>
          <a:bodyPr/>
          <a:lstStyle/>
          <a:p>
            <a:r>
              <a:rPr lang="en-GB" dirty="0"/>
              <a:t>Coding</a:t>
            </a:r>
          </a:p>
          <a:p>
            <a:r>
              <a:rPr lang="en-GB" dirty="0"/>
              <a:t>Statistics in design</a:t>
            </a:r>
          </a:p>
          <a:p>
            <a:pPr lvl="1"/>
            <a:r>
              <a:rPr lang="en-GB" sz="2400" dirty="0"/>
              <a:t>The right size for your hand</a:t>
            </a:r>
          </a:p>
          <a:p>
            <a:r>
              <a:rPr lang="en-GB" dirty="0"/>
              <a:t>Screen time data</a:t>
            </a:r>
          </a:p>
          <a:p>
            <a:pPr lvl="1"/>
            <a:r>
              <a:rPr lang="en-GB" sz="2400" dirty="0"/>
              <a:t>Today</a:t>
            </a:r>
          </a:p>
          <a:p>
            <a:pPr lvl="1"/>
            <a:r>
              <a:rPr lang="en-GB" sz="2400" dirty="0"/>
              <a:t>Last 7 days</a:t>
            </a:r>
          </a:p>
          <a:p>
            <a:r>
              <a:rPr lang="en-GB" dirty="0"/>
              <a:t>Battery symbol – visual percentages</a:t>
            </a:r>
          </a:p>
        </p:txBody>
      </p:sp>
      <p:sp>
        <p:nvSpPr>
          <p:cNvPr id="4" name="TextBox 3"/>
          <p:cNvSpPr txBox="1"/>
          <p:nvPr/>
        </p:nvSpPr>
        <p:spPr>
          <a:xfrm>
            <a:off x="1115616" y="6237312"/>
            <a:ext cx="6984776" cy="461665"/>
          </a:xfrm>
          <a:prstGeom prst="rect">
            <a:avLst/>
          </a:prstGeom>
          <a:noFill/>
        </p:spPr>
        <p:txBody>
          <a:bodyPr wrap="square" rtlCol="0">
            <a:spAutoFit/>
          </a:bodyPr>
          <a:lstStyle/>
          <a:p>
            <a:r>
              <a:rPr lang="en-GB" dirty="0">
                <a:solidFill>
                  <a:schemeClr val="accent1"/>
                </a:solidFill>
                <a:latin typeface="+mn-lt"/>
              </a:rPr>
              <a:t>What do you notice?  What do you wonder?</a:t>
            </a:r>
          </a:p>
        </p:txBody>
      </p:sp>
      <p:sp>
        <p:nvSpPr>
          <p:cNvPr id="5" name="TextBox 4"/>
          <p:cNvSpPr txBox="1"/>
          <p:nvPr/>
        </p:nvSpPr>
        <p:spPr>
          <a:xfrm>
            <a:off x="457200" y="5301208"/>
            <a:ext cx="8229600" cy="677108"/>
          </a:xfrm>
          <a:prstGeom prst="rect">
            <a:avLst/>
          </a:prstGeom>
          <a:solidFill>
            <a:schemeClr val="bg2">
              <a:lumMod val="20000"/>
              <a:lumOff val="80000"/>
            </a:schemeClr>
          </a:solidFill>
        </p:spPr>
        <p:txBody>
          <a:bodyPr wrap="square" rtlCol="0">
            <a:spAutoFit/>
          </a:bodyPr>
          <a:lstStyle/>
          <a:p>
            <a:pPr lvl="0">
              <a:spcBef>
                <a:spcPct val="20000"/>
              </a:spcBef>
              <a:buClr>
                <a:srgbClr val="E00034"/>
              </a:buClr>
            </a:pPr>
            <a:r>
              <a:rPr lang="en-GB" kern="0" dirty="0">
                <a:solidFill>
                  <a:srgbClr val="002147"/>
                </a:solidFill>
                <a:latin typeface="Arial" panose="020B0604020202020204" pitchFamily="34" charset="0"/>
                <a:ea typeface="+mn-ea"/>
                <a:cs typeface="Arial" panose="020B0604020202020204" pitchFamily="34" charset="0"/>
              </a:rPr>
              <a:t>Lesson idea:  </a:t>
            </a:r>
            <a:r>
              <a:rPr lang="en-GB" sz="2000" kern="0" dirty="0">
                <a:solidFill>
                  <a:srgbClr val="002147"/>
                </a:solidFill>
                <a:latin typeface="Arial" panose="020B0604020202020204" pitchFamily="34" charset="0"/>
                <a:ea typeface="+mn-ea"/>
                <a:cs typeface="Arial" panose="020B0604020202020204" pitchFamily="34" charset="0"/>
              </a:rPr>
              <a:t>Try </a:t>
            </a:r>
            <a:r>
              <a:rPr lang="en-GB" sz="1400" kern="0" dirty="0">
                <a:solidFill>
                  <a:srgbClr val="002147"/>
                </a:solidFill>
                <a:latin typeface="Arial" panose="020B0604020202020204" pitchFamily="34" charset="0"/>
                <a:ea typeface="+mn-ea"/>
                <a:cs typeface="Arial" panose="020B0604020202020204" pitchFamily="34" charset="0"/>
                <a:hlinkClick r:id="rId2"/>
              </a:rPr>
              <a:t>https://soundcloud.com/uniofbath/maths-and-the-making-of-the-modern-world</a:t>
            </a:r>
            <a:r>
              <a:rPr lang="en-GB" sz="1400" kern="0" dirty="0">
                <a:solidFill>
                  <a:srgbClr val="002147"/>
                </a:solidFill>
                <a:latin typeface="Arial" panose="020B0604020202020204" pitchFamily="34" charset="0"/>
                <a:ea typeface="+mn-ea"/>
                <a:cs typeface="Arial" panose="020B0604020202020204" pitchFamily="34" charset="0"/>
              </a:rPr>
              <a:t>  </a:t>
            </a:r>
            <a:r>
              <a:rPr lang="en-GB" sz="1400" b="1" i="1" kern="0" dirty="0">
                <a:solidFill>
                  <a:srgbClr val="002147"/>
                </a:solidFill>
                <a:latin typeface="Arial" panose="020B0604020202020204" pitchFamily="34" charset="0"/>
                <a:ea typeface="+mn-ea"/>
                <a:cs typeface="Arial" panose="020B0604020202020204" pitchFamily="34" charset="0"/>
              </a:rPr>
              <a:t>Public talks, lectures and workshops:          </a:t>
            </a:r>
            <a:r>
              <a:rPr lang="en-GB" sz="1400" kern="0" dirty="0">
                <a:solidFill>
                  <a:srgbClr val="002147"/>
                </a:solidFill>
                <a:latin typeface="Arial" panose="020B0604020202020204" pitchFamily="34" charset="0"/>
                <a:ea typeface="+mn-ea"/>
                <a:cs typeface="Arial" panose="020B0604020202020204" pitchFamily="34" charset="0"/>
                <a:hlinkClick r:id="rId3"/>
              </a:rPr>
              <a:t>https://people.bath.ac.uk/mascjb/</a:t>
            </a:r>
            <a:endParaRPr lang="en-GB" sz="1400" kern="0" dirty="0">
              <a:solidFill>
                <a:srgbClr val="002147"/>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36816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859359"/>
            <a:ext cx="8229600" cy="769441"/>
          </a:xfrm>
        </p:spPr>
        <p:txBody>
          <a:bodyPr/>
          <a:lstStyle/>
          <a:p>
            <a:r>
              <a:rPr lang="en-GB" dirty="0"/>
              <a:t>Where is the Maths in that?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396" y="1580191"/>
            <a:ext cx="7787208" cy="5250281"/>
          </a:xfrm>
          <a:prstGeom prst="rect">
            <a:avLst/>
          </a:prstGeom>
        </p:spPr>
      </p:pic>
    </p:spTree>
    <p:extLst>
      <p:ext uri="{BB962C8B-B14F-4D97-AF65-F5344CB8AC3E}">
        <p14:creationId xmlns:p14="http://schemas.microsoft.com/office/powerpoint/2010/main" val="516795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bwMode="auto">
          <a:xfrm>
            <a:off x="457200" y="5805264"/>
            <a:ext cx="8229600" cy="43204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2" name="Title 1"/>
          <p:cNvSpPr>
            <a:spLocks noGrp="1"/>
          </p:cNvSpPr>
          <p:nvPr>
            <p:ph type="title"/>
          </p:nvPr>
        </p:nvSpPr>
        <p:spPr>
          <a:xfrm>
            <a:off x="457200" y="650305"/>
            <a:ext cx="8229600" cy="769441"/>
          </a:xfrm>
        </p:spPr>
        <p:txBody>
          <a:bodyPr/>
          <a:lstStyle/>
          <a:p>
            <a:r>
              <a:rPr lang="en-GB" dirty="0"/>
              <a:t>Suggestions</a:t>
            </a:r>
          </a:p>
        </p:txBody>
      </p:sp>
      <p:sp>
        <p:nvSpPr>
          <p:cNvPr id="3" name="Content Placeholder 2"/>
          <p:cNvSpPr>
            <a:spLocks noGrp="1"/>
          </p:cNvSpPr>
          <p:nvPr>
            <p:ph idx="1"/>
          </p:nvPr>
        </p:nvSpPr>
        <p:spPr>
          <a:xfrm>
            <a:off x="493204" y="1044887"/>
            <a:ext cx="8193596" cy="6048672"/>
          </a:xfrm>
        </p:spPr>
        <p:txBody>
          <a:bodyPr/>
          <a:lstStyle/>
          <a:p>
            <a:r>
              <a:rPr lang="en-GB" sz="2400" b="1" dirty="0"/>
              <a:t>Shapes</a:t>
            </a:r>
          </a:p>
          <a:p>
            <a:pPr lvl="1"/>
            <a:r>
              <a:rPr lang="en-GB" sz="2400" dirty="0"/>
              <a:t>Triangles? Semi Circles?</a:t>
            </a:r>
          </a:p>
          <a:p>
            <a:pPr lvl="1"/>
            <a:r>
              <a:rPr lang="en-GB" sz="2400" dirty="0"/>
              <a:t>How many can you see?</a:t>
            </a:r>
          </a:p>
          <a:p>
            <a:r>
              <a:rPr lang="en-GB" sz="2400" b="1" dirty="0"/>
              <a:t>Estimate</a:t>
            </a:r>
          </a:p>
          <a:p>
            <a:pPr lvl="1"/>
            <a:r>
              <a:rPr lang="en-GB" sz="2400" dirty="0"/>
              <a:t>How many people are in the photograph?</a:t>
            </a:r>
          </a:p>
          <a:p>
            <a:pPr lvl="1"/>
            <a:r>
              <a:rPr lang="en-GB" sz="2400" dirty="0"/>
              <a:t>Visit in a year…. a day……. an hour?</a:t>
            </a:r>
            <a:endParaRPr lang="en-GB" dirty="0"/>
          </a:p>
          <a:p>
            <a:pPr lvl="1"/>
            <a:r>
              <a:rPr lang="en-GB" sz="2400" dirty="0"/>
              <a:t>How much money taken in a year … a day……an hour?</a:t>
            </a:r>
          </a:p>
          <a:p>
            <a:r>
              <a:rPr lang="en-GB" sz="2400" b="1" dirty="0"/>
              <a:t>Crowds  </a:t>
            </a:r>
          </a:p>
          <a:p>
            <a:pPr lvl="1"/>
            <a:r>
              <a:rPr lang="en-GB" sz="2400" dirty="0"/>
              <a:t>Density of people per m</a:t>
            </a:r>
            <a:r>
              <a:rPr lang="en-GB" sz="2400" baseline="30000" dirty="0"/>
              <a:t>2 </a:t>
            </a:r>
            <a:r>
              <a:rPr lang="en-GB" sz="2400" dirty="0"/>
              <a:t> </a:t>
            </a:r>
          </a:p>
          <a:p>
            <a:pPr lvl="1"/>
            <a:r>
              <a:rPr lang="en-GB" sz="2400" dirty="0"/>
              <a:t>Flow (*Fluid Dynamics)</a:t>
            </a:r>
            <a:endParaRPr lang="en-GB" sz="2400" b="1" dirty="0"/>
          </a:p>
          <a:p>
            <a:pPr marL="0" indent="0">
              <a:buNone/>
            </a:pPr>
            <a:r>
              <a:rPr lang="en-GB" sz="2000" dirty="0"/>
              <a:t>Look up </a:t>
            </a:r>
            <a:r>
              <a:rPr lang="en-GB" sz="2000" dirty="0">
                <a:hlinkClick r:id="rId2"/>
              </a:rPr>
              <a:t>Dr Aoife Hunt </a:t>
            </a:r>
            <a:r>
              <a:rPr lang="en-GB" sz="2000" dirty="0"/>
              <a:t>– Associate Director of </a:t>
            </a:r>
            <a:r>
              <a:rPr lang="en-GB" sz="2000" dirty="0">
                <a:hlinkClick r:id="rId3"/>
              </a:rPr>
              <a:t>Movement Strategies  </a:t>
            </a:r>
            <a:r>
              <a:rPr lang="en-GB" dirty="0"/>
              <a:t>	</a:t>
            </a:r>
          </a:p>
        </p:txBody>
      </p:sp>
      <p:sp>
        <p:nvSpPr>
          <p:cNvPr id="4" name="TextBox 3"/>
          <p:cNvSpPr txBox="1"/>
          <p:nvPr/>
        </p:nvSpPr>
        <p:spPr>
          <a:xfrm>
            <a:off x="1115616" y="6237312"/>
            <a:ext cx="6984776" cy="461665"/>
          </a:xfrm>
          <a:prstGeom prst="rect">
            <a:avLst/>
          </a:prstGeom>
          <a:noFill/>
        </p:spPr>
        <p:txBody>
          <a:bodyPr wrap="square" rtlCol="0">
            <a:spAutoFit/>
          </a:bodyPr>
          <a:lstStyle/>
          <a:p>
            <a:r>
              <a:rPr lang="en-GB" dirty="0">
                <a:solidFill>
                  <a:schemeClr val="accent1"/>
                </a:solidFill>
                <a:latin typeface="+mn-lt"/>
              </a:rPr>
              <a:t>What do you notice?  What do you wonder?</a:t>
            </a:r>
          </a:p>
        </p:txBody>
      </p:sp>
    </p:spTree>
    <p:extLst>
      <p:ext uri="{BB962C8B-B14F-4D97-AF65-F5344CB8AC3E}">
        <p14:creationId xmlns:p14="http://schemas.microsoft.com/office/powerpoint/2010/main" val="25996588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859359"/>
            <a:ext cx="8229600" cy="769441"/>
          </a:xfrm>
        </p:spPr>
        <p:txBody>
          <a:bodyPr/>
          <a:lstStyle/>
          <a:p>
            <a:r>
              <a:rPr lang="en-GB" dirty="0"/>
              <a:t>Where is the Maths in that?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820" y="1628800"/>
            <a:ext cx="7812360" cy="5187896"/>
          </a:xfrm>
          <a:prstGeom prst="rect">
            <a:avLst/>
          </a:prstGeom>
        </p:spPr>
      </p:pic>
    </p:spTree>
    <p:extLst>
      <p:ext uri="{BB962C8B-B14F-4D97-AF65-F5344CB8AC3E}">
        <p14:creationId xmlns:p14="http://schemas.microsoft.com/office/powerpoint/2010/main" val="3243786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Suggestions</a:t>
            </a:r>
          </a:p>
        </p:txBody>
      </p:sp>
      <p:sp>
        <p:nvSpPr>
          <p:cNvPr id="3" name="Content Placeholder 2"/>
          <p:cNvSpPr>
            <a:spLocks noGrp="1"/>
          </p:cNvSpPr>
          <p:nvPr>
            <p:ph idx="1"/>
          </p:nvPr>
        </p:nvSpPr>
        <p:spPr>
          <a:xfrm>
            <a:off x="459904" y="1484784"/>
            <a:ext cx="8229600" cy="4497363"/>
          </a:xfrm>
        </p:spPr>
        <p:txBody>
          <a:bodyPr/>
          <a:lstStyle/>
          <a:p>
            <a:r>
              <a:rPr lang="en-GB" dirty="0"/>
              <a:t>Rectangles</a:t>
            </a:r>
          </a:p>
          <a:p>
            <a:r>
              <a:rPr lang="en-GB" dirty="0"/>
              <a:t>Tessellation</a:t>
            </a:r>
          </a:p>
          <a:p>
            <a:r>
              <a:rPr lang="en-GB" dirty="0"/>
              <a:t>Reflection</a:t>
            </a:r>
          </a:p>
          <a:p>
            <a:r>
              <a:rPr lang="en-GB" dirty="0"/>
              <a:t>Translation</a:t>
            </a:r>
          </a:p>
          <a:p>
            <a:r>
              <a:rPr lang="en-GB" dirty="0"/>
              <a:t>Amount of water needed?</a:t>
            </a:r>
          </a:p>
          <a:p>
            <a:r>
              <a:rPr lang="en-GB" dirty="0"/>
              <a:t>Cost to clean?</a:t>
            </a:r>
          </a:p>
          <a:p>
            <a:r>
              <a:rPr lang="en-GB" dirty="0"/>
              <a:t>How are the cleaners being held up?</a:t>
            </a:r>
          </a:p>
          <a:p>
            <a:pPr lvl="1"/>
            <a:r>
              <a:rPr lang="en-GB" sz="2000" dirty="0"/>
              <a:t>Force</a:t>
            </a:r>
          </a:p>
          <a:p>
            <a:pPr lvl="1"/>
            <a:r>
              <a:rPr lang="en-GB" sz="2000" dirty="0"/>
              <a:t>Tension</a:t>
            </a:r>
          </a:p>
          <a:p>
            <a:pPr lvl="1"/>
            <a:r>
              <a:rPr lang="en-GB" sz="2000" dirty="0"/>
              <a:t>Mass</a:t>
            </a:r>
          </a:p>
        </p:txBody>
      </p:sp>
      <p:sp>
        <p:nvSpPr>
          <p:cNvPr id="4" name="TextBox 3"/>
          <p:cNvSpPr txBox="1"/>
          <p:nvPr/>
        </p:nvSpPr>
        <p:spPr>
          <a:xfrm>
            <a:off x="1115616" y="6237312"/>
            <a:ext cx="6984776" cy="461665"/>
          </a:xfrm>
          <a:prstGeom prst="rect">
            <a:avLst/>
          </a:prstGeom>
          <a:noFill/>
        </p:spPr>
        <p:txBody>
          <a:bodyPr wrap="square" rtlCol="0">
            <a:spAutoFit/>
          </a:bodyPr>
          <a:lstStyle/>
          <a:p>
            <a:r>
              <a:rPr lang="en-GB" dirty="0">
                <a:solidFill>
                  <a:schemeClr val="accent1"/>
                </a:solidFill>
                <a:latin typeface="+mn-lt"/>
              </a:rPr>
              <a:t>What do you notice?  What do you wonder?</a:t>
            </a:r>
          </a:p>
        </p:txBody>
      </p:sp>
    </p:spTree>
    <p:extLst>
      <p:ext uri="{BB962C8B-B14F-4D97-AF65-F5344CB8AC3E}">
        <p14:creationId xmlns:p14="http://schemas.microsoft.com/office/powerpoint/2010/main" val="10851766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859359"/>
            <a:ext cx="8229600" cy="769441"/>
          </a:xfrm>
        </p:spPr>
        <p:txBody>
          <a:bodyPr/>
          <a:lstStyle/>
          <a:p>
            <a:r>
              <a:rPr lang="en-GB" dirty="0"/>
              <a:t>Where is the Maths in that?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416" y="1886052"/>
            <a:ext cx="4941168" cy="4941168"/>
          </a:xfrm>
          <a:prstGeom prst="rect">
            <a:avLst/>
          </a:prstGeom>
        </p:spPr>
      </p:pic>
    </p:spTree>
    <p:extLst>
      <p:ext uri="{BB962C8B-B14F-4D97-AF65-F5344CB8AC3E}">
        <p14:creationId xmlns:p14="http://schemas.microsoft.com/office/powerpoint/2010/main" val="1536861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Suggestions</a:t>
            </a:r>
          </a:p>
        </p:txBody>
      </p:sp>
      <p:sp>
        <p:nvSpPr>
          <p:cNvPr id="3" name="Content Placeholder 2"/>
          <p:cNvSpPr>
            <a:spLocks noGrp="1"/>
          </p:cNvSpPr>
          <p:nvPr>
            <p:ph idx="1"/>
          </p:nvPr>
        </p:nvSpPr>
        <p:spPr>
          <a:xfrm>
            <a:off x="459904" y="1484784"/>
            <a:ext cx="8229600" cy="4497363"/>
          </a:xfrm>
        </p:spPr>
        <p:txBody>
          <a:bodyPr/>
          <a:lstStyle/>
          <a:p>
            <a:r>
              <a:rPr lang="en-GB" dirty="0"/>
              <a:t>Colours  - RGB make up</a:t>
            </a:r>
          </a:p>
          <a:p>
            <a:r>
              <a:rPr lang="en-GB" dirty="0"/>
              <a:t>Parabolas</a:t>
            </a:r>
          </a:p>
          <a:p>
            <a:pPr lvl="1"/>
            <a:r>
              <a:rPr lang="en-GB" dirty="0"/>
              <a:t>Quadratics – What equations would create the pattern?</a:t>
            </a:r>
          </a:p>
          <a:p>
            <a:pPr lvl="1"/>
            <a:r>
              <a:rPr lang="en-GB" dirty="0"/>
              <a:t>Could you draw this on </a:t>
            </a:r>
            <a:r>
              <a:rPr lang="en-GB" dirty="0" err="1"/>
              <a:t>GeoGebra</a:t>
            </a:r>
            <a:r>
              <a:rPr lang="en-GB" dirty="0"/>
              <a:t>? </a:t>
            </a:r>
            <a:r>
              <a:rPr lang="en-GB" dirty="0" err="1"/>
              <a:t>Desmos</a:t>
            </a:r>
            <a:r>
              <a:rPr lang="en-GB" dirty="0"/>
              <a:t>? etc..</a:t>
            </a:r>
          </a:p>
          <a:p>
            <a:pPr lvl="1"/>
            <a:r>
              <a:rPr lang="en-GB" dirty="0"/>
              <a:t>Find the areas of each colour?</a:t>
            </a:r>
          </a:p>
          <a:p>
            <a:endParaRPr lang="en-GB" dirty="0"/>
          </a:p>
        </p:txBody>
      </p:sp>
      <p:sp>
        <p:nvSpPr>
          <p:cNvPr id="4" name="TextBox 3"/>
          <p:cNvSpPr txBox="1"/>
          <p:nvPr/>
        </p:nvSpPr>
        <p:spPr>
          <a:xfrm>
            <a:off x="1115616" y="6237312"/>
            <a:ext cx="6984776" cy="461665"/>
          </a:xfrm>
          <a:prstGeom prst="rect">
            <a:avLst/>
          </a:prstGeom>
          <a:noFill/>
        </p:spPr>
        <p:txBody>
          <a:bodyPr wrap="square" rtlCol="0">
            <a:spAutoFit/>
          </a:bodyPr>
          <a:lstStyle/>
          <a:p>
            <a:r>
              <a:rPr lang="en-GB" dirty="0">
                <a:solidFill>
                  <a:schemeClr val="accent1"/>
                </a:solidFill>
                <a:latin typeface="+mn-lt"/>
              </a:rPr>
              <a:t>What do you notice?  What do you wonder?</a:t>
            </a:r>
          </a:p>
        </p:txBody>
      </p:sp>
    </p:spTree>
    <p:extLst>
      <p:ext uri="{BB962C8B-B14F-4D97-AF65-F5344CB8AC3E}">
        <p14:creationId xmlns:p14="http://schemas.microsoft.com/office/powerpoint/2010/main" val="25267192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859359"/>
            <a:ext cx="8229600" cy="769441"/>
          </a:xfrm>
        </p:spPr>
        <p:txBody>
          <a:bodyPr/>
          <a:lstStyle/>
          <a:p>
            <a:r>
              <a:rPr lang="en-GB" dirty="0"/>
              <a:t>Where is the Maths in that?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601" y="1844824"/>
            <a:ext cx="6796797" cy="4580952"/>
          </a:xfrm>
          <a:prstGeom prst="rect">
            <a:avLst/>
          </a:prstGeom>
        </p:spPr>
      </p:pic>
    </p:spTree>
    <p:extLst>
      <p:ext uri="{BB962C8B-B14F-4D97-AF65-F5344CB8AC3E}">
        <p14:creationId xmlns:p14="http://schemas.microsoft.com/office/powerpoint/2010/main" val="2160272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Suggestions</a:t>
            </a:r>
          </a:p>
        </p:txBody>
      </p:sp>
      <p:sp>
        <p:nvSpPr>
          <p:cNvPr id="3" name="Content Placeholder 2"/>
          <p:cNvSpPr>
            <a:spLocks noGrp="1"/>
          </p:cNvSpPr>
          <p:nvPr>
            <p:ph idx="1"/>
          </p:nvPr>
        </p:nvSpPr>
        <p:spPr>
          <a:xfrm>
            <a:off x="459904" y="1484784"/>
            <a:ext cx="8229600" cy="4497363"/>
          </a:xfrm>
        </p:spPr>
        <p:txBody>
          <a:bodyPr/>
          <a:lstStyle/>
          <a:p>
            <a:pPr marL="0" indent="0">
              <a:buNone/>
            </a:pPr>
            <a:r>
              <a:rPr lang="en-GB" dirty="0"/>
              <a:t>Bloodhound SSC</a:t>
            </a:r>
          </a:p>
          <a:p>
            <a:r>
              <a:rPr lang="en-GB" dirty="0"/>
              <a:t>World speed records? Compare….</a:t>
            </a:r>
          </a:p>
          <a:p>
            <a:pPr lvl="1"/>
            <a:r>
              <a:rPr lang="en-GB" sz="2000" dirty="0"/>
              <a:t>Human</a:t>
            </a:r>
          </a:p>
          <a:p>
            <a:pPr lvl="1"/>
            <a:r>
              <a:rPr lang="en-GB" sz="2000" dirty="0"/>
              <a:t>Animal </a:t>
            </a:r>
          </a:p>
          <a:p>
            <a:pPr lvl="1"/>
            <a:r>
              <a:rPr lang="en-GB" sz="2000" dirty="0"/>
              <a:t>Land</a:t>
            </a:r>
          </a:p>
          <a:p>
            <a:pPr lvl="1"/>
            <a:r>
              <a:rPr lang="en-GB" sz="2000" dirty="0"/>
              <a:t>Water</a:t>
            </a:r>
          </a:p>
          <a:p>
            <a:pPr lvl="1"/>
            <a:r>
              <a:rPr lang="en-GB" sz="2000" dirty="0"/>
              <a:t>Air ………</a:t>
            </a:r>
          </a:p>
          <a:p>
            <a:r>
              <a:rPr lang="en-GB" dirty="0"/>
              <a:t>How fast can it go? Mph? Different units?</a:t>
            </a:r>
          </a:p>
          <a:p>
            <a:r>
              <a:rPr lang="en-GB" dirty="0"/>
              <a:t>Aerodynamics?</a:t>
            </a:r>
          </a:p>
          <a:p>
            <a:r>
              <a:rPr lang="en-GB" dirty="0"/>
              <a:t>Cost of project?</a:t>
            </a:r>
          </a:p>
        </p:txBody>
      </p:sp>
      <p:sp>
        <p:nvSpPr>
          <p:cNvPr id="4" name="TextBox 3"/>
          <p:cNvSpPr txBox="1"/>
          <p:nvPr/>
        </p:nvSpPr>
        <p:spPr>
          <a:xfrm>
            <a:off x="1115616" y="6237312"/>
            <a:ext cx="6984776" cy="461665"/>
          </a:xfrm>
          <a:prstGeom prst="rect">
            <a:avLst/>
          </a:prstGeom>
          <a:noFill/>
        </p:spPr>
        <p:txBody>
          <a:bodyPr wrap="square" rtlCol="0">
            <a:spAutoFit/>
          </a:bodyPr>
          <a:lstStyle/>
          <a:p>
            <a:r>
              <a:rPr lang="en-GB" dirty="0">
                <a:solidFill>
                  <a:schemeClr val="accent1"/>
                </a:solidFill>
                <a:latin typeface="+mn-lt"/>
              </a:rPr>
              <a:t>What do you notice?  What do you wonder?</a:t>
            </a:r>
          </a:p>
        </p:txBody>
      </p:sp>
    </p:spTree>
    <p:extLst>
      <p:ext uri="{BB962C8B-B14F-4D97-AF65-F5344CB8AC3E}">
        <p14:creationId xmlns:p14="http://schemas.microsoft.com/office/powerpoint/2010/main" val="7371051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48108" y="1844825"/>
            <a:ext cx="8084332" cy="2664296"/>
          </a:xfrm>
        </p:spPr>
        <p:txBody>
          <a:bodyPr/>
          <a:lstStyle/>
          <a:p>
            <a:r>
              <a:rPr lang="en-GB" dirty="0"/>
              <a:t>Simply display a photograph</a:t>
            </a:r>
          </a:p>
          <a:p>
            <a:endParaRPr lang="en-GB" dirty="0"/>
          </a:p>
          <a:p>
            <a:r>
              <a:rPr lang="en-GB" dirty="0"/>
              <a:t>Ask “Where is the Maths in that?”</a:t>
            </a:r>
          </a:p>
          <a:p>
            <a:endParaRPr lang="en-GB" dirty="0"/>
          </a:p>
          <a:p>
            <a:r>
              <a:rPr lang="en-GB" dirty="0"/>
              <a:t>Let the ideas flow!</a:t>
            </a:r>
          </a:p>
        </p:txBody>
      </p:sp>
      <p:sp>
        <p:nvSpPr>
          <p:cNvPr id="4" name="Title 3"/>
          <p:cNvSpPr>
            <a:spLocks noGrp="1"/>
          </p:cNvSpPr>
          <p:nvPr>
            <p:ph type="title"/>
          </p:nvPr>
        </p:nvSpPr>
        <p:spPr/>
        <p:txBody>
          <a:bodyPr/>
          <a:lstStyle/>
          <a:p>
            <a:r>
              <a:rPr lang="en-GB" dirty="0"/>
              <a:t>Using the slides</a:t>
            </a:r>
          </a:p>
        </p:txBody>
      </p:sp>
      <p:sp>
        <p:nvSpPr>
          <p:cNvPr id="8" name="Content Placeholder 5"/>
          <p:cNvSpPr txBox="1">
            <a:spLocks/>
          </p:cNvSpPr>
          <p:nvPr/>
        </p:nvSpPr>
        <p:spPr>
          <a:xfrm>
            <a:off x="448108" y="4797802"/>
            <a:ext cx="8507288" cy="647422"/>
          </a:xfrm>
          <a:prstGeom prst="rect">
            <a:avLst/>
          </a:prstGeom>
        </p:spPr>
        <p:txBody>
          <a:bodyPr vert="horz"/>
          <a:lstStyle>
            <a:lvl1pPr marL="342900" indent="-342900" algn="l" rtl="0" eaLnBrk="0" fontAlgn="base" hangingPunct="0">
              <a:spcBef>
                <a:spcPct val="20000"/>
              </a:spcBef>
              <a:spcAft>
                <a:spcPct val="0"/>
              </a:spcAft>
              <a:buClr>
                <a:schemeClr val="tx2"/>
              </a:buClr>
              <a:buFont typeface="Wingdings" panose="05000000000000000000" pitchFamily="2" charset="2"/>
              <a:buChar char="§"/>
              <a:defRPr lang="en-GB" sz="2800" dirty="0" smtClean="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Font typeface="Arial" pitchFamily="34" charset="0"/>
              <a:buChar char="•"/>
              <a:defRPr lang="en-GB" sz="2800" dirty="0" smtClean="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Font typeface="Arial" pitchFamily="34" charset="0"/>
              <a:buChar char="-"/>
              <a:defRPr lang="en-GB" sz="2800" dirty="0" smtClean="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lang="en-GB" sz="2800" dirty="0" smtClean="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
              <a:defRPr lang="en-US" sz="2800" dirty="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1800">
                <a:solidFill>
                  <a:srgbClr val="002350"/>
                </a:solidFill>
                <a:latin typeface="+mn-lt"/>
                <a:ea typeface="+mn-ea"/>
              </a:defRPr>
            </a:lvl6pPr>
            <a:lvl7pPr marL="2971800" indent="-228600" algn="l" rtl="0" fontAlgn="base">
              <a:spcBef>
                <a:spcPct val="20000"/>
              </a:spcBef>
              <a:spcAft>
                <a:spcPct val="0"/>
              </a:spcAft>
              <a:buChar char="»"/>
              <a:defRPr sz="1800">
                <a:solidFill>
                  <a:srgbClr val="002350"/>
                </a:solidFill>
                <a:latin typeface="+mn-lt"/>
                <a:ea typeface="+mn-ea"/>
              </a:defRPr>
            </a:lvl7pPr>
            <a:lvl8pPr marL="3429000" indent="-228600" algn="l" rtl="0" fontAlgn="base">
              <a:spcBef>
                <a:spcPct val="20000"/>
              </a:spcBef>
              <a:spcAft>
                <a:spcPct val="0"/>
              </a:spcAft>
              <a:buChar char="»"/>
              <a:defRPr sz="1800">
                <a:solidFill>
                  <a:srgbClr val="002350"/>
                </a:solidFill>
                <a:latin typeface="+mn-lt"/>
                <a:ea typeface="+mn-ea"/>
              </a:defRPr>
            </a:lvl8pPr>
            <a:lvl9pPr marL="3886200" indent="-228600" algn="l" rtl="0" fontAlgn="base">
              <a:spcBef>
                <a:spcPct val="20000"/>
              </a:spcBef>
              <a:spcAft>
                <a:spcPct val="0"/>
              </a:spcAft>
              <a:buChar char="»"/>
              <a:defRPr sz="1800">
                <a:solidFill>
                  <a:srgbClr val="002350"/>
                </a:solidFill>
                <a:latin typeface="+mn-lt"/>
                <a:ea typeface="+mn-ea"/>
              </a:defRPr>
            </a:lvl9pPr>
          </a:lstStyle>
          <a:p>
            <a:r>
              <a:rPr lang="en-GB" kern="0" dirty="0"/>
              <a:t>Hidden slides have some suggestions</a:t>
            </a:r>
          </a:p>
        </p:txBody>
      </p:sp>
      <p:sp>
        <p:nvSpPr>
          <p:cNvPr id="2" name="TextBox 1"/>
          <p:cNvSpPr txBox="1"/>
          <p:nvPr/>
        </p:nvSpPr>
        <p:spPr>
          <a:xfrm>
            <a:off x="678396" y="5527837"/>
            <a:ext cx="8008404" cy="1015663"/>
          </a:xfrm>
          <a:prstGeom prst="rect">
            <a:avLst/>
          </a:prstGeom>
          <a:solidFill>
            <a:schemeClr val="bg2">
              <a:lumMod val="20000"/>
              <a:lumOff val="80000"/>
            </a:schemeClr>
          </a:solidFill>
        </p:spPr>
        <p:txBody>
          <a:bodyPr wrap="square" rtlCol="0">
            <a:spAutoFit/>
          </a:bodyPr>
          <a:lstStyle/>
          <a:p>
            <a:pPr lvl="0"/>
            <a:r>
              <a:rPr lang="en-GB" sz="2000" b="1" kern="0" dirty="0">
                <a:solidFill>
                  <a:srgbClr val="002147"/>
                </a:solidFill>
              </a:rPr>
              <a:t>The suggestions are in no way exhaustive.  They also range in complexity and so you may consider some to be beyond what you would like to use with your students.  Use as many or as few as you wish.</a:t>
            </a:r>
            <a:endParaRPr lang="en-GB" b="1" kern="0" dirty="0">
              <a:solidFill>
                <a:srgbClr val="002147"/>
              </a:solidFill>
            </a:endParaRPr>
          </a:p>
        </p:txBody>
      </p:sp>
    </p:spTree>
    <p:extLst>
      <p:ext uri="{BB962C8B-B14F-4D97-AF65-F5344CB8AC3E}">
        <p14:creationId xmlns:p14="http://schemas.microsoft.com/office/powerpoint/2010/main" val="7537223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859359"/>
            <a:ext cx="8229600" cy="769441"/>
          </a:xfrm>
        </p:spPr>
        <p:txBody>
          <a:bodyPr/>
          <a:lstStyle/>
          <a:p>
            <a:r>
              <a:rPr lang="en-GB" dirty="0"/>
              <a:t>Where is the Maths in that?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042" y="1628567"/>
            <a:ext cx="8235758" cy="5187161"/>
          </a:xfrm>
          <a:prstGeom prst="rect">
            <a:avLst/>
          </a:prstGeom>
        </p:spPr>
      </p:pic>
    </p:spTree>
    <p:extLst>
      <p:ext uri="{BB962C8B-B14F-4D97-AF65-F5344CB8AC3E}">
        <p14:creationId xmlns:p14="http://schemas.microsoft.com/office/powerpoint/2010/main" val="188832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bwMode="auto">
          <a:xfrm>
            <a:off x="444142" y="5733256"/>
            <a:ext cx="8229600" cy="504056"/>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2" name="Title 1"/>
          <p:cNvSpPr>
            <a:spLocks noGrp="1"/>
          </p:cNvSpPr>
          <p:nvPr>
            <p:ph type="title"/>
          </p:nvPr>
        </p:nvSpPr>
        <p:spPr>
          <a:xfrm>
            <a:off x="444142" y="700882"/>
            <a:ext cx="8229600" cy="769441"/>
          </a:xfrm>
        </p:spPr>
        <p:txBody>
          <a:bodyPr/>
          <a:lstStyle/>
          <a:p>
            <a:r>
              <a:rPr lang="en-GB" dirty="0"/>
              <a:t>Suggestions</a:t>
            </a:r>
          </a:p>
        </p:txBody>
      </p:sp>
      <p:sp>
        <p:nvSpPr>
          <p:cNvPr id="3" name="Content Placeholder 2"/>
          <p:cNvSpPr>
            <a:spLocks noGrp="1"/>
          </p:cNvSpPr>
          <p:nvPr>
            <p:ph idx="1"/>
          </p:nvPr>
        </p:nvSpPr>
        <p:spPr>
          <a:xfrm>
            <a:off x="444142" y="1340768"/>
            <a:ext cx="8229600" cy="4497363"/>
          </a:xfrm>
        </p:spPr>
        <p:txBody>
          <a:bodyPr/>
          <a:lstStyle/>
          <a:p>
            <a:r>
              <a:rPr lang="en-GB" dirty="0"/>
              <a:t>What is credit? How does a credit card work?</a:t>
            </a:r>
          </a:p>
          <a:p>
            <a:pPr lvl="1"/>
            <a:r>
              <a:rPr lang="en-GB" dirty="0"/>
              <a:t>Complete an example</a:t>
            </a:r>
          </a:p>
          <a:p>
            <a:r>
              <a:rPr lang="en-GB" dirty="0"/>
              <a:t>Percentages?  APR?</a:t>
            </a:r>
          </a:p>
          <a:p>
            <a:r>
              <a:rPr lang="en-GB" dirty="0"/>
              <a:t>Security</a:t>
            </a:r>
          </a:p>
          <a:p>
            <a:pPr lvl="1"/>
            <a:r>
              <a:rPr lang="en-GB" dirty="0"/>
              <a:t>How many combinations</a:t>
            </a:r>
          </a:p>
          <a:p>
            <a:pPr lvl="2"/>
            <a:r>
              <a:rPr lang="en-GB" dirty="0"/>
              <a:t>Pin number (4 digits)</a:t>
            </a:r>
          </a:p>
          <a:p>
            <a:pPr lvl="2"/>
            <a:r>
              <a:rPr lang="en-GB" dirty="0"/>
              <a:t>Security code (3 digits)</a:t>
            </a:r>
          </a:p>
          <a:p>
            <a:pPr lvl="1"/>
            <a:r>
              <a:rPr lang="en-GB" dirty="0"/>
              <a:t>Encryption</a:t>
            </a:r>
          </a:p>
          <a:p>
            <a:pPr lvl="2"/>
            <a:r>
              <a:rPr lang="en-GB" dirty="0"/>
              <a:t>Prime Numbers and cryptography</a:t>
            </a:r>
          </a:p>
          <a:p>
            <a:pPr marL="0" indent="0">
              <a:buNone/>
            </a:pPr>
            <a:r>
              <a:rPr lang="en-GB" sz="2400" dirty="0"/>
              <a:t>Try </a:t>
            </a:r>
            <a:r>
              <a:rPr lang="en-GB" sz="2400" dirty="0">
                <a:hlinkClick r:id="rId2"/>
              </a:rPr>
              <a:t>https://www.youtube.com/watch?v=56fa8Jz-FQQ</a:t>
            </a:r>
            <a:endParaRPr lang="en-GB" sz="2400" dirty="0"/>
          </a:p>
        </p:txBody>
      </p:sp>
      <p:sp>
        <p:nvSpPr>
          <p:cNvPr id="4" name="TextBox 3"/>
          <p:cNvSpPr txBox="1"/>
          <p:nvPr/>
        </p:nvSpPr>
        <p:spPr>
          <a:xfrm>
            <a:off x="1115616" y="6237312"/>
            <a:ext cx="6984776" cy="461665"/>
          </a:xfrm>
          <a:prstGeom prst="rect">
            <a:avLst/>
          </a:prstGeom>
          <a:noFill/>
        </p:spPr>
        <p:txBody>
          <a:bodyPr wrap="square" rtlCol="0">
            <a:spAutoFit/>
          </a:bodyPr>
          <a:lstStyle/>
          <a:p>
            <a:r>
              <a:rPr lang="en-GB" dirty="0">
                <a:solidFill>
                  <a:schemeClr val="accent1"/>
                </a:solidFill>
                <a:latin typeface="+mn-lt"/>
              </a:rPr>
              <a:t>What do you notice?  What do you wonder?</a:t>
            </a:r>
          </a:p>
        </p:txBody>
      </p:sp>
    </p:spTree>
    <p:extLst>
      <p:ext uri="{BB962C8B-B14F-4D97-AF65-F5344CB8AC3E}">
        <p14:creationId xmlns:p14="http://schemas.microsoft.com/office/powerpoint/2010/main" val="26291168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859359"/>
            <a:ext cx="8229600" cy="769441"/>
          </a:xfrm>
        </p:spPr>
        <p:txBody>
          <a:bodyPr/>
          <a:lstStyle/>
          <a:p>
            <a:r>
              <a:rPr lang="en-GB" dirty="0"/>
              <a:t>Where is the Maths in that?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22" y="1628800"/>
            <a:ext cx="7061956" cy="5035612"/>
          </a:xfrm>
          <a:prstGeom prst="rect">
            <a:avLst/>
          </a:prstGeom>
        </p:spPr>
      </p:pic>
    </p:spTree>
    <p:extLst>
      <p:ext uri="{BB962C8B-B14F-4D97-AF65-F5344CB8AC3E}">
        <p14:creationId xmlns:p14="http://schemas.microsoft.com/office/powerpoint/2010/main" val="4214534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Suggestions</a:t>
            </a:r>
          </a:p>
        </p:txBody>
      </p:sp>
      <p:sp>
        <p:nvSpPr>
          <p:cNvPr id="3" name="Content Placeholder 2"/>
          <p:cNvSpPr>
            <a:spLocks noGrp="1"/>
          </p:cNvSpPr>
          <p:nvPr>
            <p:ph idx="1"/>
          </p:nvPr>
        </p:nvSpPr>
        <p:spPr>
          <a:xfrm>
            <a:off x="459904" y="1484784"/>
            <a:ext cx="8360568" cy="4497363"/>
          </a:xfrm>
        </p:spPr>
        <p:txBody>
          <a:bodyPr/>
          <a:lstStyle/>
          <a:p>
            <a:r>
              <a:rPr lang="en-GB" dirty="0"/>
              <a:t>Sphere</a:t>
            </a:r>
          </a:p>
          <a:p>
            <a:pPr lvl="1"/>
            <a:r>
              <a:rPr lang="en-GB" dirty="0"/>
              <a:t>Volume</a:t>
            </a:r>
          </a:p>
          <a:p>
            <a:pPr lvl="1"/>
            <a:r>
              <a:rPr lang="en-GB" dirty="0"/>
              <a:t>Surface area</a:t>
            </a:r>
          </a:p>
          <a:p>
            <a:r>
              <a:rPr lang="en-GB" dirty="0"/>
              <a:t>Scale</a:t>
            </a:r>
          </a:p>
          <a:p>
            <a:pPr lvl="1"/>
            <a:r>
              <a:rPr lang="en-GB" dirty="0"/>
              <a:t>To real size hands – diameter of earth?</a:t>
            </a:r>
          </a:p>
          <a:p>
            <a:pPr lvl="1"/>
            <a:r>
              <a:rPr lang="en-GB" dirty="0"/>
              <a:t>To real size earth – length and width of hand?</a:t>
            </a:r>
          </a:p>
          <a:p>
            <a:r>
              <a:rPr lang="en-GB" dirty="0"/>
              <a:t>Percentage of water?</a:t>
            </a:r>
          </a:p>
        </p:txBody>
      </p:sp>
      <p:sp>
        <p:nvSpPr>
          <p:cNvPr id="4" name="TextBox 3"/>
          <p:cNvSpPr txBox="1"/>
          <p:nvPr/>
        </p:nvSpPr>
        <p:spPr>
          <a:xfrm>
            <a:off x="1115616" y="6237312"/>
            <a:ext cx="6984776" cy="461665"/>
          </a:xfrm>
          <a:prstGeom prst="rect">
            <a:avLst/>
          </a:prstGeom>
          <a:noFill/>
        </p:spPr>
        <p:txBody>
          <a:bodyPr wrap="square" rtlCol="0">
            <a:spAutoFit/>
          </a:bodyPr>
          <a:lstStyle/>
          <a:p>
            <a:r>
              <a:rPr lang="en-GB" dirty="0">
                <a:solidFill>
                  <a:schemeClr val="accent1"/>
                </a:solidFill>
                <a:latin typeface="+mn-lt"/>
              </a:rPr>
              <a:t>What do you notice?  What do you wonder?</a:t>
            </a:r>
          </a:p>
        </p:txBody>
      </p:sp>
    </p:spTree>
    <p:extLst>
      <p:ext uri="{BB962C8B-B14F-4D97-AF65-F5344CB8AC3E}">
        <p14:creationId xmlns:p14="http://schemas.microsoft.com/office/powerpoint/2010/main" val="7267642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859359"/>
            <a:ext cx="8229600" cy="769441"/>
          </a:xfrm>
        </p:spPr>
        <p:txBody>
          <a:bodyPr/>
          <a:lstStyle/>
          <a:p>
            <a:r>
              <a:rPr lang="en-GB" dirty="0"/>
              <a:t>Where is the Maths in that?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080" r="7284"/>
          <a:stretch/>
        </p:blipFill>
        <p:spPr>
          <a:xfrm>
            <a:off x="1458544" y="1556792"/>
            <a:ext cx="6226912" cy="5229200"/>
          </a:xfrm>
          <a:prstGeom prst="rect">
            <a:avLst/>
          </a:prstGeom>
        </p:spPr>
      </p:pic>
    </p:spTree>
    <p:extLst>
      <p:ext uri="{BB962C8B-B14F-4D97-AF65-F5344CB8AC3E}">
        <p14:creationId xmlns:p14="http://schemas.microsoft.com/office/powerpoint/2010/main" val="794832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Suggestions</a:t>
            </a:r>
          </a:p>
        </p:txBody>
      </p:sp>
      <p:sp>
        <p:nvSpPr>
          <p:cNvPr id="3" name="Content Placeholder 2"/>
          <p:cNvSpPr>
            <a:spLocks noGrp="1"/>
          </p:cNvSpPr>
          <p:nvPr>
            <p:ph idx="1"/>
          </p:nvPr>
        </p:nvSpPr>
        <p:spPr>
          <a:xfrm>
            <a:off x="459904" y="1484784"/>
            <a:ext cx="8229600" cy="4497363"/>
          </a:xfrm>
        </p:spPr>
        <p:txBody>
          <a:bodyPr/>
          <a:lstStyle/>
          <a:p>
            <a:r>
              <a:rPr lang="en-GB" dirty="0"/>
              <a:t>Cones – volume and net</a:t>
            </a:r>
          </a:p>
          <a:p>
            <a:r>
              <a:rPr lang="en-GB" dirty="0"/>
              <a:t>Hemispheres</a:t>
            </a:r>
          </a:p>
          <a:p>
            <a:r>
              <a:rPr lang="en-GB" dirty="0"/>
              <a:t>Combinations of flavours</a:t>
            </a:r>
          </a:p>
          <a:p>
            <a:pPr lvl="1"/>
            <a:r>
              <a:rPr lang="en-GB" sz="2400" dirty="0"/>
              <a:t>Two scoops</a:t>
            </a:r>
          </a:p>
          <a:p>
            <a:pPr lvl="1"/>
            <a:r>
              <a:rPr lang="en-GB" sz="2400" dirty="0"/>
              <a:t>Three scoops …..</a:t>
            </a:r>
          </a:p>
          <a:p>
            <a:r>
              <a:rPr lang="en-GB" dirty="0"/>
              <a:t>Pricing structure</a:t>
            </a:r>
          </a:p>
          <a:p>
            <a:r>
              <a:rPr lang="en-GB" dirty="0"/>
              <a:t>Sketch a graph of sales.. in a year?</a:t>
            </a:r>
          </a:p>
          <a:p>
            <a:r>
              <a:rPr lang="en-GB" dirty="0"/>
              <a:t>Most popular flavours?</a:t>
            </a:r>
          </a:p>
          <a:p>
            <a:pPr lvl="1"/>
            <a:r>
              <a:rPr lang="en-GB" sz="2000" dirty="0"/>
              <a:t>Do a class survey</a:t>
            </a:r>
          </a:p>
          <a:p>
            <a:pPr lvl="1"/>
            <a:r>
              <a:rPr lang="en-GB" sz="2000" dirty="0"/>
              <a:t>Analyse results</a:t>
            </a:r>
          </a:p>
        </p:txBody>
      </p:sp>
      <p:sp>
        <p:nvSpPr>
          <p:cNvPr id="4" name="TextBox 3"/>
          <p:cNvSpPr txBox="1"/>
          <p:nvPr/>
        </p:nvSpPr>
        <p:spPr>
          <a:xfrm>
            <a:off x="1115616" y="6237312"/>
            <a:ext cx="6984776" cy="461665"/>
          </a:xfrm>
          <a:prstGeom prst="rect">
            <a:avLst/>
          </a:prstGeom>
          <a:noFill/>
        </p:spPr>
        <p:txBody>
          <a:bodyPr wrap="square" rtlCol="0">
            <a:spAutoFit/>
          </a:bodyPr>
          <a:lstStyle/>
          <a:p>
            <a:r>
              <a:rPr lang="en-GB" dirty="0">
                <a:solidFill>
                  <a:schemeClr val="accent1"/>
                </a:solidFill>
                <a:latin typeface="+mn-lt"/>
              </a:rPr>
              <a:t>What do you notice?  What do you wonder?</a:t>
            </a:r>
          </a:p>
        </p:txBody>
      </p:sp>
    </p:spTree>
    <p:extLst>
      <p:ext uri="{BB962C8B-B14F-4D97-AF65-F5344CB8AC3E}">
        <p14:creationId xmlns:p14="http://schemas.microsoft.com/office/powerpoint/2010/main" val="26462266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859359"/>
            <a:ext cx="8229600" cy="769441"/>
          </a:xfrm>
        </p:spPr>
        <p:txBody>
          <a:bodyPr/>
          <a:lstStyle/>
          <a:p>
            <a:r>
              <a:rPr lang="en-GB" dirty="0"/>
              <a:t>Where is the Maths in that?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2375756" y="1603552"/>
            <a:ext cx="4392487" cy="5019048"/>
          </a:xfrm>
          <a:prstGeom prst="rect">
            <a:avLst/>
          </a:prstGeom>
        </p:spPr>
      </p:pic>
    </p:spTree>
    <p:extLst>
      <p:ext uri="{BB962C8B-B14F-4D97-AF65-F5344CB8AC3E}">
        <p14:creationId xmlns:p14="http://schemas.microsoft.com/office/powerpoint/2010/main" val="4273224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Suggestions</a:t>
            </a:r>
          </a:p>
        </p:txBody>
      </p:sp>
      <p:sp>
        <p:nvSpPr>
          <p:cNvPr id="3" name="Content Placeholder 2"/>
          <p:cNvSpPr>
            <a:spLocks noGrp="1"/>
          </p:cNvSpPr>
          <p:nvPr>
            <p:ph idx="1"/>
          </p:nvPr>
        </p:nvSpPr>
        <p:spPr>
          <a:xfrm>
            <a:off x="457200" y="1739949"/>
            <a:ext cx="8229600" cy="4497363"/>
          </a:xfrm>
        </p:spPr>
        <p:txBody>
          <a:bodyPr/>
          <a:lstStyle/>
          <a:p>
            <a:r>
              <a:rPr lang="en-GB" dirty="0"/>
              <a:t>Enlargement</a:t>
            </a:r>
          </a:p>
          <a:p>
            <a:pPr lvl="1"/>
            <a:r>
              <a:rPr lang="en-GB" dirty="0"/>
              <a:t>Scale factor in length, area, volume</a:t>
            </a:r>
          </a:p>
          <a:p>
            <a:r>
              <a:rPr lang="en-GB" dirty="0"/>
              <a:t>Area</a:t>
            </a:r>
          </a:p>
          <a:p>
            <a:r>
              <a:rPr lang="en-GB" dirty="0"/>
              <a:t>How many cups of coffee to fill the biggest cup compared to the original cup?</a:t>
            </a:r>
          </a:p>
          <a:p>
            <a:r>
              <a:rPr lang="en-GB" dirty="0"/>
              <a:t>Cost of filling the biggest cup compared to the original cup?</a:t>
            </a:r>
          </a:p>
          <a:p>
            <a:r>
              <a:rPr lang="en-GB" dirty="0"/>
              <a:t>Number of beans needed to fill the biggest cup compared to the original cup?</a:t>
            </a:r>
          </a:p>
          <a:p>
            <a:pPr marL="0" indent="0">
              <a:buNone/>
            </a:pPr>
            <a:endParaRPr lang="en-GB" dirty="0"/>
          </a:p>
        </p:txBody>
      </p:sp>
      <p:sp>
        <p:nvSpPr>
          <p:cNvPr id="4" name="TextBox 3"/>
          <p:cNvSpPr txBox="1"/>
          <p:nvPr/>
        </p:nvSpPr>
        <p:spPr>
          <a:xfrm>
            <a:off x="1115616" y="6237312"/>
            <a:ext cx="6984776" cy="461665"/>
          </a:xfrm>
          <a:prstGeom prst="rect">
            <a:avLst/>
          </a:prstGeom>
          <a:noFill/>
        </p:spPr>
        <p:txBody>
          <a:bodyPr wrap="square" rtlCol="0">
            <a:spAutoFit/>
          </a:bodyPr>
          <a:lstStyle/>
          <a:p>
            <a:r>
              <a:rPr lang="en-GB" dirty="0">
                <a:solidFill>
                  <a:schemeClr val="accent1"/>
                </a:solidFill>
                <a:latin typeface="+mn-lt"/>
              </a:rPr>
              <a:t>What do you notice?  What do you wonder?</a:t>
            </a:r>
          </a:p>
        </p:txBody>
      </p:sp>
    </p:spTree>
    <p:extLst>
      <p:ext uri="{BB962C8B-B14F-4D97-AF65-F5344CB8AC3E}">
        <p14:creationId xmlns:p14="http://schemas.microsoft.com/office/powerpoint/2010/main" val="21532775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859359"/>
            <a:ext cx="8229600" cy="769441"/>
          </a:xfrm>
        </p:spPr>
        <p:txBody>
          <a:bodyPr/>
          <a:lstStyle/>
          <a:p>
            <a:r>
              <a:rPr lang="en-GB" dirty="0"/>
              <a:t>Where is the Maths in that?</a:t>
            </a:r>
          </a:p>
        </p:txBody>
      </p:sp>
      <p:pic>
        <p:nvPicPr>
          <p:cNvPr id="2050" name="Picture 2" descr="0d06b807-b734-4295-af49-483aa93fc8b7@GBRP12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195736" y="1610337"/>
            <a:ext cx="4536504" cy="5178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311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Suggestions</a:t>
            </a:r>
          </a:p>
        </p:txBody>
      </p:sp>
      <p:sp>
        <p:nvSpPr>
          <p:cNvPr id="3" name="Content Placeholder 2"/>
          <p:cNvSpPr>
            <a:spLocks noGrp="1"/>
          </p:cNvSpPr>
          <p:nvPr>
            <p:ph idx="1"/>
          </p:nvPr>
        </p:nvSpPr>
        <p:spPr>
          <a:xfrm>
            <a:off x="459904" y="1484785"/>
            <a:ext cx="8229600" cy="3960440"/>
          </a:xfrm>
        </p:spPr>
        <p:txBody>
          <a:bodyPr/>
          <a:lstStyle/>
          <a:p>
            <a:r>
              <a:rPr lang="en-GB" dirty="0"/>
              <a:t>No of passes</a:t>
            </a:r>
          </a:p>
          <a:p>
            <a:r>
              <a:rPr lang="en-GB" dirty="0"/>
              <a:t>No of routes to goal</a:t>
            </a:r>
          </a:p>
          <a:p>
            <a:r>
              <a:rPr lang="en-GB" dirty="0"/>
              <a:t>Percentage of possession, passes made…</a:t>
            </a:r>
          </a:p>
          <a:p>
            <a:r>
              <a:rPr lang="en-GB" dirty="0"/>
              <a:t>Projectiles</a:t>
            </a:r>
          </a:p>
          <a:p>
            <a:r>
              <a:rPr lang="en-GB" dirty="0"/>
              <a:t>Parabolas</a:t>
            </a:r>
          </a:p>
          <a:p>
            <a:r>
              <a:rPr lang="en-GB" dirty="0"/>
              <a:t>Modelling – what equation curve would fit to this? </a:t>
            </a:r>
          </a:p>
          <a:p>
            <a:endParaRPr lang="en-GB" dirty="0"/>
          </a:p>
        </p:txBody>
      </p:sp>
      <p:sp>
        <p:nvSpPr>
          <p:cNvPr id="4" name="TextBox 3"/>
          <p:cNvSpPr txBox="1"/>
          <p:nvPr/>
        </p:nvSpPr>
        <p:spPr>
          <a:xfrm>
            <a:off x="1115616" y="6237312"/>
            <a:ext cx="6984776" cy="461665"/>
          </a:xfrm>
          <a:prstGeom prst="rect">
            <a:avLst/>
          </a:prstGeom>
          <a:noFill/>
        </p:spPr>
        <p:txBody>
          <a:bodyPr wrap="square" rtlCol="0">
            <a:spAutoFit/>
          </a:bodyPr>
          <a:lstStyle/>
          <a:p>
            <a:r>
              <a:rPr lang="en-GB" dirty="0">
                <a:solidFill>
                  <a:schemeClr val="accent1"/>
                </a:solidFill>
                <a:latin typeface="+mn-lt"/>
              </a:rPr>
              <a:t>What do you notice?  What do you wonder?</a:t>
            </a:r>
          </a:p>
        </p:txBody>
      </p:sp>
      <p:sp>
        <p:nvSpPr>
          <p:cNvPr id="5" name="TextBox 4"/>
          <p:cNvSpPr txBox="1"/>
          <p:nvPr/>
        </p:nvSpPr>
        <p:spPr>
          <a:xfrm>
            <a:off x="457200" y="5589240"/>
            <a:ext cx="8229600" cy="461665"/>
          </a:xfrm>
          <a:prstGeom prst="rect">
            <a:avLst/>
          </a:prstGeom>
          <a:solidFill>
            <a:schemeClr val="bg2">
              <a:lumMod val="20000"/>
              <a:lumOff val="80000"/>
            </a:schemeClr>
          </a:solidFill>
        </p:spPr>
        <p:txBody>
          <a:bodyPr wrap="square" rtlCol="0">
            <a:spAutoFit/>
          </a:bodyPr>
          <a:lstStyle/>
          <a:p>
            <a:pPr lvl="0">
              <a:spcBef>
                <a:spcPct val="20000"/>
              </a:spcBef>
              <a:buClr>
                <a:srgbClr val="E00034"/>
              </a:buClr>
            </a:pPr>
            <a:r>
              <a:rPr lang="en-GB" dirty="0">
                <a:latin typeface="+mn-lt"/>
              </a:rPr>
              <a:t>Try</a:t>
            </a:r>
            <a:r>
              <a:rPr lang="en-GB" sz="2000" dirty="0">
                <a:latin typeface="+mn-lt"/>
              </a:rPr>
              <a:t>:  </a:t>
            </a:r>
            <a:r>
              <a:rPr lang="en-GB" sz="2000" kern="0" dirty="0">
                <a:solidFill>
                  <a:srgbClr val="002147"/>
                </a:solidFill>
                <a:latin typeface="Arial" panose="020B0604020202020204" pitchFamily="34" charset="0"/>
                <a:ea typeface="+mn-ea"/>
                <a:cs typeface="Arial" panose="020B0604020202020204" pitchFamily="34" charset="0"/>
                <a:hlinkClick r:id="rId2"/>
              </a:rPr>
              <a:t>https://blog.mrmeyer.com/2016/updated-will-it-hit-the-hoop/</a:t>
            </a:r>
            <a:endParaRPr lang="en-GB" sz="2000" kern="0" dirty="0">
              <a:solidFill>
                <a:srgbClr val="002147"/>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800428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3933056"/>
            <a:ext cx="7580276" cy="4353347"/>
          </a:xfrm>
        </p:spPr>
        <p:txBody>
          <a:bodyPr/>
          <a:lstStyle/>
          <a:p>
            <a:r>
              <a:rPr lang="en-GB" dirty="0"/>
              <a:t>Emphasise…</a:t>
            </a:r>
          </a:p>
          <a:p>
            <a:pPr lvl="1"/>
            <a:r>
              <a:rPr lang="en-GB" dirty="0"/>
              <a:t>Nobody can be wrong</a:t>
            </a:r>
          </a:p>
          <a:p>
            <a:pPr lvl="1"/>
            <a:r>
              <a:rPr lang="en-GB" dirty="0"/>
              <a:t>Just explain your thoughts</a:t>
            </a:r>
          </a:p>
        </p:txBody>
      </p:sp>
      <p:sp>
        <p:nvSpPr>
          <p:cNvPr id="6" name="Content Placeholder 5"/>
          <p:cNvSpPr>
            <a:spLocks noGrp="1"/>
          </p:cNvSpPr>
          <p:nvPr>
            <p:ph sz="half" idx="2"/>
          </p:nvPr>
        </p:nvSpPr>
        <p:spPr>
          <a:xfrm>
            <a:off x="457200" y="1805071"/>
            <a:ext cx="8075240" cy="2800738"/>
          </a:xfrm>
        </p:spPr>
        <p:txBody>
          <a:bodyPr/>
          <a:lstStyle/>
          <a:p>
            <a:r>
              <a:rPr lang="en-GB" dirty="0"/>
              <a:t>Aim to show…</a:t>
            </a:r>
          </a:p>
          <a:p>
            <a:pPr lvl="1"/>
            <a:r>
              <a:rPr lang="en-GB" sz="2400" dirty="0"/>
              <a:t>Maths is all around is</a:t>
            </a:r>
          </a:p>
          <a:p>
            <a:pPr lvl="1"/>
            <a:r>
              <a:rPr lang="en-GB" sz="2400" dirty="0"/>
              <a:t>Maths is creative</a:t>
            </a:r>
          </a:p>
          <a:p>
            <a:pPr lvl="1"/>
            <a:r>
              <a:rPr lang="en-GB" sz="2400" dirty="0"/>
              <a:t>Maths is not always about being right or wrong</a:t>
            </a:r>
          </a:p>
        </p:txBody>
      </p:sp>
      <p:sp>
        <p:nvSpPr>
          <p:cNvPr id="4" name="Title 3"/>
          <p:cNvSpPr>
            <a:spLocks noGrp="1"/>
          </p:cNvSpPr>
          <p:nvPr>
            <p:ph type="title"/>
          </p:nvPr>
        </p:nvSpPr>
        <p:spPr/>
        <p:txBody>
          <a:bodyPr/>
          <a:lstStyle/>
          <a:p>
            <a:r>
              <a:rPr lang="en-GB" dirty="0"/>
              <a:t>Using the slides</a:t>
            </a:r>
          </a:p>
        </p:txBody>
      </p:sp>
      <p:sp>
        <p:nvSpPr>
          <p:cNvPr id="2" name="TextBox 1"/>
          <p:cNvSpPr txBox="1"/>
          <p:nvPr/>
        </p:nvSpPr>
        <p:spPr>
          <a:xfrm>
            <a:off x="457200" y="5663453"/>
            <a:ext cx="8686800" cy="892552"/>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GB" sz="2800" dirty="0">
                <a:latin typeface="+mn-lt"/>
              </a:rPr>
              <a:t>Going further…</a:t>
            </a:r>
          </a:p>
          <a:p>
            <a:pPr marL="800100" lvl="1" indent="-342900">
              <a:buClr>
                <a:schemeClr val="accent1"/>
              </a:buClr>
              <a:buFont typeface="Arial" panose="020B0604020202020204" pitchFamily="34" charset="0"/>
              <a:buChar char="•"/>
            </a:pPr>
            <a:r>
              <a:rPr lang="en-GB" dirty="0">
                <a:latin typeface="+mn-lt"/>
              </a:rPr>
              <a:t>Why not use your own or your students’ photographs?</a:t>
            </a:r>
          </a:p>
        </p:txBody>
      </p:sp>
    </p:spTree>
    <p:extLst>
      <p:ext uri="{BB962C8B-B14F-4D97-AF65-F5344CB8AC3E}">
        <p14:creationId xmlns:p14="http://schemas.microsoft.com/office/powerpoint/2010/main" val="35992142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859359"/>
            <a:ext cx="8229600" cy="769441"/>
          </a:xfrm>
        </p:spPr>
        <p:txBody>
          <a:bodyPr/>
          <a:lstStyle/>
          <a:p>
            <a:r>
              <a:rPr lang="en-GB" dirty="0"/>
              <a:t>Where is the Maths in that?</a:t>
            </a:r>
          </a:p>
        </p:txBody>
      </p:sp>
      <p:pic>
        <p:nvPicPr>
          <p:cNvPr id="1026" name="Picture 2" descr="33a5c49b-f69e-4c47-8585-679a7967c504@GBRP12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27584" y="1628800"/>
            <a:ext cx="7488832" cy="520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761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bwMode="auto">
          <a:xfrm>
            <a:off x="457200" y="5733256"/>
            <a:ext cx="8229600" cy="43204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2" name="Title 1"/>
          <p:cNvSpPr>
            <a:spLocks noGrp="1"/>
          </p:cNvSpPr>
          <p:nvPr>
            <p:ph type="title"/>
          </p:nvPr>
        </p:nvSpPr>
        <p:spPr/>
        <p:txBody>
          <a:bodyPr/>
          <a:lstStyle/>
          <a:p>
            <a:r>
              <a:rPr lang="en-GB" dirty="0"/>
              <a:t>Suggestions</a:t>
            </a:r>
          </a:p>
        </p:txBody>
      </p:sp>
      <p:sp>
        <p:nvSpPr>
          <p:cNvPr id="3" name="Content Placeholder 2"/>
          <p:cNvSpPr>
            <a:spLocks noGrp="1"/>
          </p:cNvSpPr>
          <p:nvPr>
            <p:ph idx="1"/>
          </p:nvPr>
        </p:nvSpPr>
        <p:spPr>
          <a:xfrm>
            <a:off x="493204" y="1412776"/>
            <a:ext cx="8193596" cy="4824536"/>
          </a:xfrm>
        </p:spPr>
        <p:txBody>
          <a:bodyPr/>
          <a:lstStyle/>
          <a:p>
            <a:r>
              <a:rPr lang="en-GB" sz="2400" dirty="0"/>
              <a:t>Estimation of…</a:t>
            </a:r>
          </a:p>
          <a:p>
            <a:pPr lvl="1"/>
            <a:r>
              <a:rPr lang="en-GB" sz="2400" dirty="0"/>
              <a:t>No of tubs</a:t>
            </a:r>
          </a:p>
          <a:p>
            <a:pPr lvl="1"/>
            <a:r>
              <a:rPr lang="en-GB" sz="2400" dirty="0"/>
              <a:t>Total cost of all goods on display</a:t>
            </a:r>
          </a:p>
          <a:p>
            <a:pPr lvl="1"/>
            <a:r>
              <a:rPr lang="en-GB" sz="2400" dirty="0"/>
              <a:t>Total amount saved (with discount)</a:t>
            </a:r>
          </a:p>
          <a:p>
            <a:pPr lvl="2"/>
            <a:r>
              <a:rPr lang="en-GB" dirty="0"/>
              <a:t>Per tub, per chocolate, per gram of chocolate?</a:t>
            </a:r>
          </a:p>
          <a:p>
            <a:pPr lvl="1"/>
            <a:r>
              <a:rPr lang="en-GB" sz="2400" dirty="0"/>
              <a:t>No of sweets in a tub?  All the tubs?</a:t>
            </a:r>
          </a:p>
          <a:p>
            <a:pPr lvl="1"/>
            <a:r>
              <a:rPr lang="en-GB" sz="2400" dirty="0"/>
              <a:t>Amount of sugar on display</a:t>
            </a:r>
          </a:p>
          <a:p>
            <a:pPr lvl="1"/>
            <a:r>
              <a:rPr lang="en-GB" sz="2400" dirty="0"/>
              <a:t>How much chocolate is eaten over the Christmas period?</a:t>
            </a:r>
          </a:p>
          <a:p>
            <a:r>
              <a:rPr lang="en-GB" sz="2400" dirty="0"/>
              <a:t>Percentage discount</a:t>
            </a:r>
          </a:p>
          <a:p>
            <a:pPr marL="0" indent="0">
              <a:buNone/>
            </a:pPr>
            <a:r>
              <a:rPr lang="en-GB" sz="2000" b="1" dirty="0"/>
              <a:t>Ideas to develop further (</a:t>
            </a:r>
            <a:r>
              <a:rPr lang="en-GB" sz="2000" b="1" dirty="0" err="1"/>
              <a:t>poss</a:t>
            </a:r>
            <a:r>
              <a:rPr lang="en-GB" sz="2000" b="1" dirty="0"/>
              <a:t> into a lesson) on next 3 slides</a:t>
            </a:r>
          </a:p>
        </p:txBody>
      </p:sp>
      <p:sp>
        <p:nvSpPr>
          <p:cNvPr id="4" name="TextBox 3"/>
          <p:cNvSpPr txBox="1"/>
          <p:nvPr/>
        </p:nvSpPr>
        <p:spPr>
          <a:xfrm>
            <a:off x="1115616" y="6237312"/>
            <a:ext cx="6984776" cy="461665"/>
          </a:xfrm>
          <a:prstGeom prst="rect">
            <a:avLst/>
          </a:prstGeom>
          <a:noFill/>
        </p:spPr>
        <p:txBody>
          <a:bodyPr wrap="square" rtlCol="0">
            <a:spAutoFit/>
          </a:bodyPr>
          <a:lstStyle/>
          <a:p>
            <a:r>
              <a:rPr lang="en-GB" dirty="0">
                <a:solidFill>
                  <a:schemeClr val="accent1"/>
                </a:solidFill>
                <a:latin typeface="+mn-lt"/>
              </a:rPr>
              <a:t>What do you notice?  What do you wonder?</a:t>
            </a:r>
          </a:p>
        </p:txBody>
      </p:sp>
    </p:spTree>
    <p:extLst>
      <p:ext uri="{BB962C8B-B14F-4D97-AF65-F5344CB8AC3E}">
        <p14:creationId xmlns:p14="http://schemas.microsoft.com/office/powerpoint/2010/main" val="32068410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691680" y="769154"/>
            <a:ext cx="5832648" cy="707886"/>
          </a:xfrm>
          <a:prstGeom prst="rect">
            <a:avLst/>
          </a:prstGeom>
          <a:noFill/>
        </p:spPr>
        <p:txBody>
          <a:bodyPr wrap="square" rtlCol="0">
            <a:spAutoFit/>
          </a:bodyPr>
          <a:lstStyle/>
          <a:p>
            <a:r>
              <a:rPr lang="en-GB" sz="4000" dirty="0">
                <a:solidFill>
                  <a:srgbClr val="E00034"/>
                </a:solidFill>
                <a:latin typeface="+mn-lt"/>
              </a:rPr>
              <a:t>Making the Headlines!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9281" y="3096300"/>
            <a:ext cx="6660232" cy="3494639"/>
          </a:xfrm>
          <a:prstGeom prst="rect">
            <a:avLst/>
          </a:prstGeom>
        </p:spPr>
      </p:pic>
      <p:sp>
        <p:nvSpPr>
          <p:cNvPr id="7" name="TextBox 6"/>
          <p:cNvSpPr txBox="1"/>
          <p:nvPr/>
        </p:nvSpPr>
        <p:spPr>
          <a:xfrm>
            <a:off x="7693193" y="1847919"/>
            <a:ext cx="1111609" cy="954107"/>
          </a:xfrm>
          <a:prstGeom prst="rect">
            <a:avLst/>
          </a:prstGeom>
          <a:solidFill>
            <a:schemeClr val="bg1">
              <a:lumMod val="95000"/>
            </a:schemeClr>
          </a:solidFill>
        </p:spPr>
        <p:txBody>
          <a:bodyPr wrap="square" rtlCol="0">
            <a:spAutoFit/>
          </a:bodyPr>
          <a:lstStyle/>
          <a:p>
            <a:r>
              <a:rPr lang="en-GB" sz="2800" b="1" dirty="0">
                <a:latin typeface="+mn-lt"/>
              </a:rPr>
              <a:t>2015</a:t>
            </a:r>
          </a:p>
          <a:p>
            <a:r>
              <a:rPr lang="en-GB" sz="2800" dirty="0">
                <a:latin typeface="+mn-lt"/>
              </a:rPr>
              <a:t>780g</a:t>
            </a:r>
          </a:p>
        </p:txBody>
      </p:sp>
      <p:sp>
        <p:nvSpPr>
          <p:cNvPr id="8" name="TextBox 7"/>
          <p:cNvSpPr txBox="1"/>
          <p:nvPr/>
        </p:nvSpPr>
        <p:spPr>
          <a:xfrm>
            <a:off x="7693193" y="3082896"/>
            <a:ext cx="1111609" cy="954107"/>
          </a:xfrm>
          <a:prstGeom prst="rect">
            <a:avLst/>
          </a:prstGeom>
          <a:solidFill>
            <a:schemeClr val="bg1">
              <a:lumMod val="85000"/>
            </a:schemeClr>
          </a:solidFill>
        </p:spPr>
        <p:txBody>
          <a:bodyPr wrap="square" rtlCol="0">
            <a:spAutoFit/>
          </a:bodyPr>
          <a:lstStyle/>
          <a:p>
            <a:r>
              <a:rPr lang="en-GB" sz="2800" b="1" dirty="0">
                <a:latin typeface="+mn-lt"/>
              </a:rPr>
              <a:t>2017</a:t>
            </a:r>
          </a:p>
          <a:p>
            <a:r>
              <a:rPr lang="en-GB" sz="2800" dirty="0">
                <a:latin typeface="+mn-lt"/>
              </a:rPr>
              <a:t>750g</a:t>
            </a:r>
          </a:p>
        </p:txBody>
      </p:sp>
      <p:sp>
        <p:nvSpPr>
          <p:cNvPr id="9" name="TextBox 8"/>
          <p:cNvSpPr txBox="1"/>
          <p:nvPr/>
        </p:nvSpPr>
        <p:spPr>
          <a:xfrm>
            <a:off x="7669557" y="4366565"/>
            <a:ext cx="1111609" cy="954107"/>
          </a:xfrm>
          <a:prstGeom prst="rect">
            <a:avLst/>
          </a:prstGeom>
          <a:solidFill>
            <a:schemeClr val="bg1">
              <a:lumMod val="75000"/>
            </a:schemeClr>
          </a:solidFill>
        </p:spPr>
        <p:txBody>
          <a:bodyPr wrap="square" rtlCol="0">
            <a:spAutoFit/>
          </a:bodyPr>
          <a:lstStyle/>
          <a:p>
            <a:r>
              <a:rPr lang="en-GB" sz="2800" b="1" dirty="0">
                <a:latin typeface="+mn-lt"/>
              </a:rPr>
              <a:t>2018</a:t>
            </a:r>
          </a:p>
          <a:p>
            <a:r>
              <a:rPr lang="en-GB" sz="2800" dirty="0">
                <a:latin typeface="+mn-lt"/>
              </a:rPr>
              <a:t>720g</a:t>
            </a:r>
          </a:p>
        </p:txBody>
      </p:sp>
      <p:sp>
        <p:nvSpPr>
          <p:cNvPr id="10" name="TextBox 9"/>
          <p:cNvSpPr txBox="1"/>
          <p:nvPr/>
        </p:nvSpPr>
        <p:spPr>
          <a:xfrm>
            <a:off x="582682" y="3211821"/>
            <a:ext cx="1224136" cy="954107"/>
          </a:xfrm>
          <a:prstGeom prst="rect">
            <a:avLst/>
          </a:prstGeom>
          <a:solidFill>
            <a:schemeClr val="bg1"/>
          </a:solidFill>
        </p:spPr>
        <p:txBody>
          <a:bodyPr wrap="square" rtlCol="0">
            <a:spAutoFit/>
          </a:bodyPr>
          <a:lstStyle/>
          <a:p>
            <a:r>
              <a:rPr lang="en-GB" sz="2800" b="1" dirty="0">
                <a:latin typeface="+mn-lt"/>
              </a:rPr>
              <a:t>1985</a:t>
            </a:r>
          </a:p>
          <a:p>
            <a:r>
              <a:rPr lang="en-GB" sz="2800" dirty="0">
                <a:latin typeface="+mn-lt"/>
              </a:rPr>
              <a:t>1.7kg</a:t>
            </a:r>
          </a:p>
        </p:txBody>
      </p:sp>
      <p:sp>
        <p:nvSpPr>
          <p:cNvPr id="11" name="TextBox 10"/>
          <p:cNvSpPr txBox="1"/>
          <p:nvPr/>
        </p:nvSpPr>
        <p:spPr>
          <a:xfrm>
            <a:off x="5796136" y="3222511"/>
            <a:ext cx="1111609" cy="954107"/>
          </a:xfrm>
          <a:prstGeom prst="rect">
            <a:avLst/>
          </a:prstGeom>
          <a:solidFill>
            <a:schemeClr val="bg1"/>
          </a:solidFill>
        </p:spPr>
        <p:txBody>
          <a:bodyPr wrap="square" rtlCol="0">
            <a:spAutoFit/>
          </a:bodyPr>
          <a:lstStyle/>
          <a:p>
            <a:r>
              <a:rPr lang="en-GB" sz="2800" b="1" dirty="0">
                <a:latin typeface="+mn-lt"/>
              </a:rPr>
              <a:t>2015</a:t>
            </a:r>
          </a:p>
          <a:p>
            <a:r>
              <a:rPr lang="en-GB" sz="2800" dirty="0">
                <a:latin typeface="+mn-lt"/>
              </a:rPr>
              <a:t>780g</a:t>
            </a:r>
          </a:p>
        </p:txBody>
      </p:sp>
      <p:sp>
        <p:nvSpPr>
          <p:cNvPr id="12" name="TextBox 11"/>
          <p:cNvSpPr txBox="1"/>
          <p:nvPr/>
        </p:nvSpPr>
        <p:spPr>
          <a:xfrm>
            <a:off x="7669557" y="5601542"/>
            <a:ext cx="1111609" cy="954107"/>
          </a:xfrm>
          <a:prstGeom prst="rect">
            <a:avLst/>
          </a:prstGeom>
          <a:solidFill>
            <a:schemeClr val="bg1">
              <a:lumMod val="65000"/>
            </a:schemeClr>
          </a:solidFill>
        </p:spPr>
        <p:txBody>
          <a:bodyPr wrap="square" rtlCol="0">
            <a:spAutoFit/>
          </a:bodyPr>
          <a:lstStyle/>
          <a:p>
            <a:r>
              <a:rPr lang="en-GB" sz="2800" b="1" dirty="0">
                <a:latin typeface="+mn-lt"/>
              </a:rPr>
              <a:t>2019</a:t>
            </a:r>
          </a:p>
          <a:p>
            <a:r>
              <a:rPr lang="en-GB" sz="2800" dirty="0">
                <a:latin typeface="+mn-lt"/>
              </a:rPr>
              <a:t>629g</a:t>
            </a:r>
          </a:p>
        </p:txBody>
      </p:sp>
      <p:sp>
        <p:nvSpPr>
          <p:cNvPr id="5" name="TextBox 4"/>
          <p:cNvSpPr txBox="1"/>
          <p:nvPr/>
        </p:nvSpPr>
        <p:spPr>
          <a:xfrm>
            <a:off x="582682" y="1700808"/>
            <a:ext cx="6653614" cy="830997"/>
          </a:xfrm>
          <a:prstGeom prst="rect">
            <a:avLst/>
          </a:prstGeom>
          <a:noFill/>
        </p:spPr>
        <p:txBody>
          <a:bodyPr wrap="square" rtlCol="0">
            <a:spAutoFit/>
          </a:bodyPr>
          <a:lstStyle/>
          <a:p>
            <a:r>
              <a:rPr lang="en-GB" dirty="0">
                <a:latin typeface="+mn-lt"/>
              </a:rPr>
              <a:t>How about ‘doing some maths’ on this data and turning it into a newspaper headline or story?</a:t>
            </a:r>
          </a:p>
        </p:txBody>
      </p:sp>
    </p:spTree>
    <p:extLst>
      <p:ext uri="{BB962C8B-B14F-4D97-AF65-F5344CB8AC3E}">
        <p14:creationId xmlns:p14="http://schemas.microsoft.com/office/powerpoint/2010/main" val="41624874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23" y="1982479"/>
            <a:ext cx="6038850" cy="3629025"/>
          </a:xfrm>
          <a:prstGeom prst="rect">
            <a:avLst/>
          </a:prstGeom>
        </p:spPr>
      </p:pic>
      <p:sp>
        <p:nvSpPr>
          <p:cNvPr id="16" name="Rectangle 15"/>
          <p:cNvSpPr/>
          <p:nvPr/>
        </p:nvSpPr>
        <p:spPr>
          <a:xfrm>
            <a:off x="107060" y="817356"/>
            <a:ext cx="8857428" cy="1015663"/>
          </a:xfrm>
          <a:prstGeom prst="rect">
            <a:avLst/>
          </a:prstGeom>
        </p:spPr>
        <p:txBody>
          <a:bodyPr wrap="square">
            <a:spAutoFit/>
          </a:bodyPr>
          <a:lstStyle/>
          <a:p>
            <a:r>
              <a:rPr lang="en-GB" sz="2000" b="1" dirty="0">
                <a:solidFill>
                  <a:srgbClr val="000000"/>
                </a:solidFill>
                <a:latin typeface="graphik"/>
              </a:rPr>
              <a:t>Quality Street, Celebrations and Roses tins shrink AGAIN: Size of Christmas favourites has fallen by 40 per cent in past decade despite price staying almost the same</a:t>
            </a:r>
            <a:endParaRPr lang="en-GB" sz="2000" b="1" i="0" dirty="0">
              <a:solidFill>
                <a:srgbClr val="000000"/>
              </a:solidFill>
              <a:effectLst/>
              <a:latin typeface="graphik"/>
            </a:endParaRPr>
          </a:p>
        </p:txBody>
      </p:sp>
      <p:sp>
        <p:nvSpPr>
          <p:cNvPr id="17" name="Rectangle 16"/>
          <p:cNvSpPr/>
          <p:nvPr/>
        </p:nvSpPr>
        <p:spPr>
          <a:xfrm>
            <a:off x="4160758" y="1531833"/>
            <a:ext cx="2881585" cy="276999"/>
          </a:xfrm>
          <a:prstGeom prst="rect">
            <a:avLst/>
          </a:prstGeom>
        </p:spPr>
        <p:txBody>
          <a:bodyPr wrap="square">
            <a:spAutoFit/>
          </a:bodyPr>
          <a:lstStyle/>
          <a:p>
            <a:r>
              <a:rPr lang="en-GB" sz="1200" b="1" cap="all" dirty="0">
                <a:solidFill>
                  <a:srgbClr val="666666"/>
                </a:solidFill>
                <a:latin typeface="graphik"/>
                <a:hlinkClick r:id="rId4"/>
              </a:rPr>
              <a:t>PUBLISHED:</a:t>
            </a:r>
            <a:r>
              <a:rPr lang="en-GB" sz="1200" dirty="0">
                <a:solidFill>
                  <a:srgbClr val="666666"/>
                </a:solidFill>
                <a:latin typeface="graphik"/>
                <a:hlinkClick r:id="rId4"/>
              </a:rPr>
              <a:t> 16:03, 9 December 2018</a:t>
            </a:r>
            <a:r>
              <a:rPr lang="en-GB" sz="1200" dirty="0">
                <a:solidFill>
                  <a:srgbClr val="666666"/>
                </a:solidFill>
                <a:latin typeface="graphik"/>
              </a:rPr>
              <a:t> </a:t>
            </a:r>
            <a:endParaRPr lang="en-GB" sz="1200" dirty="0"/>
          </a:p>
        </p:txBody>
      </p:sp>
      <p:sp>
        <p:nvSpPr>
          <p:cNvPr id="2" name="TextBox 1"/>
          <p:cNvSpPr txBox="1"/>
          <p:nvPr/>
        </p:nvSpPr>
        <p:spPr>
          <a:xfrm>
            <a:off x="1547664" y="4797152"/>
            <a:ext cx="720080" cy="369332"/>
          </a:xfrm>
          <a:prstGeom prst="rect">
            <a:avLst/>
          </a:prstGeom>
          <a:solidFill>
            <a:schemeClr val="bg1"/>
          </a:solidFill>
        </p:spPr>
        <p:txBody>
          <a:bodyPr wrap="square" rtlCol="0">
            <a:spAutoFit/>
          </a:bodyPr>
          <a:lstStyle/>
          <a:p>
            <a:r>
              <a:rPr lang="en-GB" sz="1800" b="1" dirty="0">
                <a:latin typeface="+mn-lt"/>
              </a:rPr>
              <a:t>2018</a:t>
            </a:r>
          </a:p>
        </p:txBody>
      </p:sp>
      <p:sp>
        <p:nvSpPr>
          <p:cNvPr id="10" name="TextBox 9"/>
          <p:cNvSpPr txBox="1"/>
          <p:nvPr/>
        </p:nvSpPr>
        <p:spPr>
          <a:xfrm>
            <a:off x="3635628" y="4820902"/>
            <a:ext cx="720080" cy="369332"/>
          </a:xfrm>
          <a:prstGeom prst="rect">
            <a:avLst/>
          </a:prstGeom>
          <a:solidFill>
            <a:schemeClr val="bg1"/>
          </a:solidFill>
        </p:spPr>
        <p:txBody>
          <a:bodyPr wrap="square" rtlCol="0">
            <a:spAutoFit/>
          </a:bodyPr>
          <a:lstStyle/>
          <a:p>
            <a:r>
              <a:rPr lang="en-GB" sz="1800" b="1" dirty="0">
                <a:latin typeface="+mn-lt"/>
              </a:rPr>
              <a:t>2018</a:t>
            </a:r>
          </a:p>
        </p:txBody>
      </p:sp>
      <p:sp>
        <p:nvSpPr>
          <p:cNvPr id="15" name="TextBox 14"/>
          <p:cNvSpPr txBox="1"/>
          <p:nvPr/>
        </p:nvSpPr>
        <p:spPr>
          <a:xfrm>
            <a:off x="5601550" y="4827639"/>
            <a:ext cx="720080" cy="369332"/>
          </a:xfrm>
          <a:prstGeom prst="rect">
            <a:avLst/>
          </a:prstGeom>
          <a:solidFill>
            <a:schemeClr val="bg1"/>
          </a:solidFill>
        </p:spPr>
        <p:txBody>
          <a:bodyPr wrap="square" rtlCol="0">
            <a:spAutoFit/>
          </a:bodyPr>
          <a:lstStyle/>
          <a:p>
            <a:r>
              <a:rPr lang="en-GB" sz="1800" b="1" dirty="0">
                <a:latin typeface="+mn-lt"/>
              </a:rPr>
              <a:t>2018</a:t>
            </a:r>
          </a:p>
        </p:txBody>
      </p:sp>
      <p:sp>
        <p:nvSpPr>
          <p:cNvPr id="3" name="TextBox 2"/>
          <p:cNvSpPr txBox="1"/>
          <p:nvPr/>
        </p:nvSpPr>
        <p:spPr>
          <a:xfrm>
            <a:off x="404822" y="5760964"/>
            <a:ext cx="2006938" cy="461665"/>
          </a:xfrm>
          <a:prstGeom prst="rect">
            <a:avLst/>
          </a:prstGeom>
          <a:noFill/>
        </p:spPr>
        <p:txBody>
          <a:bodyPr wrap="square" rtlCol="0">
            <a:spAutoFit/>
          </a:bodyPr>
          <a:lstStyle/>
          <a:p>
            <a:r>
              <a:rPr lang="en-GB" b="1" dirty="0">
                <a:solidFill>
                  <a:schemeClr val="tx1">
                    <a:lumMod val="75000"/>
                    <a:lumOff val="25000"/>
                  </a:schemeClr>
                </a:solidFill>
                <a:latin typeface="+mn-lt"/>
              </a:rPr>
              <a:t>2019 – 620g</a:t>
            </a:r>
            <a:r>
              <a:rPr lang="en-GB" dirty="0">
                <a:solidFill>
                  <a:schemeClr val="tx1">
                    <a:lumMod val="75000"/>
                    <a:lumOff val="25000"/>
                  </a:schemeClr>
                </a:solidFill>
                <a:latin typeface="+mn-lt"/>
              </a:rPr>
              <a:t>  </a:t>
            </a:r>
          </a:p>
        </p:txBody>
      </p:sp>
      <p:sp>
        <p:nvSpPr>
          <p:cNvPr id="4" name="TextBox 3"/>
          <p:cNvSpPr txBox="1"/>
          <p:nvPr/>
        </p:nvSpPr>
        <p:spPr>
          <a:xfrm>
            <a:off x="6681670" y="6381328"/>
            <a:ext cx="2462330" cy="338554"/>
          </a:xfrm>
          <a:prstGeom prst="rect">
            <a:avLst/>
          </a:prstGeom>
          <a:noFill/>
        </p:spPr>
        <p:txBody>
          <a:bodyPr wrap="square" rtlCol="0">
            <a:spAutoFit/>
          </a:bodyPr>
          <a:lstStyle/>
          <a:p>
            <a:r>
              <a:rPr lang="en-GB" sz="1600" i="1" dirty="0">
                <a:latin typeface="+mn-lt"/>
              </a:rPr>
              <a:t>Continued on next slide</a:t>
            </a:r>
          </a:p>
        </p:txBody>
      </p:sp>
      <p:sp>
        <p:nvSpPr>
          <p:cNvPr id="5" name="TextBox 4"/>
          <p:cNvSpPr txBox="1"/>
          <p:nvPr/>
        </p:nvSpPr>
        <p:spPr>
          <a:xfrm>
            <a:off x="7242825" y="1833019"/>
            <a:ext cx="1922145" cy="584775"/>
          </a:xfrm>
          <a:prstGeom prst="rect">
            <a:avLst/>
          </a:prstGeom>
          <a:noFill/>
        </p:spPr>
        <p:txBody>
          <a:bodyPr wrap="square" rtlCol="0">
            <a:spAutoFit/>
          </a:bodyPr>
          <a:lstStyle/>
          <a:p>
            <a:r>
              <a:rPr lang="en-GB" sz="1600" i="1" dirty="0">
                <a:latin typeface="+mn-lt"/>
              </a:rPr>
              <a:t>To read the article click on the date</a:t>
            </a:r>
          </a:p>
        </p:txBody>
      </p:sp>
      <p:sp>
        <p:nvSpPr>
          <p:cNvPr id="18" name="TextBox 17"/>
          <p:cNvSpPr txBox="1"/>
          <p:nvPr/>
        </p:nvSpPr>
        <p:spPr>
          <a:xfrm>
            <a:off x="2512189" y="5732111"/>
            <a:ext cx="2006938" cy="461665"/>
          </a:xfrm>
          <a:prstGeom prst="rect">
            <a:avLst/>
          </a:prstGeom>
          <a:noFill/>
        </p:spPr>
        <p:txBody>
          <a:bodyPr wrap="square" rtlCol="0">
            <a:spAutoFit/>
          </a:bodyPr>
          <a:lstStyle/>
          <a:p>
            <a:r>
              <a:rPr lang="en-GB" b="1" dirty="0">
                <a:solidFill>
                  <a:srgbClr val="7030A0"/>
                </a:solidFill>
                <a:latin typeface="+mn-lt"/>
              </a:rPr>
              <a:t>2019 – 629g</a:t>
            </a:r>
            <a:r>
              <a:rPr lang="en-GB" dirty="0">
                <a:solidFill>
                  <a:srgbClr val="7030A0"/>
                </a:solidFill>
                <a:latin typeface="+mn-lt"/>
              </a:rPr>
              <a:t>  </a:t>
            </a:r>
          </a:p>
        </p:txBody>
      </p:sp>
      <p:sp>
        <p:nvSpPr>
          <p:cNvPr id="19" name="TextBox 18"/>
          <p:cNvSpPr txBox="1"/>
          <p:nvPr/>
        </p:nvSpPr>
        <p:spPr>
          <a:xfrm>
            <a:off x="4535774" y="5732111"/>
            <a:ext cx="2006938" cy="461665"/>
          </a:xfrm>
          <a:prstGeom prst="rect">
            <a:avLst/>
          </a:prstGeom>
          <a:noFill/>
        </p:spPr>
        <p:txBody>
          <a:bodyPr wrap="square" rtlCol="0">
            <a:spAutoFit/>
          </a:bodyPr>
          <a:lstStyle/>
          <a:p>
            <a:r>
              <a:rPr lang="en-GB" b="1" dirty="0">
                <a:solidFill>
                  <a:schemeClr val="accent1"/>
                </a:solidFill>
                <a:latin typeface="+mn-lt"/>
              </a:rPr>
              <a:t>2019 – 650g</a:t>
            </a:r>
            <a:r>
              <a:rPr lang="en-GB" dirty="0">
                <a:solidFill>
                  <a:schemeClr val="accent1"/>
                </a:solidFill>
                <a:latin typeface="+mn-lt"/>
              </a:rPr>
              <a:t>  </a:t>
            </a:r>
          </a:p>
        </p:txBody>
      </p:sp>
      <p:cxnSp>
        <p:nvCxnSpPr>
          <p:cNvPr id="7" name="Straight Arrow Connector 6"/>
          <p:cNvCxnSpPr/>
          <p:nvPr/>
        </p:nvCxnSpPr>
        <p:spPr bwMode="auto">
          <a:xfrm flipH="1" flipV="1">
            <a:off x="6876256" y="1734102"/>
            <a:ext cx="366569" cy="24837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2648134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266686" y="1124744"/>
            <a:ext cx="8546510" cy="1200329"/>
          </a:xfrm>
          <a:prstGeom prst="rect">
            <a:avLst/>
          </a:prstGeom>
        </p:spPr>
        <p:txBody>
          <a:bodyPr wrap="square">
            <a:spAutoFit/>
          </a:bodyPr>
          <a:lstStyle/>
          <a:p>
            <a:r>
              <a:rPr lang="en-GB" dirty="0">
                <a:solidFill>
                  <a:srgbClr val="000000"/>
                </a:solidFill>
                <a:latin typeface="graphik"/>
              </a:rPr>
              <a:t>From Christmas 2017 to 2018 -The standard size tub of Quality Street has been reduced from 750g to 720g and Celebrations tins have shrunk from 680g to 650g.</a:t>
            </a:r>
            <a:endParaRPr lang="en-GB" dirty="0"/>
          </a:p>
        </p:txBody>
      </p:sp>
      <p:sp>
        <p:nvSpPr>
          <p:cNvPr id="6" name="Rectangle 5"/>
          <p:cNvSpPr/>
          <p:nvPr/>
        </p:nvSpPr>
        <p:spPr>
          <a:xfrm>
            <a:off x="266686" y="2564904"/>
            <a:ext cx="8546510" cy="3785652"/>
          </a:xfrm>
          <a:prstGeom prst="rect">
            <a:avLst/>
          </a:prstGeom>
        </p:spPr>
        <p:txBody>
          <a:bodyPr wrap="square">
            <a:spAutoFit/>
          </a:bodyPr>
          <a:lstStyle/>
          <a:p>
            <a:r>
              <a:rPr lang="en-GB" dirty="0">
                <a:solidFill>
                  <a:srgbClr val="000000"/>
                </a:solidFill>
                <a:latin typeface="graphik"/>
              </a:rPr>
              <a:t>The company said the equivalent was three sweets.</a:t>
            </a:r>
          </a:p>
          <a:p>
            <a:endParaRPr lang="en-GB" dirty="0">
              <a:solidFill>
                <a:srgbClr val="000000"/>
              </a:solidFill>
              <a:latin typeface="graphik"/>
            </a:endParaRPr>
          </a:p>
          <a:p>
            <a:r>
              <a:rPr lang="en-GB" dirty="0">
                <a:solidFill>
                  <a:srgbClr val="000000"/>
                </a:solidFill>
                <a:latin typeface="graphik"/>
              </a:rPr>
              <a:t>How many sweets have been lost between Christmas’ …</a:t>
            </a:r>
          </a:p>
          <a:p>
            <a:pPr marL="342900" indent="-342900">
              <a:buClr>
                <a:schemeClr val="tx2"/>
              </a:buClr>
              <a:buFont typeface="Arial" panose="020B0604020202020204" pitchFamily="34" charset="0"/>
              <a:buChar char="•"/>
            </a:pPr>
            <a:r>
              <a:rPr lang="en-GB" dirty="0">
                <a:solidFill>
                  <a:srgbClr val="000000"/>
                </a:solidFill>
                <a:latin typeface="graphik"/>
              </a:rPr>
              <a:t>2018 to 2019?</a:t>
            </a:r>
          </a:p>
          <a:p>
            <a:pPr marL="342900" indent="-342900">
              <a:buClr>
                <a:schemeClr val="tx2"/>
              </a:buClr>
              <a:buFont typeface="Arial" panose="020B0604020202020204" pitchFamily="34" charset="0"/>
              <a:buChar char="•"/>
            </a:pPr>
            <a:r>
              <a:rPr lang="en-GB" dirty="0">
                <a:solidFill>
                  <a:srgbClr val="000000"/>
                </a:solidFill>
                <a:latin typeface="graphik"/>
              </a:rPr>
              <a:t>2017 to 2019?</a:t>
            </a:r>
          </a:p>
          <a:p>
            <a:pPr marL="342900" indent="-342900">
              <a:buClr>
                <a:schemeClr val="tx2"/>
              </a:buClr>
              <a:buFont typeface="Arial" panose="020B0604020202020204" pitchFamily="34" charset="0"/>
              <a:buChar char="•"/>
            </a:pPr>
            <a:r>
              <a:rPr lang="en-GB" dirty="0">
                <a:solidFill>
                  <a:srgbClr val="000000"/>
                </a:solidFill>
                <a:latin typeface="graphik"/>
              </a:rPr>
              <a:t>2015 to 2019?</a:t>
            </a:r>
          </a:p>
          <a:p>
            <a:pPr marL="342900" indent="-342900">
              <a:buClr>
                <a:schemeClr val="tx2"/>
              </a:buClr>
              <a:buFont typeface="Arial" panose="020B0604020202020204" pitchFamily="34" charset="0"/>
              <a:buChar char="•"/>
            </a:pPr>
            <a:r>
              <a:rPr lang="en-GB" dirty="0">
                <a:solidFill>
                  <a:srgbClr val="000000"/>
                </a:solidFill>
                <a:latin typeface="graphik"/>
              </a:rPr>
              <a:t>1985 to 2019?</a:t>
            </a:r>
          </a:p>
          <a:p>
            <a:endParaRPr lang="en-GB" dirty="0">
              <a:solidFill>
                <a:srgbClr val="000000"/>
              </a:solidFill>
              <a:latin typeface="graphik"/>
            </a:endParaRPr>
          </a:p>
          <a:p>
            <a:r>
              <a:rPr lang="en-GB" dirty="0">
                <a:solidFill>
                  <a:srgbClr val="000000"/>
                </a:solidFill>
                <a:latin typeface="graphik"/>
              </a:rPr>
              <a:t>What other questions would you like to find the answers to?</a:t>
            </a:r>
          </a:p>
          <a:p>
            <a:r>
              <a:rPr lang="en-GB" dirty="0">
                <a:solidFill>
                  <a:srgbClr val="000000"/>
                </a:solidFill>
                <a:latin typeface="graphik"/>
              </a:rPr>
              <a:t>How are you going to present your findings?</a:t>
            </a:r>
            <a:endParaRPr lang="en-GB" dirty="0"/>
          </a:p>
        </p:txBody>
      </p:sp>
    </p:spTree>
    <p:extLst>
      <p:ext uri="{BB962C8B-B14F-4D97-AF65-F5344CB8AC3E}">
        <p14:creationId xmlns:p14="http://schemas.microsoft.com/office/powerpoint/2010/main" val="1082655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859359"/>
            <a:ext cx="8229600" cy="769441"/>
          </a:xfrm>
        </p:spPr>
        <p:txBody>
          <a:bodyPr/>
          <a:lstStyle/>
          <a:p>
            <a:r>
              <a:rPr lang="en-GB" dirty="0"/>
              <a:t>Where is the Maths in that?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784" y="1772816"/>
            <a:ext cx="8460432" cy="4758993"/>
          </a:xfrm>
          <a:prstGeom prst="rect">
            <a:avLst/>
          </a:prstGeom>
        </p:spPr>
      </p:pic>
    </p:spTree>
    <p:extLst>
      <p:ext uri="{BB962C8B-B14F-4D97-AF65-F5344CB8AC3E}">
        <p14:creationId xmlns:p14="http://schemas.microsoft.com/office/powerpoint/2010/main" val="3236619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Suggestions</a:t>
            </a:r>
          </a:p>
        </p:txBody>
      </p:sp>
      <p:sp>
        <p:nvSpPr>
          <p:cNvPr id="3" name="Content Placeholder 2"/>
          <p:cNvSpPr>
            <a:spLocks noGrp="1"/>
          </p:cNvSpPr>
          <p:nvPr>
            <p:ph idx="1"/>
          </p:nvPr>
        </p:nvSpPr>
        <p:spPr>
          <a:xfrm>
            <a:off x="459904" y="1484784"/>
            <a:ext cx="8229600" cy="4497363"/>
          </a:xfrm>
        </p:spPr>
        <p:txBody>
          <a:bodyPr/>
          <a:lstStyle/>
          <a:p>
            <a:r>
              <a:rPr lang="en-GB" dirty="0"/>
              <a:t>How many:</a:t>
            </a:r>
          </a:p>
          <a:p>
            <a:pPr lvl="2"/>
            <a:r>
              <a:rPr lang="en-GB" dirty="0"/>
              <a:t>Buildings</a:t>
            </a:r>
          </a:p>
          <a:p>
            <a:pPr lvl="2"/>
            <a:r>
              <a:rPr lang="en-GB" dirty="0"/>
              <a:t>rooms are there in the buildings you can see?</a:t>
            </a:r>
          </a:p>
          <a:p>
            <a:r>
              <a:rPr lang="en-GB" dirty="0"/>
              <a:t>What is the height of the tallest building?</a:t>
            </a:r>
          </a:p>
          <a:p>
            <a:pPr lvl="1"/>
            <a:r>
              <a:rPr lang="en-GB" sz="2000" dirty="0"/>
              <a:t>Estimate vs actual? In non-standard units </a:t>
            </a:r>
            <a:r>
              <a:rPr lang="en-GB" sz="2000" dirty="0" err="1"/>
              <a:t>e.g.buses</a:t>
            </a:r>
            <a:r>
              <a:rPr lang="en-GB" sz="2000" dirty="0"/>
              <a:t>?</a:t>
            </a:r>
          </a:p>
          <a:p>
            <a:r>
              <a:rPr lang="en-GB" dirty="0"/>
              <a:t>How many people work in these buildings?</a:t>
            </a:r>
          </a:p>
          <a:p>
            <a:r>
              <a:rPr lang="en-GB" dirty="0"/>
              <a:t>What area do the buildings cover?</a:t>
            </a:r>
          </a:p>
          <a:p>
            <a:r>
              <a:rPr lang="en-GB" dirty="0"/>
              <a:t>How long do you think it would have taken to build all of them?</a:t>
            </a:r>
          </a:p>
          <a:p>
            <a:endParaRPr lang="en-GB" dirty="0"/>
          </a:p>
          <a:p>
            <a:endParaRPr lang="en-GB" dirty="0"/>
          </a:p>
        </p:txBody>
      </p:sp>
      <p:sp>
        <p:nvSpPr>
          <p:cNvPr id="4" name="TextBox 3"/>
          <p:cNvSpPr txBox="1"/>
          <p:nvPr/>
        </p:nvSpPr>
        <p:spPr>
          <a:xfrm>
            <a:off x="1115616" y="6237312"/>
            <a:ext cx="6984776" cy="461665"/>
          </a:xfrm>
          <a:prstGeom prst="rect">
            <a:avLst/>
          </a:prstGeom>
          <a:noFill/>
        </p:spPr>
        <p:txBody>
          <a:bodyPr wrap="square" rtlCol="0">
            <a:spAutoFit/>
          </a:bodyPr>
          <a:lstStyle/>
          <a:p>
            <a:r>
              <a:rPr lang="en-GB" dirty="0">
                <a:solidFill>
                  <a:schemeClr val="accent1"/>
                </a:solidFill>
                <a:latin typeface="+mn-lt"/>
              </a:rPr>
              <a:t>What do you notice?  What do you wonder?</a:t>
            </a:r>
          </a:p>
        </p:txBody>
      </p:sp>
    </p:spTree>
    <p:extLst>
      <p:ext uri="{BB962C8B-B14F-4D97-AF65-F5344CB8AC3E}">
        <p14:creationId xmlns:p14="http://schemas.microsoft.com/office/powerpoint/2010/main" val="30032370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859359"/>
            <a:ext cx="8229600" cy="769441"/>
          </a:xfrm>
        </p:spPr>
        <p:txBody>
          <a:bodyPr/>
          <a:lstStyle/>
          <a:p>
            <a:r>
              <a:rPr lang="en-GB" dirty="0"/>
              <a:t>Where is the Maths in that?</a:t>
            </a: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916832"/>
            <a:ext cx="7720970" cy="4104456"/>
          </a:xfrm>
          <a:prstGeom prst="rect">
            <a:avLst/>
          </a:prstGeom>
        </p:spPr>
      </p:pic>
    </p:spTree>
    <p:extLst>
      <p:ext uri="{BB962C8B-B14F-4D97-AF65-F5344CB8AC3E}">
        <p14:creationId xmlns:p14="http://schemas.microsoft.com/office/powerpoint/2010/main" val="771741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Suggestions</a:t>
            </a:r>
          </a:p>
        </p:txBody>
      </p:sp>
      <p:sp>
        <p:nvSpPr>
          <p:cNvPr id="4" name="TextBox 3"/>
          <p:cNvSpPr txBox="1"/>
          <p:nvPr/>
        </p:nvSpPr>
        <p:spPr>
          <a:xfrm>
            <a:off x="1115616" y="6237312"/>
            <a:ext cx="6984776" cy="461665"/>
          </a:xfrm>
          <a:prstGeom prst="rect">
            <a:avLst/>
          </a:prstGeom>
          <a:noFill/>
        </p:spPr>
        <p:txBody>
          <a:bodyPr wrap="square" rtlCol="0">
            <a:spAutoFit/>
          </a:bodyPr>
          <a:lstStyle/>
          <a:p>
            <a:r>
              <a:rPr lang="en-GB" dirty="0">
                <a:solidFill>
                  <a:schemeClr val="accent1"/>
                </a:solidFill>
                <a:latin typeface="+mn-lt"/>
              </a:rPr>
              <a:t>What do you notice?  What do you wonder?</a:t>
            </a:r>
          </a:p>
        </p:txBody>
      </p:sp>
      <p:sp>
        <p:nvSpPr>
          <p:cNvPr id="5" name="Content Placeholder 4"/>
          <p:cNvSpPr>
            <a:spLocks noGrp="1"/>
          </p:cNvSpPr>
          <p:nvPr>
            <p:ph idx="1"/>
          </p:nvPr>
        </p:nvSpPr>
        <p:spPr/>
        <p:txBody>
          <a:bodyPr/>
          <a:lstStyle/>
          <a:p>
            <a:r>
              <a:rPr lang="en-GB" dirty="0"/>
              <a:t>Scale</a:t>
            </a:r>
          </a:p>
          <a:p>
            <a:r>
              <a:rPr lang="en-GB" dirty="0"/>
              <a:t>How many routes from A to B?</a:t>
            </a:r>
          </a:p>
          <a:p>
            <a:r>
              <a:rPr lang="en-GB" dirty="0"/>
              <a:t>Can you get from A to B without changing trains?</a:t>
            </a:r>
          </a:p>
          <a:p>
            <a:r>
              <a:rPr lang="en-GB" dirty="0"/>
              <a:t>What is the quickest way from A to B?</a:t>
            </a:r>
          </a:p>
          <a:p>
            <a:endParaRPr lang="en-GB" dirty="0"/>
          </a:p>
        </p:txBody>
      </p:sp>
    </p:spTree>
    <p:extLst>
      <p:ext uri="{BB962C8B-B14F-4D97-AF65-F5344CB8AC3E}">
        <p14:creationId xmlns:p14="http://schemas.microsoft.com/office/powerpoint/2010/main" val="11226003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859359"/>
            <a:ext cx="8229600" cy="769441"/>
          </a:xfrm>
        </p:spPr>
        <p:txBody>
          <a:bodyPr/>
          <a:lstStyle/>
          <a:p>
            <a:r>
              <a:rPr lang="en-GB" dirty="0"/>
              <a:t>Where is the Maths in that?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0" y="1660426"/>
            <a:ext cx="7429500" cy="4953000"/>
          </a:xfrm>
          <a:prstGeom prst="rect">
            <a:avLst/>
          </a:prstGeom>
        </p:spPr>
      </p:pic>
    </p:spTree>
    <p:extLst>
      <p:ext uri="{BB962C8B-B14F-4D97-AF65-F5344CB8AC3E}">
        <p14:creationId xmlns:p14="http://schemas.microsoft.com/office/powerpoint/2010/main" val="3218234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859359"/>
            <a:ext cx="8229600" cy="769441"/>
          </a:xfrm>
        </p:spPr>
        <p:txBody>
          <a:bodyPr/>
          <a:lstStyle/>
          <a:p>
            <a:r>
              <a:rPr lang="en-GB" dirty="0"/>
              <a:t>Where is the Maths in that?</a:t>
            </a:r>
          </a:p>
        </p:txBody>
      </p:sp>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5780" y="1628800"/>
            <a:ext cx="8532440" cy="5119464"/>
          </a:xfrm>
          <a:prstGeom prst="rect">
            <a:avLst/>
          </a:prstGeom>
        </p:spPr>
      </p:pic>
    </p:spTree>
    <p:extLst>
      <p:ext uri="{BB962C8B-B14F-4D97-AF65-F5344CB8AC3E}">
        <p14:creationId xmlns:p14="http://schemas.microsoft.com/office/powerpoint/2010/main" val="425243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Suggestions</a:t>
            </a:r>
          </a:p>
        </p:txBody>
      </p:sp>
      <p:sp>
        <p:nvSpPr>
          <p:cNvPr id="4" name="TextBox 3"/>
          <p:cNvSpPr txBox="1"/>
          <p:nvPr/>
        </p:nvSpPr>
        <p:spPr>
          <a:xfrm>
            <a:off x="1115616" y="6237312"/>
            <a:ext cx="6984776" cy="461665"/>
          </a:xfrm>
          <a:prstGeom prst="rect">
            <a:avLst/>
          </a:prstGeom>
          <a:noFill/>
        </p:spPr>
        <p:txBody>
          <a:bodyPr wrap="square" rtlCol="0">
            <a:spAutoFit/>
          </a:bodyPr>
          <a:lstStyle/>
          <a:p>
            <a:r>
              <a:rPr lang="en-GB" dirty="0">
                <a:solidFill>
                  <a:schemeClr val="accent1"/>
                </a:solidFill>
                <a:latin typeface="+mn-lt"/>
              </a:rPr>
              <a:t>What do you notice?  What do you wonder?</a:t>
            </a:r>
          </a:p>
        </p:txBody>
      </p:sp>
      <p:sp>
        <p:nvSpPr>
          <p:cNvPr id="5" name="Content Placeholder 4"/>
          <p:cNvSpPr>
            <a:spLocks noGrp="1"/>
          </p:cNvSpPr>
          <p:nvPr>
            <p:ph idx="1"/>
          </p:nvPr>
        </p:nvSpPr>
        <p:spPr/>
        <p:txBody>
          <a:bodyPr/>
          <a:lstStyle/>
          <a:p>
            <a:r>
              <a:rPr lang="en-GB" dirty="0"/>
              <a:t>Using data to measure fitness, improve performance</a:t>
            </a:r>
          </a:p>
          <a:p>
            <a:r>
              <a:rPr lang="en-GB" dirty="0"/>
              <a:t>Units</a:t>
            </a:r>
          </a:p>
          <a:p>
            <a:r>
              <a:rPr lang="en-GB" dirty="0"/>
              <a:t>Graphs</a:t>
            </a:r>
          </a:p>
          <a:p>
            <a:r>
              <a:rPr lang="en-GB" dirty="0"/>
              <a:t>Average heart rate, oxygen levels – compare levels of athletes</a:t>
            </a:r>
          </a:p>
          <a:p>
            <a:r>
              <a:rPr lang="en-GB" dirty="0"/>
              <a:t>Steps per day – how far do you travel on 10,000 steps?</a:t>
            </a:r>
          </a:p>
          <a:p>
            <a:endParaRPr lang="en-GB" dirty="0"/>
          </a:p>
          <a:p>
            <a:endParaRPr lang="en-GB" dirty="0"/>
          </a:p>
        </p:txBody>
      </p:sp>
    </p:spTree>
    <p:extLst>
      <p:ext uri="{BB962C8B-B14F-4D97-AF65-F5344CB8AC3E}">
        <p14:creationId xmlns:p14="http://schemas.microsoft.com/office/powerpoint/2010/main" val="31315771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prstGeom prst="rect">
            <a:avLst/>
          </a:prstGeom>
        </p:spPr>
        <p:txBody>
          <a:bodyPr/>
          <a:lstStyle/>
          <a:p>
            <a:r>
              <a:rPr lang="en-GB" dirty="0"/>
              <a:t>About the AMSP</a:t>
            </a:r>
            <a:br>
              <a:rPr lang="en-GB" dirty="0"/>
            </a:br>
            <a:endParaRPr lang="en-GB" dirty="0"/>
          </a:p>
        </p:txBody>
      </p:sp>
      <p:sp>
        <p:nvSpPr>
          <p:cNvPr id="14338" name="Rectangle 3"/>
          <p:cNvSpPr>
            <a:spLocks noGrp="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sz="2400" dirty="0"/>
              <a:t>A government-funded initiative, managed by </a:t>
            </a:r>
            <a:r>
              <a:rPr lang="en-GB" sz="2400" dirty="0">
                <a:hlinkClick r:id="rId2"/>
              </a:rPr>
              <a:t>MEI</a:t>
            </a:r>
            <a:r>
              <a:rPr lang="en-GB" sz="2400" dirty="0"/>
              <a:t>, providing national support for teachers and students in all state-funded schools and colleges in England.	</a:t>
            </a:r>
          </a:p>
          <a:p>
            <a:r>
              <a:rPr lang="en-GB" sz="2400" dirty="0"/>
              <a:t>It aims to increase participation in AS/A level Mathematics and Further Mathematics, and Core Maths, and improve the teaching of these qualifications.</a:t>
            </a:r>
          </a:p>
          <a:p>
            <a:r>
              <a:rPr lang="en-GB" sz="2400" dirty="0"/>
              <a:t>Additional support is given to those in priority areas to boost social mobility so that, whatever their gender, background or location, students can choose their best maths pathway post-16, and have access to high quality maths teaching. 	</a:t>
            </a:r>
          </a:p>
          <a:p>
            <a:endParaRPr lang="en-GB" altLang="en-US" sz="2400" dirty="0"/>
          </a:p>
        </p:txBody>
      </p:sp>
    </p:spTree>
    <p:extLst>
      <p:ext uri="{BB962C8B-B14F-4D97-AF65-F5344CB8AC3E}">
        <p14:creationId xmlns:p14="http://schemas.microsoft.com/office/powerpoint/2010/main" val="1801375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975867"/>
            <a:ext cx="8229600" cy="1446550"/>
          </a:xfrm>
          <a:prstGeom prst="rect">
            <a:avLst/>
          </a:prstGeom>
        </p:spPr>
        <p:txBody>
          <a:bodyPr/>
          <a:lstStyle/>
          <a:p>
            <a:r>
              <a:rPr lang="en-GB" dirty="0"/>
              <a:t>Contact the AMSP</a:t>
            </a:r>
            <a:br>
              <a:rPr lang="en-GB" dirty="0"/>
            </a:br>
            <a:endParaRPr lang="en-GB" dirty="0"/>
          </a:p>
        </p:txBody>
      </p:sp>
      <p:sp>
        <p:nvSpPr>
          <p:cNvPr id="14338" name="Rectangle 3"/>
          <p:cNvSpPr>
            <a:spLocks noGrp="1" noChangeArrowheads="1"/>
          </p:cNvSpPr>
          <p:nvPr>
            <p:ph idx="1"/>
          </p:nvPr>
        </p:nvSpPr>
        <p:spPr bwMode="auto">
          <a:xfrm>
            <a:off x="467139" y="1771068"/>
            <a:ext cx="8229600" cy="3744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50000"/>
              </a:lnSpc>
              <a:buNone/>
            </a:pPr>
            <a:r>
              <a:rPr lang="en-GB" sz="3800" dirty="0"/>
              <a:t> 	01225 716 492</a:t>
            </a:r>
          </a:p>
          <a:p>
            <a:pPr marL="0" indent="0">
              <a:lnSpc>
                <a:spcPct val="150000"/>
              </a:lnSpc>
              <a:buNone/>
            </a:pPr>
            <a:r>
              <a:rPr lang="en-GB" sz="3800" b="1" i="1" dirty="0">
                <a:latin typeface="Font Awesome 5 Free Solid" panose="02000503000000000000" pitchFamily="50" charset="0"/>
              </a:rPr>
              <a:t> </a:t>
            </a:r>
            <a:r>
              <a:rPr lang="en-GB" sz="3800" b="1" i="1">
                <a:latin typeface="Font Awesome 5 Free Solid" panose="02000503000000000000" pitchFamily="50" charset="0"/>
              </a:rPr>
              <a:t>	</a:t>
            </a:r>
            <a:r>
              <a:rPr lang="en-GB" sz="3800" i="1"/>
              <a:t>admin@amsp.org.uk</a:t>
            </a:r>
            <a:endParaRPr lang="en-GB" sz="3800" i="1" dirty="0"/>
          </a:p>
          <a:p>
            <a:pPr marL="0" indent="0">
              <a:lnSpc>
                <a:spcPct val="150000"/>
              </a:lnSpc>
              <a:buNone/>
            </a:pPr>
            <a:r>
              <a:rPr lang="en-GB" sz="3800" dirty="0">
                <a:latin typeface="+mn-lt"/>
              </a:rPr>
              <a:t> 	</a:t>
            </a:r>
            <a:r>
              <a:rPr lang="en-GB" sz="3800" i="1" dirty="0"/>
              <a:t>amsp.org.uk </a:t>
            </a:r>
          </a:p>
          <a:p>
            <a:pPr marL="0" indent="0">
              <a:lnSpc>
                <a:spcPct val="150000"/>
              </a:lnSpc>
              <a:buNone/>
            </a:pPr>
            <a:r>
              <a:rPr lang="en-GB" sz="3800" i="1" dirty="0">
                <a:latin typeface="+mn-lt"/>
              </a:rPr>
              <a:t> 	</a:t>
            </a:r>
            <a:r>
              <a:rPr lang="en-GB" sz="3800" dirty="0" err="1">
                <a:latin typeface="+mn-lt"/>
              </a:rPr>
              <a:t>Advanced_Maths</a:t>
            </a:r>
            <a:r>
              <a:rPr lang="en-GB" sz="3800" dirty="0">
                <a:latin typeface="+mn-lt"/>
              </a:rPr>
              <a:t> </a:t>
            </a: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139" y="3991680"/>
            <a:ext cx="337358" cy="540000"/>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41" y="4975068"/>
            <a:ext cx="664777" cy="54000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008292"/>
            <a:ext cx="540000" cy="540000"/>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139" y="2024904"/>
            <a:ext cx="540190" cy="540000"/>
          </a:xfrm>
          <a:prstGeom prst="rect">
            <a:avLst/>
          </a:prstGeom>
        </p:spPr>
      </p:pic>
    </p:spTree>
    <p:extLst>
      <p:ext uri="{BB962C8B-B14F-4D97-AF65-F5344CB8AC3E}">
        <p14:creationId xmlns:p14="http://schemas.microsoft.com/office/powerpoint/2010/main" val="4096535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7462"/>
            <a:ext cx="8229600" cy="769441"/>
          </a:xfrm>
        </p:spPr>
        <p:txBody>
          <a:bodyPr/>
          <a:lstStyle/>
          <a:p>
            <a:r>
              <a:rPr lang="en-GB" dirty="0"/>
              <a:t>Suggestions</a:t>
            </a:r>
          </a:p>
        </p:txBody>
      </p:sp>
      <p:sp>
        <p:nvSpPr>
          <p:cNvPr id="3" name="Content Placeholder 2"/>
          <p:cNvSpPr>
            <a:spLocks noGrp="1"/>
          </p:cNvSpPr>
          <p:nvPr>
            <p:ph idx="1"/>
          </p:nvPr>
        </p:nvSpPr>
        <p:spPr>
          <a:xfrm>
            <a:off x="457200" y="1490605"/>
            <a:ext cx="8229600" cy="3816424"/>
          </a:xfrm>
        </p:spPr>
        <p:txBody>
          <a:bodyPr/>
          <a:lstStyle/>
          <a:p>
            <a:r>
              <a:rPr lang="en-GB" dirty="0"/>
              <a:t>Name different shapes</a:t>
            </a:r>
          </a:p>
          <a:p>
            <a:r>
              <a:rPr lang="en-GB" dirty="0"/>
              <a:t>Notice they fit together  - why?</a:t>
            </a:r>
          </a:p>
          <a:p>
            <a:r>
              <a:rPr lang="en-GB" dirty="0"/>
              <a:t>Different angles?</a:t>
            </a:r>
          </a:p>
          <a:p>
            <a:r>
              <a:rPr lang="en-GB" dirty="0"/>
              <a:t>Minimum number of colours required</a:t>
            </a:r>
          </a:p>
          <a:p>
            <a:pPr lvl="1"/>
            <a:r>
              <a:rPr lang="en-GB" sz="2400" dirty="0"/>
              <a:t>to </a:t>
            </a:r>
            <a:r>
              <a:rPr lang="en-GB" sz="2400" b="1" dirty="0"/>
              <a:t>colour</a:t>
            </a:r>
            <a:r>
              <a:rPr lang="en-GB" sz="2400" dirty="0"/>
              <a:t> the shapes in the picture so that no two adjacent shapes are the same </a:t>
            </a:r>
            <a:r>
              <a:rPr lang="en-GB" sz="2400" b="1" dirty="0"/>
              <a:t>colour</a:t>
            </a:r>
            <a:r>
              <a:rPr lang="en-GB" sz="2400" dirty="0"/>
              <a:t>.</a:t>
            </a:r>
            <a:endParaRPr lang="en-GB" dirty="0"/>
          </a:p>
          <a:p>
            <a:r>
              <a:rPr lang="en-GB" dirty="0"/>
              <a:t>Area - of the whole thing? </a:t>
            </a:r>
          </a:p>
          <a:p>
            <a:pPr lvl="1"/>
            <a:r>
              <a:rPr lang="en-GB" sz="2400" dirty="0"/>
              <a:t>Can you find area of each shape?</a:t>
            </a:r>
            <a:endParaRPr lang="en-GB" dirty="0"/>
          </a:p>
        </p:txBody>
      </p:sp>
      <p:sp>
        <p:nvSpPr>
          <p:cNvPr id="4" name="TextBox 3"/>
          <p:cNvSpPr txBox="1"/>
          <p:nvPr/>
        </p:nvSpPr>
        <p:spPr>
          <a:xfrm>
            <a:off x="1115616" y="6237312"/>
            <a:ext cx="6984776" cy="461665"/>
          </a:xfrm>
          <a:prstGeom prst="rect">
            <a:avLst/>
          </a:prstGeom>
          <a:noFill/>
        </p:spPr>
        <p:txBody>
          <a:bodyPr wrap="square" rtlCol="0">
            <a:spAutoFit/>
          </a:bodyPr>
          <a:lstStyle/>
          <a:p>
            <a:r>
              <a:rPr lang="en-GB" dirty="0">
                <a:solidFill>
                  <a:schemeClr val="accent1"/>
                </a:solidFill>
                <a:latin typeface="+mn-lt"/>
              </a:rPr>
              <a:t>What do you notice?  What do you wonder?</a:t>
            </a:r>
          </a:p>
        </p:txBody>
      </p:sp>
      <p:sp>
        <p:nvSpPr>
          <p:cNvPr id="5" name="TextBox 4"/>
          <p:cNvSpPr txBox="1"/>
          <p:nvPr/>
        </p:nvSpPr>
        <p:spPr>
          <a:xfrm>
            <a:off x="438533" y="5433616"/>
            <a:ext cx="8229600" cy="677108"/>
          </a:xfrm>
          <a:prstGeom prst="rect">
            <a:avLst/>
          </a:prstGeom>
          <a:solidFill>
            <a:schemeClr val="bg2">
              <a:lumMod val="20000"/>
              <a:lumOff val="80000"/>
            </a:schemeClr>
          </a:solidFill>
        </p:spPr>
        <p:txBody>
          <a:bodyPr wrap="square" rtlCol="0">
            <a:spAutoFit/>
          </a:bodyPr>
          <a:lstStyle/>
          <a:p>
            <a:r>
              <a:rPr lang="en-GB" dirty="0">
                <a:latin typeface="+mn-lt"/>
              </a:rPr>
              <a:t>Lesson idea: 4 colour map theorem </a:t>
            </a:r>
            <a:r>
              <a:rPr lang="en-GB" sz="1400" dirty="0">
                <a:latin typeface="+mn-lt"/>
                <a:hlinkClick r:id="rId2"/>
              </a:rPr>
              <a:t>https://www.youtube.com/watch?v=ANY7X-_wpNs</a:t>
            </a:r>
            <a:endParaRPr lang="en-GB" sz="1400" dirty="0">
              <a:latin typeface="+mn-lt"/>
            </a:endParaRPr>
          </a:p>
        </p:txBody>
      </p:sp>
    </p:spTree>
    <p:extLst>
      <p:ext uri="{BB962C8B-B14F-4D97-AF65-F5344CB8AC3E}">
        <p14:creationId xmlns:p14="http://schemas.microsoft.com/office/powerpoint/2010/main" val="37130155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76" y="1600070"/>
            <a:ext cx="7943515" cy="5274990"/>
          </a:xfrm>
          <a:prstGeom prst="rect">
            <a:avLst/>
          </a:prstGeom>
        </p:spPr>
      </p:pic>
      <p:sp>
        <p:nvSpPr>
          <p:cNvPr id="9" name="Title 1"/>
          <p:cNvSpPr>
            <a:spLocks noGrp="1"/>
          </p:cNvSpPr>
          <p:nvPr>
            <p:ph type="title"/>
          </p:nvPr>
        </p:nvSpPr>
        <p:spPr>
          <a:xfrm>
            <a:off x="457200" y="859359"/>
            <a:ext cx="8229600" cy="769441"/>
          </a:xfrm>
        </p:spPr>
        <p:txBody>
          <a:bodyPr/>
          <a:lstStyle/>
          <a:p>
            <a:r>
              <a:rPr lang="en-GB" dirty="0"/>
              <a:t>Where is the Maths in that?</a:t>
            </a:r>
          </a:p>
        </p:txBody>
      </p:sp>
    </p:spTree>
    <p:extLst>
      <p:ext uri="{BB962C8B-B14F-4D97-AF65-F5344CB8AC3E}">
        <p14:creationId xmlns:p14="http://schemas.microsoft.com/office/powerpoint/2010/main" val="381388013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bwMode="auto">
          <a:xfrm>
            <a:off x="457200" y="5661248"/>
            <a:ext cx="8003232" cy="576064"/>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2" name="Title 1"/>
          <p:cNvSpPr>
            <a:spLocks noGrp="1"/>
          </p:cNvSpPr>
          <p:nvPr>
            <p:ph type="title"/>
          </p:nvPr>
        </p:nvSpPr>
        <p:spPr/>
        <p:txBody>
          <a:bodyPr/>
          <a:lstStyle/>
          <a:p>
            <a:r>
              <a:rPr lang="en-GB" dirty="0"/>
              <a:t>Suggestions</a:t>
            </a:r>
          </a:p>
        </p:txBody>
      </p:sp>
      <p:sp>
        <p:nvSpPr>
          <p:cNvPr id="3" name="Content Placeholder 2"/>
          <p:cNvSpPr>
            <a:spLocks noGrp="1"/>
          </p:cNvSpPr>
          <p:nvPr>
            <p:ph idx="1"/>
          </p:nvPr>
        </p:nvSpPr>
        <p:spPr/>
        <p:txBody>
          <a:bodyPr/>
          <a:lstStyle/>
          <a:p>
            <a:pPr marL="0" indent="0">
              <a:buNone/>
            </a:pPr>
            <a:r>
              <a:rPr lang="en-GB" dirty="0"/>
              <a:t>The picture is of a rocket launch</a:t>
            </a:r>
          </a:p>
          <a:p>
            <a:r>
              <a:rPr lang="en-GB" dirty="0"/>
              <a:t>Speed</a:t>
            </a:r>
          </a:p>
          <a:p>
            <a:r>
              <a:rPr lang="en-GB" dirty="0"/>
              <a:t>Trajectory</a:t>
            </a:r>
          </a:p>
          <a:p>
            <a:r>
              <a:rPr lang="en-GB" dirty="0"/>
              <a:t>Orbits – ellipses? Circles?</a:t>
            </a:r>
          </a:p>
          <a:p>
            <a:r>
              <a:rPr lang="en-GB" dirty="0"/>
              <a:t>Spheres, spherical geometry</a:t>
            </a:r>
          </a:p>
          <a:p>
            <a:r>
              <a:rPr lang="en-GB" dirty="0"/>
              <a:t>Curve, parabola, quadratic..</a:t>
            </a:r>
          </a:p>
          <a:p>
            <a:r>
              <a:rPr lang="en-GB" dirty="0"/>
              <a:t>Gravity…..forces….maths in space</a:t>
            </a:r>
          </a:p>
          <a:p>
            <a:pPr marL="0" indent="0">
              <a:buNone/>
            </a:pPr>
            <a:endParaRPr lang="en-GB" dirty="0"/>
          </a:p>
          <a:p>
            <a:pPr marL="0" indent="0">
              <a:buNone/>
            </a:pPr>
            <a:r>
              <a:rPr lang="en-GB" sz="2000" dirty="0"/>
              <a:t>Try </a:t>
            </a:r>
            <a:r>
              <a:rPr lang="en-GB" sz="2000" dirty="0">
                <a:hlinkClick r:id="rId2"/>
              </a:rPr>
              <a:t>https://www.mathscareers.org.uk/article/escape-velocities/</a:t>
            </a:r>
            <a:endParaRPr lang="en-GB" sz="2000" dirty="0"/>
          </a:p>
        </p:txBody>
      </p:sp>
      <p:sp>
        <p:nvSpPr>
          <p:cNvPr id="4" name="TextBox 3"/>
          <p:cNvSpPr txBox="1"/>
          <p:nvPr/>
        </p:nvSpPr>
        <p:spPr>
          <a:xfrm>
            <a:off x="1115616" y="6237312"/>
            <a:ext cx="6984776" cy="461665"/>
          </a:xfrm>
          <a:prstGeom prst="rect">
            <a:avLst/>
          </a:prstGeom>
          <a:noFill/>
        </p:spPr>
        <p:txBody>
          <a:bodyPr wrap="square" rtlCol="0">
            <a:spAutoFit/>
          </a:bodyPr>
          <a:lstStyle/>
          <a:p>
            <a:r>
              <a:rPr lang="en-GB" dirty="0">
                <a:solidFill>
                  <a:schemeClr val="accent1"/>
                </a:solidFill>
                <a:latin typeface="+mn-lt"/>
              </a:rPr>
              <a:t>What do you notice?  What do you wonder?</a:t>
            </a:r>
          </a:p>
        </p:txBody>
      </p:sp>
    </p:spTree>
    <p:extLst>
      <p:ext uri="{BB962C8B-B14F-4D97-AF65-F5344CB8AC3E}">
        <p14:creationId xmlns:p14="http://schemas.microsoft.com/office/powerpoint/2010/main" val="39113668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43543" y="1603879"/>
            <a:ext cx="7810443" cy="5183109"/>
          </a:xfrm>
          <a:prstGeom prst="rect">
            <a:avLst/>
          </a:prstGeom>
        </p:spPr>
      </p:pic>
      <p:sp>
        <p:nvSpPr>
          <p:cNvPr id="9" name="Title 1"/>
          <p:cNvSpPr>
            <a:spLocks noGrp="1"/>
          </p:cNvSpPr>
          <p:nvPr>
            <p:ph type="title"/>
          </p:nvPr>
        </p:nvSpPr>
        <p:spPr>
          <a:xfrm>
            <a:off x="457200" y="859359"/>
            <a:ext cx="8229600" cy="769441"/>
          </a:xfrm>
        </p:spPr>
        <p:txBody>
          <a:bodyPr/>
          <a:lstStyle/>
          <a:p>
            <a:r>
              <a:rPr lang="en-GB" dirty="0"/>
              <a:t>Where is the Maths in that?</a:t>
            </a:r>
          </a:p>
        </p:txBody>
      </p:sp>
    </p:spTree>
    <p:extLst>
      <p:ext uri="{BB962C8B-B14F-4D97-AF65-F5344CB8AC3E}">
        <p14:creationId xmlns:p14="http://schemas.microsoft.com/office/powerpoint/2010/main" val="301723541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Suggestions</a:t>
            </a:r>
          </a:p>
        </p:txBody>
      </p:sp>
      <p:sp>
        <p:nvSpPr>
          <p:cNvPr id="3" name="Content Placeholder 2"/>
          <p:cNvSpPr>
            <a:spLocks noGrp="1"/>
          </p:cNvSpPr>
          <p:nvPr>
            <p:ph idx="1"/>
          </p:nvPr>
        </p:nvSpPr>
        <p:spPr>
          <a:xfrm>
            <a:off x="452264" y="1484785"/>
            <a:ext cx="8229600" cy="4032447"/>
          </a:xfrm>
        </p:spPr>
        <p:txBody>
          <a:bodyPr/>
          <a:lstStyle/>
          <a:p>
            <a:r>
              <a:rPr lang="en-GB" sz="2000" dirty="0"/>
              <a:t>Symmetry</a:t>
            </a:r>
          </a:p>
          <a:p>
            <a:r>
              <a:rPr lang="en-GB" sz="2000" dirty="0"/>
              <a:t>Circles</a:t>
            </a:r>
          </a:p>
          <a:p>
            <a:pPr lvl="1"/>
            <a:r>
              <a:rPr lang="en-GB" sz="2000" dirty="0"/>
              <a:t>Formulae</a:t>
            </a:r>
          </a:p>
          <a:p>
            <a:pPr lvl="1"/>
            <a:r>
              <a:rPr lang="en-GB" sz="2000" dirty="0"/>
              <a:t>Look at pattern in sizes</a:t>
            </a:r>
          </a:p>
          <a:p>
            <a:pPr lvl="2"/>
            <a:r>
              <a:rPr lang="en-GB" sz="1600" dirty="0"/>
              <a:t>Ratio of radii of the increasing circles</a:t>
            </a:r>
          </a:p>
          <a:p>
            <a:pPr lvl="2"/>
            <a:r>
              <a:rPr lang="en-GB" sz="1600" dirty="0"/>
              <a:t>Ratio of perimeters of the increasing circles</a:t>
            </a:r>
          </a:p>
          <a:p>
            <a:pPr lvl="2"/>
            <a:r>
              <a:rPr lang="en-GB" sz="1600" dirty="0"/>
              <a:t>Ratio of areas of the increasing circles</a:t>
            </a:r>
          </a:p>
          <a:p>
            <a:pPr lvl="2"/>
            <a:r>
              <a:rPr lang="en-GB" sz="1600" dirty="0"/>
              <a:t>How long will the ripples continue for?</a:t>
            </a:r>
          </a:p>
          <a:p>
            <a:pPr lvl="2"/>
            <a:r>
              <a:rPr lang="en-GB" sz="1600" dirty="0"/>
              <a:t>Does how high the water drop from make a difference?</a:t>
            </a:r>
          </a:p>
          <a:p>
            <a:r>
              <a:rPr lang="en-GB" sz="2000" dirty="0"/>
              <a:t>Reflection</a:t>
            </a:r>
          </a:p>
          <a:p>
            <a:r>
              <a:rPr lang="en-GB" sz="2000" dirty="0"/>
              <a:t>Waves – wavelength, speed….</a:t>
            </a:r>
          </a:p>
          <a:p>
            <a:r>
              <a:rPr lang="en-GB" sz="2000" dirty="0"/>
              <a:t>Surface tension</a:t>
            </a:r>
          </a:p>
        </p:txBody>
      </p:sp>
      <p:sp>
        <p:nvSpPr>
          <p:cNvPr id="4" name="TextBox 3"/>
          <p:cNvSpPr txBox="1"/>
          <p:nvPr/>
        </p:nvSpPr>
        <p:spPr>
          <a:xfrm>
            <a:off x="1115616" y="6237312"/>
            <a:ext cx="6984776" cy="461665"/>
          </a:xfrm>
          <a:prstGeom prst="rect">
            <a:avLst/>
          </a:prstGeom>
          <a:noFill/>
        </p:spPr>
        <p:txBody>
          <a:bodyPr wrap="square" rtlCol="0">
            <a:spAutoFit/>
          </a:bodyPr>
          <a:lstStyle/>
          <a:p>
            <a:r>
              <a:rPr lang="en-GB" dirty="0">
                <a:solidFill>
                  <a:schemeClr val="accent1"/>
                </a:solidFill>
                <a:latin typeface="+mn-lt"/>
              </a:rPr>
              <a:t>What do you notice?  What do you wonder?</a:t>
            </a:r>
          </a:p>
        </p:txBody>
      </p:sp>
      <p:sp>
        <p:nvSpPr>
          <p:cNvPr id="6" name="Rectangle 5"/>
          <p:cNvSpPr/>
          <p:nvPr/>
        </p:nvSpPr>
        <p:spPr>
          <a:xfrm>
            <a:off x="899592" y="5529426"/>
            <a:ext cx="7560840" cy="707886"/>
          </a:xfrm>
          <a:prstGeom prst="rect">
            <a:avLst/>
          </a:prstGeom>
          <a:solidFill>
            <a:schemeClr val="bg2">
              <a:lumMod val="20000"/>
              <a:lumOff val="80000"/>
            </a:schemeClr>
          </a:solidFill>
        </p:spPr>
        <p:txBody>
          <a:bodyPr wrap="square">
            <a:spAutoFit/>
          </a:bodyPr>
          <a:lstStyle/>
          <a:p>
            <a:r>
              <a:rPr lang="en-GB" sz="2000" dirty="0">
                <a:latin typeface="+mn-lt"/>
              </a:rPr>
              <a:t>Try: Waves and ripples: maths applied on holiday</a:t>
            </a:r>
          </a:p>
          <a:p>
            <a:r>
              <a:rPr lang="en-GB" sz="2000" dirty="0">
                <a:latin typeface="+mn-lt"/>
              </a:rPr>
              <a:t>                       https://timreis.org/2017/08/04/522/</a:t>
            </a:r>
          </a:p>
        </p:txBody>
      </p:sp>
    </p:spTree>
    <p:extLst>
      <p:ext uri="{BB962C8B-B14F-4D97-AF65-F5344CB8AC3E}">
        <p14:creationId xmlns:p14="http://schemas.microsoft.com/office/powerpoint/2010/main" val="12385712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Blank Presentation">
  <a:themeElements>
    <a:clrScheme name="AMSP">
      <a:dk1>
        <a:srgbClr val="002147"/>
      </a:dk1>
      <a:lt1>
        <a:sysClr val="window" lastClr="FFFFFF"/>
      </a:lt1>
      <a:dk2>
        <a:srgbClr val="E00034"/>
      </a:dk2>
      <a:lt2>
        <a:srgbClr val="FCAF17"/>
      </a:lt2>
      <a:accent1>
        <a:srgbClr val="E00034"/>
      </a:accent1>
      <a:accent2>
        <a:srgbClr val="FCAF17"/>
      </a:accent2>
      <a:accent3>
        <a:srgbClr val="002147"/>
      </a:accent3>
      <a:accent4>
        <a:srgbClr val="FFEBCB"/>
      </a:accent4>
      <a:accent5>
        <a:srgbClr val="FF5800"/>
      </a:accent5>
      <a:accent6>
        <a:srgbClr val="50B848"/>
      </a:accent6>
      <a:hlink>
        <a:srgbClr val="E00034"/>
      </a:hlink>
      <a:folHlink>
        <a:srgbClr val="002147"/>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ヒラギノ角ゴ Pro W3" charset="0"/>
          </a:defRPr>
        </a:defPPr>
      </a:lstStyle>
    </a:lnDef>
    <a:txDef>
      <a:spPr>
        <a:noFill/>
      </a:spPr>
      <a:bodyPr wrap="square" rtlCol="0">
        <a:spAutoFit/>
      </a:bodyPr>
      <a:lstStyle>
        <a:defPPr>
          <a:defRPr dirty="0">
            <a:latin typeface="+mn-lt"/>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14037</TotalTime>
  <Words>1594</Words>
  <Application>Microsoft Office PowerPoint</Application>
  <PresentationFormat>On-screen Show (4:3)</PresentationFormat>
  <Paragraphs>297</Paragraphs>
  <Slides>42</Slides>
  <Notes>20</Notes>
  <HiddenSlides>22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Font Awesome 5 Free Solid</vt:lpstr>
      <vt:lpstr>graphik</vt:lpstr>
      <vt:lpstr>Times</vt:lpstr>
      <vt:lpstr>Wingdings</vt:lpstr>
      <vt:lpstr>ヒラギノ角ゴ Pro W3</vt:lpstr>
      <vt:lpstr>Blank Presentation</vt:lpstr>
      <vt:lpstr>PowerPoint Presentation</vt:lpstr>
      <vt:lpstr>Using the slides</vt:lpstr>
      <vt:lpstr>Using the slides</vt:lpstr>
      <vt:lpstr>Where is the Maths in that?</vt:lpstr>
      <vt:lpstr>Suggestions</vt:lpstr>
      <vt:lpstr>Where is the Maths in that?</vt:lpstr>
      <vt:lpstr>Suggestions</vt:lpstr>
      <vt:lpstr>Where is the Maths in that?</vt:lpstr>
      <vt:lpstr>Suggestions</vt:lpstr>
      <vt:lpstr>Where is the Maths in that?</vt:lpstr>
      <vt:lpstr>Suggestions</vt:lpstr>
      <vt:lpstr>Where is the Maths in that?</vt:lpstr>
      <vt:lpstr>Suggestions</vt:lpstr>
      <vt:lpstr>Where is the Maths in that?</vt:lpstr>
      <vt:lpstr>Suggestions</vt:lpstr>
      <vt:lpstr>Where is the Maths in that?</vt:lpstr>
      <vt:lpstr>Suggestions</vt:lpstr>
      <vt:lpstr>Where is the Maths in that?</vt:lpstr>
      <vt:lpstr>Suggestions</vt:lpstr>
      <vt:lpstr>Where is the Maths in that?</vt:lpstr>
      <vt:lpstr>Suggestions</vt:lpstr>
      <vt:lpstr>Where is the Maths in that?</vt:lpstr>
      <vt:lpstr>Suggestions</vt:lpstr>
      <vt:lpstr>Where is the Maths in that?</vt:lpstr>
      <vt:lpstr>Suggestions</vt:lpstr>
      <vt:lpstr>Where is the Maths in that?</vt:lpstr>
      <vt:lpstr>Suggestions</vt:lpstr>
      <vt:lpstr>Where is the Maths in that?</vt:lpstr>
      <vt:lpstr>Suggestions</vt:lpstr>
      <vt:lpstr>Where is the Maths in that?</vt:lpstr>
      <vt:lpstr>Suggestions</vt:lpstr>
      <vt:lpstr>PowerPoint Presentation</vt:lpstr>
      <vt:lpstr>PowerPoint Presentation</vt:lpstr>
      <vt:lpstr>PowerPoint Presentation</vt:lpstr>
      <vt:lpstr>Where is the Maths in that?</vt:lpstr>
      <vt:lpstr>Suggestions</vt:lpstr>
      <vt:lpstr>Where is the Maths in that?</vt:lpstr>
      <vt:lpstr>Suggestions</vt:lpstr>
      <vt:lpstr>Where is the Maths in that?</vt:lpstr>
      <vt:lpstr>Suggestions</vt:lpstr>
      <vt:lpstr>About the AMSP </vt:lpstr>
      <vt:lpstr>Contact the AMSP </vt:lpstr>
    </vt:vector>
  </TitlesOfParts>
  <Company>Rumba Graphic Design Ltd</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MEI PowerPoint Template</dc:title>
  <dc:creator>Simon Rees</dc:creator>
  <cp:lastModifiedBy>Aimee Corbett</cp:lastModifiedBy>
  <cp:revision>177</cp:revision>
  <dcterms:created xsi:type="dcterms:W3CDTF">2012-04-23T14:18:00Z</dcterms:created>
  <dcterms:modified xsi:type="dcterms:W3CDTF">2019-10-31T09:55:28Z</dcterms:modified>
</cp:coreProperties>
</file>