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sldIdLst>
    <p:sldId id="275" r:id="rId5"/>
    <p:sldId id="257" r:id="rId6"/>
    <p:sldId id="276" r:id="rId7"/>
    <p:sldId id="262" r:id="rId8"/>
    <p:sldId id="267" r:id="rId9"/>
    <p:sldId id="280" r:id="rId10"/>
    <p:sldId id="269" r:id="rId11"/>
    <p:sldId id="271" r:id="rId12"/>
    <p:sldId id="270" r:id="rId13"/>
    <p:sldId id="281" r:id="rId14"/>
    <p:sldId id="283" r:id="rId15"/>
    <p:sldId id="284" r:id="rId16"/>
    <p:sldId id="282" r:id="rId1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9C77EC-B4B4-4DFD-8118-13BCFA7B6BC3}" v="20" dt="2022-12-15T08:53:21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8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483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36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22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99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74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06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39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53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78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76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79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403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000370" y="1558034"/>
            <a:ext cx="4530725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buAutoNum type="arabicParenR"/>
            </a:pPr>
            <a:r>
              <a:rPr lang="en-GB" sz="2800" dirty="0"/>
              <a:t>Find the area of this trapezium:</a:t>
            </a:r>
          </a:p>
          <a:p>
            <a:pPr marL="457200" indent="-457200" algn="ctr">
              <a:buAutoNum type="arabicParenR"/>
            </a:pPr>
            <a:endParaRPr lang="en-GB" sz="2800" dirty="0"/>
          </a:p>
          <a:p>
            <a:pPr marL="457200" indent="-457200" algn="ctr">
              <a:buAutoNum type="arabicParenR"/>
            </a:pPr>
            <a:endParaRPr lang="en-GB" sz="2800" dirty="0"/>
          </a:p>
          <a:p>
            <a:pPr algn="ctr"/>
            <a:endParaRPr lang="en-GB" sz="2800" dirty="0"/>
          </a:p>
          <a:p>
            <a:pPr algn="ctr"/>
            <a:endParaRPr lang="en-GB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1106503" y="4676993"/>
            <a:ext cx="4530725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There are 7 balls in a bag. 3 are blue, the rest are yellow. What’s the probability of getting a yellow?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48B8A-FE54-4957-B24D-59A57C490422}"/>
              </a:ext>
            </a:extLst>
          </p:cNvPr>
          <p:cNvSpPr txBox="1"/>
          <p:nvPr/>
        </p:nvSpPr>
        <p:spPr>
          <a:xfrm>
            <a:off x="7091820" y="1428452"/>
            <a:ext cx="3653017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a) Write 0.032 in standard form.</a:t>
            </a:r>
          </a:p>
          <a:p>
            <a:pPr algn="ctr"/>
            <a:r>
              <a:rPr lang="en-GB" sz="2800" dirty="0"/>
              <a:t>b) Write 2.8 x 10³ as an </a:t>
            </a:r>
            <a:r>
              <a:rPr lang="en-GB" sz="2800"/>
              <a:t>ordinary number.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863129" y="3539209"/>
            <a:ext cx="411039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4) A shape has an exterior angle of 30 degrees. How many sides does it have?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389ED6-802A-4BC0-B573-13AA8D3322A8}"/>
              </a:ext>
            </a:extLst>
          </p:cNvPr>
          <p:cNvSpPr txBox="1"/>
          <p:nvPr/>
        </p:nvSpPr>
        <p:spPr>
          <a:xfrm>
            <a:off x="7320511" y="5219080"/>
            <a:ext cx="319563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5) </a:t>
            </a:r>
            <a:r>
              <a:rPr lang="en-GB" sz="2800" dirty="0"/>
              <a:t>Explain what volume is.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Trapezoid 2">
            <a:extLst>
              <a:ext uri="{FF2B5EF4-FFF2-40B4-BE49-F238E27FC236}">
                <a16:creationId xmlns:a16="http://schemas.microsoft.com/office/drawing/2014/main" id="{3F8FF99F-D91C-4D2E-AABE-5709CE23771C}"/>
              </a:ext>
            </a:extLst>
          </p:cNvPr>
          <p:cNvSpPr/>
          <p:nvPr/>
        </p:nvSpPr>
        <p:spPr>
          <a:xfrm>
            <a:off x="2265607" y="2757300"/>
            <a:ext cx="1996151" cy="1325563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523452-42B2-4A0C-8563-D2B95070E560}"/>
              </a:ext>
            </a:extLst>
          </p:cNvPr>
          <p:cNvSpPr txBox="1"/>
          <p:nvPr/>
        </p:nvSpPr>
        <p:spPr>
          <a:xfrm>
            <a:off x="2963635" y="2718398"/>
            <a:ext cx="759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6cm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5B3AA5-DDC9-42B6-A84C-16C9EF7A2F18}"/>
              </a:ext>
            </a:extLst>
          </p:cNvPr>
          <p:cNvSpPr txBox="1"/>
          <p:nvPr/>
        </p:nvSpPr>
        <p:spPr>
          <a:xfrm>
            <a:off x="2963635" y="3764482"/>
            <a:ext cx="759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10cm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2A35CE-A62D-4887-9453-30A8B66A411B}"/>
              </a:ext>
            </a:extLst>
          </p:cNvPr>
          <p:cNvCxnSpPr/>
          <p:nvPr/>
        </p:nvCxnSpPr>
        <p:spPr>
          <a:xfrm flipV="1">
            <a:off x="2620736" y="2757300"/>
            <a:ext cx="0" cy="1325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2392F3A-DD14-482F-AF07-0142384E44D9}"/>
              </a:ext>
            </a:extLst>
          </p:cNvPr>
          <p:cNvSpPr txBox="1"/>
          <p:nvPr/>
        </p:nvSpPr>
        <p:spPr>
          <a:xfrm>
            <a:off x="2612587" y="3244334"/>
            <a:ext cx="759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5cm</a:t>
            </a:r>
          </a:p>
        </p:txBody>
      </p: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>
            <a:extLst>
              <a:ext uri="{FF2B5EF4-FFF2-40B4-BE49-F238E27FC236}">
                <a16:creationId xmlns:a16="http://schemas.microsoft.com/office/drawing/2014/main" id="{926BB921-1C25-476F-BFB8-2D6F3FA0AE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8" b="44463"/>
          <a:stretch/>
        </p:blipFill>
        <p:spPr>
          <a:xfrm>
            <a:off x="1690705" y="1043766"/>
            <a:ext cx="8810590" cy="2622978"/>
          </a:xfrm>
          <a:prstGeom prst="rect">
            <a:avLst/>
          </a:prstGeom>
        </p:spPr>
      </p:pic>
      <p:sp>
        <p:nvSpPr>
          <p:cNvPr id="5" name="Rounded Rectangle 11">
            <a:extLst>
              <a:ext uri="{FF2B5EF4-FFF2-40B4-BE49-F238E27FC236}">
                <a16:creationId xmlns:a16="http://schemas.microsoft.com/office/drawing/2014/main" id="{2E3C2CC8-4F8D-4A79-8E4B-C0FE6080CB7E}"/>
              </a:ext>
            </a:extLst>
          </p:cNvPr>
          <p:cNvSpPr/>
          <p:nvPr/>
        </p:nvSpPr>
        <p:spPr>
          <a:xfrm>
            <a:off x="1073426" y="979866"/>
            <a:ext cx="10018644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127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2020 Paper 3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912E20B-33D2-873F-5122-4DBC1BDD6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4525" y="1704975"/>
            <a:ext cx="8362950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963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2021 Paper 2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18DD03-B320-DAF8-626C-E9652483F4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995362"/>
            <a:ext cx="8382000" cy="486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373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2022 Paper 2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34451E-7B9D-C627-4F4C-6F3DDF8781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9287" y="721121"/>
            <a:ext cx="8353425" cy="542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836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9585" y="1294471"/>
            <a:ext cx="9956800" cy="17490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know and use the formula for Pythagoras’ Theorem </a:t>
            </a: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000508" cy="182572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338667" y="3429000"/>
            <a:ext cx="11419224" cy="321194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Pythagoras’ Theorem</a:t>
            </a:r>
            <a:endParaRPr lang="en-GB" b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006BED-D494-4D3D-B851-366BED925AAF}"/>
              </a:ext>
            </a:extLst>
          </p:cNvPr>
          <p:cNvSpPr txBox="1"/>
          <p:nvPr/>
        </p:nvSpPr>
        <p:spPr>
          <a:xfrm>
            <a:off x="859585" y="3480701"/>
            <a:ext cx="90017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This is a sequence: </a:t>
            </a:r>
          </a:p>
          <a:p>
            <a:endParaRPr lang="en-GB" sz="2800" dirty="0"/>
          </a:p>
          <a:p>
            <a:r>
              <a:rPr lang="en-GB" sz="2800" dirty="0"/>
              <a:t>-4, 3, 10, 17….</a:t>
            </a:r>
          </a:p>
          <a:p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Find the next term.</a:t>
            </a:r>
          </a:p>
          <a:p>
            <a:pPr marL="342900" indent="-342900">
              <a:buAutoNum type="alphaLcParenR"/>
            </a:pPr>
            <a:r>
              <a:rPr lang="en-GB" sz="2800" dirty="0"/>
              <a:t>Find the nth term of the sequence.</a:t>
            </a:r>
          </a:p>
          <a:p>
            <a:pPr marL="342900" indent="-342900">
              <a:buAutoNum type="alphaLcParenR"/>
            </a:pPr>
            <a:r>
              <a:rPr lang="en-GB" sz="2800" dirty="0"/>
              <a:t>Find </a:t>
            </a:r>
            <a:r>
              <a:rPr lang="en-GB" sz="2800"/>
              <a:t>the 20</a:t>
            </a:r>
            <a:r>
              <a:rPr lang="en-GB" sz="2800" baseline="30000"/>
              <a:t>th</a:t>
            </a:r>
            <a:r>
              <a:rPr lang="en-GB" sz="2800"/>
              <a:t> </a:t>
            </a:r>
            <a:r>
              <a:rPr lang="en-GB" sz="2800" dirty="0"/>
              <a:t>term of the sequence.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Recap…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82401" y="1978591"/>
                <a:ext cx="4808999" cy="42775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Work out each of the following:</a:t>
                </a:r>
              </a:p>
              <a:p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 12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d)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401" y="1978591"/>
                <a:ext cx="4808999" cy="4277581"/>
              </a:xfrm>
              <a:prstGeom prst="rect">
                <a:avLst/>
              </a:prstGeom>
              <a:blipFill>
                <a:blip r:embed="rId2"/>
                <a:stretch>
                  <a:fillRect l="-2535" t="-1427" r="-1014" b="-32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613191" y="1873319"/>
            <a:ext cx="610861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 out each of the following:</a:t>
            </a:r>
          </a:p>
          <a:p>
            <a:pPr marL="342900" indent="-342900">
              <a:buAutoNum type="alphaLcParenR"/>
            </a:pPr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12E3BB1-C219-48F1-9665-13D0A3BE4BD5}"/>
                  </a:ext>
                </a:extLst>
              </p:cNvPr>
              <p:cNvSpPr txBox="1"/>
              <p:nvPr/>
            </p:nvSpPr>
            <p:spPr>
              <a:xfrm>
                <a:off x="9385788" y="2604927"/>
                <a:ext cx="1976169" cy="4227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e)</a:t>
                </a: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GB" sz="2800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</m:t>
                    </m:r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f)</a:t>
                </a: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GB" sz="2800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87</m:t>
                    </m:r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g)</a:t>
                </a: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GB" sz="2800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29.14</m:t>
                    </m:r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h)</a:t>
                </a: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GB" sz="2800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56</m:t>
                    </m:r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12E3BB1-C219-48F1-9665-13D0A3BE4B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5788" y="2604927"/>
                <a:ext cx="1976169" cy="4227311"/>
              </a:xfrm>
              <a:prstGeom prst="rect">
                <a:avLst/>
              </a:prstGeom>
              <a:blipFill>
                <a:blip r:embed="rId3"/>
                <a:stretch>
                  <a:fillRect l="-64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06BF02F1-1F2B-44B3-BF0E-D947FA93F0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0502" y="1581407"/>
            <a:ext cx="306399" cy="3971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273412-975C-4896-8207-C960EF1883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7082" y="1581407"/>
            <a:ext cx="410207" cy="39718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29201EE-BE42-471B-A794-134C72A7BD62}"/>
                  </a:ext>
                </a:extLst>
              </p:cNvPr>
              <p:cNvSpPr txBox="1"/>
              <p:nvPr/>
            </p:nvSpPr>
            <p:spPr>
              <a:xfrm>
                <a:off x="3565580" y="2599402"/>
                <a:ext cx="1502057" cy="365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e)</a:t>
                </a: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√16</m:t>
                    </m:r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f)</a:t>
                </a: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√49</m:t>
                    </m:r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g)</a:t>
                </a: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</m:t>
                    </m:r>
                    <m:r>
                      <a:rPr lang="en-GB" sz="2800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h)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√64</m:t>
                    </m:r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29201EE-BE42-471B-A794-134C72A7BD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5580" y="2599402"/>
                <a:ext cx="1502057" cy="3656770"/>
              </a:xfrm>
              <a:prstGeom prst="rect">
                <a:avLst/>
              </a:prstGeom>
              <a:blipFill>
                <a:blip r:embed="rId6"/>
                <a:stretch>
                  <a:fillRect l="-8537" b="-38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8640C41-B944-4314-9FBD-E549E49DCE19}"/>
                  </a:ext>
                </a:extLst>
              </p:cNvPr>
              <p:cNvSpPr txBox="1"/>
              <p:nvPr/>
            </p:nvSpPr>
            <p:spPr>
              <a:xfrm>
                <a:off x="6782083" y="2715087"/>
                <a:ext cx="1976168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.23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8</m:t>
                        </m:r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.5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12</m:t>
                        </m:r>
                        <m:r>
                          <a:rPr lang="en-GB" sz="2800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.15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GB" sz="2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d)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 124</m:t>
                        </m:r>
                      </m:e>
                      <m:sup>
                        <m:r>
                          <a:rPr lang="en-GB" sz="2800" i="1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2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8640C41-B944-4314-9FBD-E549E49DCE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2083" y="2715087"/>
                <a:ext cx="1976168" cy="3970318"/>
              </a:xfrm>
              <a:prstGeom prst="rect">
                <a:avLst/>
              </a:prstGeom>
              <a:blipFill>
                <a:blip r:embed="rId7"/>
                <a:stretch>
                  <a:fillRect l="-64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56B78424-2B0F-4697-A678-1548DE7EBB22}"/>
              </a:ext>
            </a:extLst>
          </p:cNvPr>
          <p:cNvSpPr txBox="1"/>
          <p:nvPr/>
        </p:nvSpPr>
        <p:spPr>
          <a:xfrm>
            <a:off x="2286000" y="3208564"/>
            <a:ext cx="7558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9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64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144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441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A719AD-62E8-49D4-85F9-01F634DBC331}"/>
              </a:ext>
            </a:extLst>
          </p:cNvPr>
          <p:cNvSpPr txBox="1"/>
          <p:nvPr/>
        </p:nvSpPr>
        <p:spPr>
          <a:xfrm>
            <a:off x="4849586" y="3042870"/>
            <a:ext cx="6694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4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7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10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542367-9F0E-46D2-B002-5A9D26981963}"/>
              </a:ext>
            </a:extLst>
          </p:cNvPr>
          <p:cNvSpPr txBox="1"/>
          <p:nvPr/>
        </p:nvSpPr>
        <p:spPr>
          <a:xfrm>
            <a:off x="8327571" y="3042870"/>
            <a:ext cx="12083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10.4329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72.25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147.6225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15376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F1A43C-5FC5-4D3A-BB17-E5F5EAC5CD87}"/>
              </a:ext>
            </a:extLst>
          </p:cNvPr>
          <p:cNvSpPr txBox="1"/>
          <p:nvPr/>
        </p:nvSpPr>
        <p:spPr>
          <a:xfrm>
            <a:off x="11062607" y="3042870"/>
            <a:ext cx="7837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4.5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9.3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5.4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7.5</a:t>
            </a:r>
          </a:p>
        </p:txBody>
      </p:sp>
    </p:spTree>
    <p:extLst>
      <p:ext uri="{BB962C8B-B14F-4D97-AF65-F5344CB8AC3E}">
        <p14:creationId xmlns:p14="http://schemas.microsoft.com/office/powerpoint/2010/main" val="377158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16940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FINDING THE LONGEST SIDE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5B302665-00F6-4202-AE88-33CCE776AC02}"/>
              </a:ext>
            </a:extLst>
          </p:cNvPr>
          <p:cNvSpPr/>
          <p:nvPr/>
        </p:nvSpPr>
        <p:spPr>
          <a:xfrm>
            <a:off x="383524" y="1791854"/>
            <a:ext cx="4985918" cy="40879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8FC2E89-0E5A-4BF7-8625-4D56638F4F75}"/>
              </a:ext>
            </a:extLst>
          </p:cNvPr>
          <p:cNvSpPr/>
          <p:nvPr/>
        </p:nvSpPr>
        <p:spPr>
          <a:xfrm>
            <a:off x="1602177" y="2585726"/>
            <a:ext cx="3219450" cy="1885950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09FF22E2-1571-4E8D-8AC1-9020686D7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952" y="4499955"/>
            <a:ext cx="1123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9cm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6B2746F1-0996-40A7-9BBF-CD205C67A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217" y="3295247"/>
            <a:ext cx="1123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12cm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DE4A6A-776C-48F6-849F-93FA39D2FA5E}"/>
                  </a:ext>
                </a:extLst>
              </p:cNvPr>
              <p:cNvSpPr txBox="1"/>
              <p:nvPr/>
            </p:nvSpPr>
            <p:spPr>
              <a:xfrm>
                <a:off x="3449219" y="3137421"/>
                <a:ext cx="6927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4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DE4A6A-776C-48F6-849F-93FA39D2FA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9219" y="3137421"/>
                <a:ext cx="692727" cy="461665"/>
              </a:xfrm>
              <a:prstGeom prst="rect">
                <a:avLst/>
              </a:prstGeom>
              <a:blipFill>
                <a:blip r:embed="rId2"/>
                <a:stretch>
                  <a:fillRect r="-150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4CB897A-E552-420C-9B27-F0ED6B03AF10}"/>
                  </a:ext>
                </a:extLst>
              </p:cNvPr>
              <p:cNvSpPr txBox="1"/>
              <p:nvPr/>
            </p:nvSpPr>
            <p:spPr>
              <a:xfrm>
                <a:off x="3040107" y="3025439"/>
                <a:ext cx="6927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4CB897A-E552-420C-9B27-F0ED6B03AF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107" y="3025439"/>
                <a:ext cx="692727" cy="461665"/>
              </a:xfrm>
              <a:prstGeom prst="rect">
                <a:avLst/>
              </a:prstGeom>
              <a:blipFill>
                <a:blip r:embed="rId3"/>
                <a:stretch>
                  <a:fillRect r="-150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572D9C07-BAEE-4714-9140-6DC6BA16EDAA}"/>
              </a:ext>
            </a:extLst>
          </p:cNvPr>
          <p:cNvSpPr/>
          <p:nvPr/>
        </p:nvSpPr>
        <p:spPr>
          <a:xfrm>
            <a:off x="6864322" y="1791854"/>
            <a:ext cx="4985918" cy="40879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42E7C7F7-2A16-4A0B-B9C9-5C761A5BF3E5}"/>
              </a:ext>
            </a:extLst>
          </p:cNvPr>
          <p:cNvSpPr/>
          <p:nvPr/>
        </p:nvSpPr>
        <p:spPr>
          <a:xfrm>
            <a:off x="8082975" y="2585726"/>
            <a:ext cx="3219450" cy="1885950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1492A883-B1CE-4897-817D-67EC78420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8750" y="4499955"/>
            <a:ext cx="15352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27cm</a:t>
            </a:r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90A57BCB-1B9B-44C6-8CC7-D17642560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6015" y="3295247"/>
            <a:ext cx="1123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15cm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F3B645F-CAB9-46BF-BB99-C1A3A2C19F9C}"/>
                  </a:ext>
                </a:extLst>
              </p:cNvPr>
              <p:cNvSpPr txBox="1"/>
              <p:nvPr/>
            </p:nvSpPr>
            <p:spPr>
              <a:xfrm>
                <a:off x="9930017" y="3137421"/>
                <a:ext cx="6927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4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F3B645F-CAB9-46BF-BB99-C1A3A2C19F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0017" y="3137421"/>
                <a:ext cx="692727" cy="461665"/>
              </a:xfrm>
              <a:prstGeom prst="rect">
                <a:avLst/>
              </a:prstGeom>
              <a:blipFill>
                <a:blip r:embed="rId4"/>
                <a:stretch>
                  <a:fillRect r="-140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B2D9BAA-5314-4B69-84E0-25D469C47FA9}"/>
                  </a:ext>
                </a:extLst>
              </p:cNvPr>
              <p:cNvSpPr txBox="1"/>
              <p:nvPr/>
            </p:nvSpPr>
            <p:spPr>
              <a:xfrm>
                <a:off x="9520905" y="3025439"/>
                <a:ext cx="6927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B2D9BAA-5314-4B69-84E0-25D469C47F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0905" y="3025439"/>
                <a:ext cx="692727" cy="461665"/>
              </a:xfrm>
              <a:prstGeom prst="rect">
                <a:avLst/>
              </a:prstGeom>
              <a:blipFill>
                <a:blip r:embed="rId5"/>
                <a:stretch>
                  <a:fillRect r="-150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pic>
        <p:nvPicPr>
          <p:cNvPr id="12" name="Picture 11" descr="Screen Clipping">
            <a:extLst>
              <a:ext uri="{FF2B5EF4-FFF2-40B4-BE49-F238E27FC236}">
                <a16:creationId xmlns:a16="http://schemas.microsoft.com/office/drawing/2014/main" id="{411195B6-0851-43EB-911B-6035C44A78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16" b="43147"/>
          <a:stretch/>
        </p:blipFill>
        <p:spPr>
          <a:xfrm>
            <a:off x="1404512" y="1205650"/>
            <a:ext cx="9382976" cy="248233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1DD8A1C-1C4B-4BDD-9EE5-C7F0A23B4AF6}"/>
              </a:ext>
            </a:extLst>
          </p:cNvPr>
          <p:cNvSpPr/>
          <p:nvPr/>
        </p:nvSpPr>
        <p:spPr>
          <a:xfrm>
            <a:off x="3498574" y="1341783"/>
            <a:ext cx="1341783" cy="18188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FAC86-98A2-4BA7-9247-ACFEFEAD6995}"/>
              </a:ext>
            </a:extLst>
          </p:cNvPr>
          <p:cNvSpPr/>
          <p:nvPr/>
        </p:nvSpPr>
        <p:spPr>
          <a:xfrm>
            <a:off x="7038454" y="1425526"/>
            <a:ext cx="1414451" cy="18188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1">
            <a:extLst>
              <a:ext uri="{FF2B5EF4-FFF2-40B4-BE49-F238E27FC236}">
                <a16:creationId xmlns:a16="http://schemas.microsoft.com/office/drawing/2014/main" id="{92A595D0-C9E2-44EE-B959-C3335E9C3D5F}"/>
              </a:ext>
            </a:extLst>
          </p:cNvPr>
          <p:cNvSpPr/>
          <p:nvPr/>
        </p:nvSpPr>
        <p:spPr>
          <a:xfrm>
            <a:off x="1073426" y="979866"/>
            <a:ext cx="10018644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46168A-D638-41B6-8448-27D1BEEB5A5D}"/>
              </a:ext>
            </a:extLst>
          </p:cNvPr>
          <p:cNvSpPr/>
          <p:nvPr/>
        </p:nvSpPr>
        <p:spPr>
          <a:xfrm>
            <a:off x="1779104" y="1918252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31139BD-8F21-4842-97F6-E2C077D960BC}"/>
              </a:ext>
            </a:extLst>
          </p:cNvPr>
          <p:cNvSpPr/>
          <p:nvPr/>
        </p:nvSpPr>
        <p:spPr>
          <a:xfrm>
            <a:off x="2826135" y="1814753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04E92AE-4812-4DBF-B416-ABC6DE35A624}"/>
              </a:ext>
            </a:extLst>
          </p:cNvPr>
          <p:cNvSpPr/>
          <p:nvPr/>
        </p:nvSpPr>
        <p:spPr>
          <a:xfrm>
            <a:off x="2958875" y="3242241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3B80E76-18A4-479A-AA88-90293EF9AB6C}"/>
              </a:ext>
            </a:extLst>
          </p:cNvPr>
          <p:cNvSpPr/>
          <p:nvPr/>
        </p:nvSpPr>
        <p:spPr>
          <a:xfrm>
            <a:off x="5214622" y="1869479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6646679-8845-4B2A-AEC4-837BE46A5C36}"/>
              </a:ext>
            </a:extLst>
          </p:cNvPr>
          <p:cNvSpPr/>
          <p:nvPr/>
        </p:nvSpPr>
        <p:spPr>
          <a:xfrm>
            <a:off x="6275450" y="1814753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774E83-0CD4-497A-A751-AE5BD19A4B1D}"/>
              </a:ext>
            </a:extLst>
          </p:cNvPr>
          <p:cNvSpPr/>
          <p:nvPr/>
        </p:nvSpPr>
        <p:spPr>
          <a:xfrm>
            <a:off x="6440557" y="3224206"/>
            <a:ext cx="438959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6228BBE-451A-459D-9F18-15C292B8D029}"/>
              </a:ext>
            </a:extLst>
          </p:cNvPr>
          <p:cNvSpPr/>
          <p:nvPr/>
        </p:nvSpPr>
        <p:spPr>
          <a:xfrm>
            <a:off x="8709665" y="1953039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9E205EF-50E0-412A-A38C-4B7A0175EC77}"/>
              </a:ext>
            </a:extLst>
          </p:cNvPr>
          <p:cNvSpPr/>
          <p:nvPr/>
        </p:nvSpPr>
        <p:spPr>
          <a:xfrm>
            <a:off x="9979981" y="3254023"/>
            <a:ext cx="336037" cy="2683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AA73FFF-A88B-42CD-BD62-1087A097AF7E}"/>
              </a:ext>
            </a:extLst>
          </p:cNvPr>
          <p:cNvSpPr/>
          <p:nvPr/>
        </p:nvSpPr>
        <p:spPr>
          <a:xfrm>
            <a:off x="9849825" y="1869479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5AAAC0A-79E1-4975-8BB3-2DF4DCC092F1}"/>
              </a:ext>
            </a:extLst>
          </p:cNvPr>
          <p:cNvGrpSpPr/>
          <p:nvPr/>
        </p:nvGrpSpPr>
        <p:grpSpPr>
          <a:xfrm>
            <a:off x="2076562" y="1195001"/>
            <a:ext cx="8038876" cy="4467997"/>
            <a:chOff x="1891292" y="942495"/>
            <a:chExt cx="8038876" cy="4467997"/>
          </a:xfrm>
        </p:grpSpPr>
        <p:pic>
          <p:nvPicPr>
            <p:cNvPr id="5" name="Picture 4" descr="Screen Clipping">
              <a:extLst>
                <a:ext uri="{FF2B5EF4-FFF2-40B4-BE49-F238E27FC236}">
                  <a16:creationId xmlns:a16="http://schemas.microsoft.com/office/drawing/2014/main" id="{8FD4BCFB-86DA-4914-9ABA-57222E25F0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1292" y="942495"/>
              <a:ext cx="8038876" cy="4467997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7E98BFF-CD18-4A3F-B1E1-C94352F37980}"/>
                </a:ext>
              </a:extLst>
            </p:cNvPr>
            <p:cNvSpPr/>
            <p:nvPr/>
          </p:nvSpPr>
          <p:spPr>
            <a:xfrm>
              <a:off x="8790545" y="2499801"/>
              <a:ext cx="568960" cy="30303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9DD1F1C-1D13-4D20-A737-A481E9687BAD}"/>
                </a:ext>
              </a:extLst>
            </p:cNvPr>
            <p:cNvSpPr txBox="1"/>
            <p:nvPr/>
          </p:nvSpPr>
          <p:spPr>
            <a:xfrm>
              <a:off x="8626750" y="2651317"/>
              <a:ext cx="11542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11.7cm</a:t>
              </a:r>
            </a:p>
          </p:txBody>
        </p:sp>
      </p:grpSp>
      <p:sp>
        <p:nvSpPr>
          <p:cNvPr id="8" name="Rounded Rectangle 11">
            <a:extLst>
              <a:ext uri="{FF2B5EF4-FFF2-40B4-BE49-F238E27FC236}">
                <a16:creationId xmlns:a16="http://schemas.microsoft.com/office/drawing/2014/main" id="{7457C017-5C3A-43F5-AFAF-95BB559D3FD4}"/>
              </a:ext>
            </a:extLst>
          </p:cNvPr>
          <p:cNvSpPr/>
          <p:nvPr/>
        </p:nvSpPr>
        <p:spPr>
          <a:xfrm>
            <a:off x="1073426" y="979866"/>
            <a:ext cx="10018644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9F5EAE9-1761-4CAE-C57C-6BFC8034AE47}"/>
              </a:ext>
            </a:extLst>
          </p:cNvPr>
          <p:cNvSpPr/>
          <p:nvPr/>
        </p:nvSpPr>
        <p:spPr>
          <a:xfrm>
            <a:off x="1920240" y="3611880"/>
            <a:ext cx="8266176" cy="226625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632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2018 Paper 2</a:t>
            </a:r>
          </a:p>
        </p:txBody>
      </p:sp>
      <p:pic>
        <p:nvPicPr>
          <p:cNvPr id="102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FE4BEAB-4CF3-43B4-8A2C-8A4D07D8C4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8151" y="1361786"/>
            <a:ext cx="8935697" cy="413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16940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FINDING A SHORTER SIDE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5B302665-00F6-4202-AE88-33CCE776AC02}"/>
              </a:ext>
            </a:extLst>
          </p:cNvPr>
          <p:cNvSpPr/>
          <p:nvPr/>
        </p:nvSpPr>
        <p:spPr>
          <a:xfrm>
            <a:off x="383524" y="1791854"/>
            <a:ext cx="4985918" cy="40879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8FC2E89-0E5A-4BF7-8625-4D56638F4F75}"/>
              </a:ext>
            </a:extLst>
          </p:cNvPr>
          <p:cNvSpPr/>
          <p:nvPr/>
        </p:nvSpPr>
        <p:spPr>
          <a:xfrm>
            <a:off x="1602177" y="2585726"/>
            <a:ext cx="3219450" cy="1885950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09FF22E2-1571-4E8D-8AC1-9020686D7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952" y="4499955"/>
            <a:ext cx="1123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x cm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6B2746F1-0996-40A7-9BBF-CD205C67A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842" y="3295247"/>
            <a:ext cx="1123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5cm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DE4A6A-776C-48F6-849F-93FA39D2FA5E}"/>
                  </a:ext>
                </a:extLst>
              </p:cNvPr>
              <p:cNvSpPr txBox="1"/>
              <p:nvPr/>
            </p:nvSpPr>
            <p:spPr>
              <a:xfrm>
                <a:off x="3449219" y="3137421"/>
                <a:ext cx="6927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4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DE4A6A-776C-48F6-849F-93FA39D2FA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9219" y="3137421"/>
                <a:ext cx="692727" cy="461665"/>
              </a:xfrm>
              <a:prstGeom prst="rect">
                <a:avLst/>
              </a:prstGeom>
              <a:blipFill>
                <a:blip r:embed="rId2"/>
                <a:stretch>
                  <a:fillRect r="-150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24CB897A-E552-420C-9B27-F0ED6B03AF10}"/>
              </a:ext>
            </a:extLst>
          </p:cNvPr>
          <p:cNvSpPr txBox="1"/>
          <p:nvPr/>
        </p:nvSpPr>
        <p:spPr>
          <a:xfrm>
            <a:off x="3274782" y="3064414"/>
            <a:ext cx="1123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13cm</a:t>
            </a:r>
          </a:p>
        </p:txBody>
      </p:sp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572D9C07-BAEE-4714-9140-6DC6BA16EDAA}"/>
              </a:ext>
            </a:extLst>
          </p:cNvPr>
          <p:cNvSpPr/>
          <p:nvPr/>
        </p:nvSpPr>
        <p:spPr>
          <a:xfrm>
            <a:off x="6864322" y="1791854"/>
            <a:ext cx="4985918" cy="408795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42E7C7F7-2A16-4A0B-B9C9-5C761A5BF3E5}"/>
              </a:ext>
            </a:extLst>
          </p:cNvPr>
          <p:cNvSpPr/>
          <p:nvPr/>
        </p:nvSpPr>
        <p:spPr>
          <a:xfrm>
            <a:off x="8082975" y="2585726"/>
            <a:ext cx="3219450" cy="1885950"/>
          </a:xfrm>
          <a:prstGeom prst="rt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1492A883-B1CE-4897-817D-67EC78420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68750" y="4499955"/>
            <a:ext cx="15352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x cm</a:t>
            </a:r>
          </a:p>
        </p:txBody>
      </p:sp>
      <p:sp>
        <p:nvSpPr>
          <p:cNvPr id="16" name="TextBox 7">
            <a:extLst>
              <a:ext uri="{FF2B5EF4-FFF2-40B4-BE49-F238E27FC236}">
                <a16:creationId xmlns:a16="http://schemas.microsoft.com/office/drawing/2014/main" id="{90A57BCB-1B9B-44C6-8CC7-D17642560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2047" y="3295247"/>
            <a:ext cx="11239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ts val="20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ts val="2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2060"/>
                </a:solidFill>
              </a:rPr>
              <a:t>20cm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F3B645F-CAB9-46BF-BB99-C1A3A2C19F9C}"/>
                  </a:ext>
                </a:extLst>
              </p:cNvPr>
              <p:cNvSpPr txBox="1"/>
              <p:nvPr/>
            </p:nvSpPr>
            <p:spPr>
              <a:xfrm>
                <a:off x="9930017" y="3137421"/>
                <a:ext cx="69272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4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F3B645F-CAB9-46BF-BB99-C1A3A2C19F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0017" y="3137421"/>
                <a:ext cx="692727" cy="461665"/>
              </a:xfrm>
              <a:prstGeom prst="rect">
                <a:avLst/>
              </a:prstGeom>
              <a:blipFill>
                <a:blip r:embed="rId4"/>
                <a:stretch>
                  <a:fillRect r="-140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1B2D9BAA-5314-4B69-84E0-25D469C47FA9}"/>
              </a:ext>
            </a:extLst>
          </p:cNvPr>
          <p:cNvSpPr txBox="1"/>
          <p:nvPr/>
        </p:nvSpPr>
        <p:spPr>
          <a:xfrm>
            <a:off x="9692700" y="3064413"/>
            <a:ext cx="1430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25cm</a:t>
            </a:r>
          </a:p>
        </p:txBody>
      </p:sp>
    </p:spTree>
    <p:extLst>
      <p:ext uri="{BB962C8B-B14F-4D97-AF65-F5344CB8AC3E}">
        <p14:creationId xmlns:p14="http://schemas.microsoft.com/office/powerpoint/2010/main" val="513482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pic>
        <p:nvPicPr>
          <p:cNvPr id="12" name="Picture 11" descr="Screen Clipping">
            <a:extLst>
              <a:ext uri="{FF2B5EF4-FFF2-40B4-BE49-F238E27FC236}">
                <a16:creationId xmlns:a16="http://schemas.microsoft.com/office/drawing/2014/main" id="{03AB9841-6730-4011-BDC9-9529E63AEA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84" b="44763"/>
          <a:stretch/>
        </p:blipFill>
        <p:spPr>
          <a:xfrm>
            <a:off x="1382919" y="1202696"/>
            <a:ext cx="9426162" cy="239527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C382D64-FA29-4ED3-A386-EF6C87653E10}"/>
              </a:ext>
            </a:extLst>
          </p:cNvPr>
          <p:cNvSpPr/>
          <p:nvPr/>
        </p:nvSpPr>
        <p:spPr>
          <a:xfrm>
            <a:off x="3508513" y="1202696"/>
            <a:ext cx="1272209" cy="20573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F662A9-7B53-4294-A28B-39EC0CF75FC5}"/>
              </a:ext>
            </a:extLst>
          </p:cNvPr>
          <p:cNvSpPr/>
          <p:nvPr/>
        </p:nvSpPr>
        <p:spPr>
          <a:xfrm>
            <a:off x="6906316" y="1202695"/>
            <a:ext cx="1422675" cy="20573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1">
            <a:extLst>
              <a:ext uri="{FF2B5EF4-FFF2-40B4-BE49-F238E27FC236}">
                <a16:creationId xmlns:a16="http://schemas.microsoft.com/office/drawing/2014/main" id="{787164D1-796E-4B46-915E-96D97858CC57}"/>
              </a:ext>
            </a:extLst>
          </p:cNvPr>
          <p:cNvSpPr/>
          <p:nvPr/>
        </p:nvSpPr>
        <p:spPr>
          <a:xfrm>
            <a:off x="1073426" y="979866"/>
            <a:ext cx="10018644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CEBD1FA-3A41-45FE-B716-CAFC6FEA00C6}"/>
              </a:ext>
            </a:extLst>
          </p:cNvPr>
          <p:cNvSpPr/>
          <p:nvPr/>
        </p:nvSpPr>
        <p:spPr>
          <a:xfrm>
            <a:off x="1746082" y="1933190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50154C4-A223-4A6D-A5F8-FF5D3EE349B1}"/>
              </a:ext>
            </a:extLst>
          </p:cNvPr>
          <p:cNvSpPr/>
          <p:nvPr/>
        </p:nvSpPr>
        <p:spPr>
          <a:xfrm>
            <a:off x="2777611" y="1819752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C55B8F6-FF4D-49F9-966A-0BAD900E89E0}"/>
              </a:ext>
            </a:extLst>
          </p:cNvPr>
          <p:cNvSpPr/>
          <p:nvPr/>
        </p:nvSpPr>
        <p:spPr>
          <a:xfrm>
            <a:off x="2927350" y="3229593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723BF87-4158-449F-A0A2-FF6645D58935}"/>
              </a:ext>
            </a:extLst>
          </p:cNvPr>
          <p:cNvSpPr/>
          <p:nvPr/>
        </p:nvSpPr>
        <p:spPr>
          <a:xfrm>
            <a:off x="5136598" y="1908371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D36988D-09C6-4B88-B38D-FB3E1F9A60AA}"/>
              </a:ext>
            </a:extLst>
          </p:cNvPr>
          <p:cNvSpPr/>
          <p:nvPr/>
        </p:nvSpPr>
        <p:spPr>
          <a:xfrm>
            <a:off x="6226805" y="1759284"/>
            <a:ext cx="298173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C72C44-608A-4776-8174-52733BC3E281}"/>
              </a:ext>
            </a:extLst>
          </p:cNvPr>
          <p:cNvSpPr/>
          <p:nvPr/>
        </p:nvSpPr>
        <p:spPr>
          <a:xfrm>
            <a:off x="6309207" y="3199771"/>
            <a:ext cx="298174" cy="29817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603C71-94E7-4472-A158-91ACEF684082}"/>
              </a:ext>
            </a:extLst>
          </p:cNvPr>
          <p:cNvSpPr/>
          <p:nvPr/>
        </p:nvSpPr>
        <p:spPr>
          <a:xfrm>
            <a:off x="6137582" y="1819752"/>
            <a:ext cx="298173" cy="2377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6D43CF3-2E5E-4D11-95A1-912215F82669}"/>
              </a:ext>
            </a:extLst>
          </p:cNvPr>
          <p:cNvSpPr/>
          <p:nvPr/>
        </p:nvSpPr>
        <p:spPr>
          <a:xfrm>
            <a:off x="2926698" y="3199771"/>
            <a:ext cx="225939" cy="6026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6343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92CDE3FC-53BC-447D-B2A3-E87586DD903C}">
  <ds:schemaRefs>
    <ds:schemaRef ds:uri="84be7d0a-34a6-4ef2-a332-62c3b98ca601"/>
    <ds:schemaRef ds:uri="a675e989-819c-4ef8-a9e7-308823201b2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microsoft.com/office/2006/documentManagement/types"/>
    <ds:schemaRef ds:uri="a675e989-819c-4ef8-a9e7-308823201b25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84be7d0a-34a6-4ef2-a332-62c3b98ca601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13619</TotalTime>
  <Words>287</Words>
  <Application>Microsoft Office PowerPoint</Application>
  <PresentationFormat>Widescreen</PresentationFormat>
  <Paragraphs>110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Starter</vt:lpstr>
      <vt:lpstr>Pythagoras’ Theorem</vt:lpstr>
      <vt:lpstr>Recap…</vt:lpstr>
      <vt:lpstr>FINDING THE LONGEST SIDE</vt:lpstr>
      <vt:lpstr>Your turn…</vt:lpstr>
      <vt:lpstr>PowerPoint Presentation</vt:lpstr>
      <vt:lpstr>PowerPoint Presentation</vt:lpstr>
      <vt:lpstr>FINDING A SHORTER SIDE</vt:lpstr>
      <vt:lpstr>Your turn…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Marica Briedenhann</cp:lastModifiedBy>
  <cp:revision>65</cp:revision>
  <cp:lastPrinted>2022-12-06T11:45:06Z</cp:lastPrinted>
  <dcterms:created xsi:type="dcterms:W3CDTF">2021-04-21T08:57:39Z</dcterms:created>
  <dcterms:modified xsi:type="dcterms:W3CDTF">2022-12-16T11:11:02Z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