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35"/>
  </p:notesMasterIdLst>
  <p:sldIdLst>
    <p:sldId id="259" r:id="rId3"/>
    <p:sldId id="343" r:id="rId4"/>
    <p:sldId id="315" r:id="rId5"/>
    <p:sldId id="317" r:id="rId6"/>
    <p:sldId id="316" r:id="rId7"/>
    <p:sldId id="318" r:id="rId8"/>
    <p:sldId id="320" r:id="rId9"/>
    <p:sldId id="321" r:id="rId10"/>
    <p:sldId id="322" r:id="rId11"/>
    <p:sldId id="323" r:id="rId12"/>
    <p:sldId id="327" r:id="rId13"/>
    <p:sldId id="324" r:id="rId14"/>
    <p:sldId id="325" r:id="rId15"/>
    <p:sldId id="296" r:id="rId16"/>
    <p:sldId id="295" r:id="rId17"/>
    <p:sldId id="298" r:id="rId18"/>
    <p:sldId id="329" r:id="rId19"/>
    <p:sldId id="331" r:id="rId20"/>
    <p:sldId id="332" r:id="rId21"/>
    <p:sldId id="297" r:id="rId22"/>
    <p:sldId id="344" r:id="rId23"/>
    <p:sldId id="328" r:id="rId24"/>
    <p:sldId id="330" r:id="rId25"/>
    <p:sldId id="362" r:id="rId26"/>
    <p:sldId id="363" r:id="rId27"/>
    <p:sldId id="271" r:id="rId28"/>
    <p:sldId id="288" r:id="rId29"/>
    <p:sldId id="289" r:id="rId30"/>
    <p:sldId id="360" r:id="rId31"/>
    <p:sldId id="359" r:id="rId32"/>
    <p:sldId id="361" r:id="rId33"/>
    <p:sldId id="2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9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09984-CD5F-4969-A28C-DCEB99D27ABB}" type="datetimeFigureOut">
              <a:rPr lang="en-GB" smtClean="0"/>
              <a:t>09/09/2019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AA67D-3C24-44B6-B3D6-3AF7CC2664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534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901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B21E3-39A7-4DF7-A811-B7393628255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231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1DBA78-BC3A-48ED-947F-1AB67220744C}" type="slidenum">
              <a:rPr lang="en-GB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22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D55A-D0D0-4AD3-A685-E1260C46551B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845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C4FC5C-C7B5-4DC8-920C-2D41CBF77503}" type="slidenum">
              <a:rPr lang="en-GB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094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268936-72CC-40CD-8FF2-8C735A61F704}" type="slidenum">
              <a:rPr lang="en-GB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GB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890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Get the students to give responses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B21E3-39A7-4DF7-A811-B7393628255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133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9160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4976160"/>
            <a:ext cx="5299800" cy="11363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PowerPoint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10600" y="731520"/>
            <a:ext cx="2743200" cy="396875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Name</a:t>
            </a:r>
          </a:p>
          <a:p>
            <a:r>
              <a:rPr lang="en-GB"/>
              <a:t>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48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0000" y="4976160"/>
            <a:ext cx="3945480" cy="1136350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Divider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42560" y="4976160"/>
            <a:ext cx="0" cy="113635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9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0000" y="4976160"/>
            <a:ext cx="3945480" cy="1136350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Divider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42560" y="4976160"/>
            <a:ext cx="0" cy="113635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656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4976160"/>
            <a:ext cx="5299800" cy="11363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PowerPoint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10600" y="731520"/>
            <a:ext cx="2743200" cy="396875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Name</a:t>
            </a:r>
          </a:p>
          <a:p>
            <a:r>
              <a:rPr lang="en-GB"/>
              <a:t>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0298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20C43-FC88-4BCF-B115-1DF8234CC2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791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201" y="533401"/>
            <a:ext cx="5266623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533400"/>
            <a:ext cx="5264317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F1FE-553D-4B30-B489-52A22561C435}" type="datetimeFigureOut">
              <a:rPr lang="en-GB" smtClean="0">
                <a:solidFill>
                  <a:prstClr val="black"/>
                </a:solidFill>
              </a:rPr>
              <a:pPr/>
              <a:t>09/09/2019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54F1-BE04-4BB0-B052-D14097D47E4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4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79911" y="1169931"/>
            <a:ext cx="6419780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533401"/>
            <a:ext cx="8206284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843868"/>
            <a:ext cx="6605667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F1FE-553D-4B30-B489-52A22561C435}" type="datetimeFigureOut">
              <a:rPr lang="en-GB" smtClean="0">
                <a:solidFill>
                  <a:prstClr val="black"/>
                </a:solidFill>
              </a:rPr>
              <a:pPr/>
              <a:t>09/09/2019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54F1-BE04-4BB0-B052-D14097D47E4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768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873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7D4F2-BE49-4FBE-A5CE-0789E5C3ED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303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ape 25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27" name="Shape 27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 rot="161729">
            <a:off x="1301680" y="1169207"/>
            <a:ext cx="9373171" cy="1013517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402733" y="2061255"/>
            <a:ext cx="10281200" cy="440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774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3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0000" y="4976160"/>
            <a:ext cx="3945480" cy="1136350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Divider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12080" y="4976160"/>
            <a:ext cx="0" cy="113635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05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9308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6720" y="1825625"/>
            <a:ext cx="675132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0080" y="365125"/>
            <a:ext cx="0" cy="113635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57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9308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1125200" cy="483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057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9308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170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4"/>
          </p:nvPr>
        </p:nvSpPr>
        <p:spPr>
          <a:xfrm>
            <a:off x="661416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385560" y="2505075"/>
            <a:ext cx="0" cy="3684588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52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0000" y="4976160"/>
            <a:ext cx="3945480" cy="1136350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Divider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42560" y="4976160"/>
            <a:ext cx="0" cy="113635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503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0000" y="4976160"/>
            <a:ext cx="3945480" cy="1136350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Divider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42560" y="4976160"/>
            <a:ext cx="0" cy="113635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175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0000" y="4976160"/>
            <a:ext cx="3945480" cy="1136350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Divider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42560" y="4976160"/>
            <a:ext cx="0" cy="113635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155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0000" y="4976160"/>
            <a:ext cx="3945480" cy="1136350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Divider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42560" y="4976160"/>
            <a:ext cx="0" cy="113635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14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16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  <p:sldLayoutId id="2147483668" r:id="rId4"/>
    <p:sldLayoutId id="2147483669" r:id="rId5"/>
    <p:sldLayoutId id="2147483662" r:id="rId6"/>
    <p:sldLayoutId id="2147483663" r:id="rId7"/>
    <p:sldLayoutId id="2147483665" r:id="rId8"/>
    <p:sldLayoutId id="2147483666" r:id="rId9"/>
    <p:sldLayoutId id="2147483667" r:id="rId10"/>
    <p:sldLayoutId id="2147483664" r:id="rId11"/>
    <p:sldLayoutId id="2147483649" r:id="rId12"/>
    <p:sldLayoutId id="2147483671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 rot="161729">
            <a:off x="1301680" y="1169207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402733" y="2061255"/>
            <a:ext cx="10281200" cy="44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10719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hyperlink" Target="http://www.google.co.uk/url?sa=i&amp;rct=j&amp;q=&amp;esrc=s&amp;frm=1&amp;source=images&amp;cd=&amp;cad=rja&amp;uact=8&amp;ved=0CAcQjRxqFQoTCKPtnNayyccCFQG2Ggod3poPaA&amp;url=http://www.transec.com/&amp;ei=QBTfVaPNJoHsat61vsAG&amp;psig=AFQjCNFrNZuUmGjbtYPuPhRJxUU75FP_vQ&amp;ust=144076946955061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hyperlink" Target="http://www.google.co.uk/url?sa=i&amp;rct=j&amp;q=&amp;esrc=s&amp;frm=1&amp;source=images&amp;cd=&amp;ved=0CAcQjRxqFQoTCKWdi6WuyccCFUOrGgodIUoFWg&amp;url=http://www.digitalbydefaultnews.co.uk/2014/11/27/nactso-moves-to-gov-uk/&amp;ei=pw_fVeWtM8PWaqGUldAF&amp;psig=AFQjCNE0x8bAn8A4A09cNuvtOWp8Ec18aA&amp;ust=144076824188477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IC1fb5OqMA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debbie.rice@mkcollege.ac.uk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7997792" cy="1325563"/>
          </a:xfrm>
        </p:spPr>
        <p:txBody>
          <a:bodyPr/>
          <a:lstStyle/>
          <a:p>
            <a:pPr eaLnBrk="1" hangingPunct="1"/>
            <a:r>
              <a:rPr lang="en-GB" altLang="en-US" dirty="0"/>
              <a:t>Todays induction will include: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079103" y="1165224"/>
            <a:ext cx="7065924" cy="5351079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GB" sz="2400" b="1" dirty="0"/>
              <a:t>Meet your tutor 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GB" sz="2400" b="1" dirty="0"/>
              <a:t>Ice Breaker 	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GB" sz="2400" b="1" dirty="0"/>
              <a:t>House keeping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GB" sz="2400" b="1" dirty="0"/>
              <a:t>Health and safety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GB" sz="2400" b="1" dirty="0"/>
              <a:t>Prevent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GB" sz="2400" b="1" dirty="0"/>
              <a:t>Safeguarding	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GB" sz="2400" b="1" dirty="0"/>
              <a:t>British Values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GB" sz="2400" b="1" dirty="0"/>
              <a:t>Course standards	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GB" sz="2400" b="1" dirty="0"/>
              <a:t>About this course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GB" sz="2400" b="1" dirty="0"/>
              <a:t>Exams</a:t>
            </a:r>
          </a:p>
          <a:p>
            <a:pPr marL="0" indent="0">
              <a:buNone/>
              <a:defRPr/>
            </a:pPr>
            <a:r>
              <a:rPr lang="en-GB" sz="1100" b="1" dirty="0"/>
              <a:t>			</a:t>
            </a:r>
            <a:endParaRPr lang="en-GB" sz="1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22839F-481C-43FA-AD6B-CF391A31A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24" y="1074113"/>
            <a:ext cx="2311367" cy="5882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62A887-C26A-471B-8868-D9C79DCCD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174" y="1074113"/>
            <a:ext cx="2311367" cy="5928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234AB0-B705-4D17-B511-2E7D48FCD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" y="1027906"/>
            <a:ext cx="20574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4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5"/>
          <p:cNvSpPr txBox="1">
            <a:spLocks noChangeArrowheads="1"/>
          </p:cNvSpPr>
          <p:nvPr/>
        </p:nvSpPr>
        <p:spPr bwMode="auto">
          <a:xfrm>
            <a:off x="2135188" y="188913"/>
            <a:ext cx="67675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3600" b="1" dirty="0">
                <a:latin typeface="+mn-lt"/>
              </a:rPr>
              <a:t>What is Prevent?</a:t>
            </a:r>
            <a:endParaRPr lang="en-US" altLang="en-US" sz="3600" b="1" dirty="0">
              <a:latin typeface="+mn-lt"/>
            </a:endParaRPr>
          </a:p>
        </p:txBody>
      </p:sp>
      <p:sp>
        <p:nvSpPr>
          <p:cNvPr id="8195" name="Text Box 16"/>
          <p:cNvSpPr txBox="1">
            <a:spLocks noChangeArrowheads="1"/>
          </p:cNvSpPr>
          <p:nvPr/>
        </p:nvSpPr>
        <p:spPr bwMode="auto">
          <a:xfrm>
            <a:off x="2591595" y="835244"/>
            <a:ext cx="8295480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chemeClr val="bg1"/>
                </a:solidFill>
                <a:latin typeface="+mn-lt"/>
              </a:rPr>
              <a:t>Prevent is part of the Government’s </a:t>
            </a:r>
            <a:r>
              <a:rPr lang="en-GB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Counter-terrorism Strategy</a:t>
            </a:r>
            <a:r>
              <a:rPr lang="en-GB" altLang="en-US" sz="2800" dirty="0">
                <a:solidFill>
                  <a:schemeClr val="bg1"/>
                </a:solidFill>
                <a:latin typeface="+mn-lt"/>
              </a:rPr>
              <a:t>. </a:t>
            </a:r>
          </a:p>
          <a:p>
            <a:pPr eaLnBrk="1" hangingPunct="1">
              <a:defRPr/>
            </a:pPr>
            <a:endParaRPr lang="en-GB" altLang="en-US" sz="2800" dirty="0">
              <a:solidFill>
                <a:schemeClr val="bg1"/>
              </a:solidFill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chemeClr val="bg1"/>
                </a:solidFill>
                <a:latin typeface="+mn-lt"/>
              </a:rPr>
              <a:t>The aim of Prevent is to </a:t>
            </a:r>
            <a:r>
              <a:rPr lang="en-GB" altLang="en-US" sz="2800" b="1" dirty="0">
                <a:solidFill>
                  <a:schemeClr val="bg1"/>
                </a:solidFill>
                <a:latin typeface="+mn-lt"/>
              </a:rPr>
              <a:t>stop people from becoming terrorists or supporting terrorism. </a:t>
            </a:r>
          </a:p>
          <a:p>
            <a:pPr eaLnBrk="1" hangingPunct="1">
              <a:defRPr/>
            </a:pPr>
            <a:endParaRPr lang="en-GB" altLang="en-US" dirty="0">
              <a:solidFill>
                <a:srgbClr val="000000"/>
              </a:solidFill>
            </a:endParaRPr>
          </a:p>
          <a:p>
            <a:pPr lvl="1" indent="0" eaLnBrk="1" hangingPunct="1">
              <a:defRPr/>
            </a:pPr>
            <a:endParaRPr lang="en-GB" altLang="en-US" dirty="0">
              <a:solidFill>
                <a:srgbClr val="0000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alt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GB" altLang="en-US" dirty="0">
              <a:solidFill>
                <a:srgbClr val="000000"/>
              </a:solidFill>
            </a:endParaRPr>
          </a:p>
          <a:p>
            <a:pPr lvl="1" indent="0" eaLnBrk="1" hangingPunct="1">
              <a:defRPr/>
            </a:pPr>
            <a:endParaRPr lang="en-GB" altLang="en-US" dirty="0">
              <a:solidFill>
                <a:srgbClr val="000000"/>
              </a:solidFill>
            </a:endParaRPr>
          </a:p>
        </p:txBody>
      </p:sp>
      <p:pic>
        <p:nvPicPr>
          <p:cNvPr id="10244" name="Picture 14" descr="http://www.shop.parliament.uk/images/parliament-pala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3137694"/>
            <a:ext cx="50101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http://www.digitalbydefaultnews.co.uk/wp-content/uploads/sites/8/2014/11/gov.uk_-300x225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29" y="3137694"/>
            <a:ext cx="19558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AutoShape 16" descr="Image result for anti terrorist hotline uk image"/>
          <p:cNvSpPr>
            <a:spLocks noChangeAspect="1" noChangeArrowheads="1"/>
          </p:cNvSpPr>
          <p:nvPr/>
        </p:nvSpPr>
        <p:spPr bwMode="auto">
          <a:xfrm>
            <a:off x="16589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10247" name="AutoShape 18" descr="Image result for anti terrorist hotline uk image"/>
          <p:cNvSpPr>
            <a:spLocks noChangeAspect="1" noChangeArrowheads="1"/>
          </p:cNvSpPr>
          <p:nvPr/>
        </p:nvSpPr>
        <p:spPr bwMode="auto">
          <a:xfrm>
            <a:off x="18113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10248" name="AutoShape 20" descr="Image result for anti terrorist hotline uk image"/>
          <p:cNvSpPr>
            <a:spLocks noChangeAspect="1" noChangeArrowheads="1"/>
          </p:cNvSpPr>
          <p:nvPr/>
        </p:nvSpPr>
        <p:spPr bwMode="auto">
          <a:xfrm>
            <a:off x="196373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pic>
        <p:nvPicPr>
          <p:cNvPr id="10249" name="Picture 22" descr="Image result for anti terrorist hotline uk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9" y="4876800"/>
            <a:ext cx="260667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24" descr="http://d2yy5ir0z29a2.cloudfront.net/assets/uploads/mediaitem/mediafile/570/logo-home-office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6" y="5539461"/>
            <a:ext cx="23399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435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-314325"/>
            <a:ext cx="11201400" cy="71723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C8FA9B-FE49-4727-B64D-974032140729}"/>
              </a:ext>
            </a:extLst>
          </p:cNvPr>
          <p:cNvSpPr/>
          <p:nvPr/>
        </p:nvSpPr>
        <p:spPr>
          <a:xfrm>
            <a:off x="3598457" y="3244334"/>
            <a:ext cx="4995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https://www.youtube.com/watch?v=bIC1fb5OqMA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208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588" y="2260664"/>
            <a:ext cx="6554867" cy="1524000"/>
          </a:xfrm>
        </p:spPr>
        <p:txBody>
          <a:bodyPr>
            <a:normAutofit/>
          </a:bodyPr>
          <a:lstStyle/>
          <a:p>
            <a:r>
              <a:rPr lang="en-GB" dirty="0"/>
              <a:t>What are the links between </a:t>
            </a:r>
            <a:br>
              <a:rPr lang="en-GB" dirty="0"/>
            </a:br>
            <a:r>
              <a:rPr lang="en-GB" dirty="0"/>
              <a:t>British Values and Safeguarding?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29370" y="3239131"/>
            <a:ext cx="4992757" cy="348009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228601"/>
            <a:ext cx="2182391" cy="21227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31673" y="3116911"/>
            <a:ext cx="471912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000" b="1" dirty="0">
                <a:latin typeface="Calibri" panose="020F0502020204030204" pitchFamily="34" charset="0"/>
              </a:rPr>
              <a:t>Do not get yourself into a situation where an accusation could be made against you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000" b="1" dirty="0">
                <a:latin typeface="Calibri" panose="020F0502020204030204" pitchFamily="34" charset="0"/>
              </a:rPr>
              <a:t>Familiarity with young students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000" b="1" dirty="0">
                <a:latin typeface="Calibri" panose="020F0502020204030204" pitchFamily="34" charset="0"/>
              </a:rPr>
              <a:t>Familiarity with vulnerable students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000" b="1" dirty="0">
                <a:latin typeface="Calibri" panose="020F0502020204030204" pitchFamily="34" charset="0"/>
              </a:rPr>
              <a:t>The College has a ‘Zero tolerance’ </a:t>
            </a:r>
          </a:p>
          <a:p>
            <a:r>
              <a:rPr lang="en-GB" sz="2000" b="1" dirty="0">
                <a:latin typeface="Calibri" panose="020F0502020204030204" pitchFamily="34" charset="0"/>
              </a:rPr>
              <a:t>         policy regarding drugs and alcohol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000" b="1" dirty="0">
                <a:latin typeface="Calibri" panose="020F0502020204030204" pitchFamily="34" charset="0"/>
              </a:rPr>
              <a:t>Conducting yourself around </a:t>
            </a:r>
          </a:p>
          <a:p>
            <a:r>
              <a:rPr lang="en-GB" sz="2000" b="1" dirty="0">
                <a:latin typeface="Calibri" panose="020F0502020204030204" pitchFamily="34" charset="0"/>
              </a:rPr>
              <a:t>         College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000" b="1" dirty="0">
                <a:latin typeface="Calibri" panose="020F0502020204030204" pitchFamily="34" charset="0"/>
              </a:rPr>
              <a:t>IT policies</a:t>
            </a:r>
          </a:p>
        </p:txBody>
      </p:sp>
    </p:spTree>
    <p:extLst>
      <p:ext uri="{BB962C8B-B14F-4D97-AF65-F5344CB8AC3E}">
        <p14:creationId xmlns:p14="http://schemas.microsoft.com/office/powerpoint/2010/main" val="194191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8.  Course Standards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1066800" y="1189519"/>
            <a:ext cx="11125200" cy="4834255"/>
          </a:xfrm>
        </p:spPr>
        <p:txBody>
          <a:bodyPr/>
          <a:lstStyle/>
          <a:p>
            <a:r>
              <a:rPr lang="en-GB" altLang="en-US" sz="4000" dirty="0"/>
              <a:t>Expectations</a:t>
            </a:r>
          </a:p>
          <a:p>
            <a:r>
              <a:rPr lang="en-GB" altLang="en-US" sz="4000" dirty="0"/>
              <a:t>Attendance</a:t>
            </a:r>
          </a:p>
          <a:p>
            <a:r>
              <a:rPr lang="en-GB" altLang="en-US" sz="4000" dirty="0"/>
              <a:t>Punctuality</a:t>
            </a:r>
          </a:p>
          <a:p>
            <a:r>
              <a:rPr lang="en-GB" altLang="en-US" sz="4000" dirty="0"/>
              <a:t>College Values</a:t>
            </a:r>
          </a:p>
          <a:p>
            <a:r>
              <a:rPr lang="en-GB" altLang="en-US" sz="4000" dirty="0"/>
              <a:t>Engagement in class activities</a:t>
            </a:r>
          </a:p>
          <a:p>
            <a:r>
              <a:rPr lang="en-GB" altLang="en-US" sz="4000" dirty="0"/>
              <a:t>Behaviour, Attitude and Respect</a:t>
            </a:r>
          </a:p>
          <a:p>
            <a:r>
              <a:rPr lang="en-GB" altLang="en-US" sz="4000" dirty="0"/>
              <a:t>Homework</a:t>
            </a:r>
            <a:endParaRPr lang="en-GB" altLang="en-US" sz="3200" dirty="0"/>
          </a:p>
          <a:p>
            <a:r>
              <a:rPr lang="en-GB" altLang="en-US" sz="4000" dirty="0"/>
              <a:t>Equipment </a:t>
            </a:r>
          </a:p>
          <a:p>
            <a:endParaRPr lang="en-GB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729" y="365125"/>
            <a:ext cx="5375371" cy="357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63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1400" y="294382"/>
            <a:ext cx="613539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</a:rPr>
              <a:t>Our High Expectations link directly </a:t>
            </a:r>
          </a:p>
          <a:p>
            <a:r>
              <a:rPr lang="en-GB" sz="3200" b="1" dirty="0">
                <a:solidFill>
                  <a:schemeClr val="tx2"/>
                </a:solidFill>
              </a:rPr>
              <a:t>to the College Values…..</a:t>
            </a:r>
          </a:p>
        </p:txBody>
      </p:sp>
      <p:sp>
        <p:nvSpPr>
          <p:cNvPr id="4" name="Rectangle 3"/>
          <p:cNvSpPr/>
          <p:nvPr/>
        </p:nvSpPr>
        <p:spPr>
          <a:xfrm>
            <a:off x="3657600" y="1380745"/>
            <a:ext cx="716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values represent the aspirations of our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individual and collective behaviour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They guide our day-to-day decisions and behaviours…..  </a:t>
            </a:r>
            <a:endParaRPr lang="en-GB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0" y="2667000"/>
          <a:ext cx="9144000" cy="4191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02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3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solidFill>
                            <a:schemeClr val="tx2"/>
                          </a:solidFill>
                          <a:effectLst/>
                        </a:rPr>
                        <a:t>To inspire</a:t>
                      </a:r>
                      <a:endParaRPr lang="en-GB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where everyone motivates, engages, challenges, and stretches each other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solidFill>
                            <a:schemeClr val="tx2"/>
                          </a:solidFill>
                          <a:effectLst/>
                        </a:rPr>
                        <a:t>To strive for excellence</a:t>
                      </a:r>
                      <a:endParaRPr lang="en-GB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where everyone recognises their own potential and becomes the best they can be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solidFill>
                            <a:schemeClr val="tx2"/>
                          </a:solidFill>
                          <a:effectLst/>
                        </a:rPr>
                        <a:t>To demonstrate integrity in all we do</a:t>
                      </a:r>
                      <a:endParaRPr lang="en-GB" sz="18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where everyone is committed to being open, honest and doing the right thing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solidFill>
                            <a:schemeClr val="tx2"/>
                          </a:solidFill>
                          <a:effectLst/>
                        </a:rPr>
                        <a:t>To show respect</a:t>
                      </a:r>
                      <a:endParaRPr lang="en-GB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where we listen, consider the views of others and value everyone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solidFill>
                            <a:schemeClr val="tx2"/>
                          </a:solidFill>
                          <a:effectLst/>
                        </a:rPr>
                        <a:t>To innovate</a:t>
                      </a:r>
                      <a:endParaRPr lang="en-GB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where new ideas and thinking are generated around people, products and processes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030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1" y="228600"/>
            <a:ext cx="344597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009E9A"/>
                </a:solidFill>
              </a:rPr>
              <a:t>High Expectations…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3352800" y="813377"/>
            <a:ext cx="8610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Positive and professional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attitude to learning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100% attendance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all sessions 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Arriving at all sessions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time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ready to learn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Completing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homework and independent study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time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Embracing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feedback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Learning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from your mistakes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Respecting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each other 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Respecting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environment – no food and 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drink in the classrooms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Coats and hats off in class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Remembering equipment such as a pen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Always wearing your </a:t>
            </a:r>
            <a:r>
              <a:rPr lang="en-GB" sz="2400" b="1" dirty="0"/>
              <a:t>ID</a:t>
            </a:r>
            <a:r>
              <a:rPr lang="en-GB" sz="2400" dirty="0"/>
              <a:t> badge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Acting as a </a:t>
            </a:r>
            <a:r>
              <a:rPr lang="en-GB" sz="2400" b="1" dirty="0"/>
              <a:t>College Ambassador </a:t>
            </a:r>
            <a:r>
              <a:rPr lang="en-GB" sz="2400" dirty="0"/>
              <a:t>at all times, </a:t>
            </a:r>
          </a:p>
          <a:p>
            <a:r>
              <a:rPr lang="en-GB" sz="2400" dirty="0"/>
              <a:t>     being adult role models</a:t>
            </a:r>
          </a:p>
          <a:p>
            <a:pPr marL="342900" indent="-342900">
              <a:buFont typeface="Arial"/>
              <a:buChar char="•"/>
            </a:pP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03" y="2289976"/>
            <a:ext cx="1657481" cy="41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36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438400" y="152400"/>
            <a:ext cx="8648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In return you can have High Expectations of us…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8800" y="2286001"/>
            <a:ext cx="8686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400" b="1" dirty="0"/>
              <a:t>A fantastic delivery team</a:t>
            </a:r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A strong focus on </a:t>
            </a:r>
            <a:r>
              <a:rPr lang="en-GB" sz="2400" b="1" dirty="0"/>
              <a:t>teaching, learning and feedback</a:t>
            </a:r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We will set you </a:t>
            </a:r>
            <a:r>
              <a:rPr lang="en-GB" sz="2400" b="1" dirty="0"/>
              <a:t>challenging targets </a:t>
            </a:r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We are </a:t>
            </a:r>
            <a:r>
              <a:rPr lang="en-GB" sz="2400" b="1" dirty="0"/>
              <a:t>different</a:t>
            </a:r>
            <a:r>
              <a:rPr lang="en-GB" sz="2400" dirty="0"/>
              <a:t> to school</a:t>
            </a:r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Ensuring you are </a:t>
            </a:r>
            <a:r>
              <a:rPr lang="en-GB" sz="2400" b="1" dirty="0"/>
              <a:t>work ready </a:t>
            </a:r>
            <a:r>
              <a:rPr lang="en-GB" sz="2400" dirty="0"/>
              <a:t>and highly </a:t>
            </a:r>
          </a:p>
          <a:p>
            <a:r>
              <a:rPr lang="en-GB" sz="2400" dirty="0"/>
              <a:t>    employable</a:t>
            </a:r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Supporting you in successfully achieving your </a:t>
            </a:r>
            <a:r>
              <a:rPr lang="en-GB" sz="2400" b="1" dirty="0"/>
              <a:t>career </a:t>
            </a:r>
          </a:p>
          <a:p>
            <a:r>
              <a:rPr lang="en-GB" sz="2400" b="1" dirty="0"/>
              <a:t>    aspirations</a:t>
            </a:r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In addition we will support you in developing personal </a:t>
            </a:r>
          </a:p>
          <a:p>
            <a:r>
              <a:rPr lang="en-GB" sz="2400" dirty="0"/>
              <a:t>    behaviours and transferable skills - </a:t>
            </a:r>
            <a:r>
              <a:rPr lang="en-GB" sz="2400" b="1" dirty="0"/>
              <a:t>the skills that future   employers need…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209" y="1057523"/>
            <a:ext cx="2377891" cy="33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33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altLang="en-US"/>
            </a:br>
            <a:r>
              <a:rPr lang="en-GB" altLang="en-US"/>
              <a:t>Punctuality</a:t>
            </a:r>
            <a:br>
              <a:rPr lang="en-GB" altLang="en-US"/>
            </a:br>
            <a:endParaRPr lang="en-GB" altLang="en-US"/>
          </a:p>
        </p:txBody>
      </p:sp>
      <p:sp>
        <p:nvSpPr>
          <p:cNvPr id="25605" name="TextBox 1"/>
          <p:cNvSpPr txBox="1">
            <a:spLocks noChangeArrowheads="1"/>
          </p:cNvSpPr>
          <p:nvPr/>
        </p:nvSpPr>
        <p:spPr bwMode="auto">
          <a:xfrm>
            <a:off x="4785375" y="1113708"/>
            <a:ext cx="449379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dirty="0">
                <a:solidFill>
                  <a:schemeClr val="tx2"/>
                </a:solidFill>
              </a:rPr>
              <a:t>Please knock on the door and wait, if you are late.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dirty="0">
                <a:solidFill>
                  <a:schemeClr val="tx2"/>
                </a:solidFill>
              </a:rPr>
              <a:t>Speak to your tutor if you have a genuine reason for lateness.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4984"/>
            <a:ext cx="4411824" cy="42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87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dirty="0"/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>
          <a:xfrm>
            <a:off x="178904" y="4860752"/>
            <a:ext cx="7886700" cy="1500188"/>
          </a:xfrm>
        </p:spPr>
        <p:txBody>
          <a:bodyPr/>
          <a:lstStyle/>
          <a:p>
            <a:endParaRPr lang="en-US" altLang="en-US" dirty="0"/>
          </a:p>
          <a:p>
            <a:r>
              <a:rPr lang="en-US" altLang="en-US" sz="4800" dirty="0">
                <a:solidFill>
                  <a:schemeClr val="bg1"/>
                </a:solidFill>
              </a:rPr>
              <a:t>Classroom engagement </a:t>
            </a:r>
          </a:p>
        </p:txBody>
      </p:sp>
      <p:pic>
        <p:nvPicPr>
          <p:cNvPr id="2662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27" y="3660105"/>
            <a:ext cx="33909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75" y="2284881"/>
            <a:ext cx="3182937" cy="2711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01" y="1164639"/>
            <a:ext cx="4837225" cy="3421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022482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altLang="en-US"/>
            </a:br>
            <a:r>
              <a:rPr lang="en-GB" altLang="en-US"/>
              <a:t>Behaviour, Attitude and Respect</a:t>
            </a:r>
            <a:br>
              <a:rPr lang="en-GB" altLang="en-US"/>
            </a:br>
            <a:endParaRPr lang="en-GB" altLang="en-US"/>
          </a:p>
        </p:txBody>
      </p:sp>
      <p:pic>
        <p:nvPicPr>
          <p:cNvPr id="2765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92" y="2036367"/>
            <a:ext cx="1631950" cy="2141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6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7" b="3392"/>
          <a:stretch>
            <a:fillRect/>
          </a:stretch>
        </p:blipFill>
        <p:spPr bwMode="auto">
          <a:xfrm>
            <a:off x="223838" y="4361657"/>
            <a:ext cx="1398587" cy="215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3935" b="6647"/>
          <a:stretch>
            <a:fillRect/>
          </a:stretch>
        </p:blipFill>
        <p:spPr bwMode="auto">
          <a:xfrm>
            <a:off x="2789687" y="2142332"/>
            <a:ext cx="2538412" cy="2376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881" y="2543970"/>
            <a:ext cx="2711450" cy="228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4"/>
          <a:stretch>
            <a:fillRect/>
          </a:stretch>
        </p:blipFill>
        <p:spPr bwMode="auto">
          <a:xfrm>
            <a:off x="7391401" y="5028442"/>
            <a:ext cx="2613025" cy="1458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368" y="4833145"/>
            <a:ext cx="2466975" cy="1687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823" y="3213895"/>
            <a:ext cx="1409700" cy="1304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86" y="5183117"/>
            <a:ext cx="2505075" cy="1495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419" y="4982263"/>
            <a:ext cx="1628775" cy="1695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863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02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ctrTitle" idx="4294967295"/>
          </p:nvPr>
        </p:nvSpPr>
        <p:spPr>
          <a:xfrm>
            <a:off x="825609" y="987273"/>
            <a:ext cx="56392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16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Hello!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subTitle" idx="4294967295"/>
          </p:nvPr>
        </p:nvSpPr>
        <p:spPr>
          <a:xfrm>
            <a:off x="279601" y="2168628"/>
            <a:ext cx="10116233" cy="3817171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667" b="1" dirty="0">
                <a:solidFill>
                  <a:srgbClr val="FFFFFF"/>
                </a:solidFill>
              </a:rPr>
              <a:t>I am Malcolm Cooke, Subject Leader in maths </a:t>
            </a:r>
          </a:p>
          <a:p>
            <a:pPr>
              <a:spcBef>
                <a:spcPts val="0"/>
              </a:spcBef>
              <a:buNone/>
            </a:pPr>
            <a:endParaRPr lang="en" sz="2667" b="1" dirty="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buSzPct val="61111"/>
              <a:buNone/>
            </a:pPr>
            <a:r>
              <a:rPr lang="en" sz="2667" dirty="0">
                <a:solidFill>
                  <a:srgbClr val="FFFFFF"/>
                </a:solidFill>
              </a:rPr>
              <a:t>I am here to introduce you to your maths at Milton Keynes College</a:t>
            </a:r>
          </a:p>
          <a:p>
            <a:pPr>
              <a:spcBef>
                <a:spcPts val="0"/>
              </a:spcBef>
              <a:buSzPct val="61111"/>
              <a:buNone/>
            </a:pPr>
            <a:endParaRPr lang="en" sz="2667" dirty="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buSzPct val="61111"/>
              <a:buNone/>
            </a:pPr>
            <a:r>
              <a:rPr lang="en-GB" sz="2667" dirty="0">
                <a:solidFill>
                  <a:srgbClr val="FFFFFF"/>
                </a:solidFill>
              </a:rPr>
              <a:t>m</a:t>
            </a:r>
            <a:r>
              <a:rPr lang="en" sz="2667" dirty="0">
                <a:solidFill>
                  <a:srgbClr val="FFFFFF"/>
                </a:solidFill>
              </a:rPr>
              <a:t>alcolm.cooke@mkcollege.ac.uk</a:t>
            </a:r>
          </a:p>
          <a:p>
            <a:pPr>
              <a:spcBef>
                <a:spcPts val="0"/>
              </a:spcBef>
              <a:buSzPct val="61111"/>
              <a:buNone/>
            </a:pPr>
            <a:r>
              <a:rPr lang="en" sz="2667" dirty="0">
                <a:solidFill>
                  <a:srgbClr val="FFFFFF"/>
                </a:solidFill>
              </a:rPr>
              <a:t>01908 684358</a:t>
            </a:r>
          </a:p>
          <a:p>
            <a:pPr>
              <a:spcBef>
                <a:spcPts val="0"/>
              </a:spcBef>
              <a:buSzPct val="61111"/>
              <a:buNone/>
            </a:pPr>
            <a:r>
              <a:rPr lang="en" sz="2667" dirty="0">
                <a:solidFill>
                  <a:srgbClr val="FFFFFF"/>
                </a:solidFill>
              </a:rPr>
              <a:t>Room G2 in Chaffron Way</a:t>
            </a:r>
          </a:p>
          <a:p>
            <a:pPr>
              <a:spcBef>
                <a:spcPts val="0"/>
              </a:spcBef>
              <a:buSzPct val="61111"/>
              <a:buNone/>
            </a:pPr>
            <a:endParaRPr lang="en" sz="2667" dirty="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buSzPct val="61111"/>
              <a:buNone/>
            </a:pPr>
            <a:r>
              <a:rPr lang="en" sz="2667" dirty="0">
                <a:solidFill>
                  <a:srgbClr val="FFFFFF"/>
                </a:solidFill>
              </a:rPr>
              <a:t>Teaching CW F27  BLT 241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010" y="3953567"/>
            <a:ext cx="6566991" cy="261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E91E9C-FB4C-44ED-AB29-9C7043C8C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5950" y="338294"/>
            <a:ext cx="2276475" cy="2314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503C75-7B84-4DA8-ADE0-5B64A3A71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667" y="138776"/>
            <a:ext cx="1740877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9803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0" y="228600"/>
            <a:ext cx="288572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009E9A"/>
                </a:solidFill>
              </a:rPr>
              <a:t>Consequences…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720672" y="1094630"/>
            <a:ext cx="7848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Disciplinary process</a:t>
            </a:r>
          </a:p>
          <a:p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with concerns are discussed at team meetings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/>
              <a:t>Verbal Warning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/>
              <a:t>Meeting and action planning with </a:t>
            </a:r>
            <a:r>
              <a:rPr lang="en-GB" sz="2800" b="1" dirty="0"/>
              <a:t>Course Team Leader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/>
              <a:t>Meeting and action planning with  </a:t>
            </a:r>
            <a:r>
              <a:rPr lang="en-GB" sz="2800" b="1" dirty="0"/>
              <a:t>Deputy Head of School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/>
              <a:t>Meeting and action planning with  </a:t>
            </a:r>
            <a:r>
              <a:rPr lang="en-GB" sz="2800" b="1" dirty="0"/>
              <a:t>Head of School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/>
              <a:t>Meeting with </a:t>
            </a:r>
            <a:r>
              <a:rPr lang="en-GB" sz="2800" b="1" dirty="0"/>
              <a:t>Senior Leadership Team</a:t>
            </a:r>
          </a:p>
          <a:p>
            <a:pPr marL="342900" indent="-342900">
              <a:buFont typeface="Arial"/>
              <a:buChar char="•"/>
            </a:pPr>
            <a:r>
              <a:rPr lang="en-GB" sz="2800" b="1" dirty="0"/>
              <a:t>Finding alternatives</a:t>
            </a:r>
          </a:p>
          <a:p>
            <a:pPr marL="342900" indent="-342900">
              <a:buFont typeface="Arial"/>
              <a:buChar char="•"/>
            </a:pPr>
            <a:endParaRPr lang="en-GB" sz="2400" dirty="0"/>
          </a:p>
          <a:p>
            <a:pPr marL="342900" indent="-342900">
              <a:buFont typeface="Arial"/>
              <a:buChar char="•"/>
            </a:pP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505" y="145525"/>
            <a:ext cx="3473561" cy="192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95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 rot="720000">
            <a:off x="8069467" y="799955"/>
            <a:ext cx="3447743" cy="4915732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" name="Shape 234"/>
          <p:cNvSpPr txBox="1">
            <a:spLocks noGrp="1"/>
          </p:cNvSpPr>
          <p:nvPr>
            <p:ph type="body" idx="4294967295"/>
          </p:nvPr>
        </p:nvSpPr>
        <p:spPr>
          <a:xfrm>
            <a:off x="479415" y="329973"/>
            <a:ext cx="7226300" cy="5787449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8000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Support for you...</a:t>
            </a:r>
            <a:endParaRPr lang="en-US" sz="8000" dirty="0">
              <a:solidFill>
                <a:schemeClr val="tx1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>
              <a:spcBef>
                <a:spcPts val="0"/>
              </a:spcBef>
              <a:buNone/>
            </a:pPr>
            <a:r>
              <a:rPr lang="en" sz="2400" u="sng" dirty="0">
                <a:solidFill>
                  <a:srgbClr val="FFFFFF"/>
                </a:solidFill>
              </a:rPr>
              <a:t>Additional Learning Support</a:t>
            </a:r>
            <a:endParaRPr lang="en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</a:rPr>
              <a:t>Can help you with any identified learning support needs such as dyslexia, dyscalculia etc.  Just let your tutor know and they can make a referral.</a:t>
            </a:r>
          </a:p>
          <a:p>
            <a:pPr>
              <a:spcBef>
                <a:spcPts val="0"/>
              </a:spcBef>
              <a:buNone/>
            </a:pPr>
            <a:endParaRPr lang="en" sz="3200" dirty="0">
              <a:solidFill>
                <a:srgbClr val="FFFFFF"/>
              </a:solidFill>
            </a:endParaRPr>
          </a:p>
          <a:p>
            <a:pPr marL="457189" indent="-457189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3200" dirty="0">
                <a:solidFill>
                  <a:srgbClr val="FFFFFF"/>
                </a:solidFill>
              </a:rPr>
              <a:t>Lift access</a:t>
            </a:r>
          </a:p>
          <a:p>
            <a:pPr marL="457189" indent="-457189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</a:rPr>
              <a:t>E</a:t>
            </a:r>
            <a:r>
              <a:rPr lang="en" sz="3200" dirty="0">
                <a:solidFill>
                  <a:srgbClr val="FFFFFF"/>
                </a:solidFill>
              </a:rPr>
              <a:t>xtra time in exams</a:t>
            </a:r>
          </a:p>
          <a:p>
            <a:pPr marL="457189" indent="-457189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</a:rPr>
              <a:t>I</a:t>
            </a:r>
            <a:r>
              <a:rPr lang="en" sz="3200" dirty="0">
                <a:solidFill>
                  <a:srgbClr val="FFFFFF"/>
                </a:solidFill>
              </a:rPr>
              <a:t>n class support equipment</a:t>
            </a:r>
          </a:p>
          <a:p>
            <a:pPr marL="457189" indent="-457189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3200" dirty="0">
                <a:solidFill>
                  <a:srgbClr val="FFFFFF"/>
                </a:solidFill>
              </a:rPr>
              <a:t>Signer / scribe</a:t>
            </a:r>
          </a:p>
          <a:p>
            <a:pPr marL="457189" indent="-457189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3200" dirty="0">
                <a:solidFill>
                  <a:srgbClr val="FFFFFF"/>
                </a:solidFill>
              </a:rPr>
              <a:t>Sep</a:t>
            </a:r>
            <a:r>
              <a:rPr lang="en-GB" sz="3200" dirty="0">
                <a:solidFill>
                  <a:srgbClr val="FFFFFF"/>
                </a:solidFill>
              </a:rPr>
              <a:t>a</a:t>
            </a:r>
            <a:r>
              <a:rPr lang="en" sz="3200" dirty="0">
                <a:solidFill>
                  <a:srgbClr val="FFFFFF"/>
                </a:solidFill>
              </a:rPr>
              <a:t>rate room during exam</a:t>
            </a:r>
          </a:p>
          <a:p>
            <a:pPr>
              <a:spcBef>
                <a:spcPts val="0"/>
              </a:spcBef>
              <a:buNone/>
            </a:pPr>
            <a:endParaRPr lang="en" sz="24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0000">
            <a:off x="8322973" y="1265599"/>
            <a:ext cx="2931583" cy="3926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562495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6021288"/>
            <a:ext cx="9433048" cy="139484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35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Attendance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883" y="0"/>
            <a:ext cx="7998736" cy="6516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7546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Homework</a:t>
            </a:r>
          </a:p>
        </p:txBody>
      </p:sp>
      <p:pic>
        <p:nvPicPr>
          <p:cNvPr id="3072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979796" cy="3595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946854-9E72-4852-A9CE-6FFB006FD448}"/>
              </a:ext>
            </a:extLst>
          </p:cNvPr>
          <p:cNvSpPr txBox="1"/>
          <p:nvPr/>
        </p:nvSpPr>
        <p:spPr>
          <a:xfrm>
            <a:off x="1668779" y="2536147"/>
            <a:ext cx="9084946" cy="3939540"/>
          </a:xfrm>
          <a:custGeom>
            <a:avLst/>
            <a:gdLst>
              <a:gd name="connsiteX0" fmla="*/ 0 w 9084946"/>
              <a:gd name="connsiteY0" fmla="*/ 0 h 3939540"/>
              <a:gd name="connsiteX1" fmla="*/ 295261 w 9084946"/>
              <a:gd name="connsiteY1" fmla="*/ 0 h 3939540"/>
              <a:gd name="connsiteX2" fmla="*/ 1044769 w 9084946"/>
              <a:gd name="connsiteY2" fmla="*/ 0 h 3939540"/>
              <a:gd name="connsiteX3" fmla="*/ 1703427 w 9084946"/>
              <a:gd name="connsiteY3" fmla="*/ 0 h 3939540"/>
              <a:gd name="connsiteX4" fmla="*/ 2180387 w 9084946"/>
              <a:gd name="connsiteY4" fmla="*/ 0 h 3939540"/>
              <a:gd name="connsiteX5" fmla="*/ 2839046 w 9084946"/>
              <a:gd name="connsiteY5" fmla="*/ 0 h 3939540"/>
              <a:gd name="connsiteX6" fmla="*/ 3316005 w 9084946"/>
              <a:gd name="connsiteY6" fmla="*/ 0 h 3939540"/>
              <a:gd name="connsiteX7" fmla="*/ 3792965 w 9084946"/>
              <a:gd name="connsiteY7" fmla="*/ 0 h 3939540"/>
              <a:gd name="connsiteX8" fmla="*/ 4360774 w 9084946"/>
              <a:gd name="connsiteY8" fmla="*/ 0 h 3939540"/>
              <a:gd name="connsiteX9" fmla="*/ 4746884 w 9084946"/>
              <a:gd name="connsiteY9" fmla="*/ 0 h 3939540"/>
              <a:gd name="connsiteX10" fmla="*/ 5496392 w 9084946"/>
              <a:gd name="connsiteY10" fmla="*/ 0 h 3939540"/>
              <a:gd name="connsiteX11" fmla="*/ 5882503 w 9084946"/>
              <a:gd name="connsiteY11" fmla="*/ 0 h 3939540"/>
              <a:gd name="connsiteX12" fmla="*/ 6632011 w 9084946"/>
              <a:gd name="connsiteY12" fmla="*/ 0 h 3939540"/>
              <a:gd name="connsiteX13" fmla="*/ 6927271 w 9084946"/>
              <a:gd name="connsiteY13" fmla="*/ 0 h 3939540"/>
              <a:gd name="connsiteX14" fmla="*/ 7676779 w 9084946"/>
              <a:gd name="connsiteY14" fmla="*/ 0 h 3939540"/>
              <a:gd name="connsiteX15" fmla="*/ 8426287 w 9084946"/>
              <a:gd name="connsiteY15" fmla="*/ 0 h 3939540"/>
              <a:gd name="connsiteX16" fmla="*/ 9084946 w 9084946"/>
              <a:gd name="connsiteY16" fmla="*/ 0 h 3939540"/>
              <a:gd name="connsiteX17" fmla="*/ 9084946 w 9084946"/>
              <a:gd name="connsiteY17" fmla="*/ 562791 h 3939540"/>
              <a:gd name="connsiteX18" fmla="*/ 9084946 w 9084946"/>
              <a:gd name="connsiteY18" fmla="*/ 1204374 h 3939540"/>
              <a:gd name="connsiteX19" fmla="*/ 9084946 w 9084946"/>
              <a:gd name="connsiteY19" fmla="*/ 1806560 h 3939540"/>
              <a:gd name="connsiteX20" fmla="*/ 9084946 w 9084946"/>
              <a:gd name="connsiteY20" fmla="*/ 2329957 h 3939540"/>
              <a:gd name="connsiteX21" fmla="*/ 9084946 w 9084946"/>
              <a:gd name="connsiteY21" fmla="*/ 2892748 h 3939540"/>
              <a:gd name="connsiteX22" fmla="*/ 9084946 w 9084946"/>
              <a:gd name="connsiteY22" fmla="*/ 3455539 h 3939540"/>
              <a:gd name="connsiteX23" fmla="*/ 9084946 w 9084946"/>
              <a:gd name="connsiteY23" fmla="*/ 3939540 h 3939540"/>
              <a:gd name="connsiteX24" fmla="*/ 8517137 w 9084946"/>
              <a:gd name="connsiteY24" fmla="*/ 3939540 h 3939540"/>
              <a:gd name="connsiteX25" fmla="*/ 7767629 w 9084946"/>
              <a:gd name="connsiteY25" fmla="*/ 3939540 h 3939540"/>
              <a:gd name="connsiteX26" fmla="*/ 7108970 w 9084946"/>
              <a:gd name="connsiteY26" fmla="*/ 3939540 h 3939540"/>
              <a:gd name="connsiteX27" fmla="*/ 6541161 w 9084946"/>
              <a:gd name="connsiteY27" fmla="*/ 3939540 h 3939540"/>
              <a:gd name="connsiteX28" fmla="*/ 6064201 w 9084946"/>
              <a:gd name="connsiteY28" fmla="*/ 3939540 h 3939540"/>
              <a:gd name="connsiteX29" fmla="*/ 5496392 w 9084946"/>
              <a:gd name="connsiteY29" fmla="*/ 3939540 h 3939540"/>
              <a:gd name="connsiteX30" fmla="*/ 4837734 w 9084946"/>
              <a:gd name="connsiteY30" fmla="*/ 3939540 h 3939540"/>
              <a:gd name="connsiteX31" fmla="*/ 4179075 w 9084946"/>
              <a:gd name="connsiteY31" fmla="*/ 3939540 h 3939540"/>
              <a:gd name="connsiteX32" fmla="*/ 3702115 w 9084946"/>
              <a:gd name="connsiteY32" fmla="*/ 3939540 h 3939540"/>
              <a:gd name="connsiteX33" fmla="*/ 3134306 w 9084946"/>
              <a:gd name="connsiteY33" fmla="*/ 3939540 h 3939540"/>
              <a:gd name="connsiteX34" fmla="*/ 2384798 w 9084946"/>
              <a:gd name="connsiteY34" fmla="*/ 3939540 h 3939540"/>
              <a:gd name="connsiteX35" fmla="*/ 1726140 w 9084946"/>
              <a:gd name="connsiteY35" fmla="*/ 3939540 h 3939540"/>
              <a:gd name="connsiteX36" fmla="*/ 976632 w 9084946"/>
              <a:gd name="connsiteY36" fmla="*/ 3939540 h 3939540"/>
              <a:gd name="connsiteX37" fmla="*/ 499672 w 9084946"/>
              <a:gd name="connsiteY37" fmla="*/ 3939540 h 3939540"/>
              <a:gd name="connsiteX38" fmla="*/ 0 w 9084946"/>
              <a:gd name="connsiteY38" fmla="*/ 3939540 h 3939540"/>
              <a:gd name="connsiteX39" fmla="*/ 0 w 9084946"/>
              <a:gd name="connsiteY39" fmla="*/ 3455539 h 3939540"/>
              <a:gd name="connsiteX40" fmla="*/ 0 w 9084946"/>
              <a:gd name="connsiteY40" fmla="*/ 3010934 h 3939540"/>
              <a:gd name="connsiteX41" fmla="*/ 0 w 9084946"/>
              <a:gd name="connsiteY41" fmla="*/ 2408747 h 3939540"/>
              <a:gd name="connsiteX42" fmla="*/ 0 w 9084946"/>
              <a:gd name="connsiteY42" fmla="*/ 1924747 h 3939540"/>
              <a:gd name="connsiteX43" fmla="*/ 0 w 9084946"/>
              <a:gd name="connsiteY43" fmla="*/ 1361955 h 3939540"/>
              <a:gd name="connsiteX44" fmla="*/ 0 w 9084946"/>
              <a:gd name="connsiteY44" fmla="*/ 917350 h 3939540"/>
              <a:gd name="connsiteX45" fmla="*/ 0 w 9084946"/>
              <a:gd name="connsiteY45" fmla="*/ 0 h 393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084946" h="3939540" fill="none" extrusionOk="0">
                <a:moveTo>
                  <a:pt x="0" y="0"/>
                </a:moveTo>
                <a:cubicBezTo>
                  <a:pt x="92333" y="-25959"/>
                  <a:pt x="196410" y="4736"/>
                  <a:pt x="295261" y="0"/>
                </a:cubicBezTo>
                <a:cubicBezTo>
                  <a:pt x="394112" y="-4736"/>
                  <a:pt x="704986" y="44395"/>
                  <a:pt x="1044769" y="0"/>
                </a:cubicBezTo>
                <a:cubicBezTo>
                  <a:pt x="1384552" y="-44395"/>
                  <a:pt x="1376725" y="70163"/>
                  <a:pt x="1703427" y="0"/>
                </a:cubicBezTo>
                <a:cubicBezTo>
                  <a:pt x="2030129" y="-70163"/>
                  <a:pt x="1947258" y="2139"/>
                  <a:pt x="2180387" y="0"/>
                </a:cubicBezTo>
                <a:cubicBezTo>
                  <a:pt x="2413516" y="-2139"/>
                  <a:pt x="2700547" y="48647"/>
                  <a:pt x="2839046" y="0"/>
                </a:cubicBezTo>
                <a:cubicBezTo>
                  <a:pt x="2977545" y="-48647"/>
                  <a:pt x="3200360" y="30498"/>
                  <a:pt x="3316005" y="0"/>
                </a:cubicBezTo>
                <a:cubicBezTo>
                  <a:pt x="3431650" y="-30498"/>
                  <a:pt x="3614743" y="2509"/>
                  <a:pt x="3792965" y="0"/>
                </a:cubicBezTo>
                <a:cubicBezTo>
                  <a:pt x="3971187" y="-2509"/>
                  <a:pt x="4236318" y="36874"/>
                  <a:pt x="4360774" y="0"/>
                </a:cubicBezTo>
                <a:cubicBezTo>
                  <a:pt x="4485230" y="-36874"/>
                  <a:pt x="4606010" y="33006"/>
                  <a:pt x="4746884" y="0"/>
                </a:cubicBezTo>
                <a:cubicBezTo>
                  <a:pt x="4887758" y="-33006"/>
                  <a:pt x="5278180" y="67869"/>
                  <a:pt x="5496392" y="0"/>
                </a:cubicBezTo>
                <a:cubicBezTo>
                  <a:pt x="5714604" y="-67869"/>
                  <a:pt x="5778526" y="26470"/>
                  <a:pt x="5882503" y="0"/>
                </a:cubicBezTo>
                <a:cubicBezTo>
                  <a:pt x="5986480" y="-26470"/>
                  <a:pt x="6399380" y="17798"/>
                  <a:pt x="6632011" y="0"/>
                </a:cubicBezTo>
                <a:cubicBezTo>
                  <a:pt x="6864642" y="-17798"/>
                  <a:pt x="6802046" y="17508"/>
                  <a:pt x="6927271" y="0"/>
                </a:cubicBezTo>
                <a:cubicBezTo>
                  <a:pt x="7052496" y="-17508"/>
                  <a:pt x="7471076" y="23632"/>
                  <a:pt x="7676779" y="0"/>
                </a:cubicBezTo>
                <a:cubicBezTo>
                  <a:pt x="7882482" y="-23632"/>
                  <a:pt x="8081889" y="64322"/>
                  <a:pt x="8426287" y="0"/>
                </a:cubicBezTo>
                <a:cubicBezTo>
                  <a:pt x="8770685" y="-64322"/>
                  <a:pt x="8910907" y="72922"/>
                  <a:pt x="9084946" y="0"/>
                </a:cubicBezTo>
                <a:cubicBezTo>
                  <a:pt x="9113759" y="189896"/>
                  <a:pt x="9017681" y="441035"/>
                  <a:pt x="9084946" y="562791"/>
                </a:cubicBezTo>
                <a:cubicBezTo>
                  <a:pt x="9152211" y="684547"/>
                  <a:pt x="9060645" y="929926"/>
                  <a:pt x="9084946" y="1204374"/>
                </a:cubicBezTo>
                <a:cubicBezTo>
                  <a:pt x="9109247" y="1478822"/>
                  <a:pt x="9041870" y="1558189"/>
                  <a:pt x="9084946" y="1806560"/>
                </a:cubicBezTo>
                <a:cubicBezTo>
                  <a:pt x="9128022" y="2054931"/>
                  <a:pt x="9050947" y="2158655"/>
                  <a:pt x="9084946" y="2329957"/>
                </a:cubicBezTo>
                <a:cubicBezTo>
                  <a:pt x="9118945" y="2501259"/>
                  <a:pt x="9018070" y="2759581"/>
                  <a:pt x="9084946" y="2892748"/>
                </a:cubicBezTo>
                <a:cubicBezTo>
                  <a:pt x="9151822" y="3025915"/>
                  <a:pt x="9061202" y="3180113"/>
                  <a:pt x="9084946" y="3455539"/>
                </a:cubicBezTo>
                <a:cubicBezTo>
                  <a:pt x="9108690" y="3730965"/>
                  <a:pt x="9072474" y="3800421"/>
                  <a:pt x="9084946" y="3939540"/>
                </a:cubicBezTo>
                <a:cubicBezTo>
                  <a:pt x="8952267" y="4000870"/>
                  <a:pt x="8727084" y="3905604"/>
                  <a:pt x="8517137" y="3939540"/>
                </a:cubicBezTo>
                <a:cubicBezTo>
                  <a:pt x="8307190" y="3973476"/>
                  <a:pt x="7949062" y="3936865"/>
                  <a:pt x="7767629" y="3939540"/>
                </a:cubicBezTo>
                <a:cubicBezTo>
                  <a:pt x="7586196" y="3942215"/>
                  <a:pt x="7284769" y="3908671"/>
                  <a:pt x="7108970" y="3939540"/>
                </a:cubicBezTo>
                <a:cubicBezTo>
                  <a:pt x="6933171" y="3970409"/>
                  <a:pt x="6743002" y="3913641"/>
                  <a:pt x="6541161" y="3939540"/>
                </a:cubicBezTo>
                <a:cubicBezTo>
                  <a:pt x="6339320" y="3965439"/>
                  <a:pt x="6209392" y="3915965"/>
                  <a:pt x="6064201" y="3939540"/>
                </a:cubicBezTo>
                <a:cubicBezTo>
                  <a:pt x="5919010" y="3963115"/>
                  <a:pt x="5768632" y="3884700"/>
                  <a:pt x="5496392" y="3939540"/>
                </a:cubicBezTo>
                <a:cubicBezTo>
                  <a:pt x="5224152" y="3994380"/>
                  <a:pt x="5111652" y="3909828"/>
                  <a:pt x="4837734" y="3939540"/>
                </a:cubicBezTo>
                <a:cubicBezTo>
                  <a:pt x="4563816" y="3969252"/>
                  <a:pt x="4462431" y="3888098"/>
                  <a:pt x="4179075" y="3939540"/>
                </a:cubicBezTo>
                <a:cubicBezTo>
                  <a:pt x="3895719" y="3990982"/>
                  <a:pt x="3881776" y="3900982"/>
                  <a:pt x="3702115" y="3939540"/>
                </a:cubicBezTo>
                <a:cubicBezTo>
                  <a:pt x="3522454" y="3978098"/>
                  <a:pt x="3385595" y="3916553"/>
                  <a:pt x="3134306" y="3939540"/>
                </a:cubicBezTo>
                <a:cubicBezTo>
                  <a:pt x="2883017" y="3962527"/>
                  <a:pt x="2715716" y="3886431"/>
                  <a:pt x="2384798" y="3939540"/>
                </a:cubicBezTo>
                <a:cubicBezTo>
                  <a:pt x="2053880" y="3992649"/>
                  <a:pt x="1913260" y="3922135"/>
                  <a:pt x="1726140" y="3939540"/>
                </a:cubicBezTo>
                <a:cubicBezTo>
                  <a:pt x="1539020" y="3956945"/>
                  <a:pt x="1278911" y="3892507"/>
                  <a:pt x="976632" y="3939540"/>
                </a:cubicBezTo>
                <a:cubicBezTo>
                  <a:pt x="674353" y="3986573"/>
                  <a:pt x="643404" y="3904665"/>
                  <a:pt x="499672" y="3939540"/>
                </a:cubicBezTo>
                <a:cubicBezTo>
                  <a:pt x="355940" y="3974415"/>
                  <a:pt x="132150" y="3887194"/>
                  <a:pt x="0" y="3939540"/>
                </a:cubicBezTo>
                <a:cubicBezTo>
                  <a:pt x="-50008" y="3745728"/>
                  <a:pt x="13870" y="3650427"/>
                  <a:pt x="0" y="3455539"/>
                </a:cubicBezTo>
                <a:cubicBezTo>
                  <a:pt x="-13870" y="3260651"/>
                  <a:pt x="32799" y="3152730"/>
                  <a:pt x="0" y="3010934"/>
                </a:cubicBezTo>
                <a:cubicBezTo>
                  <a:pt x="-32799" y="2869138"/>
                  <a:pt x="15909" y="2643829"/>
                  <a:pt x="0" y="2408747"/>
                </a:cubicBezTo>
                <a:cubicBezTo>
                  <a:pt x="-15909" y="2173665"/>
                  <a:pt x="117" y="2062833"/>
                  <a:pt x="0" y="1924747"/>
                </a:cubicBezTo>
                <a:cubicBezTo>
                  <a:pt x="-117" y="1786661"/>
                  <a:pt x="16636" y="1491908"/>
                  <a:pt x="0" y="1361955"/>
                </a:cubicBezTo>
                <a:cubicBezTo>
                  <a:pt x="-16636" y="1232002"/>
                  <a:pt x="39161" y="1107671"/>
                  <a:pt x="0" y="917350"/>
                </a:cubicBezTo>
                <a:cubicBezTo>
                  <a:pt x="-39161" y="727029"/>
                  <a:pt x="50237" y="330602"/>
                  <a:pt x="0" y="0"/>
                </a:cubicBezTo>
                <a:close/>
              </a:path>
              <a:path w="9084946" h="3939540" stroke="0" extrusionOk="0">
                <a:moveTo>
                  <a:pt x="0" y="0"/>
                </a:moveTo>
                <a:cubicBezTo>
                  <a:pt x="129964" y="-1615"/>
                  <a:pt x="290290" y="10291"/>
                  <a:pt x="386110" y="0"/>
                </a:cubicBezTo>
                <a:cubicBezTo>
                  <a:pt x="481930" y="-10291"/>
                  <a:pt x="695253" y="11304"/>
                  <a:pt x="953919" y="0"/>
                </a:cubicBezTo>
                <a:cubicBezTo>
                  <a:pt x="1212585" y="-11304"/>
                  <a:pt x="1174890" y="31593"/>
                  <a:pt x="1249180" y="0"/>
                </a:cubicBezTo>
                <a:cubicBezTo>
                  <a:pt x="1323470" y="-31593"/>
                  <a:pt x="1672904" y="72340"/>
                  <a:pt x="1907839" y="0"/>
                </a:cubicBezTo>
                <a:cubicBezTo>
                  <a:pt x="2142774" y="-72340"/>
                  <a:pt x="2133860" y="31293"/>
                  <a:pt x="2203099" y="0"/>
                </a:cubicBezTo>
                <a:cubicBezTo>
                  <a:pt x="2272338" y="-31293"/>
                  <a:pt x="2474756" y="38243"/>
                  <a:pt x="2680059" y="0"/>
                </a:cubicBezTo>
                <a:cubicBezTo>
                  <a:pt x="2885362" y="-38243"/>
                  <a:pt x="3195959" y="32913"/>
                  <a:pt x="3429567" y="0"/>
                </a:cubicBezTo>
                <a:cubicBezTo>
                  <a:pt x="3663175" y="-32913"/>
                  <a:pt x="3768854" y="30090"/>
                  <a:pt x="4088226" y="0"/>
                </a:cubicBezTo>
                <a:cubicBezTo>
                  <a:pt x="4407598" y="-30090"/>
                  <a:pt x="4416287" y="4822"/>
                  <a:pt x="4656035" y="0"/>
                </a:cubicBezTo>
                <a:cubicBezTo>
                  <a:pt x="4895783" y="-4822"/>
                  <a:pt x="4992748" y="64746"/>
                  <a:pt x="5223844" y="0"/>
                </a:cubicBezTo>
                <a:cubicBezTo>
                  <a:pt x="5454940" y="-64746"/>
                  <a:pt x="5664410" y="689"/>
                  <a:pt x="5791653" y="0"/>
                </a:cubicBezTo>
                <a:cubicBezTo>
                  <a:pt x="5918896" y="-689"/>
                  <a:pt x="6195949" y="56711"/>
                  <a:pt x="6359462" y="0"/>
                </a:cubicBezTo>
                <a:cubicBezTo>
                  <a:pt x="6522975" y="-56711"/>
                  <a:pt x="6708484" y="3784"/>
                  <a:pt x="6927271" y="0"/>
                </a:cubicBezTo>
                <a:cubicBezTo>
                  <a:pt x="7146058" y="-3784"/>
                  <a:pt x="7329486" y="18879"/>
                  <a:pt x="7495080" y="0"/>
                </a:cubicBezTo>
                <a:cubicBezTo>
                  <a:pt x="7660674" y="-18879"/>
                  <a:pt x="7887083" y="67126"/>
                  <a:pt x="8153739" y="0"/>
                </a:cubicBezTo>
                <a:cubicBezTo>
                  <a:pt x="8420395" y="-67126"/>
                  <a:pt x="8639533" y="36605"/>
                  <a:pt x="9084946" y="0"/>
                </a:cubicBezTo>
                <a:cubicBezTo>
                  <a:pt x="9150265" y="267941"/>
                  <a:pt x="9026548" y="420802"/>
                  <a:pt x="9084946" y="562791"/>
                </a:cubicBezTo>
                <a:cubicBezTo>
                  <a:pt x="9143344" y="704780"/>
                  <a:pt x="9077226" y="842957"/>
                  <a:pt x="9084946" y="1086187"/>
                </a:cubicBezTo>
                <a:cubicBezTo>
                  <a:pt x="9092666" y="1329417"/>
                  <a:pt x="9059452" y="1368852"/>
                  <a:pt x="9084946" y="1570188"/>
                </a:cubicBezTo>
                <a:cubicBezTo>
                  <a:pt x="9110440" y="1771524"/>
                  <a:pt x="9028300" y="1856283"/>
                  <a:pt x="9084946" y="2093584"/>
                </a:cubicBezTo>
                <a:cubicBezTo>
                  <a:pt x="9141592" y="2330885"/>
                  <a:pt x="9059155" y="2421126"/>
                  <a:pt x="9084946" y="2695771"/>
                </a:cubicBezTo>
                <a:cubicBezTo>
                  <a:pt x="9110737" y="2970416"/>
                  <a:pt x="9083555" y="3010193"/>
                  <a:pt x="9084946" y="3258562"/>
                </a:cubicBezTo>
                <a:cubicBezTo>
                  <a:pt x="9086337" y="3506931"/>
                  <a:pt x="9076986" y="3676962"/>
                  <a:pt x="9084946" y="3939540"/>
                </a:cubicBezTo>
                <a:cubicBezTo>
                  <a:pt x="9018466" y="3955795"/>
                  <a:pt x="8894376" y="3914913"/>
                  <a:pt x="8789685" y="3939540"/>
                </a:cubicBezTo>
                <a:cubicBezTo>
                  <a:pt x="8684994" y="3964167"/>
                  <a:pt x="8457086" y="3906236"/>
                  <a:pt x="8131027" y="3939540"/>
                </a:cubicBezTo>
                <a:cubicBezTo>
                  <a:pt x="7804968" y="3972844"/>
                  <a:pt x="7915248" y="3906781"/>
                  <a:pt x="7744916" y="3939540"/>
                </a:cubicBezTo>
                <a:cubicBezTo>
                  <a:pt x="7574584" y="3972299"/>
                  <a:pt x="7148804" y="3900881"/>
                  <a:pt x="6995408" y="3939540"/>
                </a:cubicBezTo>
                <a:cubicBezTo>
                  <a:pt x="6842012" y="3978199"/>
                  <a:pt x="6484422" y="3908039"/>
                  <a:pt x="6245900" y="3939540"/>
                </a:cubicBezTo>
                <a:cubicBezTo>
                  <a:pt x="6007378" y="3971041"/>
                  <a:pt x="6087461" y="3935951"/>
                  <a:pt x="5950640" y="3939540"/>
                </a:cubicBezTo>
                <a:cubicBezTo>
                  <a:pt x="5813819" y="3943129"/>
                  <a:pt x="5720482" y="3926916"/>
                  <a:pt x="5655379" y="3939540"/>
                </a:cubicBezTo>
                <a:cubicBezTo>
                  <a:pt x="5590276" y="3952164"/>
                  <a:pt x="5282258" y="3903280"/>
                  <a:pt x="5178419" y="3939540"/>
                </a:cubicBezTo>
                <a:cubicBezTo>
                  <a:pt x="5074580" y="3975800"/>
                  <a:pt x="4774147" y="3899242"/>
                  <a:pt x="4428911" y="3939540"/>
                </a:cubicBezTo>
                <a:cubicBezTo>
                  <a:pt x="4083675" y="3979838"/>
                  <a:pt x="4241277" y="3920230"/>
                  <a:pt x="4133650" y="3939540"/>
                </a:cubicBezTo>
                <a:cubicBezTo>
                  <a:pt x="4026023" y="3958850"/>
                  <a:pt x="3826641" y="3905790"/>
                  <a:pt x="3565841" y="3939540"/>
                </a:cubicBezTo>
                <a:cubicBezTo>
                  <a:pt x="3305041" y="3973290"/>
                  <a:pt x="3095528" y="3880624"/>
                  <a:pt x="2816333" y="3939540"/>
                </a:cubicBezTo>
                <a:cubicBezTo>
                  <a:pt x="2537138" y="3998456"/>
                  <a:pt x="2394507" y="3874678"/>
                  <a:pt x="2157675" y="3939540"/>
                </a:cubicBezTo>
                <a:cubicBezTo>
                  <a:pt x="1920843" y="4004402"/>
                  <a:pt x="1652615" y="3926854"/>
                  <a:pt x="1408167" y="3939540"/>
                </a:cubicBezTo>
                <a:cubicBezTo>
                  <a:pt x="1163719" y="3952226"/>
                  <a:pt x="812895" y="3863692"/>
                  <a:pt x="658659" y="3939540"/>
                </a:cubicBezTo>
                <a:cubicBezTo>
                  <a:pt x="504423" y="4015388"/>
                  <a:pt x="131869" y="3892859"/>
                  <a:pt x="0" y="3939540"/>
                </a:cubicBezTo>
                <a:cubicBezTo>
                  <a:pt x="-7226" y="3692930"/>
                  <a:pt x="76715" y="3547596"/>
                  <a:pt x="0" y="3297958"/>
                </a:cubicBezTo>
                <a:cubicBezTo>
                  <a:pt x="-76715" y="3048320"/>
                  <a:pt x="4031" y="3024641"/>
                  <a:pt x="0" y="2813957"/>
                </a:cubicBezTo>
                <a:cubicBezTo>
                  <a:pt x="-4031" y="2603273"/>
                  <a:pt x="72854" y="2458029"/>
                  <a:pt x="0" y="2172375"/>
                </a:cubicBezTo>
                <a:cubicBezTo>
                  <a:pt x="-72854" y="1886721"/>
                  <a:pt x="20927" y="1843123"/>
                  <a:pt x="0" y="1727770"/>
                </a:cubicBezTo>
                <a:cubicBezTo>
                  <a:pt x="-20927" y="1612417"/>
                  <a:pt x="7418" y="1315657"/>
                  <a:pt x="0" y="1164978"/>
                </a:cubicBezTo>
                <a:cubicBezTo>
                  <a:pt x="-7418" y="1014299"/>
                  <a:pt x="27881" y="781451"/>
                  <a:pt x="0" y="680978"/>
                </a:cubicBezTo>
                <a:cubicBezTo>
                  <a:pt x="-27881" y="580505"/>
                  <a:pt x="62859" y="24843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276572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tx2"/>
                </a:solidFill>
              </a:rPr>
              <a:t>Purpose: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>
                <a:solidFill>
                  <a:schemeClr val="tx2"/>
                </a:solidFill>
              </a:rPr>
              <a:t>Homework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>
                <a:solidFill>
                  <a:schemeClr val="tx2"/>
                </a:solidFill>
              </a:rPr>
              <a:t>Class DIRT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>
                <a:solidFill>
                  <a:schemeClr val="tx2"/>
                </a:solidFill>
              </a:rPr>
              <a:t>Check progress / set targets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>
                <a:solidFill>
                  <a:schemeClr val="tx2"/>
                </a:solidFill>
              </a:rPr>
              <a:t>Focus initial teaching, start of lessons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>
                <a:solidFill>
                  <a:schemeClr val="tx2"/>
                </a:solidFill>
              </a:rPr>
              <a:t>Test knowledge gained in lessons</a:t>
            </a:r>
            <a:endParaRPr lang="en-GB" sz="4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98C040-FB7B-4F0C-873E-8437276E1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2" y="252412"/>
            <a:ext cx="263842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20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Homework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F505C-708A-4CC0-8778-E9799CCB9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833" y="295275"/>
            <a:ext cx="7314930" cy="2314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12AD3A-4DAE-45D5-83B8-842A3F9D8D1A}"/>
              </a:ext>
            </a:extLst>
          </p:cNvPr>
          <p:cNvSpPr txBox="1"/>
          <p:nvPr/>
        </p:nvSpPr>
        <p:spPr>
          <a:xfrm>
            <a:off x="1668779" y="2536147"/>
            <a:ext cx="9084946" cy="3385542"/>
          </a:xfrm>
          <a:custGeom>
            <a:avLst/>
            <a:gdLst>
              <a:gd name="connsiteX0" fmla="*/ 0 w 9084946"/>
              <a:gd name="connsiteY0" fmla="*/ 0 h 3385542"/>
              <a:gd name="connsiteX1" fmla="*/ 386110 w 9084946"/>
              <a:gd name="connsiteY1" fmla="*/ 0 h 3385542"/>
              <a:gd name="connsiteX2" fmla="*/ 1044769 w 9084946"/>
              <a:gd name="connsiteY2" fmla="*/ 0 h 3385542"/>
              <a:gd name="connsiteX3" fmla="*/ 1521728 w 9084946"/>
              <a:gd name="connsiteY3" fmla="*/ 0 h 3385542"/>
              <a:gd name="connsiteX4" fmla="*/ 2271237 w 9084946"/>
              <a:gd name="connsiteY4" fmla="*/ 0 h 3385542"/>
              <a:gd name="connsiteX5" fmla="*/ 2929895 w 9084946"/>
              <a:gd name="connsiteY5" fmla="*/ 0 h 3385542"/>
              <a:gd name="connsiteX6" fmla="*/ 3406855 w 9084946"/>
              <a:gd name="connsiteY6" fmla="*/ 0 h 3385542"/>
              <a:gd name="connsiteX7" fmla="*/ 4065513 w 9084946"/>
              <a:gd name="connsiteY7" fmla="*/ 0 h 3385542"/>
              <a:gd name="connsiteX8" fmla="*/ 4542473 w 9084946"/>
              <a:gd name="connsiteY8" fmla="*/ 0 h 3385542"/>
              <a:gd name="connsiteX9" fmla="*/ 5019433 w 9084946"/>
              <a:gd name="connsiteY9" fmla="*/ 0 h 3385542"/>
              <a:gd name="connsiteX10" fmla="*/ 5587242 w 9084946"/>
              <a:gd name="connsiteY10" fmla="*/ 0 h 3385542"/>
              <a:gd name="connsiteX11" fmla="*/ 5973352 w 9084946"/>
              <a:gd name="connsiteY11" fmla="*/ 0 h 3385542"/>
              <a:gd name="connsiteX12" fmla="*/ 6722860 w 9084946"/>
              <a:gd name="connsiteY12" fmla="*/ 0 h 3385542"/>
              <a:gd name="connsiteX13" fmla="*/ 7108970 w 9084946"/>
              <a:gd name="connsiteY13" fmla="*/ 0 h 3385542"/>
              <a:gd name="connsiteX14" fmla="*/ 7858478 w 9084946"/>
              <a:gd name="connsiteY14" fmla="*/ 0 h 3385542"/>
              <a:gd name="connsiteX15" fmla="*/ 8153739 w 9084946"/>
              <a:gd name="connsiteY15" fmla="*/ 0 h 3385542"/>
              <a:gd name="connsiteX16" fmla="*/ 9084946 w 9084946"/>
              <a:gd name="connsiteY16" fmla="*/ 0 h 3385542"/>
              <a:gd name="connsiteX17" fmla="*/ 9084946 w 9084946"/>
              <a:gd name="connsiteY17" fmla="*/ 631968 h 3385542"/>
              <a:gd name="connsiteX18" fmla="*/ 9084946 w 9084946"/>
              <a:gd name="connsiteY18" fmla="*/ 1196225 h 3385542"/>
              <a:gd name="connsiteX19" fmla="*/ 9084946 w 9084946"/>
              <a:gd name="connsiteY19" fmla="*/ 1692771 h 3385542"/>
              <a:gd name="connsiteX20" fmla="*/ 9084946 w 9084946"/>
              <a:gd name="connsiteY20" fmla="*/ 2324739 h 3385542"/>
              <a:gd name="connsiteX21" fmla="*/ 9084946 w 9084946"/>
              <a:gd name="connsiteY21" fmla="*/ 3385542 h 3385542"/>
              <a:gd name="connsiteX22" fmla="*/ 8607986 w 9084946"/>
              <a:gd name="connsiteY22" fmla="*/ 3385542 h 3385542"/>
              <a:gd name="connsiteX23" fmla="*/ 8040177 w 9084946"/>
              <a:gd name="connsiteY23" fmla="*/ 3385542 h 3385542"/>
              <a:gd name="connsiteX24" fmla="*/ 7381519 w 9084946"/>
              <a:gd name="connsiteY24" fmla="*/ 3385542 h 3385542"/>
              <a:gd name="connsiteX25" fmla="*/ 6722860 w 9084946"/>
              <a:gd name="connsiteY25" fmla="*/ 3385542 h 3385542"/>
              <a:gd name="connsiteX26" fmla="*/ 6064201 w 9084946"/>
              <a:gd name="connsiteY26" fmla="*/ 3385542 h 3385542"/>
              <a:gd name="connsiteX27" fmla="*/ 5314693 w 9084946"/>
              <a:gd name="connsiteY27" fmla="*/ 3385542 h 3385542"/>
              <a:gd name="connsiteX28" fmla="*/ 4656035 w 9084946"/>
              <a:gd name="connsiteY28" fmla="*/ 3385542 h 3385542"/>
              <a:gd name="connsiteX29" fmla="*/ 4088226 w 9084946"/>
              <a:gd name="connsiteY29" fmla="*/ 3385542 h 3385542"/>
              <a:gd name="connsiteX30" fmla="*/ 3611266 w 9084946"/>
              <a:gd name="connsiteY30" fmla="*/ 3385542 h 3385542"/>
              <a:gd name="connsiteX31" fmla="*/ 3043457 w 9084946"/>
              <a:gd name="connsiteY31" fmla="*/ 3385542 h 3385542"/>
              <a:gd name="connsiteX32" fmla="*/ 2384798 w 9084946"/>
              <a:gd name="connsiteY32" fmla="*/ 3385542 h 3385542"/>
              <a:gd name="connsiteX33" fmla="*/ 1726140 w 9084946"/>
              <a:gd name="connsiteY33" fmla="*/ 3385542 h 3385542"/>
              <a:gd name="connsiteX34" fmla="*/ 1249180 w 9084946"/>
              <a:gd name="connsiteY34" fmla="*/ 3385542 h 3385542"/>
              <a:gd name="connsiteX35" fmla="*/ 681371 w 9084946"/>
              <a:gd name="connsiteY35" fmla="*/ 3385542 h 3385542"/>
              <a:gd name="connsiteX36" fmla="*/ 0 w 9084946"/>
              <a:gd name="connsiteY36" fmla="*/ 3385542 h 3385542"/>
              <a:gd name="connsiteX37" fmla="*/ 0 w 9084946"/>
              <a:gd name="connsiteY37" fmla="*/ 2787430 h 3385542"/>
              <a:gd name="connsiteX38" fmla="*/ 0 w 9084946"/>
              <a:gd name="connsiteY38" fmla="*/ 2223173 h 3385542"/>
              <a:gd name="connsiteX39" fmla="*/ 0 w 9084946"/>
              <a:gd name="connsiteY39" fmla="*/ 1591205 h 3385542"/>
              <a:gd name="connsiteX40" fmla="*/ 0 w 9084946"/>
              <a:gd name="connsiteY40" fmla="*/ 1060803 h 3385542"/>
              <a:gd name="connsiteX41" fmla="*/ 0 w 9084946"/>
              <a:gd name="connsiteY41" fmla="*/ 564257 h 3385542"/>
              <a:gd name="connsiteX42" fmla="*/ 0 w 9084946"/>
              <a:gd name="connsiteY42" fmla="*/ 0 h 338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084946" h="3385542" fill="none" extrusionOk="0">
                <a:moveTo>
                  <a:pt x="0" y="0"/>
                </a:moveTo>
                <a:cubicBezTo>
                  <a:pt x="81845" y="-40755"/>
                  <a:pt x="245896" y="34026"/>
                  <a:pt x="386110" y="0"/>
                </a:cubicBezTo>
                <a:cubicBezTo>
                  <a:pt x="526324" y="-34026"/>
                  <a:pt x="799095" y="16038"/>
                  <a:pt x="1044769" y="0"/>
                </a:cubicBezTo>
                <a:cubicBezTo>
                  <a:pt x="1290443" y="-16038"/>
                  <a:pt x="1358067" y="38844"/>
                  <a:pt x="1521728" y="0"/>
                </a:cubicBezTo>
                <a:cubicBezTo>
                  <a:pt x="1685389" y="-38844"/>
                  <a:pt x="1930109" y="41749"/>
                  <a:pt x="2271237" y="0"/>
                </a:cubicBezTo>
                <a:cubicBezTo>
                  <a:pt x="2612365" y="-41749"/>
                  <a:pt x="2603193" y="70163"/>
                  <a:pt x="2929895" y="0"/>
                </a:cubicBezTo>
                <a:cubicBezTo>
                  <a:pt x="3256597" y="-70163"/>
                  <a:pt x="3173726" y="2139"/>
                  <a:pt x="3406855" y="0"/>
                </a:cubicBezTo>
                <a:cubicBezTo>
                  <a:pt x="3639984" y="-2139"/>
                  <a:pt x="3930973" y="54178"/>
                  <a:pt x="4065513" y="0"/>
                </a:cubicBezTo>
                <a:cubicBezTo>
                  <a:pt x="4200053" y="-54178"/>
                  <a:pt x="4425881" y="22912"/>
                  <a:pt x="4542473" y="0"/>
                </a:cubicBezTo>
                <a:cubicBezTo>
                  <a:pt x="4659065" y="-22912"/>
                  <a:pt x="4841211" y="2509"/>
                  <a:pt x="5019433" y="0"/>
                </a:cubicBezTo>
                <a:cubicBezTo>
                  <a:pt x="5197655" y="-2509"/>
                  <a:pt x="5462786" y="36874"/>
                  <a:pt x="5587242" y="0"/>
                </a:cubicBezTo>
                <a:cubicBezTo>
                  <a:pt x="5711698" y="-36874"/>
                  <a:pt x="5832478" y="33006"/>
                  <a:pt x="5973352" y="0"/>
                </a:cubicBezTo>
                <a:cubicBezTo>
                  <a:pt x="6114226" y="-33006"/>
                  <a:pt x="6504648" y="67869"/>
                  <a:pt x="6722860" y="0"/>
                </a:cubicBezTo>
                <a:cubicBezTo>
                  <a:pt x="6941072" y="-67869"/>
                  <a:pt x="7011984" y="34015"/>
                  <a:pt x="7108970" y="0"/>
                </a:cubicBezTo>
                <a:cubicBezTo>
                  <a:pt x="7205956" y="-34015"/>
                  <a:pt x="7625847" y="17798"/>
                  <a:pt x="7858478" y="0"/>
                </a:cubicBezTo>
                <a:cubicBezTo>
                  <a:pt x="8091109" y="-17798"/>
                  <a:pt x="8025906" y="5721"/>
                  <a:pt x="8153739" y="0"/>
                </a:cubicBezTo>
                <a:cubicBezTo>
                  <a:pt x="8281572" y="-5721"/>
                  <a:pt x="8666391" y="20767"/>
                  <a:pt x="9084946" y="0"/>
                </a:cubicBezTo>
                <a:cubicBezTo>
                  <a:pt x="9138948" y="181684"/>
                  <a:pt x="9023184" y="457563"/>
                  <a:pt x="9084946" y="631968"/>
                </a:cubicBezTo>
                <a:cubicBezTo>
                  <a:pt x="9146708" y="806373"/>
                  <a:pt x="9051072" y="951275"/>
                  <a:pt x="9084946" y="1196225"/>
                </a:cubicBezTo>
                <a:cubicBezTo>
                  <a:pt x="9118820" y="1441175"/>
                  <a:pt x="9032562" y="1591962"/>
                  <a:pt x="9084946" y="1692771"/>
                </a:cubicBezTo>
                <a:cubicBezTo>
                  <a:pt x="9137330" y="1793580"/>
                  <a:pt x="9015665" y="2035795"/>
                  <a:pt x="9084946" y="2324739"/>
                </a:cubicBezTo>
                <a:cubicBezTo>
                  <a:pt x="9154227" y="2613683"/>
                  <a:pt x="9008489" y="2996810"/>
                  <a:pt x="9084946" y="3385542"/>
                </a:cubicBezTo>
                <a:cubicBezTo>
                  <a:pt x="8944969" y="3434422"/>
                  <a:pt x="8752090" y="3370898"/>
                  <a:pt x="8607986" y="3385542"/>
                </a:cubicBezTo>
                <a:cubicBezTo>
                  <a:pt x="8463882" y="3400186"/>
                  <a:pt x="8228447" y="3355302"/>
                  <a:pt x="8040177" y="3385542"/>
                </a:cubicBezTo>
                <a:cubicBezTo>
                  <a:pt x="7851907" y="3415782"/>
                  <a:pt x="7577252" y="3365063"/>
                  <a:pt x="7381519" y="3385542"/>
                </a:cubicBezTo>
                <a:cubicBezTo>
                  <a:pt x="7185786" y="3406021"/>
                  <a:pt x="6977694" y="3373507"/>
                  <a:pt x="6722860" y="3385542"/>
                </a:cubicBezTo>
                <a:cubicBezTo>
                  <a:pt x="6468026" y="3397577"/>
                  <a:pt x="6374129" y="3384741"/>
                  <a:pt x="6064201" y="3385542"/>
                </a:cubicBezTo>
                <a:cubicBezTo>
                  <a:pt x="5754273" y="3386343"/>
                  <a:pt x="5496126" y="3382867"/>
                  <a:pt x="5314693" y="3385542"/>
                </a:cubicBezTo>
                <a:cubicBezTo>
                  <a:pt x="5133260" y="3388217"/>
                  <a:pt x="4829215" y="3349288"/>
                  <a:pt x="4656035" y="3385542"/>
                </a:cubicBezTo>
                <a:cubicBezTo>
                  <a:pt x="4482855" y="3421796"/>
                  <a:pt x="4290067" y="3359643"/>
                  <a:pt x="4088226" y="3385542"/>
                </a:cubicBezTo>
                <a:cubicBezTo>
                  <a:pt x="3886385" y="3411441"/>
                  <a:pt x="3756457" y="3361967"/>
                  <a:pt x="3611266" y="3385542"/>
                </a:cubicBezTo>
                <a:cubicBezTo>
                  <a:pt x="3466075" y="3409117"/>
                  <a:pt x="3315697" y="3330702"/>
                  <a:pt x="3043457" y="3385542"/>
                </a:cubicBezTo>
                <a:cubicBezTo>
                  <a:pt x="2771217" y="3440382"/>
                  <a:pt x="2660180" y="3357050"/>
                  <a:pt x="2384798" y="3385542"/>
                </a:cubicBezTo>
                <a:cubicBezTo>
                  <a:pt x="2109416" y="3414034"/>
                  <a:pt x="2005231" y="3328192"/>
                  <a:pt x="1726140" y="3385542"/>
                </a:cubicBezTo>
                <a:cubicBezTo>
                  <a:pt x="1447049" y="3442892"/>
                  <a:pt x="1428841" y="3346984"/>
                  <a:pt x="1249180" y="3385542"/>
                </a:cubicBezTo>
                <a:cubicBezTo>
                  <a:pt x="1069519" y="3424100"/>
                  <a:pt x="932660" y="3362555"/>
                  <a:pt x="681371" y="3385542"/>
                </a:cubicBezTo>
                <a:cubicBezTo>
                  <a:pt x="430082" y="3408529"/>
                  <a:pt x="237738" y="3373502"/>
                  <a:pt x="0" y="3385542"/>
                </a:cubicBezTo>
                <a:cubicBezTo>
                  <a:pt x="-53766" y="3265621"/>
                  <a:pt x="28791" y="3086388"/>
                  <a:pt x="0" y="2787430"/>
                </a:cubicBezTo>
                <a:cubicBezTo>
                  <a:pt x="-28791" y="2488472"/>
                  <a:pt x="64671" y="2420983"/>
                  <a:pt x="0" y="2223173"/>
                </a:cubicBezTo>
                <a:cubicBezTo>
                  <a:pt x="-64671" y="2025363"/>
                  <a:pt x="3596" y="1725140"/>
                  <a:pt x="0" y="1591205"/>
                </a:cubicBezTo>
                <a:cubicBezTo>
                  <a:pt x="-3596" y="1457270"/>
                  <a:pt x="4829" y="1257116"/>
                  <a:pt x="0" y="1060803"/>
                </a:cubicBezTo>
                <a:cubicBezTo>
                  <a:pt x="-4829" y="864490"/>
                  <a:pt x="19529" y="733923"/>
                  <a:pt x="0" y="564257"/>
                </a:cubicBezTo>
                <a:cubicBezTo>
                  <a:pt x="-19529" y="394591"/>
                  <a:pt x="12084" y="229296"/>
                  <a:pt x="0" y="0"/>
                </a:cubicBezTo>
                <a:close/>
              </a:path>
              <a:path w="9084946" h="3385542" stroke="0" extrusionOk="0">
                <a:moveTo>
                  <a:pt x="0" y="0"/>
                </a:moveTo>
                <a:cubicBezTo>
                  <a:pt x="129964" y="-1615"/>
                  <a:pt x="290290" y="10291"/>
                  <a:pt x="386110" y="0"/>
                </a:cubicBezTo>
                <a:cubicBezTo>
                  <a:pt x="481930" y="-10291"/>
                  <a:pt x="695253" y="11304"/>
                  <a:pt x="953919" y="0"/>
                </a:cubicBezTo>
                <a:cubicBezTo>
                  <a:pt x="1212585" y="-11304"/>
                  <a:pt x="1174890" y="31593"/>
                  <a:pt x="1249180" y="0"/>
                </a:cubicBezTo>
                <a:cubicBezTo>
                  <a:pt x="1323470" y="-31593"/>
                  <a:pt x="1672904" y="72340"/>
                  <a:pt x="1907839" y="0"/>
                </a:cubicBezTo>
                <a:cubicBezTo>
                  <a:pt x="2142774" y="-72340"/>
                  <a:pt x="2133860" y="31293"/>
                  <a:pt x="2203099" y="0"/>
                </a:cubicBezTo>
                <a:cubicBezTo>
                  <a:pt x="2272338" y="-31293"/>
                  <a:pt x="2474756" y="38243"/>
                  <a:pt x="2680059" y="0"/>
                </a:cubicBezTo>
                <a:cubicBezTo>
                  <a:pt x="2885362" y="-38243"/>
                  <a:pt x="3195959" y="32913"/>
                  <a:pt x="3429567" y="0"/>
                </a:cubicBezTo>
                <a:cubicBezTo>
                  <a:pt x="3663175" y="-32913"/>
                  <a:pt x="3768854" y="30090"/>
                  <a:pt x="4088226" y="0"/>
                </a:cubicBezTo>
                <a:cubicBezTo>
                  <a:pt x="4407598" y="-30090"/>
                  <a:pt x="4416287" y="4822"/>
                  <a:pt x="4656035" y="0"/>
                </a:cubicBezTo>
                <a:cubicBezTo>
                  <a:pt x="4895783" y="-4822"/>
                  <a:pt x="4992748" y="64746"/>
                  <a:pt x="5223844" y="0"/>
                </a:cubicBezTo>
                <a:cubicBezTo>
                  <a:pt x="5454940" y="-64746"/>
                  <a:pt x="5664410" y="689"/>
                  <a:pt x="5791653" y="0"/>
                </a:cubicBezTo>
                <a:cubicBezTo>
                  <a:pt x="5918896" y="-689"/>
                  <a:pt x="6195949" y="56711"/>
                  <a:pt x="6359462" y="0"/>
                </a:cubicBezTo>
                <a:cubicBezTo>
                  <a:pt x="6522975" y="-56711"/>
                  <a:pt x="6708484" y="3784"/>
                  <a:pt x="6927271" y="0"/>
                </a:cubicBezTo>
                <a:cubicBezTo>
                  <a:pt x="7146058" y="-3784"/>
                  <a:pt x="7329486" y="18879"/>
                  <a:pt x="7495080" y="0"/>
                </a:cubicBezTo>
                <a:cubicBezTo>
                  <a:pt x="7660674" y="-18879"/>
                  <a:pt x="7887083" y="67126"/>
                  <a:pt x="8153739" y="0"/>
                </a:cubicBezTo>
                <a:cubicBezTo>
                  <a:pt x="8420395" y="-67126"/>
                  <a:pt x="8639533" y="36605"/>
                  <a:pt x="9084946" y="0"/>
                </a:cubicBezTo>
                <a:cubicBezTo>
                  <a:pt x="9109873" y="137066"/>
                  <a:pt x="9065251" y="359460"/>
                  <a:pt x="9084946" y="564257"/>
                </a:cubicBezTo>
                <a:cubicBezTo>
                  <a:pt x="9104641" y="769054"/>
                  <a:pt x="9061242" y="967929"/>
                  <a:pt x="9084946" y="1094659"/>
                </a:cubicBezTo>
                <a:cubicBezTo>
                  <a:pt x="9108650" y="1221389"/>
                  <a:pt x="9065430" y="1488248"/>
                  <a:pt x="9084946" y="1591205"/>
                </a:cubicBezTo>
                <a:cubicBezTo>
                  <a:pt x="9104462" y="1694162"/>
                  <a:pt x="9075634" y="2010941"/>
                  <a:pt x="9084946" y="2121606"/>
                </a:cubicBezTo>
                <a:cubicBezTo>
                  <a:pt x="9094258" y="2232271"/>
                  <a:pt x="9077689" y="2587196"/>
                  <a:pt x="9084946" y="2719719"/>
                </a:cubicBezTo>
                <a:cubicBezTo>
                  <a:pt x="9092203" y="2852242"/>
                  <a:pt x="9067069" y="3216056"/>
                  <a:pt x="9084946" y="3385542"/>
                </a:cubicBezTo>
                <a:cubicBezTo>
                  <a:pt x="8958277" y="3401327"/>
                  <a:pt x="8925285" y="3368064"/>
                  <a:pt x="8789685" y="3385542"/>
                </a:cubicBezTo>
                <a:cubicBezTo>
                  <a:pt x="8654085" y="3403020"/>
                  <a:pt x="8458304" y="3364819"/>
                  <a:pt x="8131027" y="3385542"/>
                </a:cubicBezTo>
                <a:cubicBezTo>
                  <a:pt x="7803750" y="3406265"/>
                  <a:pt x="7799069" y="3356118"/>
                  <a:pt x="7472368" y="3385542"/>
                </a:cubicBezTo>
                <a:cubicBezTo>
                  <a:pt x="7145667" y="3414966"/>
                  <a:pt x="7252044" y="3350323"/>
                  <a:pt x="7086258" y="3385542"/>
                </a:cubicBezTo>
                <a:cubicBezTo>
                  <a:pt x="6920472" y="3420761"/>
                  <a:pt x="6490146" y="3346883"/>
                  <a:pt x="6336750" y="3385542"/>
                </a:cubicBezTo>
                <a:cubicBezTo>
                  <a:pt x="6183354" y="3424201"/>
                  <a:pt x="5825764" y="3354041"/>
                  <a:pt x="5587242" y="3385542"/>
                </a:cubicBezTo>
                <a:cubicBezTo>
                  <a:pt x="5348720" y="3417043"/>
                  <a:pt x="5434332" y="3359395"/>
                  <a:pt x="5291981" y="3385542"/>
                </a:cubicBezTo>
                <a:cubicBezTo>
                  <a:pt x="5149630" y="3411689"/>
                  <a:pt x="5061823" y="3372918"/>
                  <a:pt x="4996720" y="3385542"/>
                </a:cubicBezTo>
                <a:cubicBezTo>
                  <a:pt x="4931617" y="3398166"/>
                  <a:pt x="4618082" y="3342823"/>
                  <a:pt x="4519761" y="3385542"/>
                </a:cubicBezTo>
                <a:cubicBezTo>
                  <a:pt x="4421440" y="3428261"/>
                  <a:pt x="4115489" y="3345244"/>
                  <a:pt x="3770253" y="3385542"/>
                </a:cubicBezTo>
                <a:cubicBezTo>
                  <a:pt x="3425017" y="3425840"/>
                  <a:pt x="3582619" y="3366232"/>
                  <a:pt x="3474992" y="3385542"/>
                </a:cubicBezTo>
                <a:cubicBezTo>
                  <a:pt x="3367365" y="3404852"/>
                  <a:pt x="3167983" y="3351792"/>
                  <a:pt x="2907183" y="3385542"/>
                </a:cubicBezTo>
                <a:cubicBezTo>
                  <a:pt x="2646383" y="3419292"/>
                  <a:pt x="2436870" y="3326626"/>
                  <a:pt x="2157675" y="3385542"/>
                </a:cubicBezTo>
                <a:cubicBezTo>
                  <a:pt x="1878480" y="3444458"/>
                  <a:pt x="1740399" y="3325045"/>
                  <a:pt x="1499016" y="3385542"/>
                </a:cubicBezTo>
                <a:cubicBezTo>
                  <a:pt x="1257633" y="3446039"/>
                  <a:pt x="993956" y="3372856"/>
                  <a:pt x="749508" y="3385542"/>
                </a:cubicBezTo>
                <a:cubicBezTo>
                  <a:pt x="505060" y="3398228"/>
                  <a:pt x="154236" y="3309694"/>
                  <a:pt x="0" y="3385542"/>
                </a:cubicBezTo>
                <a:cubicBezTo>
                  <a:pt x="-48059" y="3208370"/>
                  <a:pt x="29056" y="2980628"/>
                  <a:pt x="0" y="2855140"/>
                </a:cubicBezTo>
                <a:cubicBezTo>
                  <a:pt x="-29056" y="2729652"/>
                  <a:pt x="26085" y="2551615"/>
                  <a:pt x="0" y="2290883"/>
                </a:cubicBezTo>
                <a:cubicBezTo>
                  <a:pt x="-26085" y="2030151"/>
                  <a:pt x="40060" y="1902549"/>
                  <a:pt x="0" y="1794337"/>
                </a:cubicBezTo>
                <a:cubicBezTo>
                  <a:pt x="-40060" y="1686125"/>
                  <a:pt x="8199" y="1451481"/>
                  <a:pt x="0" y="1162369"/>
                </a:cubicBezTo>
                <a:cubicBezTo>
                  <a:pt x="-8199" y="873257"/>
                  <a:pt x="4591" y="807062"/>
                  <a:pt x="0" y="699679"/>
                </a:cubicBezTo>
                <a:cubicBezTo>
                  <a:pt x="-4591" y="592296"/>
                  <a:pt x="47934" y="25884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276572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tx2"/>
                </a:solidFill>
              </a:rPr>
              <a:t>Purpose: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>
                <a:solidFill>
                  <a:schemeClr val="tx2"/>
                </a:solidFill>
              </a:rPr>
              <a:t>Shared document download point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>
                <a:solidFill>
                  <a:schemeClr val="tx2"/>
                </a:solidFill>
              </a:rPr>
              <a:t>Get missed class work and info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>
                <a:solidFill>
                  <a:schemeClr val="tx2"/>
                </a:solidFill>
              </a:rPr>
              <a:t>Reprint lost work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>
                <a:solidFill>
                  <a:schemeClr val="tx2"/>
                </a:solidFill>
              </a:rPr>
              <a:t>Recap previous weeks work</a:t>
            </a:r>
            <a:endParaRPr lang="en-GB" sz="4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D60FD8-DD4E-454F-A26E-AAA48FF05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987" y="685800"/>
            <a:ext cx="263842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70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495800" y="2012950"/>
            <a:ext cx="5593080" cy="1325563"/>
          </a:xfrm>
        </p:spPr>
        <p:txBody>
          <a:bodyPr/>
          <a:lstStyle/>
          <a:p>
            <a:r>
              <a:rPr lang="en-GB" altLang="en-US" dirty="0"/>
              <a:t>Other useful websites</a:t>
            </a:r>
            <a:br>
              <a:rPr lang="en-GB" altLang="en-US" dirty="0"/>
            </a:br>
            <a:br>
              <a:rPr lang="en-GB" altLang="en-US" dirty="0"/>
            </a:br>
            <a:r>
              <a:rPr lang="en-GB" altLang="en-US" dirty="0"/>
              <a:t>Corbett Maths</a:t>
            </a:r>
            <a:br>
              <a:rPr lang="en-GB" altLang="en-US" dirty="0"/>
            </a:br>
            <a:r>
              <a:rPr lang="en-GB" altLang="en-US" dirty="0"/>
              <a:t>GCSE Bitesize / </a:t>
            </a:r>
            <a:r>
              <a:rPr lang="en-GB" altLang="en-US" dirty="0" err="1"/>
              <a:t>skillswise</a:t>
            </a:r>
            <a:br>
              <a:rPr lang="en-GB" altLang="en-US" dirty="0"/>
            </a:br>
            <a:r>
              <a:rPr lang="en-GB" altLang="en-US" dirty="0"/>
              <a:t>Khan Academy</a:t>
            </a:r>
            <a:br>
              <a:rPr lang="en-GB" altLang="en-US" dirty="0"/>
            </a:br>
            <a:r>
              <a:rPr lang="en-GB" altLang="en-US" dirty="0" err="1"/>
              <a:t>youtube</a:t>
            </a:r>
            <a:r>
              <a:rPr lang="en-GB" altLang="en-US" dirty="0"/>
              <a:t> maths vids</a:t>
            </a:r>
            <a:br>
              <a:rPr lang="en-GB" altLang="en-US" dirty="0"/>
            </a:br>
            <a:r>
              <a:rPr lang="en-GB" altLang="en-US" dirty="0"/>
              <a:t>Tutor </a:t>
            </a:r>
            <a:r>
              <a:rPr lang="en-GB" altLang="en-US" dirty="0" err="1"/>
              <a:t>padlets</a:t>
            </a:r>
            <a:br>
              <a:rPr lang="en-GB" altLang="en-US" dirty="0"/>
            </a:br>
            <a:r>
              <a:rPr lang="en-GB" altLang="en-US" dirty="0"/>
              <a:t>AQA or Edexcel websites</a:t>
            </a:r>
          </a:p>
        </p:txBody>
      </p:sp>
      <p:pic>
        <p:nvPicPr>
          <p:cNvPr id="1026" name="Picture 2" descr="Image result for laptop">
            <a:extLst>
              <a:ext uri="{FF2B5EF4-FFF2-40B4-BE49-F238E27FC236}">
                <a16:creationId xmlns:a16="http://schemas.microsoft.com/office/drawing/2014/main" id="{6EDE475A-AC9D-4097-BC86-0E22BF16E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4550"/>
            <a:ext cx="448108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759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College Password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39418" y="1328667"/>
            <a:ext cx="11125200" cy="4834255"/>
          </a:xfrm>
        </p:spPr>
        <p:txBody>
          <a:bodyPr/>
          <a:lstStyle/>
          <a:p>
            <a:r>
              <a:rPr lang="en-GB" altLang="en-US" sz="3600" dirty="0"/>
              <a:t>Username-your badge</a:t>
            </a:r>
          </a:p>
          <a:p>
            <a:pPr marL="0" indent="0">
              <a:buNone/>
            </a:pPr>
            <a:r>
              <a:rPr lang="en-GB" altLang="en-US" sz="3600" dirty="0"/>
              <a:t> number</a:t>
            </a:r>
          </a:p>
          <a:p>
            <a:r>
              <a:rPr lang="en-GB" altLang="en-US" sz="3600" dirty="0"/>
              <a:t>Example :256896</a:t>
            </a:r>
          </a:p>
          <a:p>
            <a:endParaRPr lang="en-GB" altLang="en-US" sz="3600" dirty="0"/>
          </a:p>
          <a:p>
            <a:endParaRPr lang="en-GB" altLang="en-US" sz="3600" dirty="0"/>
          </a:p>
          <a:p>
            <a:r>
              <a:rPr lang="en-GB" altLang="en-US" sz="3600" dirty="0"/>
              <a:t>Password-your DOB and post code </a:t>
            </a:r>
            <a:r>
              <a:rPr lang="en-GB" altLang="en-US" dirty="0"/>
              <a:t>(no spaces, </a:t>
            </a:r>
            <a:r>
              <a:rPr lang="en-GB" altLang="en-US" dirty="0" err="1"/>
              <a:t>mk</a:t>
            </a:r>
            <a:r>
              <a:rPr lang="en-GB" altLang="en-US" dirty="0"/>
              <a:t> lowercase in rest uppercase)</a:t>
            </a:r>
          </a:p>
          <a:p>
            <a:r>
              <a:rPr lang="en-GB" altLang="en-US" sz="3600" dirty="0"/>
              <a:t>Example:  23/04/81 MK64FS would be:   				23041981mk64FS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371" y="94365"/>
            <a:ext cx="5713348" cy="3651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079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WordArt 15"/>
          <p:cNvSpPr>
            <a:spLocks noChangeArrowheads="1" noChangeShapeType="1" noTextEdit="1"/>
          </p:cNvSpPr>
          <p:nvPr/>
        </p:nvSpPr>
        <p:spPr bwMode="auto">
          <a:xfrm>
            <a:off x="2716530" y="365124"/>
            <a:ext cx="8670156" cy="789907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The Four Areas in Numeracy</a:t>
            </a:r>
            <a:endParaRPr lang="en-GB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468" name="Rectangle 17"/>
          <p:cNvSpPr>
            <a:spLocks noGrp="1" noChangeArrowheads="1"/>
          </p:cNvSpPr>
          <p:nvPr>
            <p:ph idx="1"/>
          </p:nvPr>
        </p:nvSpPr>
        <p:spPr>
          <a:xfrm>
            <a:off x="782955" y="1366520"/>
            <a:ext cx="11125200" cy="4834255"/>
          </a:xfrm>
        </p:spPr>
        <p:txBody>
          <a:bodyPr/>
          <a:lstStyle/>
          <a:p>
            <a:pPr marL="552450" indent="-552450">
              <a:buNone/>
            </a:pPr>
            <a:r>
              <a:rPr lang="en-GB" altLang="en-US" sz="3600" dirty="0"/>
              <a:t>1)	Numbers</a:t>
            </a:r>
          </a:p>
          <a:p>
            <a:pPr marL="552450" indent="-552450">
              <a:buNone/>
            </a:pPr>
            <a:r>
              <a:rPr lang="en-GB" altLang="en-US" sz="3600" dirty="0"/>
              <a:t>		-  Whole Numbers</a:t>
            </a:r>
          </a:p>
          <a:p>
            <a:pPr marL="552450" indent="-552450">
              <a:buNone/>
            </a:pPr>
            <a:r>
              <a:rPr lang="en-GB" altLang="en-US" sz="3600" dirty="0"/>
              <a:t>		-  Parts of a Whole</a:t>
            </a:r>
          </a:p>
          <a:p>
            <a:pPr marL="552450" indent="-552450">
              <a:buAutoNum type="arabicParenR" startAt="2"/>
            </a:pPr>
            <a:r>
              <a:rPr lang="en-GB" altLang="en-US" sz="3600" dirty="0"/>
              <a:t>Measure, Shape and Space</a:t>
            </a:r>
          </a:p>
          <a:p>
            <a:pPr marL="552450" indent="-552450">
              <a:buAutoNum type="arabicParenR" startAt="2"/>
            </a:pPr>
            <a:endParaRPr lang="en-GB" altLang="en-US" sz="3600" dirty="0"/>
          </a:p>
          <a:p>
            <a:pPr marL="552450" indent="-552450">
              <a:buAutoNum type="arabicParenR" startAt="2"/>
            </a:pPr>
            <a:r>
              <a:rPr lang="en-GB" altLang="en-US" sz="3600" dirty="0"/>
              <a:t>Algebra (GCSE only)</a:t>
            </a:r>
          </a:p>
          <a:p>
            <a:pPr marL="552450" indent="-552450"/>
            <a:endParaRPr lang="en-GB" altLang="en-US" sz="3600" dirty="0"/>
          </a:p>
          <a:p>
            <a:pPr marL="552450" indent="-552450">
              <a:buNone/>
            </a:pPr>
            <a:r>
              <a:rPr lang="en-GB" altLang="en-US" sz="3600" dirty="0"/>
              <a:t>4)	Data Handling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0F2731-46EB-4165-9F5B-3E6CC5F87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337" y="1466850"/>
            <a:ext cx="5767388" cy="643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56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327025"/>
            <a:ext cx="9725025" cy="1325563"/>
          </a:xfrm>
        </p:spPr>
        <p:txBody>
          <a:bodyPr/>
          <a:lstStyle/>
          <a:p>
            <a:pPr eaLnBrk="1" hangingPunct="1"/>
            <a:r>
              <a:rPr lang="en-GB" altLang="en-US" dirty="0"/>
              <a:t>Functional Skills Maths Course Workbooks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34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987425"/>
            <a:ext cx="224155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9" y="1295400"/>
            <a:ext cx="3279775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3429000"/>
            <a:ext cx="24558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1019176"/>
            <a:ext cx="413385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3D38D8-0769-4F31-94F2-BD3872167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3695" y="1652588"/>
            <a:ext cx="4133850" cy="510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54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327025"/>
            <a:ext cx="9725025" cy="1325563"/>
          </a:xfrm>
        </p:spPr>
        <p:txBody>
          <a:bodyPr/>
          <a:lstStyle/>
          <a:p>
            <a:pPr eaLnBrk="1" hangingPunct="1"/>
            <a:r>
              <a:rPr lang="en-GB" altLang="en-US" dirty="0"/>
              <a:t>GCSE Maths Course Workbooks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5DBC40-A351-49B8-A7E1-CAE77301A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0740" y="1511300"/>
            <a:ext cx="3399869" cy="483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350A2E-92A0-49D5-8FB0-7BA235C8D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49" y="1289844"/>
            <a:ext cx="3743325" cy="527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430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78659" y="3027459"/>
            <a:ext cx="5299800" cy="1136350"/>
          </a:xfrm>
        </p:spPr>
        <p:txBody>
          <a:bodyPr/>
          <a:lstStyle/>
          <a:p>
            <a:pPr eaLnBrk="1" hangingPunct="1"/>
            <a:r>
              <a:rPr lang="en-GB" altLang="en-US" dirty="0"/>
              <a:t>Ice Breaker 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>
          <a:xfrm>
            <a:off x="2790598" y="1312764"/>
            <a:ext cx="8020277" cy="4351338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sz="7200" dirty="0"/>
              <a:t>GET TO KNOW EACH OTHER</a:t>
            </a:r>
          </a:p>
          <a:p>
            <a:pPr marL="0" indent="0" eaLnBrk="1" hangingPunct="1">
              <a:buNone/>
            </a:pPr>
            <a:r>
              <a:rPr lang="en-GB" altLang="en-US" sz="7200" dirty="0"/>
              <a:t>Name…interests...</a:t>
            </a:r>
          </a:p>
          <a:p>
            <a:pPr marL="0" indent="0" eaLnBrk="1" hangingPunct="1">
              <a:buNone/>
            </a:pPr>
            <a:r>
              <a:rPr lang="en-GB" altLang="en-US" sz="7200" dirty="0"/>
              <a:t>			..why maths?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64947">
            <a:off x="388619" y="4652146"/>
            <a:ext cx="2506985" cy="20239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93849">
            <a:off x="2924661" y="4681737"/>
            <a:ext cx="2446541" cy="196472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10647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Functional Skills Maths Exams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84324">
            <a:off x="1347002" y="2351055"/>
            <a:ext cx="9272647" cy="2635864"/>
          </a:xfrm>
        </p:spPr>
        <p:txBody>
          <a:bodyPr/>
          <a:lstStyle/>
          <a:p>
            <a:pPr>
              <a:buNone/>
            </a:pPr>
            <a:r>
              <a:rPr lang="en-GB" dirty="0">
                <a:latin typeface="Rockwell Extra Bold" panose="02060903040505020403" pitchFamily="18" charset="0"/>
              </a:rPr>
              <a:t>1</a:t>
            </a:r>
            <a:r>
              <a:rPr lang="en-GB" baseline="30000" dirty="0">
                <a:latin typeface="Rockwell Extra Bold" panose="02060903040505020403" pitchFamily="18" charset="0"/>
              </a:rPr>
              <a:t>st</a:t>
            </a:r>
            <a:r>
              <a:rPr lang="en-GB" dirty="0">
                <a:latin typeface="Rockwell Extra Bold" panose="02060903040505020403" pitchFamily="18" charset="0"/>
              </a:rPr>
              <a:t> Opportunity -  w/c 21 Oct 2019</a:t>
            </a:r>
          </a:p>
          <a:p>
            <a:pPr>
              <a:buNone/>
            </a:pPr>
            <a:endParaRPr lang="en-GB" dirty="0">
              <a:latin typeface="Rockwell Extra Bold" panose="02060903040505020403" pitchFamily="18" charset="0"/>
            </a:endParaRPr>
          </a:p>
          <a:p>
            <a:pPr>
              <a:buNone/>
            </a:pPr>
            <a:r>
              <a:rPr lang="en-GB" dirty="0">
                <a:latin typeface="Rockwell Extra Bold" panose="02060903040505020403" pitchFamily="18" charset="0"/>
              </a:rPr>
              <a:t>2</a:t>
            </a:r>
            <a:r>
              <a:rPr lang="en-GB" baseline="30000" dirty="0">
                <a:latin typeface="Rockwell Extra Bold" panose="02060903040505020403" pitchFamily="18" charset="0"/>
              </a:rPr>
              <a:t>nd</a:t>
            </a:r>
            <a:r>
              <a:rPr lang="en-GB" dirty="0">
                <a:latin typeface="Rockwell Extra Bold" panose="02060903040505020403" pitchFamily="18" charset="0"/>
              </a:rPr>
              <a:t> Opportunity -  w/c 16 Dec 2019</a:t>
            </a:r>
          </a:p>
          <a:p>
            <a:pPr>
              <a:buNone/>
            </a:pPr>
            <a:endParaRPr lang="en-GB" dirty="0">
              <a:latin typeface="Rockwell Extra Bold" panose="02060903040505020403" pitchFamily="18" charset="0"/>
            </a:endParaRPr>
          </a:p>
          <a:p>
            <a:pPr>
              <a:buNone/>
            </a:pPr>
            <a:r>
              <a:rPr lang="en-GB" dirty="0">
                <a:latin typeface="Rockwell Extra Bold" panose="02060903040505020403" pitchFamily="18" charset="0"/>
              </a:rPr>
              <a:t>3</a:t>
            </a:r>
            <a:r>
              <a:rPr lang="en-GB" baseline="30000" dirty="0">
                <a:latin typeface="Rockwell Extra Bold" panose="02060903040505020403" pitchFamily="18" charset="0"/>
              </a:rPr>
              <a:t>rd</a:t>
            </a:r>
            <a:r>
              <a:rPr lang="en-GB" dirty="0">
                <a:latin typeface="Rockwell Extra Bold" panose="02060903040505020403" pitchFamily="18" charset="0"/>
              </a:rPr>
              <a:t> Opportunity – w/c 10 Feb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C09636-FA71-4E23-ACE8-C1675BDD0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09793">
            <a:off x="9069162" y="2822791"/>
            <a:ext cx="2566762" cy="366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063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solidFill>
                  <a:schemeClr val="accent3">
                    <a:lumMod val="75000"/>
                  </a:schemeClr>
                </a:solidFill>
                <a:latin typeface="Bernard MT Condensed" panose="02050806060905020404" pitchFamily="18" charset="0"/>
              </a:rPr>
              <a:t>GCSE Maths Exams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84324">
            <a:off x="1347002" y="2351055"/>
            <a:ext cx="9272647" cy="2635864"/>
          </a:xfrm>
        </p:spPr>
        <p:txBody>
          <a:bodyPr/>
          <a:lstStyle/>
          <a:p>
            <a:pPr>
              <a:buNone/>
            </a:pPr>
            <a:r>
              <a:rPr lang="en-GB" dirty="0">
                <a:latin typeface="Rockwell Extra Bold" panose="02060903040505020403" pitchFamily="18" charset="0"/>
              </a:rPr>
              <a:t>Tue 19</a:t>
            </a:r>
            <a:r>
              <a:rPr lang="en-GB" baseline="30000" dirty="0">
                <a:latin typeface="Rockwell Extra Bold" panose="02060903040505020403" pitchFamily="18" charset="0"/>
              </a:rPr>
              <a:t>th</a:t>
            </a:r>
            <a:r>
              <a:rPr lang="en-GB" dirty="0">
                <a:latin typeface="Rockwell Extra Bold" panose="02060903040505020403" pitchFamily="18" charset="0"/>
              </a:rPr>
              <a:t> May 2020 Non-Calculator</a:t>
            </a:r>
          </a:p>
          <a:p>
            <a:pPr>
              <a:buNone/>
            </a:pPr>
            <a:endParaRPr lang="en-GB" dirty="0">
              <a:latin typeface="Rockwell Extra Bold" panose="02060903040505020403" pitchFamily="18" charset="0"/>
            </a:endParaRPr>
          </a:p>
          <a:p>
            <a:pPr>
              <a:buNone/>
            </a:pPr>
            <a:r>
              <a:rPr lang="en-GB" dirty="0">
                <a:latin typeface="Rockwell Extra Bold" panose="02060903040505020403" pitchFamily="18" charset="0"/>
              </a:rPr>
              <a:t>Thur 4</a:t>
            </a:r>
            <a:r>
              <a:rPr lang="en-GB" baseline="30000" dirty="0">
                <a:latin typeface="Rockwell Extra Bold" panose="02060903040505020403" pitchFamily="18" charset="0"/>
              </a:rPr>
              <a:t>th</a:t>
            </a:r>
            <a:r>
              <a:rPr lang="en-GB" dirty="0">
                <a:latin typeface="Rockwell Extra Bold" panose="02060903040505020403" pitchFamily="18" charset="0"/>
              </a:rPr>
              <a:t> Jun 2020 Calculator</a:t>
            </a:r>
          </a:p>
          <a:p>
            <a:pPr>
              <a:buNone/>
            </a:pPr>
            <a:endParaRPr lang="en-GB" dirty="0">
              <a:latin typeface="Rockwell Extra Bold" panose="02060903040505020403" pitchFamily="18" charset="0"/>
            </a:endParaRPr>
          </a:p>
          <a:p>
            <a:pPr>
              <a:buNone/>
            </a:pPr>
            <a:r>
              <a:rPr lang="en-GB" dirty="0">
                <a:latin typeface="Rockwell Extra Bold" panose="02060903040505020403" pitchFamily="18" charset="0"/>
              </a:rPr>
              <a:t>Mon 8</a:t>
            </a:r>
            <a:r>
              <a:rPr lang="en-GB" baseline="30000" dirty="0">
                <a:latin typeface="Rockwell Extra Bold" panose="02060903040505020403" pitchFamily="18" charset="0"/>
              </a:rPr>
              <a:t>th</a:t>
            </a:r>
            <a:r>
              <a:rPr lang="en-GB" dirty="0">
                <a:latin typeface="Rockwell Extra Bold" panose="02060903040505020403" pitchFamily="18" charset="0"/>
              </a:rPr>
              <a:t> Jun 2020 Calculator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12B6F-4F38-4BF3-9A6A-9B03F32A5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53853">
            <a:off x="8931062" y="2291678"/>
            <a:ext cx="2932832" cy="432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1002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2198470"/>
            <a:ext cx="5518229" cy="1247464"/>
          </a:xfrm>
        </p:spPr>
        <p:txBody>
          <a:bodyPr>
            <a:normAutofit/>
          </a:bodyPr>
          <a:lstStyle/>
          <a:p>
            <a:r>
              <a:rPr lang="en-GB" dirty="0"/>
              <a:t>See you next week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3517275"/>
            <a:ext cx="43880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MATHS</a:t>
            </a:r>
            <a:br>
              <a:rPr lang="en-GB" sz="2800" dirty="0">
                <a:solidFill>
                  <a:schemeClr val="bg1"/>
                </a:solidFill>
              </a:rPr>
            </a:b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Malcolm Cooke</a:t>
            </a:r>
            <a:br>
              <a:rPr lang="en-GB" sz="3600" dirty="0">
                <a:solidFill>
                  <a:schemeClr val="bg1"/>
                </a:solidFill>
              </a:rPr>
            </a:b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2400" u="sng" dirty="0">
                <a:solidFill>
                  <a:schemeClr val="bg1"/>
                </a:solidFill>
                <a:hlinkClick r:id="rId2"/>
              </a:rPr>
              <a:t>M</a:t>
            </a:r>
            <a:r>
              <a:rPr lang="en-GB" sz="2400" u="sng" dirty="0">
                <a:solidFill>
                  <a:schemeClr val="bg1"/>
                </a:solidFill>
              </a:rPr>
              <a:t>alcolm.cooke</a:t>
            </a:r>
            <a:r>
              <a:rPr lang="en-GB" sz="2400" u="sng" dirty="0">
                <a:solidFill>
                  <a:schemeClr val="bg1"/>
                </a:solidFill>
                <a:hlinkClick r:id="rId2"/>
              </a:rPr>
              <a:t>@mkcollege.ac.uk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endParaRPr lang="en-GB" sz="3600" dirty="0"/>
          </a:p>
        </p:txBody>
      </p:sp>
      <p:sp>
        <p:nvSpPr>
          <p:cNvPr id="4" name="Rectangle 3"/>
          <p:cNvSpPr/>
          <p:nvPr/>
        </p:nvSpPr>
        <p:spPr>
          <a:xfrm>
            <a:off x="4986906" y="0"/>
            <a:ext cx="4325287" cy="674030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next week:</a:t>
            </a:r>
          </a:p>
          <a:p>
            <a:pPr algn="ctr"/>
            <a:endParaRPr lang="en-US" sz="54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Pen/Pencil</a:t>
            </a:r>
          </a:p>
          <a:p>
            <a:pPr algn="ctr"/>
            <a:r>
              <a:rPr lang="en-US" sz="5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Ruler</a:t>
            </a:r>
          </a:p>
          <a:p>
            <a:pPr algn="ctr"/>
            <a:r>
              <a:rPr lang="en-US" sz="54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Calculator (</a:t>
            </a:r>
            <a:r>
              <a:rPr lang="en-US" sz="5400" b="0" cap="none" spc="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</a:t>
            </a:r>
            <a:r>
              <a:rPr lang="en-US" sz="54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algn="ctr"/>
            <a:r>
              <a:rPr lang="en-US" sz="5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Paper</a:t>
            </a:r>
          </a:p>
          <a:p>
            <a:pPr algn="ctr"/>
            <a:r>
              <a:rPr lang="en-US" sz="54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equip</a:t>
            </a:r>
          </a:p>
          <a:p>
            <a:pPr algn="ctr"/>
            <a:r>
              <a:rPr lang="en-US" sz="5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Compass/</a:t>
            </a:r>
            <a:r>
              <a:rPr lang="en-US" sz="540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Prot</a:t>
            </a:r>
            <a:endParaRPr lang="en-US" sz="54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6684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27025"/>
            <a:ext cx="5593080" cy="1325563"/>
          </a:xfrm>
        </p:spPr>
        <p:txBody>
          <a:bodyPr/>
          <a:lstStyle/>
          <a:p>
            <a:pPr eaLnBrk="1" hangingPunct="1"/>
            <a:r>
              <a:rPr lang="en-GB" altLang="en-US" sz="4400" dirty="0"/>
              <a:t>3.  House keeping</a:t>
            </a:r>
            <a:endParaRPr lang="en-GB" altLang="en-US" dirty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sz="2400" b="1" dirty="0"/>
          </a:p>
          <a:p>
            <a:pPr eaLnBrk="1" hangingPunct="1"/>
            <a:r>
              <a:rPr lang="en-GB" altLang="en-US" sz="3600" b="1" dirty="0"/>
              <a:t>Fire Escape route and fire drill</a:t>
            </a:r>
          </a:p>
          <a:p>
            <a:pPr eaLnBrk="1" hangingPunct="1"/>
            <a:r>
              <a:rPr lang="en-GB" altLang="en-US" sz="3600" b="1" dirty="0"/>
              <a:t>Health and safety</a:t>
            </a:r>
          </a:p>
          <a:p>
            <a:pPr eaLnBrk="1" hangingPunct="1"/>
            <a:r>
              <a:rPr lang="en-GB" altLang="en-US" sz="3600" b="1" dirty="0"/>
              <a:t>Nearest toilets</a:t>
            </a:r>
          </a:p>
          <a:p>
            <a:pPr eaLnBrk="1" hangingPunct="1"/>
            <a:r>
              <a:rPr lang="en-GB" altLang="en-US" sz="3600" b="1" dirty="0"/>
              <a:t>Office G2</a:t>
            </a:r>
          </a:p>
          <a:p>
            <a:pPr eaLnBrk="1" hangingPunct="1"/>
            <a:r>
              <a:rPr lang="en-GB" altLang="en-US" sz="3600" b="1" dirty="0"/>
              <a:t>Refectory vs Atrium </a:t>
            </a:r>
          </a:p>
          <a:p>
            <a:pPr eaLnBrk="1" hangingPunct="1"/>
            <a:r>
              <a:rPr lang="en-GB" altLang="en-US" sz="3600" b="1" dirty="0"/>
              <a:t> Welfare and Bursary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879" y="731520"/>
            <a:ext cx="3506136" cy="510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50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400" dirty="0"/>
              <a:t>4.  Health &amp; Safety</a:t>
            </a:r>
            <a:endParaRPr lang="en-GB" altLang="en-US" dirty="0"/>
          </a:p>
        </p:txBody>
      </p:sp>
      <p:sp>
        <p:nvSpPr>
          <p:cNvPr id="1946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sz="2400" b="1" dirty="0"/>
          </a:p>
          <a:p>
            <a:pPr eaLnBrk="1" hangingPunct="1"/>
            <a:r>
              <a:rPr lang="en-GB" altLang="en-US" sz="4800" b="1" dirty="0"/>
              <a:t>Bags/Coats </a:t>
            </a:r>
          </a:p>
          <a:p>
            <a:pPr eaLnBrk="1" hangingPunct="1"/>
            <a:r>
              <a:rPr lang="en-GB" altLang="en-US" sz="4800" b="1" dirty="0"/>
              <a:t>Fire</a:t>
            </a:r>
          </a:p>
          <a:p>
            <a:pPr eaLnBrk="1" hangingPunct="1"/>
            <a:r>
              <a:rPr lang="en-GB" altLang="en-US" sz="4800" b="1" dirty="0"/>
              <a:t>Drinks</a:t>
            </a:r>
          </a:p>
          <a:p>
            <a:pPr eaLnBrk="1" hangingPunct="1"/>
            <a:r>
              <a:rPr lang="en-GB" altLang="en-US" sz="4800" b="1" dirty="0"/>
              <a:t>Mobiles/IT</a:t>
            </a:r>
          </a:p>
          <a:p>
            <a:pPr marL="0" indent="0" eaLnBrk="1" hangingPunct="1">
              <a:buNone/>
            </a:pPr>
            <a:r>
              <a:rPr lang="en-GB" altLang="en-US" sz="4800" b="1" dirty="0"/>
              <a:t> </a:t>
            </a:r>
          </a:p>
          <a:p>
            <a:pPr eaLnBrk="1" hangingPunct="1"/>
            <a:endParaRPr lang="en-GB" altLang="en-US" sz="4800" b="1" dirty="0"/>
          </a:p>
          <a:p>
            <a:pPr eaLnBrk="1" hangingPunct="1"/>
            <a:endParaRPr lang="en-GB" alt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952" y="5523454"/>
            <a:ext cx="9433048" cy="139484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845" y="694247"/>
            <a:ext cx="4883675" cy="47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44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9350" y="2491409"/>
            <a:ext cx="6154713" cy="3124201"/>
          </a:xfrm>
        </p:spPr>
        <p:txBody>
          <a:bodyPr>
            <a:normAutofit fontScale="90000"/>
          </a:bodyPr>
          <a:lstStyle/>
          <a:p>
            <a:r>
              <a:rPr lang="en-GB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Introduction </a:t>
            </a:r>
            <a:br>
              <a:rPr lang="en-GB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  PREVENT</a:t>
            </a:r>
            <a:br>
              <a:rPr lang="en-GB" sz="6000" dirty="0"/>
            </a:br>
            <a:r>
              <a:rPr lang="en-GB" sz="6000" dirty="0"/>
              <a:t>Extremism and Radicalisation</a:t>
            </a:r>
          </a:p>
        </p:txBody>
      </p:sp>
      <p:pic>
        <p:nvPicPr>
          <p:cNvPr id="6" name="Picture 2" descr="http://www.mannchs.org.au/images/Community%20advisor%20hand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838" y="884478"/>
            <a:ext cx="5436405" cy="495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85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5"/>
          <p:cNvSpPr txBox="1">
            <a:spLocks noChangeArrowheads="1"/>
          </p:cNvSpPr>
          <p:nvPr/>
        </p:nvSpPr>
        <p:spPr bwMode="auto">
          <a:xfrm>
            <a:off x="2996665" y="418699"/>
            <a:ext cx="6767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>
                <a:latin typeface="+mn-lt"/>
              </a:rPr>
              <a:t>Background </a:t>
            </a:r>
            <a:endParaRPr lang="en-US" altLang="en-US" sz="2400" b="1" dirty="0">
              <a:latin typeface="+mn-lt"/>
            </a:endParaRPr>
          </a:p>
        </p:txBody>
      </p:sp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2146187" y="978010"/>
            <a:ext cx="892998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+mn-lt"/>
              </a:rPr>
              <a:t>The UK faces a continuing threat from both </a:t>
            </a:r>
            <a:r>
              <a:rPr lang="en-GB" sz="2800" b="1" dirty="0">
                <a:latin typeface="+mn-lt"/>
              </a:rPr>
              <a:t>international and domestic terrorism</a:t>
            </a:r>
            <a:r>
              <a:rPr lang="en-GB" sz="2800" dirty="0">
                <a:latin typeface="+mn-lt"/>
              </a:rPr>
              <a:t> and </a:t>
            </a:r>
            <a:r>
              <a:rPr lang="en-GB" sz="2800" b="1" dirty="0">
                <a:latin typeface="+mn-lt"/>
              </a:rPr>
              <a:t>violent extremism</a:t>
            </a:r>
            <a:r>
              <a:rPr lang="en-GB" sz="2800" dirty="0">
                <a:latin typeface="+mn-lt"/>
              </a:rPr>
              <a:t>, which can emerge from any community and can be inspired by a wide range of causes.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altLang="en-US" sz="2800" dirty="0">
              <a:solidFill>
                <a:srgbClr val="000000"/>
              </a:solidFill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000000"/>
                </a:solidFill>
                <a:latin typeface="+mn-lt"/>
              </a:rPr>
              <a:t>The current threat from terrorism in the UK can include the </a:t>
            </a:r>
            <a:r>
              <a:rPr lang="en-GB" altLang="en-US" sz="2800" b="1" dirty="0">
                <a:solidFill>
                  <a:srgbClr val="000000"/>
                </a:solidFill>
                <a:latin typeface="+mn-lt"/>
              </a:rPr>
              <a:t>exploitation of vulnerable people</a:t>
            </a:r>
            <a:r>
              <a:rPr lang="en-GB" altLang="en-US" sz="2800" dirty="0">
                <a:solidFill>
                  <a:srgbClr val="000000"/>
                </a:solidFill>
                <a:latin typeface="+mn-lt"/>
              </a:rPr>
              <a:t>, including </a:t>
            </a:r>
            <a:r>
              <a:rPr lang="en-GB" altLang="en-US" sz="2800" dirty="0">
                <a:latin typeface="+mn-lt"/>
              </a:rPr>
              <a:t>children of  all ages</a:t>
            </a:r>
            <a:r>
              <a:rPr lang="en-GB" altLang="en-US" sz="2800" dirty="0">
                <a:solidFill>
                  <a:srgbClr val="000000"/>
                </a:solidFill>
                <a:latin typeface="+mn-lt"/>
              </a:rPr>
              <a:t>, young people and adults and involve them in terrorism or activity in support of terrorism.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altLang="en-US" sz="2800" dirty="0">
              <a:solidFill>
                <a:srgbClr val="000000"/>
              </a:solidFill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000000"/>
                </a:solidFill>
                <a:latin typeface="+mn-lt"/>
              </a:rPr>
              <a:t>Young people/vulnerable people are being </a:t>
            </a:r>
            <a:r>
              <a:rPr lang="en-GB" altLang="en-US" sz="2800" b="1" dirty="0">
                <a:solidFill>
                  <a:srgbClr val="000000"/>
                </a:solidFill>
                <a:latin typeface="+mn-lt"/>
              </a:rPr>
              <a:t>recruited into groups promoting hatred</a:t>
            </a:r>
            <a:r>
              <a:rPr lang="en-GB" altLang="en-US" sz="28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altLang="en-US" sz="2800" b="1" dirty="0">
                <a:solidFill>
                  <a:srgbClr val="000000"/>
                </a:solidFill>
                <a:latin typeface="+mn-lt"/>
              </a:rPr>
              <a:t>discrimination</a:t>
            </a:r>
            <a:r>
              <a:rPr lang="en-GB" altLang="en-US" sz="2800" dirty="0">
                <a:solidFill>
                  <a:srgbClr val="000000"/>
                </a:solidFill>
                <a:latin typeface="+mn-lt"/>
              </a:rPr>
              <a:t> and sometimes </a:t>
            </a:r>
            <a:r>
              <a:rPr lang="en-GB" altLang="en-US" sz="2800" b="1" dirty="0">
                <a:solidFill>
                  <a:srgbClr val="000000"/>
                </a:solidFill>
                <a:latin typeface="+mn-lt"/>
              </a:rPr>
              <a:t>violence</a:t>
            </a:r>
            <a:r>
              <a:rPr lang="en-GB" altLang="en-US" sz="2800" dirty="0">
                <a:solidFill>
                  <a:srgbClr val="000000"/>
                </a:solidFill>
                <a:latin typeface="+mn-lt"/>
              </a:rPr>
              <a:t>. </a:t>
            </a:r>
          </a:p>
          <a:p>
            <a:pPr eaLnBrk="1" hangingPunct="1">
              <a:defRPr/>
            </a:pPr>
            <a:endParaRPr lang="en-GB" altLang="en-US" dirty="0">
              <a:solidFill>
                <a:srgbClr val="0000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25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5"/>
          <p:cNvSpPr txBox="1">
            <a:spLocks noChangeArrowheads="1"/>
          </p:cNvSpPr>
          <p:nvPr/>
        </p:nvSpPr>
        <p:spPr bwMode="auto">
          <a:xfrm>
            <a:off x="2135188" y="260350"/>
            <a:ext cx="6767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>
                <a:latin typeface="+mn-lt"/>
              </a:rPr>
              <a:t>What do we mean by…</a:t>
            </a:r>
            <a:endParaRPr lang="en-US" altLang="en-US" sz="2400" b="1" dirty="0">
              <a:latin typeface="+mn-lt"/>
            </a:endParaRPr>
          </a:p>
        </p:txBody>
      </p:sp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2135189" y="908050"/>
            <a:ext cx="8281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>
              <a:latin typeface="Arial" charset="0"/>
            </a:endParaRPr>
          </a:p>
        </p:txBody>
      </p:sp>
      <p:sp>
        <p:nvSpPr>
          <p:cNvPr id="2" name="Explosion 1 1"/>
          <p:cNvSpPr/>
          <p:nvPr/>
        </p:nvSpPr>
        <p:spPr>
          <a:xfrm>
            <a:off x="1905001" y="1643217"/>
            <a:ext cx="3379279" cy="3267329"/>
          </a:xfrm>
          <a:prstGeom prst="irregularSeal1">
            <a:avLst/>
          </a:prstGeom>
          <a:solidFill>
            <a:srgbClr val="FFC000">
              <a:alpha val="7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</a:rPr>
              <a:t>Extremism</a:t>
            </a:r>
            <a:r>
              <a:rPr lang="en-GB" dirty="0"/>
              <a:t> </a:t>
            </a:r>
          </a:p>
        </p:txBody>
      </p:sp>
      <p:sp>
        <p:nvSpPr>
          <p:cNvPr id="5" name="Explosion 1 4"/>
          <p:cNvSpPr/>
          <p:nvPr/>
        </p:nvSpPr>
        <p:spPr>
          <a:xfrm>
            <a:off x="6959600" y="3500438"/>
            <a:ext cx="3457575" cy="3211258"/>
          </a:xfrm>
          <a:prstGeom prst="irregularSeal1">
            <a:avLst/>
          </a:prstGeom>
          <a:solidFill>
            <a:srgbClr val="FF0000">
              <a:alpha val="7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</a:rPr>
              <a:t>Radicalisation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459209" y="908050"/>
            <a:ext cx="5292185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+mn-lt"/>
              </a:rPr>
              <a:t>Vocal or active opposition to </a:t>
            </a:r>
            <a:r>
              <a:rPr lang="en-GB" altLang="en-US" sz="2000" b="1" dirty="0">
                <a:latin typeface="+mn-lt"/>
              </a:rPr>
              <a:t>fundamental British values</a:t>
            </a:r>
            <a:r>
              <a:rPr lang="en-GB" altLang="en-US" sz="2000" dirty="0">
                <a:latin typeface="+mn-lt"/>
              </a:rPr>
              <a:t>, including democracy, the rule of law, individual liberty and mutual respect and tolerance of different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+mn-lt"/>
              </a:rPr>
              <a:t>faiths and beliefs. The </a:t>
            </a:r>
            <a:r>
              <a:rPr lang="en-GB" altLang="en-US" sz="2000" b="1" i="1" dirty="0">
                <a:latin typeface="+mn-lt"/>
              </a:rPr>
              <a:t>Prevent</a:t>
            </a:r>
            <a:r>
              <a:rPr lang="en-GB" altLang="en-US" sz="2000" dirty="0">
                <a:latin typeface="+mn-lt"/>
              </a:rPr>
              <a:t> team also include, in their definition of extremism, calls for the death of members of our armed forces, whether in this country or overseas.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latin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35474" y="4865037"/>
            <a:ext cx="445452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+mn-lt"/>
              </a:rPr>
              <a:t>The </a:t>
            </a:r>
            <a:r>
              <a:rPr lang="en-GB" altLang="en-US" sz="2400" b="1" dirty="0">
                <a:latin typeface="+mn-lt"/>
              </a:rPr>
              <a:t>process</a:t>
            </a:r>
            <a:r>
              <a:rPr lang="en-GB" altLang="en-US" sz="2400" dirty="0">
                <a:latin typeface="+mn-lt"/>
              </a:rPr>
              <a:t> by which a person comes to </a:t>
            </a:r>
            <a:r>
              <a:rPr lang="en-GB" altLang="en-US" sz="2400" b="1" dirty="0">
                <a:latin typeface="+mn-lt"/>
              </a:rPr>
              <a:t>support terrorism</a:t>
            </a:r>
            <a:r>
              <a:rPr lang="en-GB" altLang="en-US" sz="2400" dirty="0">
                <a:latin typeface="+mn-lt"/>
              </a:rPr>
              <a:t> or forms of </a:t>
            </a:r>
            <a:r>
              <a:rPr lang="en-GB" altLang="en-US" sz="2400" b="1" dirty="0">
                <a:latin typeface="+mn-lt"/>
              </a:rPr>
              <a:t>extremism</a:t>
            </a:r>
            <a:r>
              <a:rPr lang="en-GB" altLang="en-US" sz="2400" dirty="0">
                <a:latin typeface="+mn-lt"/>
              </a:rPr>
              <a:t> leading to </a:t>
            </a:r>
            <a:r>
              <a:rPr lang="en-GB" altLang="en-US" sz="2400" b="1" dirty="0">
                <a:latin typeface="+mn-lt"/>
              </a:rPr>
              <a:t>terrorism</a:t>
            </a:r>
            <a:r>
              <a:rPr lang="en-GB" altLang="en-US" sz="2400" dirty="0">
                <a:latin typeface="+mn-lt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44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5"/>
          <p:cNvSpPr txBox="1">
            <a:spLocks noChangeArrowheads="1"/>
          </p:cNvSpPr>
          <p:nvPr/>
        </p:nvSpPr>
        <p:spPr bwMode="auto">
          <a:xfrm>
            <a:off x="2712244" y="133318"/>
            <a:ext cx="67675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b="1" dirty="0">
                <a:latin typeface="+mn-lt"/>
              </a:rPr>
              <a:t>Background</a:t>
            </a:r>
            <a:r>
              <a:rPr lang="en-GB" altLang="en-US" sz="2400" b="1" dirty="0">
                <a:latin typeface="Arial" charset="0"/>
              </a:rPr>
              <a:t> </a:t>
            </a:r>
            <a:endParaRPr lang="en-US" altLang="en-US" sz="2400" b="1" dirty="0">
              <a:latin typeface="Arial" charset="0"/>
            </a:endParaRPr>
          </a:p>
        </p:txBody>
      </p:sp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2661444" y="531816"/>
            <a:ext cx="7345362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dirty="0">
              <a:solidFill>
                <a:srgbClr val="000000"/>
              </a:solidFill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b="1" dirty="0">
                <a:solidFill>
                  <a:schemeClr val="bg1"/>
                </a:solidFill>
                <a:latin typeface="+mn-lt"/>
              </a:rPr>
              <a:t>Several hundred young British people have travelled to Syria and Iraq to join IS. Others have been recruited to commit acts of terrorism in this country. </a:t>
            </a:r>
          </a:p>
          <a:p>
            <a:pPr eaLnBrk="1" hangingPunct="1">
              <a:defRPr/>
            </a:pPr>
            <a:endParaRPr lang="en-GB" altLang="en-US" sz="2400" b="1" dirty="0">
              <a:solidFill>
                <a:schemeClr val="bg1"/>
              </a:solidFill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b="1" dirty="0">
                <a:solidFill>
                  <a:schemeClr val="bg1"/>
                </a:solidFill>
                <a:latin typeface="+mn-lt"/>
              </a:rPr>
              <a:t>Extremism can take many forms including that linked to Far Right / Neo Nazi / White Supremacist, Al Qaeda ideologies, Irish Nationalist and Loyalist paramilitary groups, and that linked to Animal Rights movements</a:t>
            </a:r>
            <a:r>
              <a:rPr lang="en-GB" altLang="en-US" sz="2400" dirty="0">
                <a:solidFill>
                  <a:schemeClr val="bg1"/>
                </a:solidFill>
                <a:latin typeface="+mn-lt"/>
              </a:rPr>
              <a:t>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altLang="en-US" dirty="0">
              <a:solidFill>
                <a:srgbClr val="000000"/>
              </a:solidFill>
            </a:endParaRPr>
          </a:p>
        </p:txBody>
      </p:sp>
      <p:pic>
        <p:nvPicPr>
          <p:cNvPr id="9220" name="Picture 3" descr="G:\Work\Leics PREVENT\Images\General Pics\animal_liberation_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3886200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G:\Work\Leics PREVENT\Images\FRE\ED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3957637"/>
            <a:ext cx="9906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" descr="G:\Work\Leics PREVENT\Images\XRW\Golden-Dawn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5541962"/>
            <a:ext cx="15240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6" descr="G:\Work\Leics PREVENT\Images\Islamist\Boko Hara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4064001"/>
            <a:ext cx="11811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7" descr="http://news.bbc.co.uk/olmedia/320000/images/_323366_combat-logo-1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3917951"/>
            <a:ext cx="93345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8" descr="http://static.cdn.ea.com/battlelog/prod/emblems/320/24/bf3/2832655241540257024.jpeg?v=135541482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540702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9" descr="http://www.tnnegypt.com/wp-content/uploads/2014/06/600px-flag_of_islamic_state_of_iraq-svg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6" y="5554663"/>
            <a:ext cx="923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0" descr="G:\Work\Leics PREVENT\Images\General Pics\Tamil-Tiger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5486401"/>
            <a:ext cx="127158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G:\Work\Leics PREVENT\Images\XRW\swastik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1" y="3932238"/>
            <a:ext cx="102711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102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ysClr val="window" lastClr="FFFFFF"/>
      </a:lt1>
      <a:dk2>
        <a:srgbClr val="001A70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ptx" id="{087BD051-1D22-4BEE-9BC3-9573E1899C6D}" vid="{9A6037E8-E5A8-4B67-B30D-42DA8ED67217}"/>
    </a:ext>
  </a:extLst>
</a:theme>
</file>

<file path=ppt/theme/theme2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MK College Gradient</Template>
  <TotalTime>2545</TotalTime>
  <Words>1038</Words>
  <Application>Microsoft Office PowerPoint</Application>
  <PresentationFormat>Widescreen</PresentationFormat>
  <Paragraphs>215</Paragraphs>
  <Slides>32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Arial Black</vt:lpstr>
      <vt:lpstr>Bangers</vt:lpstr>
      <vt:lpstr>Bernard MT Condensed</vt:lpstr>
      <vt:lpstr>Calibri</vt:lpstr>
      <vt:lpstr>Rockwell Extra Bold</vt:lpstr>
      <vt:lpstr>Sniglet</vt:lpstr>
      <vt:lpstr>Wingdings</vt:lpstr>
      <vt:lpstr>Office Theme</vt:lpstr>
      <vt:lpstr>Jachimo template</vt:lpstr>
      <vt:lpstr>Todays induction will include:</vt:lpstr>
      <vt:lpstr>Hello!</vt:lpstr>
      <vt:lpstr>Ice Breaker </vt:lpstr>
      <vt:lpstr>3.  House keeping</vt:lpstr>
      <vt:lpstr>4.  Health &amp; Safety</vt:lpstr>
      <vt:lpstr>5. Introduction  to   PREVENT Extremism and Radicalisation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links between  British Values and Safeguarding?</vt:lpstr>
      <vt:lpstr>8.  Course Standards</vt:lpstr>
      <vt:lpstr>PowerPoint Presentation</vt:lpstr>
      <vt:lpstr>PowerPoint Presentation</vt:lpstr>
      <vt:lpstr>PowerPoint Presentation</vt:lpstr>
      <vt:lpstr> Punctuality </vt:lpstr>
      <vt:lpstr>PowerPoint Presentation</vt:lpstr>
      <vt:lpstr> Behaviour, Attitude and Respect </vt:lpstr>
      <vt:lpstr>PowerPoint Presentation</vt:lpstr>
      <vt:lpstr>PowerPoint Presentation</vt:lpstr>
      <vt:lpstr>Attendance</vt:lpstr>
      <vt:lpstr>Homework</vt:lpstr>
      <vt:lpstr>Homework</vt:lpstr>
      <vt:lpstr>Other useful websites  Corbett Maths GCSE Bitesize / skillswise Khan Academy youtube maths vids Tutor padlets AQA or Edexcel websites</vt:lpstr>
      <vt:lpstr>College Password</vt:lpstr>
      <vt:lpstr>PowerPoint Presentation</vt:lpstr>
      <vt:lpstr>Functional Skills Maths Course Workbooks</vt:lpstr>
      <vt:lpstr>GCSE Maths Course Workbooks</vt:lpstr>
      <vt:lpstr>Functional Skills Maths Exams</vt:lpstr>
      <vt:lpstr>GCSE Maths Exams</vt:lpstr>
      <vt:lpstr>See you next week</vt:lpstr>
    </vt:vector>
  </TitlesOfParts>
  <Company>Milton Keynes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MK college</dc:title>
  <dc:creator>Debbie Rice</dc:creator>
  <cp:lastModifiedBy>mr cooke</cp:lastModifiedBy>
  <cp:revision>71</cp:revision>
  <dcterms:created xsi:type="dcterms:W3CDTF">2017-09-01T13:50:20Z</dcterms:created>
  <dcterms:modified xsi:type="dcterms:W3CDTF">2019-09-10T12:11:30Z</dcterms:modified>
</cp:coreProperties>
</file>