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57" r:id="rId5"/>
    <p:sldId id="259" r:id="rId6"/>
    <p:sldId id="270" r:id="rId7"/>
    <p:sldId id="271" r:id="rId8"/>
    <p:sldId id="262" r:id="rId9"/>
    <p:sldId id="265" r:id="rId10"/>
    <p:sldId id="273" r:id="rId11"/>
    <p:sldId id="274" r:id="rId12"/>
    <p:sldId id="275" r:id="rId13"/>
    <p:sldId id="27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4E27D7-3C3D-4C04-898A-624733014DEE}" v="685" dt="2021-08-27T10:43:46.561"/>
    <p1510:client id="{74399644-FA10-E5B5-FCAF-ECCAD97A5F63}" v="4" dt="2021-10-10T11:27:12.1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ith McCarthy" userId="S::keith.mccarthy@mkcollege.ac.uk::e75f3ac9-09e7-4752-aa98-845e47949851" providerId="AD" clId="Web-{74399644-FA10-E5B5-FCAF-ECCAD97A5F63}"/>
    <pc:docChg chg="modSld">
      <pc:chgData name="Keith McCarthy" userId="S::keith.mccarthy@mkcollege.ac.uk::e75f3ac9-09e7-4752-aa98-845e47949851" providerId="AD" clId="Web-{74399644-FA10-E5B5-FCAF-ECCAD97A5F63}" dt="2021-10-10T11:27:12.158" v="3" actId="1076"/>
      <pc:docMkLst>
        <pc:docMk/>
      </pc:docMkLst>
      <pc:sldChg chg="modSp">
        <pc:chgData name="Keith McCarthy" userId="S::keith.mccarthy@mkcollege.ac.uk::e75f3ac9-09e7-4752-aa98-845e47949851" providerId="AD" clId="Web-{74399644-FA10-E5B5-FCAF-ECCAD97A5F63}" dt="2021-10-10T11:27:05.549" v="1" actId="14100"/>
        <pc:sldMkLst>
          <pc:docMk/>
          <pc:sldMk cId="2601348568" sldId="268"/>
        </pc:sldMkLst>
        <pc:picChg chg="mod">
          <ac:chgData name="Keith McCarthy" userId="S::keith.mccarthy@mkcollege.ac.uk::e75f3ac9-09e7-4752-aa98-845e47949851" providerId="AD" clId="Web-{74399644-FA10-E5B5-FCAF-ECCAD97A5F63}" dt="2021-10-10T11:27:05.549" v="1" actId="14100"/>
          <ac:picMkLst>
            <pc:docMk/>
            <pc:sldMk cId="2601348568" sldId="268"/>
            <ac:picMk id="3" creationId="{90F31990-3B0D-47E8-AD87-C202E9830FA3}"/>
          </ac:picMkLst>
        </pc:picChg>
      </pc:sldChg>
      <pc:sldChg chg="modSp">
        <pc:chgData name="Keith McCarthy" userId="S::keith.mccarthy@mkcollege.ac.uk::e75f3ac9-09e7-4752-aa98-845e47949851" providerId="AD" clId="Web-{74399644-FA10-E5B5-FCAF-ECCAD97A5F63}" dt="2021-10-10T11:27:12.158" v="3" actId="1076"/>
        <pc:sldMkLst>
          <pc:docMk/>
          <pc:sldMk cId="2872222890" sldId="269"/>
        </pc:sldMkLst>
        <pc:picChg chg="mod">
          <ac:chgData name="Keith McCarthy" userId="S::keith.mccarthy@mkcollege.ac.uk::e75f3ac9-09e7-4752-aa98-845e47949851" providerId="AD" clId="Web-{74399644-FA10-E5B5-FCAF-ECCAD97A5F63}" dt="2021-10-10T11:27:09.908" v="2" actId="14100"/>
          <ac:picMkLst>
            <pc:docMk/>
            <pc:sldMk cId="2872222890" sldId="269"/>
            <ac:picMk id="4" creationId="{B601A416-35DF-4189-9111-F8AF58F1F4DA}"/>
          </ac:picMkLst>
        </pc:picChg>
        <pc:picChg chg="mod">
          <ac:chgData name="Keith McCarthy" userId="S::keith.mccarthy@mkcollege.ac.uk::e75f3ac9-09e7-4752-aa98-845e47949851" providerId="AD" clId="Web-{74399644-FA10-E5B5-FCAF-ECCAD97A5F63}" dt="2021-10-10T11:27:12.158" v="3" actId="1076"/>
          <ac:picMkLst>
            <pc:docMk/>
            <pc:sldMk cId="2872222890" sldId="269"/>
            <ac:picMk id="7" creationId="{A8970138-7DCF-4344-81D3-5BA16B18339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406C1-360C-401D-982C-48D3F98B7B4E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9BF39E-89C8-469C-83D8-2CCBDE19CA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6048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10/10/2021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8.png"/><Relationship Id="rId7" Type="http://schemas.openxmlformats.org/officeDocument/2006/relationships/image" Target="../media/image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584807"/>
            <a:ext cx="10788072" cy="1572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cs typeface="Times New Roman" panose="02020603050405020304" pitchFamily="18" charset="0"/>
              </a:rPr>
              <a:t>To be able to :</a:t>
            </a:r>
            <a:endParaRPr lang="en-US" dirty="0"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Read, write, order and compare fractions and mixed numbers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cs typeface="Times New Roman" panose="02020603050405020304" pitchFamily="18" charset="0"/>
              </a:rPr>
              <a:t>Express numbers as a fraction of another</a:t>
            </a:r>
            <a:endParaRPr lang="en-GB" dirty="0"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64569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4104640"/>
            <a:ext cx="11286836" cy="253630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/>
              <a:t>Fractions</a:t>
            </a:r>
            <a:endParaRPr lang="en-GB" b="1"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0C1F5E-02B7-4651-82CF-464DA4085A21}"/>
              </a:ext>
            </a:extLst>
          </p:cNvPr>
          <p:cNvSpPr txBox="1"/>
          <p:nvPr/>
        </p:nvSpPr>
        <p:spPr>
          <a:xfrm>
            <a:off x="720436" y="4357129"/>
            <a:ext cx="529428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dirty="0"/>
              <a:t>Work out 4.2 x 2.1</a:t>
            </a:r>
          </a:p>
          <a:p>
            <a:pPr marL="342900" indent="-342900">
              <a:buAutoNum type="alphaLcParenR"/>
            </a:pPr>
            <a:r>
              <a:rPr lang="en-GB" dirty="0"/>
              <a:t>On Friday, Lorenzo’s bank account had –£58.65 in. On Monday he got paid £276.50. How much does he have in his account once he gets paid?</a:t>
            </a:r>
          </a:p>
          <a:p>
            <a:pPr marL="342900" indent="-342900">
              <a:buAutoNum type="alphaLcParenR"/>
            </a:pPr>
            <a:r>
              <a:rPr lang="en-GB" dirty="0"/>
              <a:t>Xi gets a new job. She gets paid £7.54 per hour. In a year she works 8 hours a week. Estimate how much she earns in a year.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018D40-75C9-4548-A39D-532C18803079}"/>
              </a:ext>
            </a:extLst>
          </p:cNvPr>
          <p:cNvSpPr txBox="1"/>
          <p:nvPr/>
        </p:nvSpPr>
        <p:spPr>
          <a:xfrm>
            <a:off x="6214226" y="4357129"/>
            <a:ext cx="52942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d) Rachel needs to buy food. She needs to buy 18 packets of crisps. One pack costs £0.89. A multipack of 4 costs £3.40. Which option is cheaper, and by how much?</a:t>
            </a:r>
          </a:p>
        </p:txBody>
      </p:sp>
    </p:spTree>
    <p:extLst>
      <p:ext uri="{BB962C8B-B14F-4D97-AF65-F5344CB8AC3E}">
        <p14:creationId xmlns:p14="http://schemas.microsoft.com/office/powerpoint/2010/main" val="2751638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EAB32C-DEF2-454E-BEA2-A03E4A935055}"/>
              </a:ext>
            </a:extLst>
          </p:cNvPr>
          <p:cNvSpPr txBox="1"/>
          <p:nvPr/>
        </p:nvSpPr>
        <p:spPr>
          <a:xfrm>
            <a:off x="2422264" y="2347506"/>
            <a:ext cx="380809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sz="2800" dirty="0"/>
              <a:t>2 cm, 6 cm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4 kg, 20 kg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£ 8, £ 20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5 hrs, 24 hrs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DC5030-6A61-4C48-AF63-CAFBD56D2F9B}"/>
              </a:ext>
            </a:extLst>
          </p:cNvPr>
          <p:cNvSpPr txBox="1"/>
          <p:nvPr/>
        </p:nvSpPr>
        <p:spPr>
          <a:xfrm>
            <a:off x="6096000" y="2347506"/>
            <a:ext cx="380809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e) 12 days, 30 days</a:t>
            </a:r>
          </a:p>
          <a:p>
            <a:endParaRPr lang="en-GB" sz="2800" dirty="0"/>
          </a:p>
          <a:p>
            <a:pPr marL="385763" indent="-385763">
              <a:buAutoNum type="alphaLcParenR" startAt="6"/>
            </a:pPr>
            <a:r>
              <a:rPr lang="en-GB" sz="2800" dirty="0"/>
              <a:t>50p, £3</a:t>
            </a:r>
          </a:p>
          <a:p>
            <a:pPr marL="385763" indent="-385763">
              <a:buAutoNum type="alphaLcParenR" startAt="6"/>
            </a:pPr>
            <a:endParaRPr lang="en-GB" sz="2800" dirty="0"/>
          </a:p>
          <a:p>
            <a:pPr marL="385763" indent="-385763">
              <a:buAutoNum type="alphaLcParenR" startAt="6"/>
            </a:pPr>
            <a:r>
              <a:rPr lang="en-GB" sz="2800" dirty="0"/>
              <a:t>4 days, 2 weeks</a:t>
            </a:r>
          </a:p>
          <a:p>
            <a:pPr marL="385763" indent="-385763">
              <a:buAutoNum type="alphaLcParenR" startAt="6"/>
            </a:pPr>
            <a:endParaRPr lang="en-GB" sz="2800" dirty="0"/>
          </a:p>
          <a:p>
            <a:pPr marL="385763" indent="-385763">
              <a:buAutoNum type="alphaLcParenR" startAt="6"/>
            </a:pPr>
            <a:r>
              <a:rPr lang="en-GB" sz="2800" dirty="0"/>
              <a:t>40 minutes, 2 hrs</a:t>
            </a:r>
          </a:p>
        </p:txBody>
      </p:sp>
      <p:sp>
        <p:nvSpPr>
          <p:cNvPr id="8" name="Rounded Rectangle 11">
            <a:extLst>
              <a:ext uri="{FF2B5EF4-FFF2-40B4-BE49-F238E27FC236}">
                <a16:creationId xmlns:a16="http://schemas.microsoft.com/office/drawing/2014/main" id="{5F6ECD87-FEAD-4F5D-B64C-0D3DDA11FCE7}"/>
              </a:ext>
            </a:extLst>
          </p:cNvPr>
          <p:cNvSpPr/>
          <p:nvPr/>
        </p:nvSpPr>
        <p:spPr>
          <a:xfrm>
            <a:off x="608271" y="1292773"/>
            <a:ext cx="10971198" cy="528667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122F7C-4C44-4C30-97B2-D1D84DE3A1ED}"/>
              </a:ext>
            </a:extLst>
          </p:cNvPr>
          <p:cNvSpPr txBox="1"/>
          <p:nvPr/>
        </p:nvSpPr>
        <p:spPr>
          <a:xfrm>
            <a:off x="1257300" y="1609725"/>
            <a:ext cx="8039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Express the first as a fraction of the second: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372985C-8F31-4EBA-81EF-14AA1C059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</p:spTree>
    <p:extLst>
      <p:ext uri="{BB962C8B-B14F-4D97-AF65-F5344CB8AC3E}">
        <p14:creationId xmlns:p14="http://schemas.microsoft.com/office/powerpoint/2010/main" val="3565062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76898" y="361327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Past Paper 1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647996D-A7FA-4E0C-8C22-177BAF5E90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98" y="730659"/>
            <a:ext cx="1067687" cy="1037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0F31990-3B0D-47E8-AD87-C202E9830F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8655" y="1767841"/>
            <a:ext cx="9620250" cy="1877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48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1673" y="175491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*** Past Paper 2 ***</a:t>
            </a:r>
          </a:p>
        </p:txBody>
      </p:sp>
      <p:pic>
        <p:nvPicPr>
          <p:cNvPr id="4" name="Picture 3" descr="Graphical user interface, text, application&#10;&#10;Description automatically generated with medium confidence">
            <a:extLst>
              <a:ext uri="{FF2B5EF4-FFF2-40B4-BE49-F238E27FC236}">
                <a16:creationId xmlns:a16="http://schemas.microsoft.com/office/drawing/2014/main" id="{B601A416-35DF-4189-9111-F8AF58F1F4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850" y="1131598"/>
            <a:ext cx="8155516" cy="29368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970138-7DCF-4344-81D3-5BA16B1833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7850" y="4003040"/>
            <a:ext cx="7772400" cy="647700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BA93A2AA-5528-4367-BAB2-886C8BAB16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98" y="730659"/>
            <a:ext cx="1067687" cy="1037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2222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591126" y="1479223"/>
            <a:ext cx="4978401" cy="260100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591125" y="4735888"/>
            <a:ext cx="4978401" cy="195445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783141" y="1424904"/>
            <a:ext cx="4978401" cy="26171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937974" y="4269330"/>
            <a:ext cx="4922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Fractions of Quantities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83141" y="1034715"/>
            <a:ext cx="4135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Comparing Fractions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Starter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29670" y="5047952"/>
            <a:ext cx="4729021" cy="967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AutoNum type="alphaLcParenR"/>
            </a:pPr>
            <a:r>
              <a:rPr lang="en-GB" sz="2000" dirty="0"/>
              <a:t>Find 5cm as a fraction of 15cm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000" dirty="0"/>
              <a:t>Find 7 days as a fraction of 4 weeks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39AC095-E036-4A6F-8DEA-1DD229FA12ED}"/>
                  </a:ext>
                </a:extLst>
              </p:cNvPr>
              <p:cNvSpPr txBox="1"/>
              <p:nvPr/>
            </p:nvSpPr>
            <p:spPr>
              <a:xfrm>
                <a:off x="7048500" y="1685925"/>
                <a:ext cx="3916941" cy="16633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Write these fractions from smallest to biggest:</a:t>
                </a:r>
              </a:p>
              <a:p>
                <a:endParaRPr lang="en-GB" dirty="0"/>
              </a:p>
              <a:p>
                <a:r>
                  <a:rPr lang="en-GB" sz="3200" dirty="0"/>
                  <a:t>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3200" dirty="0"/>
                  <a:t> 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3200" dirty="0"/>
                  <a:t> , 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3200" dirty="0"/>
                  <a:t> 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39AC095-E036-4A6F-8DEA-1DD229FA12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8500" y="1685925"/>
                <a:ext cx="3916941" cy="1663340"/>
              </a:xfrm>
              <a:prstGeom prst="rect">
                <a:avLst/>
              </a:prstGeom>
              <a:blipFill>
                <a:blip r:embed="rId3"/>
                <a:stretch>
                  <a:fillRect l="-3888" t="-2206" b="-33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ounded Rectangle 10">
            <a:extLst>
              <a:ext uri="{FF2B5EF4-FFF2-40B4-BE49-F238E27FC236}">
                <a16:creationId xmlns:a16="http://schemas.microsoft.com/office/drawing/2014/main" id="{FE9471D7-088C-4A52-B539-1B302E8027DA}"/>
              </a:ext>
            </a:extLst>
          </p:cNvPr>
          <p:cNvSpPr/>
          <p:nvPr/>
        </p:nvSpPr>
        <p:spPr>
          <a:xfrm>
            <a:off x="6829425" y="4704444"/>
            <a:ext cx="4932117" cy="198590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DAE1DD-215E-4B96-A092-7AD720BE71BA}"/>
              </a:ext>
            </a:extLst>
          </p:cNvPr>
          <p:cNvSpPr txBox="1"/>
          <p:nvPr/>
        </p:nvSpPr>
        <p:spPr>
          <a:xfrm>
            <a:off x="6733311" y="4253567"/>
            <a:ext cx="5611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Improper and Mixed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67C2CE4-088F-4E3F-89F9-01FFAD5EC2C0}"/>
                  </a:ext>
                </a:extLst>
              </p:cNvPr>
              <p:cNvSpPr txBox="1"/>
              <p:nvPr/>
            </p:nvSpPr>
            <p:spPr>
              <a:xfrm>
                <a:off x="7048500" y="5165811"/>
                <a:ext cx="4729021" cy="13706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sz="2000" dirty="0"/>
                  <a:t>What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000" dirty="0"/>
                  <a:t> as a mixed number?</a:t>
                </a:r>
              </a:p>
              <a:p>
                <a:pPr marL="342900" indent="-342900">
                  <a:lnSpc>
                    <a:spcPct val="150000"/>
                  </a:lnSpc>
                  <a:buAutoNum type="alphaLcParenR"/>
                </a:pPr>
                <a:r>
                  <a:rPr lang="en-GB" sz="2000" dirty="0"/>
                  <a:t>What is 2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000" dirty="0"/>
                  <a:t> as an improper fraction?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67C2CE4-088F-4E3F-89F9-01FFAD5EC2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8500" y="5165811"/>
                <a:ext cx="4729021" cy="1370632"/>
              </a:xfrm>
              <a:prstGeom prst="rect">
                <a:avLst/>
              </a:prstGeom>
              <a:blipFill>
                <a:blip r:embed="rId5"/>
                <a:stretch>
                  <a:fillRect l="-1418" b="-2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5E6A8B2F-1749-4245-9095-7FC9F564501A}"/>
              </a:ext>
            </a:extLst>
          </p:cNvPr>
          <p:cNvSpPr txBox="1"/>
          <p:nvPr/>
        </p:nvSpPr>
        <p:spPr>
          <a:xfrm>
            <a:off x="1026577" y="1122593"/>
            <a:ext cx="4135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Adding and Subtracting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C64CD9-32BC-4C3F-BCC1-8A1BC7CE338B}"/>
              </a:ext>
            </a:extLst>
          </p:cNvPr>
          <p:cNvSpPr txBox="1"/>
          <p:nvPr/>
        </p:nvSpPr>
        <p:spPr>
          <a:xfrm>
            <a:off x="3086100" y="3244334"/>
            <a:ext cx="6172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A3F59BA-2A98-4850-8A97-BF265D80AB6A}"/>
                  </a:ext>
                </a:extLst>
              </p:cNvPr>
              <p:cNvSpPr txBox="1"/>
              <p:nvPr/>
            </p:nvSpPr>
            <p:spPr>
              <a:xfrm>
                <a:off x="706845" y="1782500"/>
                <a:ext cx="1876720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A3F59BA-2A98-4850-8A97-BF265D80AB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845" y="1782500"/>
                <a:ext cx="1876720" cy="90178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585E456-AD7A-4B51-852B-51B9E7E9DCD0}"/>
                  </a:ext>
                </a:extLst>
              </p:cNvPr>
              <p:cNvSpPr txBox="1"/>
              <p:nvPr/>
            </p:nvSpPr>
            <p:spPr>
              <a:xfrm>
                <a:off x="3478376" y="1742396"/>
                <a:ext cx="1876720" cy="9002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GB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585E456-AD7A-4B51-852B-51B9E7E9DC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8376" y="1742396"/>
                <a:ext cx="1876720" cy="9002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16394F47-1C35-4FB2-9B9D-AA9C4157693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56902" y="3137229"/>
                <a:ext cx="2031167" cy="1324094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GB" sz="3200" i="1"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32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3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3600" dirty="0"/>
                  <a:t> </a:t>
                </a:r>
              </a:p>
              <a:p>
                <a:endParaRPr lang="en-GB" sz="4000" dirty="0"/>
              </a:p>
            </p:txBody>
          </p:sp>
        </mc:Choice>
        <mc:Fallback xmlns="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16394F47-1C35-4FB2-9B9D-AA9C4157693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56902" y="3137229"/>
                <a:ext cx="2031167" cy="1324094"/>
              </a:xfrm>
              <a:blipFill>
                <a:blip r:embed="rId8"/>
                <a:stretch>
                  <a:fillRect t="-18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11A7D72-15CC-4E8E-A99E-095FEC4745CA}"/>
                  </a:ext>
                </a:extLst>
              </p:cNvPr>
              <p:cNvSpPr txBox="1"/>
              <p:nvPr/>
            </p:nvSpPr>
            <p:spPr>
              <a:xfrm>
                <a:off x="3478376" y="2978107"/>
                <a:ext cx="1876720" cy="1086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GB" sz="28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nor/>
                        </m:rPr>
                        <a:rPr lang="en-GB" sz="2800" dirty="0"/>
                        <m:t> </m:t>
                      </m:r>
                    </m:oMath>
                  </m:oMathPara>
                </a14:m>
                <a:endParaRPr lang="en-GB" sz="2800" dirty="0"/>
              </a:p>
              <a:p>
                <a:endParaRPr lang="en-GB" sz="12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11A7D72-15CC-4E8E-A99E-095FEC4745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8376" y="2978107"/>
                <a:ext cx="1876720" cy="108645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Mixed Number &amp; Top Heavy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35975" y="2443044"/>
                <a:ext cx="9162934" cy="535468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Convert 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000" dirty="0"/>
                  <a:t> to an improper fraction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5975" y="2443044"/>
                <a:ext cx="9162934" cy="535468"/>
              </a:xfrm>
              <a:prstGeom prst="rect">
                <a:avLst/>
              </a:prstGeom>
              <a:blipFill>
                <a:blip r:embed="rId2"/>
                <a:stretch>
                  <a:fillRect l="-732" b="-7955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35975" y="4929527"/>
                <a:ext cx="9162934" cy="128654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sz="2000" dirty="0"/>
                  <a:t>Convert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000" dirty="0"/>
                  <a:t> to a mixed number</a:t>
                </a:r>
              </a:p>
            </p:txBody>
          </p:sp>
        </mc:Choice>
        <mc:Fallback xmlns="">
          <p:sp>
            <p:nvSpPr>
              <p:cNvPr id="10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35975" y="4929527"/>
                <a:ext cx="9162934" cy="1286543"/>
              </a:xfrm>
              <a:blipFill>
                <a:blip r:embed="rId3"/>
                <a:stretch>
                  <a:fillRect l="-7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9955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184684" y="2117557"/>
                <a:ext cx="4555957" cy="40945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Convert the following to a mixed number:</a:t>
                </a:r>
              </a:p>
              <a:p>
                <a:pPr marL="342900" indent="-342900">
                  <a:buAutoNum type="arabicParenR"/>
                </a:pPr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n-GB" sz="2000" dirty="0"/>
              </a:p>
              <a:p>
                <a:pPr marL="342900" indent="-342900">
                  <a:buAutoNum type="arabicParenR"/>
                </a:pPr>
                <a:endParaRPr lang="en-GB" sz="2000" dirty="0"/>
              </a:p>
              <a:p>
                <a:pPr marL="342900" indent="-342900">
                  <a:buAutoNum type="arabicParenR"/>
                </a:pPr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2000" dirty="0"/>
              </a:p>
              <a:p>
                <a:pPr marL="342900" indent="-342900">
                  <a:buAutoNum type="arabicParenR"/>
                </a:pPr>
                <a:endParaRPr lang="en-GB" sz="2000" dirty="0"/>
              </a:p>
              <a:p>
                <a:pPr marL="342900" indent="-342900">
                  <a:buAutoNum type="arabicParenR"/>
                </a:pPr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87</m:t>
                        </m:r>
                      </m:num>
                      <m:den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en-GB" sz="2000" dirty="0"/>
              </a:p>
              <a:p>
                <a:pPr marL="342900" indent="-342900">
                  <a:buAutoNum type="arabicParenR"/>
                </a:pPr>
                <a:endParaRPr lang="en-GB" sz="2000" dirty="0"/>
              </a:p>
              <a:p>
                <a:pPr marL="342900" indent="-342900">
                  <a:buAutoNum type="arabicParenR"/>
                </a:pPr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62</m:t>
                        </m:r>
                      </m:num>
                      <m:den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GB" sz="2000" b="0" dirty="0"/>
              </a:p>
              <a:p>
                <a:pPr marL="342900" indent="-342900">
                  <a:buAutoNum type="arabicParenR"/>
                </a:pPr>
                <a:endParaRPr lang="en-GB" sz="2000" b="0" dirty="0"/>
              </a:p>
              <a:p>
                <a:pPr marL="342900" indent="-342900">
                  <a:buAutoNum type="arabicParenR"/>
                </a:pPr>
                <a:r>
                  <a:rPr lang="en-GB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36</m:t>
                        </m:r>
                      </m:num>
                      <m:den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4684" y="2117557"/>
                <a:ext cx="4555957" cy="4094519"/>
              </a:xfrm>
              <a:prstGeom prst="rect">
                <a:avLst/>
              </a:prstGeom>
              <a:blipFill>
                <a:blip r:embed="rId2"/>
                <a:stretch>
                  <a:fillRect l="-1471" t="-7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768705" y="2102977"/>
                <a:ext cx="4555957" cy="37805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Convert the following to an improper fraction:</a:t>
                </a:r>
              </a:p>
              <a:p>
                <a:pPr marL="342900" indent="-342900">
                  <a:buAutoNum type="arabicParenR"/>
                </a:pPr>
                <a:r>
                  <a:rPr lang="en-GB" sz="2000" dirty="0"/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2000" dirty="0"/>
              </a:p>
              <a:p>
                <a:pPr marL="342900" indent="-342900">
                  <a:buAutoNum type="arabicParenR"/>
                </a:pPr>
                <a:endParaRPr lang="en-GB" sz="2000" dirty="0"/>
              </a:p>
              <a:p>
                <a:pPr marL="342900" indent="-342900">
                  <a:buAutoNum type="arabicParenR"/>
                </a:pPr>
                <a:r>
                  <a:rPr lang="en-GB" sz="2000" dirty="0"/>
                  <a:t>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GB" sz="2000" dirty="0"/>
              </a:p>
              <a:p>
                <a:pPr marL="342900" indent="-342900">
                  <a:buAutoNum type="arabicParenR"/>
                </a:pPr>
                <a:endParaRPr lang="en-GB" sz="2000" dirty="0"/>
              </a:p>
              <a:p>
                <a:pPr marL="342900" indent="-342900">
                  <a:buAutoNum type="arabicParenR"/>
                </a:pPr>
                <a:r>
                  <a:rPr lang="en-GB" sz="2000" dirty="0"/>
                  <a:t>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GB" sz="2000" b="0" dirty="0"/>
              </a:p>
              <a:p>
                <a:pPr marL="342900" indent="-342900">
                  <a:buAutoNum type="arabicParenR"/>
                </a:pPr>
                <a:endParaRPr lang="en-GB" sz="2000" dirty="0"/>
              </a:p>
              <a:p>
                <a:pPr marL="342900" indent="-342900">
                  <a:buAutoNum type="arabicParenR"/>
                </a:pPr>
                <a:r>
                  <a:rPr lang="en-GB" sz="2000" dirty="0"/>
                  <a:t>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endParaRPr lang="en-GB" sz="2000" dirty="0"/>
              </a:p>
              <a:p>
                <a:pPr marL="342900" indent="-342900">
                  <a:buAutoNum type="arabicParenR"/>
                </a:pPr>
                <a:endParaRPr lang="en-GB" sz="2000" dirty="0"/>
              </a:p>
              <a:p>
                <a:pPr marL="342900" indent="-342900">
                  <a:buAutoNum type="arabicParenR"/>
                </a:pPr>
                <a:r>
                  <a:rPr lang="en-GB" sz="2000" dirty="0"/>
                  <a:t>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2000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GB" sz="20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8705" y="2102977"/>
                <a:ext cx="4555957" cy="3780587"/>
              </a:xfrm>
              <a:prstGeom prst="rect">
                <a:avLst/>
              </a:prstGeom>
              <a:blipFill>
                <a:blip r:embed="rId3"/>
                <a:stretch>
                  <a:fillRect l="-1471" t="-968" b="-3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072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Comparing Fractions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7892" y="2028657"/>
            <a:ext cx="455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Put these fractions in ascending order: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4871B4CA-C199-4B41-8476-9DFB718CE9D6}"/>
              </a:ext>
            </a:extLst>
          </p:cNvPr>
          <p:cNvSpPr/>
          <p:nvPr/>
        </p:nvSpPr>
        <p:spPr>
          <a:xfrm>
            <a:off x="1387885" y="165493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C896811-56B3-4D33-8FDF-90E90E4FC074}"/>
                  </a:ext>
                </a:extLst>
              </p:cNvPr>
              <p:cNvSpPr txBox="1"/>
              <p:nvPr/>
            </p:nvSpPr>
            <p:spPr>
              <a:xfrm>
                <a:off x="3875870" y="2656406"/>
                <a:ext cx="295275" cy="6165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            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C896811-56B3-4D33-8FDF-90E90E4FC0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5870" y="2656406"/>
                <a:ext cx="295275" cy="61651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B82F4AC-6531-43FD-ACFB-2B3EFD3755F2}"/>
                  </a:ext>
                </a:extLst>
              </p:cNvPr>
              <p:cNvSpPr txBox="1"/>
              <p:nvPr/>
            </p:nvSpPr>
            <p:spPr>
              <a:xfrm>
                <a:off x="4996615" y="2638425"/>
                <a:ext cx="704850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B82F4AC-6531-43FD-ACFB-2B3EFD3755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6615" y="2638425"/>
                <a:ext cx="704850" cy="63478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5677C0E-BABA-4C5C-B706-42FB0237A8D7}"/>
                  </a:ext>
                </a:extLst>
              </p:cNvPr>
              <p:cNvSpPr txBox="1"/>
              <p:nvPr/>
            </p:nvSpPr>
            <p:spPr>
              <a:xfrm>
                <a:off x="6168037" y="2628900"/>
                <a:ext cx="704850" cy="6090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5677C0E-BABA-4C5C-B706-42FB0237A8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8037" y="2628900"/>
                <a:ext cx="704850" cy="6090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E1D6536-15D1-49C0-A7D4-9B44BF41F687}"/>
                  </a:ext>
                </a:extLst>
              </p:cNvPr>
              <p:cNvSpPr txBox="1"/>
              <p:nvPr/>
            </p:nvSpPr>
            <p:spPr>
              <a:xfrm>
                <a:off x="7253364" y="2638425"/>
                <a:ext cx="704850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E1D6536-15D1-49C0-A7D4-9B44BF41F6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3364" y="2638425"/>
                <a:ext cx="704850" cy="6347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C671B6EC-0BBA-4BD0-93AC-E104353AA906}"/>
              </a:ext>
            </a:extLst>
          </p:cNvPr>
          <p:cNvSpPr/>
          <p:nvPr/>
        </p:nvSpPr>
        <p:spPr>
          <a:xfrm>
            <a:off x="1387885" y="4196146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094A7F-D96D-426A-9E46-B9BDAEF5CB94}"/>
              </a:ext>
            </a:extLst>
          </p:cNvPr>
          <p:cNvSpPr txBox="1"/>
          <p:nvPr/>
        </p:nvSpPr>
        <p:spPr>
          <a:xfrm>
            <a:off x="1712192" y="4485279"/>
            <a:ext cx="455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Put these fractions in descending order: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EDD3FD2-A6CD-48D7-BBDD-DE74419F83B1}"/>
                  </a:ext>
                </a:extLst>
              </p:cNvPr>
              <p:cNvSpPr txBox="1"/>
              <p:nvPr/>
            </p:nvSpPr>
            <p:spPr>
              <a:xfrm>
                <a:off x="5110915" y="5095047"/>
                <a:ext cx="704850" cy="6347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EDD3FD2-A6CD-48D7-BBDD-DE74419F83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0915" y="5095047"/>
                <a:ext cx="704850" cy="63478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D84D5DC-C7EE-4106-8F7D-E58FCD5E6E82}"/>
                  </a:ext>
                </a:extLst>
              </p:cNvPr>
              <p:cNvSpPr txBox="1"/>
              <p:nvPr/>
            </p:nvSpPr>
            <p:spPr>
              <a:xfrm>
                <a:off x="7367664" y="5095047"/>
                <a:ext cx="704850" cy="6090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7D84D5DC-C7EE-4106-8F7D-E58FCD5E6E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7664" y="5095047"/>
                <a:ext cx="704850" cy="6090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B0BE55F-6222-4674-9DFE-0F5B639BBAD1}"/>
                  </a:ext>
                </a:extLst>
              </p:cNvPr>
              <p:cNvSpPr txBox="1"/>
              <p:nvPr/>
            </p:nvSpPr>
            <p:spPr>
              <a:xfrm>
                <a:off x="4167940" y="5123099"/>
                <a:ext cx="704850" cy="4857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dirty="0"/>
                  <a:t>3</a:t>
                </a:r>
                <a:r>
                  <a:rPr lang="en-GB" sz="1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1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1800" dirty="0"/>
                  <a:t> </a:t>
                </a:r>
                <a:endParaRPr lang="en-GB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B0BE55F-6222-4674-9DFE-0F5B639BBA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7940" y="5123099"/>
                <a:ext cx="704850" cy="485774"/>
              </a:xfrm>
              <a:prstGeom prst="rect">
                <a:avLst/>
              </a:prstGeom>
              <a:blipFill>
                <a:blip r:embed="rId8"/>
                <a:stretch>
                  <a:fillRect l="-7826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15DAFCE-F603-4FAE-B868-E869AABD189B}"/>
                  </a:ext>
                </a:extLst>
              </p:cNvPr>
              <p:cNvSpPr txBox="1"/>
              <p:nvPr/>
            </p:nvSpPr>
            <p:spPr>
              <a:xfrm>
                <a:off x="6424689" y="5126510"/>
                <a:ext cx="704850" cy="4851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dirty="0"/>
                  <a:t>3</a:t>
                </a:r>
                <a:r>
                  <a:rPr lang="en-GB" sz="1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1800" dirty="0"/>
                  <a:t> </a:t>
                </a:r>
                <a:endParaRPr lang="en-GB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15DAFCE-F603-4FAE-B868-E869AABD18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4689" y="5126510"/>
                <a:ext cx="704850" cy="485197"/>
              </a:xfrm>
              <a:prstGeom prst="rect">
                <a:avLst/>
              </a:prstGeom>
              <a:blipFill>
                <a:blip r:embed="rId9"/>
                <a:stretch>
                  <a:fillRect l="-7759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908922" y="1732624"/>
                <a:ext cx="4555957" cy="3405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Put these fractions in ascending order.</a:t>
                </a:r>
              </a:p>
              <a:p>
                <a:endParaRPr lang="en-GB" sz="2000" dirty="0"/>
              </a:p>
              <a:p>
                <a:endParaRPr lang="en-GB" sz="2400" dirty="0"/>
              </a:p>
              <a:p>
                <a:r>
                  <a:rPr lang="en-GB" sz="2400" dirty="0"/>
                  <a:t>a)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      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400" dirty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endParaRPr lang="en-GB" sz="2400" dirty="0"/>
              </a:p>
              <a:p>
                <a:endParaRPr lang="en-GB" sz="2400" dirty="0"/>
              </a:p>
              <a:p>
                <a:r>
                  <a:rPr lang="en-GB" sz="2400" dirty="0"/>
                  <a:t>b)  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5</m:t>
                    </m:r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400" dirty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53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2400" dirty="0"/>
                  <a:t>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4</m:t>
                    </m:r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endParaRPr lang="en-GB" sz="2400" dirty="0"/>
              </a:p>
              <a:p>
                <a:pPr marL="342900" indent="-342900">
                  <a:buAutoNum type="alphaLcParenR"/>
                </a:pPr>
                <a:endParaRPr lang="en-GB" sz="2400" i="1" dirty="0"/>
              </a:p>
              <a:p>
                <a:r>
                  <a:rPr lang="en-GB" sz="2400" dirty="0"/>
                  <a:t>c)  </a:t>
                </a:r>
                <a14:m>
                  <m:oMath xmlns:m="http://schemas.openxmlformats.org/officeDocument/2006/math"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2</m:t>
                    </m:r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400" dirty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GB" sz="2400" dirty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922" y="1732624"/>
                <a:ext cx="4555957" cy="3405932"/>
              </a:xfrm>
              <a:prstGeom prst="rect">
                <a:avLst/>
              </a:prstGeom>
              <a:blipFill>
                <a:blip r:embed="rId2"/>
                <a:stretch>
                  <a:fillRect l="-2008" t="-894" b="-8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787755" y="2123340"/>
                <a:ext cx="4566045" cy="1154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Rachel takes </a:t>
                </a:r>
                <a:r>
                  <a:rPr lang="en-GB" sz="1800" dirty="0"/>
                  <a:t>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800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8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m of cloth, Ria takes 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b="0" i="0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GB" dirty="0"/>
                  <a:t>m and Ricardo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dirty="0"/>
                  <a:t>m of cloth. Who takes the most cloth?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7755" y="2123340"/>
                <a:ext cx="4566045" cy="1154483"/>
              </a:xfrm>
              <a:prstGeom prst="rect">
                <a:avLst/>
              </a:prstGeom>
              <a:blipFill>
                <a:blip r:embed="rId3"/>
                <a:stretch>
                  <a:fillRect l="-1067" r="-1333" b="-73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Adding and Subtracting Fractions 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4871B4CA-C199-4B41-8476-9DFB718CE9D6}"/>
              </a:ext>
            </a:extLst>
          </p:cNvPr>
          <p:cNvSpPr/>
          <p:nvPr/>
        </p:nvSpPr>
        <p:spPr>
          <a:xfrm>
            <a:off x="1387885" y="165493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C671B6EC-0BBA-4BD0-93AC-E104353AA906}"/>
              </a:ext>
            </a:extLst>
          </p:cNvPr>
          <p:cNvSpPr/>
          <p:nvPr/>
        </p:nvSpPr>
        <p:spPr>
          <a:xfrm>
            <a:off x="1387885" y="4196146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CED59FB-F390-4CA6-A0BE-CBE0A21ED83E}"/>
                  </a:ext>
                </a:extLst>
              </p:cNvPr>
              <p:cNvSpPr txBox="1"/>
              <p:nvPr/>
            </p:nvSpPr>
            <p:spPr>
              <a:xfrm>
                <a:off x="2134177" y="1912713"/>
                <a:ext cx="1876720" cy="124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CED59FB-F390-4CA6-A0BE-CBE0A21ED8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4177" y="1912713"/>
                <a:ext cx="1876720" cy="124880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28A0613-D4F8-44BC-8150-5E23F58D1EBA}"/>
                  </a:ext>
                </a:extLst>
              </p:cNvPr>
              <p:cNvSpPr txBox="1"/>
              <p:nvPr/>
            </p:nvSpPr>
            <p:spPr>
              <a:xfrm>
                <a:off x="6784058" y="1914956"/>
                <a:ext cx="1876720" cy="12465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228A0613-D4F8-44BC-8150-5E23F58D1E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4058" y="1914956"/>
                <a:ext cx="1876720" cy="12465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93506CD-3C35-491A-856E-DF6CAEF27075}"/>
                  </a:ext>
                </a:extLst>
              </p:cNvPr>
              <p:cNvSpPr txBox="1"/>
              <p:nvPr/>
            </p:nvSpPr>
            <p:spPr>
              <a:xfrm>
                <a:off x="2059657" y="4578664"/>
                <a:ext cx="2636167" cy="1248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000" b="0" i="0" smtClean="0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en-GB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+1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93506CD-3C35-491A-856E-DF6CAEF270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9657" y="4578664"/>
                <a:ext cx="2636167" cy="12488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277BBEE-B49F-4A9D-BA1B-785010419F9A}"/>
                  </a:ext>
                </a:extLst>
              </p:cNvPr>
              <p:cNvSpPr txBox="1"/>
              <p:nvPr/>
            </p:nvSpPr>
            <p:spPr>
              <a:xfrm>
                <a:off x="6698332" y="4580907"/>
                <a:ext cx="2712367" cy="12465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4000" b="0" i="0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4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r>
                            <a:rPr lang="en-GB" sz="4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40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277BBEE-B49F-4A9D-BA1B-785010419F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8332" y="4580907"/>
                <a:ext cx="2712367" cy="12465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713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468823" y="2132734"/>
                <a:ext cx="5081508" cy="36223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a) Jeremy has 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m:rPr>
                        <m:sty m:val="p"/>
                      </m:rPr>
                      <a:rPr lang="en-GB" sz="2000" b="0" i="0" smtClean="0">
                        <a:latin typeface="Cambria Math" panose="02040503050406030204" pitchFamily="18" charset="0"/>
                      </a:rPr>
                      <m:t>cm</m:t>
                    </m:r>
                    <m:r>
                      <a:rPr lang="en-GB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2000" b="0" i="0" smtClean="0">
                        <a:latin typeface="Cambria Math" panose="02040503050406030204" pitchFamily="18" charset="0"/>
                      </a:rPr>
                      <m:t>of</m:t>
                    </m:r>
                    <m:r>
                      <a:rPr lang="en-GB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2000" b="0" i="0" smtClean="0">
                        <a:latin typeface="Cambria Math" panose="02040503050406030204" pitchFamily="18" charset="0"/>
                      </a:rPr>
                      <m:t>string</m:t>
                    </m:r>
                    <m:r>
                      <a:rPr lang="en-GB" sz="2000" b="0" i="0" smtClean="0">
                        <a:latin typeface="Cambria Math" panose="02040503050406030204" pitchFamily="18" charset="0"/>
                      </a:rPr>
                      <m:t>. </m:t>
                    </m:r>
                    <m:r>
                      <m:rPr>
                        <m:sty m:val="p"/>
                      </m:rPr>
                      <a:rPr lang="en-GB" sz="2000" b="0" i="0" smtClean="0">
                        <a:latin typeface="Cambria Math" panose="02040503050406030204" pitchFamily="18" charset="0"/>
                      </a:rPr>
                      <m:t>Lola</m:t>
                    </m:r>
                    <m:r>
                      <a:rPr lang="en-GB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2000" b="0" i="0" smtClean="0">
                        <a:latin typeface="Cambria Math" panose="02040503050406030204" pitchFamily="18" charset="0"/>
                      </a:rPr>
                      <m:t>has</m:t>
                    </m:r>
                    <m:r>
                      <m:rPr>
                        <m:nor/>
                      </m:rPr>
                      <a:rPr lang="en-GB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2000" dirty="0"/>
                      <m:t>2</m:t>
                    </m:r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m:rPr>
                        <m:sty m:val="p"/>
                      </m:rPr>
                      <a:rPr lang="en-GB" sz="2000" b="0" i="0" smtClean="0"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GB" sz="2000" dirty="0"/>
                  <a:t>. </a:t>
                </a:r>
              </a:p>
              <a:p>
                <a:r>
                  <a:rPr lang="en-GB" sz="2000" dirty="0"/>
                  <a:t>How much string do they have altogether?</a:t>
                </a:r>
              </a:p>
              <a:p>
                <a:endParaRPr lang="en-GB" sz="2000" dirty="0"/>
              </a:p>
              <a:p>
                <a:r>
                  <a:rPr lang="en-GB" sz="2000" dirty="0"/>
                  <a:t>b) A marathon is 26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2000" b="0" i="0" smtClean="0">
                        <a:latin typeface="Cambria Math" panose="02040503050406030204" pitchFamily="18" charset="0"/>
                      </a:rPr>
                      <m:t>miles</m:t>
                    </m:r>
                    <m:r>
                      <a:rPr lang="en-GB" sz="2000" b="0" i="0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en-GB" sz="2000" dirty="0"/>
                  <a:t>Priya is 15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en-GB" sz="2000" dirty="0"/>
              </a:p>
              <a:p>
                <a:r>
                  <a:rPr lang="en-GB" sz="2000" dirty="0"/>
                  <a:t> of the way through. How far has she got left to go?</a:t>
                </a:r>
              </a:p>
              <a:p>
                <a:endParaRPr lang="en-GB" sz="2000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8823" y="2132734"/>
                <a:ext cx="5081508" cy="3622338"/>
              </a:xfrm>
              <a:prstGeom prst="rect">
                <a:avLst/>
              </a:prstGeom>
              <a:blipFill>
                <a:blip r:embed="rId2"/>
                <a:stretch>
                  <a:fillRect l="-1199" r="-203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BFE9B32B-9DE4-43D8-93BA-1BC085AF01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32343" y="1920240"/>
                <a:ext cx="3709116" cy="301752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GB" sz="2000" dirty="0"/>
                  <a:t>a) </a:t>
                </a:r>
                <a14:m>
                  <m:oMath xmlns:m="http://schemas.openxmlformats.org/officeDocument/2006/math">
                    <m:r>
                      <a:rPr lang="en-GB" sz="2000" i="1" smtClean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GB" sz="20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000" dirty="0"/>
                  <a:t> =</a:t>
                </a:r>
              </a:p>
              <a:p>
                <a:pPr marL="457200" indent="-457200">
                  <a:buAutoNum type="alphaLcParenR"/>
                </a:pPr>
                <a:endParaRPr lang="en-GB" sz="2000" dirty="0"/>
              </a:p>
              <a:p>
                <a:pPr marL="0" indent="0">
                  <a:buNone/>
                </a:pPr>
                <a:r>
                  <a:rPr lang="en-GB" sz="2000" dirty="0"/>
                  <a:t>b)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000" dirty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000" dirty="0"/>
                  <a:t> =</a:t>
                </a:r>
              </a:p>
              <a:p>
                <a:pPr marL="0" indent="0">
                  <a:buNone/>
                </a:pPr>
                <a:endParaRPr lang="en-GB" sz="2000" dirty="0"/>
              </a:p>
              <a:p>
                <a:pPr marL="0" indent="0">
                  <a:buNone/>
                </a:pPr>
                <a:r>
                  <a:rPr lang="en-GB" sz="2000" dirty="0"/>
                  <a:t>c)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000" dirty="0"/>
                  <a:t> + 1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000" dirty="0"/>
                  <a:t> =</a:t>
                </a:r>
              </a:p>
              <a:p>
                <a:pPr marL="0" indent="0">
                  <a:buNone/>
                </a:pPr>
                <a:endParaRPr lang="en-GB" sz="2000" dirty="0"/>
              </a:p>
              <a:p>
                <a:pPr marL="0" indent="0">
                  <a:buNone/>
                </a:pPr>
                <a:r>
                  <a:rPr lang="en-GB" sz="2000" dirty="0"/>
                  <a:t>d)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GB" sz="2000" dirty="0"/>
                  <a:t> + 3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000" dirty="0"/>
                  <a:t> =</a:t>
                </a:r>
              </a:p>
              <a:p>
                <a:pPr marL="0" indent="0">
                  <a:buNone/>
                </a:pPr>
                <a:endParaRPr lang="en-GB" sz="4000" dirty="0"/>
              </a:p>
              <a:p>
                <a:pPr marL="0" indent="0">
                  <a:buNone/>
                </a:pPr>
                <a:endParaRPr lang="en-GB" sz="4000" dirty="0"/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BFE9B32B-9DE4-43D8-93BA-1BC085AF01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32343" y="1920240"/>
                <a:ext cx="3709116" cy="3017520"/>
              </a:xfrm>
              <a:blipFill>
                <a:blip r:embed="rId3"/>
                <a:stretch>
                  <a:fillRect l="-1809" b="-92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764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Expressing as a Fraction</a:t>
            </a:r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4871B4CA-C199-4B41-8476-9DFB718CE9D6}"/>
              </a:ext>
            </a:extLst>
          </p:cNvPr>
          <p:cNvSpPr/>
          <p:nvPr/>
        </p:nvSpPr>
        <p:spPr>
          <a:xfrm>
            <a:off x="1387885" y="165493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C671B6EC-0BBA-4BD0-93AC-E104353AA906}"/>
              </a:ext>
            </a:extLst>
          </p:cNvPr>
          <p:cNvSpPr/>
          <p:nvPr/>
        </p:nvSpPr>
        <p:spPr>
          <a:xfrm>
            <a:off x="1387885" y="4196146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BC7B11D-F104-4E10-936C-428B7E29D11A}"/>
              </a:ext>
            </a:extLst>
          </p:cNvPr>
          <p:cNvSpPr txBox="1"/>
          <p:nvPr/>
        </p:nvSpPr>
        <p:spPr>
          <a:xfrm>
            <a:off x="3876336" y="2213791"/>
            <a:ext cx="5093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Express 4cm as a fraction of 20cm.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FE4A1E-8040-4376-A3AF-9555B5263107}"/>
              </a:ext>
            </a:extLst>
          </p:cNvPr>
          <p:cNvSpPr txBox="1"/>
          <p:nvPr/>
        </p:nvSpPr>
        <p:spPr>
          <a:xfrm>
            <a:off x="3607038" y="5052241"/>
            <a:ext cx="5632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Express 10 days as a fraction of 2 weeks.</a:t>
            </a:r>
          </a:p>
        </p:txBody>
      </p:sp>
    </p:spTree>
    <p:extLst>
      <p:ext uri="{BB962C8B-B14F-4D97-AF65-F5344CB8AC3E}">
        <p14:creationId xmlns:p14="http://schemas.microsoft.com/office/powerpoint/2010/main" val="1142005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DCF44E9-3204-4EF9-AA2B-5AE50A8A107A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580a216-88d0-453b-946c-6faddb45788b"/>
    <ds:schemaRef ds:uri="http://purl.org/dc/elements/1.1/"/>
    <ds:schemaRef ds:uri="http://schemas.microsoft.com/office/2006/metadata/properties"/>
    <ds:schemaRef ds:uri="cc5a4335-4904-48fb-a026-7b0b82363d38"/>
    <ds:schemaRef ds:uri="http://www.w3.org/XML/1998/namespace"/>
    <ds:schemaRef ds:uri="a675e989-819c-4ef8-a9e7-308823201b25"/>
  </ds:schemaRefs>
</ds:datastoreItem>
</file>

<file path=customXml/itemProps3.xml><?xml version="1.0" encoding="utf-8"?>
<ds:datastoreItem xmlns:ds="http://schemas.openxmlformats.org/officeDocument/2006/customXml" ds:itemID="{3ED88F39-ACEF-4D8F-A9C3-EC8BCCC446ED}"/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544</Words>
  <Application>Microsoft Office PowerPoint</Application>
  <PresentationFormat>Widescreen</PresentationFormat>
  <Paragraphs>113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Fractions</vt:lpstr>
      <vt:lpstr>PowerPoint Presentation</vt:lpstr>
      <vt:lpstr>Mixed Number &amp; Top Heavy</vt:lpstr>
      <vt:lpstr>Your turn…</vt:lpstr>
      <vt:lpstr>Comparing Fractions </vt:lpstr>
      <vt:lpstr>Your turn…</vt:lpstr>
      <vt:lpstr>Adding and Subtracting Fractions </vt:lpstr>
      <vt:lpstr>Your turn…</vt:lpstr>
      <vt:lpstr>Expressing as a Fraction</vt:lpstr>
      <vt:lpstr>Your turn…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Gareth Maybury-Davey</cp:lastModifiedBy>
  <cp:revision>19</cp:revision>
  <dcterms:created xsi:type="dcterms:W3CDTF">2021-04-21T08:57:39Z</dcterms:created>
  <dcterms:modified xsi:type="dcterms:W3CDTF">2021-10-10T11:27:13Z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