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av" ContentType="audio/wav"/>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257" r:id="rId3"/>
    <p:sldId id="288" r:id="rId4"/>
    <p:sldId id="259" r:id="rId5"/>
    <p:sldId id="260" r:id="rId6"/>
    <p:sldId id="261" r:id="rId7"/>
    <p:sldId id="262" r:id="rId8"/>
    <p:sldId id="263" r:id="rId9"/>
    <p:sldId id="264" r:id="rId10"/>
    <p:sldId id="265" r:id="rId11"/>
    <p:sldId id="267" r:id="rId12"/>
    <p:sldId id="268" r:id="rId13"/>
    <p:sldId id="269" r:id="rId14"/>
    <p:sldId id="270" r:id="rId15"/>
    <p:sldId id="271" r:id="rId16"/>
    <p:sldId id="272" r:id="rId17"/>
    <p:sldId id="273" r:id="rId18"/>
    <p:sldId id="274" r:id="rId19"/>
    <p:sldId id="291" r:id="rId20"/>
    <p:sldId id="276" r:id="rId21"/>
    <p:sldId id="277" r:id="rId22"/>
    <p:sldId id="278" r:id="rId23"/>
    <p:sldId id="283" r:id="rId24"/>
    <p:sldId id="284" r:id="rId25"/>
    <p:sldId id="290" r:id="rId26"/>
    <p:sldId id="292" r:id="rId27"/>
    <p:sldId id="287"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872" autoAdjust="0"/>
    <p:restoredTop sz="94660"/>
  </p:normalViewPr>
  <p:slideViewPr>
    <p:cSldViewPr>
      <p:cViewPr varScale="1">
        <p:scale>
          <a:sx n="30" d="100"/>
          <a:sy n="30" d="100"/>
        </p:scale>
        <p:origin x="972" y="1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28007E1-15EF-4582-9D26-A467132D3F79}" type="datetimeFigureOut">
              <a:rPr lang="en-GB" smtClean="0"/>
              <a:t>05/09/2023</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FFC9169-53C1-44E5-96EF-2B073498F6CA}" type="slidenum">
              <a:rPr lang="en-GB" smtClean="0"/>
              <a:t>‹#›</a:t>
            </a:fld>
            <a:endParaRPr lang="en-GB"/>
          </a:p>
        </p:txBody>
      </p:sp>
    </p:spTree>
    <p:extLst>
      <p:ext uri="{BB962C8B-B14F-4D97-AF65-F5344CB8AC3E}">
        <p14:creationId xmlns:p14="http://schemas.microsoft.com/office/powerpoint/2010/main" val="7372595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F972D00-F263-48C6-9462-DF61B494E71B}" type="slidenum">
              <a:rPr lang="en-GB" smtClean="0"/>
              <a:t>5</a:t>
            </a:fld>
            <a:endParaRPr lang="en-GB"/>
          </a:p>
        </p:txBody>
      </p:sp>
    </p:spTree>
    <p:extLst>
      <p:ext uri="{BB962C8B-B14F-4D97-AF65-F5344CB8AC3E}">
        <p14:creationId xmlns:p14="http://schemas.microsoft.com/office/powerpoint/2010/main" val="31253913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7172584-BB1C-4C8D-9AF9-D31218D2BD9D}" type="slidenum">
              <a:rPr lang="en-GB" smtClean="0"/>
              <a:t>22</a:t>
            </a:fld>
            <a:endParaRPr lang="en-GB"/>
          </a:p>
        </p:txBody>
      </p:sp>
    </p:spTree>
    <p:extLst>
      <p:ext uri="{BB962C8B-B14F-4D97-AF65-F5344CB8AC3E}">
        <p14:creationId xmlns:p14="http://schemas.microsoft.com/office/powerpoint/2010/main" val="25535425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B81DC50B-54CE-4931-BC0A-DDDF8879873D}" type="datetimeFigureOut">
              <a:rPr lang="en-GB" smtClean="0"/>
              <a:t>05/09/2023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12048309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81DC50B-54CE-4931-BC0A-DDDF8879873D}" type="datetimeFigureOut">
              <a:rPr lang="en-GB" smtClean="0"/>
              <a:t>05/09/2023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24137613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81DC50B-54CE-4931-BC0A-DDDF8879873D}" type="datetimeFigureOut">
              <a:rPr lang="en-GB" smtClean="0"/>
              <a:t>05/09/2023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583866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81DC50B-54CE-4931-BC0A-DDDF8879873D}" type="datetimeFigureOut">
              <a:rPr lang="en-GB" smtClean="0"/>
              <a:t>05/09/2023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3475905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1DC50B-54CE-4931-BC0A-DDDF8879873D}" type="datetimeFigureOut">
              <a:rPr lang="en-GB" smtClean="0"/>
              <a:t>05/09/2023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40176973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B81DC50B-54CE-4931-BC0A-DDDF8879873D}" type="datetimeFigureOut">
              <a:rPr lang="en-GB" smtClean="0"/>
              <a:t>05/09/2023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3897563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B81DC50B-54CE-4931-BC0A-DDDF8879873D}" type="datetimeFigureOut">
              <a:rPr lang="en-GB" smtClean="0"/>
              <a:t>05/09/2023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4829525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81DC50B-54CE-4931-BC0A-DDDF8879873D}" type="datetimeFigureOut">
              <a:rPr lang="en-GB" smtClean="0"/>
              <a:t>05/09/2023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444898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1DC50B-54CE-4931-BC0A-DDDF8879873D}" type="datetimeFigureOut">
              <a:rPr lang="en-GB" smtClean="0"/>
              <a:t>05/09/2023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2198038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81DC50B-54CE-4931-BC0A-DDDF8879873D}" type="datetimeFigureOut">
              <a:rPr lang="en-GB" smtClean="0"/>
              <a:t>05/09/2023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23545412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81DC50B-54CE-4931-BC0A-DDDF8879873D}" type="datetimeFigureOut">
              <a:rPr lang="en-GB" smtClean="0"/>
              <a:t>05/09/2023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37827674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1DC50B-54CE-4931-BC0A-DDDF8879873D}" type="datetimeFigureOut">
              <a:rPr lang="en-GB" smtClean="0"/>
              <a:t>05/09/2023</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A55F11-0F6B-4871-AF95-E9FBACA37828}" type="slidenum">
              <a:rPr lang="en-GB" smtClean="0"/>
              <a:t>‹#›</a:t>
            </a:fld>
            <a:endParaRPr lang="en-GB"/>
          </a:p>
        </p:txBody>
      </p:sp>
    </p:spTree>
    <p:extLst>
      <p:ext uri="{BB962C8B-B14F-4D97-AF65-F5344CB8AC3E}">
        <p14:creationId xmlns:p14="http://schemas.microsoft.com/office/powerpoint/2010/main" val="26308538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10.png"/><Relationship Id="rId18" Type="http://schemas.openxmlformats.org/officeDocument/2006/relationships/image" Target="../media/image28.png"/><Relationship Id="rId3" Type="http://schemas.microsoft.com/office/2007/relationships/hdphoto" Target="../media/hdphoto5.wdp"/><Relationship Id="rId7" Type="http://schemas.openxmlformats.org/officeDocument/2006/relationships/image" Target="../media/image60.png"/><Relationship Id="rId12" Type="http://schemas.openxmlformats.org/officeDocument/2006/relationships/image" Target="../media/image62.png"/><Relationship Id="rId17" Type="http://schemas.openxmlformats.org/officeDocument/2006/relationships/image" Target="../media/image66.jpeg"/><Relationship Id="rId2" Type="http://schemas.openxmlformats.org/officeDocument/2006/relationships/image" Target="../media/image43.png"/><Relationship Id="rId16" Type="http://schemas.openxmlformats.org/officeDocument/2006/relationships/image" Target="../media/image65.jpeg"/><Relationship Id="rId1" Type="http://schemas.openxmlformats.org/officeDocument/2006/relationships/slideLayout" Target="../slideLayouts/slideLayout1.xml"/><Relationship Id="rId6" Type="http://schemas.openxmlformats.org/officeDocument/2006/relationships/image" Target="../media/image25.png"/><Relationship Id="rId11" Type="http://schemas.microsoft.com/office/2007/relationships/hdphoto" Target="../media/hdphoto10.wdp"/><Relationship Id="rId5" Type="http://schemas.openxmlformats.org/officeDocument/2006/relationships/image" Target="../media/image6.png"/><Relationship Id="rId15" Type="http://schemas.openxmlformats.org/officeDocument/2006/relationships/image" Target="../media/image64.jpeg"/><Relationship Id="rId10" Type="http://schemas.openxmlformats.org/officeDocument/2006/relationships/image" Target="../media/image61.jpeg"/><Relationship Id="rId4" Type="http://schemas.openxmlformats.org/officeDocument/2006/relationships/image" Target="../media/image5.png"/><Relationship Id="rId9" Type="http://schemas.openxmlformats.org/officeDocument/2006/relationships/image" Target="../media/image11.png"/><Relationship Id="rId14" Type="http://schemas.openxmlformats.org/officeDocument/2006/relationships/image" Target="../media/image63.jpeg"/></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hdphoto" Target="../media/hdphoto5.wdp"/><Relationship Id="rId7" Type="http://schemas.openxmlformats.org/officeDocument/2006/relationships/image" Target="../media/image11.pn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68.png"/><Relationship Id="rId5" Type="http://schemas.openxmlformats.org/officeDocument/2006/relationships/image" Target="../media/image5.png"/><Relationship Id="rId10" Type="http://schemas.openxmlformats.org/officeDocument/2006/relationships/image" Target="../media/image29.png"/><Relationship Id="rId4" Type="http://schemas.openxmlformats.org/officeDocument/2006/relationships/image" Target="../media/image25.png"/><Relationship Id="rId9" Type="http://schemas.openxmlformats.org/officeDocument/2006/relationships/image" Target="../media/image67.png"/></Relationships>
</file>

<file path=ppt/slides/_rels/slide1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71.png"/><Relationship Id="rId3" Type="http://schemas.microsoft.com/office/2007/relationships/hdphoto" Target="../media/hdphoto5.wdp"/><Relationship Id="rId7" Type="http://schemas.openxmlformats.org/officeDocument/2006/relationships/image" Target="../media/image29.png"/><Relationship Id="rId12" Type="http://schemas.microsoft.com/office/2007/relationships/hdphoto" Target="../media/hdphoto11.wdp"/><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70.jpeg"/><Relationship Id="rId5" Type="http://schemas.openxmlformats.org/officeDocument/2006/relationships/image" Target="../media/image6.png"/><Relationship Id="rId10" Type="http://schemas.openxmlformats.org/officeDocument/2006/relationships/image" Target="../media/image69.png"/><Relationship Id="rId4" Type="http://schemas.openxmlformats.org/officeDocument/2006/relationships/image" Target="../media/image5.png"/><Relationship Id="rId9" Type="http://schemas.openxmlformats.org/officeDocument/2006/relationships/image" Target="../media/image10.png"/></Relationships>
</file>

<file path=ppt/slides/_rels/slide13.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hdphoto" Target="../media/hdphoto5.wdp"/><Relationship Id="rId7" Type="http://schemas.openxmlformats.org/officeDocument/2006/relationships/image" Target="../media/image29.pn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6.png"/><Relationship Id="rId10" Type="http://schemas.openxmlformats.org/officeDocument/2006/relationships/image" Target="../media/image72.png"/><Relationship Id="rId4" Type="http://schemas.openxmlformats.org/officeDocument/2006/relationships/image" Target="../media/image5.png"/><Relationship Id="rId9" Type="http://schemas.openxmlformats.org/officeDocument/2006/relationships/image" Target="../media/image10.png"/></Relationships>
</file>

<file path=ppt/slides/_rels/slide14.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hdphoto" Target="../media/hdphoto5.wdp"/><Relationship Id="rId7" Type="http://schemas.openxmlformats.org/officeDocument/2006/relationships/image" Target="../media/image29.pn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6.png"/><Relationship Id="rId10" Type="http://schemas.openxmlformats.org/officeDocument/2006/relationships/image" Target="../media/image45.png"/><Relationship Id="rId4" Type="http://schemas.openxmlformats.org/officeDocument/2006/relationships/image" Target="../media/image5.png"/><Relationship Id="rId9" Type="http://schemas.openxmlformats.org/officeDocument/2006/relationships/image" Target="../media/image10.png"/></Relationships>
</file>

<file path=ppt/slides/_rels/slide1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hyperlink" Target="http://www.google.co.uk/imgres?q=video&amp;sa=X&amp;biw=1051&amp;bih=518&amp;tbm=isch&amp;tbnid=DXeoPzDJLa-5LM:&amp;imgrefurl=http://video.toptenreviews.com/&amp;docid=DZrKUR7N_HckcM&amp;imgurl=http://www.toptenreviews.com/video/splash/lg-55lw6500-p53638-video-1.jpg&amp;w=480&amp;h=270&amp;ei=53h1Ua67Hums0QX22ICICQ&amp;zoom=1&amp;ved=1t:3588,r:58,s:0,i:331&amp;iact=rc&amp;dur=757&amp;page=5&amp;tbnh=168&amp;tbnw=234&amp;start=54&amp;ndsp=15&amp;tx=112.3846435546875&amp;ty=74.23077392578125" TargetMode="External"/><Relationship Id="rId3" Type="http://schemas.microsoft.com/office/2007/relationships/hdphoto" Target="../media/hdphoto5.wdp"/><Relationship Id="rId7" Type="http://schemas.openxmlformats.org/officeDocument/2006/relationships/image" Target="../media/image29.png"/><Relationship Id="rId12" Type="http://schemas.microsoft.com/office/2007/relationships/hdphoto" Target="../media/hdphoto12.wdp"/><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74.jpeg"/><Relationship Id="rId5" Type="http://schemas.openxmlformats.org/officeDocument/2006/relationships/image" Target="../media/image5.png"/><Relationship Id="rId10" Type="http://schemas.openxmlformats.org/officeDocument/2006/relationships/image" Target="../media/image73.png"/><Relationship Id="rId4" Type="http://schemas.openxmlformats.org/officeDocument/2006/relationships/image" Target="../media/image25.png"/><Relationship Id="rId9" Type="http://schemas.openxmlformats.org/officeDocument/2006/relationships/image" Target="../media/image10.png"/><Relationship Id="rId14" Type="http://schemas.openxmlformats.org/officeDocument/2006/relationships/image" Target="../media/image58.jpeg"/></Relationships>
</file>

<file path=ppt/slides/_rels/slide16.xml.rels><?xml version="1.0" encoding="UTF-8" standalone="yes"?>
<Relationships xmlns="http://schemas.openxmlformats.org/package/2006/relationships"><Relationship Id="rId8" Type="http://schemas.openxmlformats.org/officeDocument/2006/relationships/image" Target="../media/image6.png"/><Relationship Id="rId13" Type="http://schemas.microsoft.com/office/2007/relationships/hdphoto" Target="../media/hdphoto14.wdp"/><Relationship Id="rId3" Type="http://schemas.microsoft.com/office/2007/relationships/hdphoto" Target="../media/hdphoto5.wdp"/><Relationship Id="rId7" Type="http://schemas.openxmlformats.org/officeDocument/2006/relationships/image" Target="../media/image5.png"/><Relationship Id="rId12" Type="http://schemas.openxmlformats.org/officeDocument/2006/relationships/image" Target="../media/image76.png"/><Relationship Id="rId2" Type="http://schemas.openxmlformats.org/officeDocument/2006/relationships/image" Target="../media/image43.png"/><Relationship Id="rId1" Type="http://schemas.openxmlformats.org/officeDocument/2006/relationships/slideLayout" Target="../slideLayouts/slideLayout1.xml"/><Relationship Id="rId6" Type="http://schemas.microsoft.com/office/2007/relationships/hdphoto" Target="../media/hdphoto13.wdp"/><Relationship Id="rId11" Type="http://schemas.openxmlformats.org/officeDocument/2006/relationships/image" Target="../media/image10.png"/><Relationship Id="rId5" Type="http://schemas.openxmlformats.org/officeDocument/2006/relationships/image" Target="../media/image75.jpeg"/><Relationship Id="rId10" Type="http://schemas.openxmlformats.org/officeDocument/2006/relationships/image" Target="../media/image11.png"/><Relationship Id="rId4" Type="http://schemas.openxmlformats.org/officeDocument/2006/relationships/image" Target="../media/image25.png"/><Relationship Id="rId9" Type="http://schemas.openxmlformats.org/officeDocument/2006/relationships/image" Target="../media/image29.png"/></Relationships>
</file>

<file path=ppt/slides/_rels/slide1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hyperlink" Target="http://www.ictgames.com/button%20only.html" TargetMode="External"/><Relationship Id="rId3" Type="http://schemas.microsoft.com/office/2007/relationships/hdphoto" Target="../media/hdphoto5.wdp"/><Relationship Id="rId7" Type="http://schemas.openxmlformats.org/officeDocument/2006/relationships/image" Target="../media/image29.png"/><Relationship Id="rId12" Type="http://schemas.openxmlformats.org/officeDocument/2006/relationships/hyperlink" Target="http://www.aaamath.com/add.htm" TargetMode="External"/><Relationship Id="rId17" Type="http://schemas.openxmlformats.org/officeDocument/2006/relationships/hyperlink" Target="http://www.harcourtschool.com/activity/elab2004/gr3/3.html" TargetMode="External"/><Relationship Id="rId2" Type="http://schemas.openxmlformats.org/officeDocument/2006/relationships/image" Target="../media/image43.png"/><Relationship Id="rId16" Type="http://schemas.openxmlformats.org/officeDocument/2006/relationships/hyperlink" Target="http://www.mymaths.co.uk/samples/sampleLessonAdding2digitNumbers.swf" TargetMode="External"/><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hyperlink" Target="http://www.subtangent.com/maths/flash/numbers-and-letters.swf" TargetMode="External"/><Relationship Id="rId5" Type="http://schemas.openxmlformats.org/officeDocument/2006/relationships/image" Target="../media/image6.png"/><Relationship Id="rId15" Type="http://schemas.openxmlformats.org/officeDocument/2006/relationships/hyperlink" Target="http://www.aplusmath.com/Worksheets/index.html" TargetMode="External"/><Relationship Id="rId10" Type="http://schemas.openxmlformats.org/officeDocument/2006/relationships/hyperlink" Target="http://gamelicker.com/arcade-game-rapid-math-2647" TargetMode="External"/><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hyperlink" Target="http://www.bbc.co.uk/skillswise/worksheet/ma09subt-e3-w-subtraction-methods"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11.png"/><Relationship Id="rId13" Type="http://schemas.microsoft.com/office/2007/relationships/hdphoto" Target="../media/hdphoto16.wdp"/><Relationship Id="rId3" Type="http://schemas.microsoft.com/office/2007/relationships/hdphoto" Target="../media/hdphoto5.wdp"/><Relationship Id="rId7" Type="http://schemas.openxmlformats.org/officeDocument/2006/relationships/image" Target="../media/image31.png"/><Relationship Id="rId12" Type="http://schemas.openxmlformats.org/officeDocument/2006/relationships/image" Target="../media/image78.pn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25.png"/><Relationship Id="rId11" Type="http://schemas.microsoft.com/office/2007/relationships/hdphoto" Target="../media/hdphoto15.wdp"/><Relationship Id="rId5" Type="http://schemas.openxmlformats.org/officeDocument/2006/relationships/image" Target="../media/image6.png"/><Relationship Id="rId10" Type="http://schemas.openxmlformats.org/officeDocument/2006/relationships/image" Target="../media/image77.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79.png"/></Relationships>
</file>

<file path=ppt/slides/_rels/slide19.xml.rels><?xml version="1.0" encoding="UTF-8" standalone="yes"?>
<Relationships xmlns="http://schemas.openxmlformats.org/package/2006/relationships"><Relationship Id="rId8" Type="http://schemas.openxmlformats.org/officeDocument/2006/relationships/image" Target="../media/image11.png"/><Relationship Id="rId13" Type="http://schemas.microsoft.com/office/2007/relationships/hdphoto" Target="../media/hdphoto17.wdp"/><Relationship Id="rId3" Type="http://schemas.microsoft.com/office/2007/relationships/hdphoto" Target="../media/hdphoto5.wdp"/><Relationship Id="rId7" Type="http://schemas.openxmlformats.org/officeDocument/2006/relationships/image" Target="../media/image31.png"/><Relationship Id="rId12" Type="http://schemas.openxmlformats.org/officeDocument/2006/relationships/image" Target="../media/image81.pn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73.png"/><Relationship Id="rId5" Type="http://schemas.openxmlformats.org/officeDocument/2006/relationships/image" Target="../media/image6.png"/><Relationship Id="rId10" Type="http://schemas.openxmlformats.org/officeDocument/2006/relationships/image" Target="../media/image80.png"/><Relationship Id="rId4" Type="http://schemas.openxmlformats.org/officeDocument/2006/relationships/image" Target="../media/image5.png"/><Relationship Id="rId9" Type="http://schemas.openxmlformats.org/officeDocument/2006/relationships/image" Target="../media/image10.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2.wdp"/><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84.png"/><Relationship Id="rId3" Type="http://schemas.microsoft.com/office/2007/relationships/hdphoto" Target="../media/hdphoto5.wdp"/><Relationship Id="rId7" Type="http://schemas.openxmlformats.org/officeDocument/2006/relationships/image" Target="../media/image31.png"/><Relationship Id="rId12" Type="http://schemas.microsoft.com/office/2007/relationships/hdphoto" Target="../media/hdphoto18.wdp"/><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83.png"/><Relationship Id="rId5" Type="http://schemas.openxmlformats.org/officeDocument/2006/relationships/image" Target="../media/image6.png"/><Relationship Id="rId10" Type="http://schemas.openxmlformats.org/officeDocument/2006/relationships/image" Target="../media/image82.png"/><Relationship Id="rId4" Type="http://schemas.openxmlformats.org/officeDocument/2006/relationships/image" Target="../media/image5.png"/><Relationship Id="rId9" Type="http://schemas.openxmlformats.org/officeDocument/2006/relationships/image" Target="../media/image10.png"/><Relationship Id="rId14" Type="http://schemas.microsoft.com/office/2007/relationships/hdphoto" Target="../media/hdphoto19.wdp"/></Relationships>
</file>

<file path=ppt/slides/_rels/slide21.xml.rels><?xml version="1.0" encoding="UTF-8" standalone="yes"?>
<Relationships xmlns="http://schemas.openxmlformats.org/package/2006/relationships"><Relationship Id="rId8" Type="http://schemas.openxmlformats.org/officeDocument/2006/relationships/image" Target="../media/image11.png"/><Relationship Id="rId13" Type="http://schemas.microsoft.com/office/2007/relationships/hdphoto" Target="../media/hdphoto21.wdp"/><Relationship Id="rId3" Type="http://schemas.microsoft.com/office/2007/relationships/hdphoto" Target="../media/hdphoto5.wdp"/><Relationship Id="rId7" Type="http://schemas.openxmlformats.org/officeDocument/2006/relationships/image" Target="../media/image31.png"/><Relationship Id="rId12" Type="http://schemas.openxmlformats.org/officeDocument/2006/relationships/image" Target="../media/image86.png"/><Relationship Id="rId2" Type="http://schemas.openxmlformats.org/officeDocument/2006/relationships/image" Target="../media/image43.png"/><Relationship Id="rId16" Type="http://schemas.openxmlformats.org/officeDocument/2006/relationships/image" Target="../media/image89.jpeg"/><Relationship Id="rId1" Type="http://schemas.openxmlformats.org/officeDocument/2006/relationships/slideLayout" Target="../slideLayouts/slideLayout1.xml"/><Relationship Id="rId6" Type="http://schemas.openxmlformats.org/officeDocument/2006/relationships/image" Target="../media/image25.png"/><Relationship Id="rId11" Type="http://schemas.microsoft.com/office/2007/relationships/hdphoto" Target="../media/hdphoto20.wdp"/><Relationship Id="rId5" Type="http://schemas.openxmlformats.org/officeDocument/2006/relationships/image" Target="../media/image6.png"/><Relationship Id="rId15" Type="http://schemas.openxmlformats.org/officeDocument/2006/relationships/image" Target="../media/image88.png"/><Relationship Id="rId10" Type="http://schemas.openxmlformats.org/officeDocument/2006/relationships/image" Target="../media/image85.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87.png"/></Relationships>
</file>

<file path=ppt/slides/_rels/slide22.xml.rels><?xml version="1.0" encoding="UTF-8" standalone="yes"?>
<Relationships xmlns="http://schemas.openxmlformats.org/package/2006/relationships"><Relationship Id="rId8" Type="http://schemas.openxmlformats.org/officeDocument/2006/relationships/image" Target="../media/image90.jpeg"/><Relationship Id="rId13" Type="http://schemas.openxmlformats.org/officeDocument/2006/relationships/image" Target="../media/image92.png"/><Relationship Id="rId3" Type="http://schemas.openxmlformats.org/officeDocument/2006/relationships/image" Target="../media/image43.png"/><Relationship Id="rId7" Type="http://schemas.openxmlformats.org/officeDocument/2006/relationships/image" Target="../media/image25.png"/><Relationship Id="rId12"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91.jpeg"/><Relationship Id="rId4" Type="http://schemas.microsoft.com/office/2007/relationships/hdphoto" Target="../media/hdphoto5.wdp"/><Relationship Id="rId9" Type="http://schemas.openxmlformats.org/officeDocument/2006/relationships/image" Target="../media/image31.png"/><Relationship Id="rId14" Type="http://schemas.microsoft.com/office/2007/relationships/hdphoto" Target="../media/hdphoto22.wdp"/></Relationships>
</file>

<file path=ppt/slides/_rels/slide23.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hdphoto" Target="../media/hdphoto5.wdp"/><Relationship Id="rId7" Type="http://schemas.openxmlformats.org/officeDocument/2006/relationships/image" Target="../media/image33.pn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6.png"/><Relationship Id="rId10" Type="http://schemas.openxmlformats.org/officeDocument/2006/relationships/image" Target="../media/image93.png"/><Relationship Id="rId4" Type="http://schemas.openxmlformats.org/officeDocument/2006/relationships/image" Target="../media/image5.png"/><Relationship Id="rId9" Type="http://schemas.openxmlformats.org/officeDocument/2006/relationships/image" Target="../media/image10.png"/></Relationships>
</file>

<file path=ppt/slides/_rels/slide24.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hdphoto" Target="../media/hdphoto5.wdp"/><Relationship Id="rId7" Type="http://schemas.openxmlformats.org/officeDocument/2006/relationships/image" Target="../media/image33.pn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6.png"/><Relationship Id="rId10" Type="http://schemas.openxmlformats.org/officeDocument/2006/relationships/image" Target="../media/image94.png"/><Relationship Id="rId4" Type="http://schemas.openxmlformats.org/officeDocument/2006/relationships/image" Target="../media/image5.png"/><Relationship Id="rId9" Type="http://schemas.openxmlformats.org/officeDocument/2006/relationships/image" Target="../media/image10.png"/></Relationships>
</file>

<file path=ppt/slides/_rels/slide25.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hdphoto" Target="../media/hdphoto5.wdp"/><Relationship Id="rId7" Type="http://schemas.openxmlformats.org/officeDocument/2006/relationships/image" Target="../media/image11.pn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35.png"/><Relationship Id="rId11" Type="http://schemas.openxmlformats.org/officeDocument/2006/relationships/image" Target="../media/image97.png"/><Relationship Id="rId5" Type="http://schemas.openxmlformats.org/officeDocument/2006/relationships/image" Target="../media/image25.png"/><Relationship Id="rId10" Type="http://schemas.openxmlformats.org/officeDocument/2006/relationships/image" Target="../media/image96.png"/><Relationship Id="rId4" Type="http://schemas.openxmlformats.org/officeDocument/2006/relationships/image" Target="../media/image6.png"/><Relationship Id="rId9" Type="http://schemas.openxmlformats.org/officeDocument/2006/relationships/image" Target="../media/image95.png"/></Relationships>
</file>

<file path=ppt/slides/_rels/slide26.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52.jpeg"/><Relationship Id="rId3" Type="http://schemas.microsoft.com/office/2007/relationships/hdphoto" Target="../media/hdphoto5.wdp"/><Relationship Id="rId7" Type="http://schemas.openxmlformats.org/officeDocument/2006/relationships/image" Target="../media/image11.png"/><Relationship Id="rId12" Type="http://schemas.openxmlformats.org/officeDocument/2006/relationships/image" Target="../media/image51.jpeg"/><Relationship Id="rId2" Type="http://schemas.openxmlformats.org/officeDocument/2006/relationships/image" Target="../media/image43.png"/><Relationship Id="rId16" Type="http://schemas.openxmlformats.org/officeDocument/2006/relationships/image" Target="../media/image55.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50.png"/><Relationship Id="rId5" Type="http://schemas.openxmlformats.org/officeDocument/2006/relationships/image" Target="../media/image6.png"/><Relationship Id="rId15" Type="http://schemas.openxmlformats.org/officeDocument/2006/relationships/image" Target="../media/image54.png"/><Relationship Id="rId10" Type="http://schemas.openxmlformats.org/officeDocument/2006/relationships/image" Target="../media/image39.png"/><Relationship Id="rId4" Type="http://schemas.openxmlformats.org/officeDocument/2006/relationships/image" Target="../media/image5.png"/><Relationship Id="rId9" Type="http://schemas.openxmlformats.org/officeDocument/2006/relationships/image" Target="../media/image25.png"/><Relationship Id="rId14" Type="http://schemas.openxmlformats.org/officeDocument/2006/relationships/image" Target="../media/image53.gif"/></Relationships>
</file>

<file path=ppt/slides/_rels/slide27.xml.rels><?xml version="1.0" encoding="UTF-8" standalone="yes"?>
<Relationships xmlns="http://schemas.openxmlformats.org/package/2006/relationships"><Relationship Id="rId8" Type="http://schemas.microsoft.com/office/2007/relationships/hdphoto" Target="../media/hdphoto23.wdp"/><Relationship Id="rId13" Type="http://schemas.openxmlformats.org/officeDocument/2006/relationships/image" Target="../media/image11.png"/><Relationship Id="rId3" Type="http://schemas.microsoft.com/office/2007/relationships/hdphoto" Target="../media/hdphoto5.wdp"/><Relationship Id="rId7" Type="http://schemas.openxmlformats.org/officeDocument/2006/relationships/image" Target="../media/image98.png"/><Relationship Id="rId12" Type="http://schemas.openxmlformats.org/officeDocument/2006/relationships/image" Target="../media/image34.pn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100.png"/><Relationship Id="rId5" Type="http://schemas.openxmlformats.org/officeDocument/2006/relationships/image" Target="../media/image6.png"/><Relationship Id="rId10" Type="http://schemas.microsoft.com/office/2007/relationships/hdphoto" Target="../media/hdphoto24.wdp"/><Relationship Id="rId4" Type="http://schemas.openxmlformats.org/officeDocument/2006/relationships/image" Target="../media/image5.png"/><Relationship Id="rId9" Type="http://schemas.openxmlformats.org/officeDocument/2006/relationships/image" Target="../media/image99.png"/><Relationship Id="rId14"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7.png"/><Relationship Id="rId18" Type="http://schemas.openxmlformats.org/officeDocument/2006/relationships/image" Target="../media/image21.png"/><Relationship Id="rId3" Type="http://schemas.openxmlformats.org/officeDocument/2006/relationships/image" Target="../media/image6.png"/><Relationship Id="rId21" Type="http://schemas.openxmlformats.org/officeDocument/2006/relationships/image" Target="../media/image24.png"/><Relationship Id="rId7" Type="http://schemas.openxmlformats.org/officeDocument/2006/relationships/image" Target="../media/image12.png"/><Relationship Id="rId12" Type="http://schemas.openxmlformats.org/officeDocument/2006/relationships/image" Target="../media/image16.png"/><Relationship Id="rId17" Type="http://schemas.openxmlformats.org/officeDocument/2006/relationships/image" Target="../media/image7.png"/><Relationship Id="rId2" Type="http://schemas.openxmlformats.org/officeDocument/2006/relationships/image" Target="../media/image5.png"/><Relationship Id="rId16" Type="http://schemas.openxmlformats.org/officeDocument/2006/relationships/image" Target="../media/image20.png"/><Relationship Id="rId20"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audio" Target="../media/audio1.wav"/><Relationship Id="rId11" Type="http://schemas.openxmlformats.org/officeDocument/2006/relationships/image" Target="../media/image15.png"/><Relationship Id="rId5" Type="http://schemas.openxmlformats.org/officeDocument/2006/relationships/slide" Target="slide2.xml"/><Relationship Id="rId15" Type="http://schemas.openxmlformats.org/officeDocument/2006/relationships/image" Target="../media/image19.png"/><Relationship Id="rId10" Type="http://schemas.openxmlformats.org/officeDocument/2006/relationships/image" Target="../media/image14.png"/><Relationship Id="rId19" Type="http://schemas.openxmlformats.org/officeDocument/2006/relationships/image" Target="../media/image22.png"/><Relationship Id="rId4" Type="http://schemas.openxmlformats.org/officeDocument/2006/relationships/image" Target="../media/image11.png"/><Relationship Id="rId9" Type="http://schemas.openxmlformats.org/officeDocument/2006/relationships/image" Target="../media/image13.png"/><Relationship Id="rId1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11.png"/><Relationship Id="rId3" Type="http://schemas.openxmlformats.org/officeDocument/2006/relationships/image" Target="../media/image6.png"/><Relationship Id="rId21" Type="http://schemas.openxmlformats.org/officeDocument/2006/relationships/image" Target="../media/image10.png"/><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36.png"/><Relationship Id="rId2" Type="http://schemas.openxmlformats.org/officeDocument/2006/relationships/image" Target="../media/image5.png"/><Relationship Id="rId16" Type="http://schemas.openxmlformats.org/officeDocument/2006/relationships/slide" Target="slide3.xml"/><Relationship Id="rId20" Type="http://schemas.microsoft.com/office/2007/relationships/hdphoto" Target="../media/hdphoto4.wdp"/><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31.png"/><Relationship Id="rId5" Type="http://schemas.openxmlformats.org/officeDocument/2006/relationships/image" Target="../media/image26.jpeg"/><Relationship Id="rId15" Type="http://schemas.openxmlformats.org/officeDocument/2006/relationships/image" Target="../media/image35.png"/><Relationship Id="rId10" Type="http://schemas.openxmlformats.org/officeDocument/2006/relationships/image" Target="../media/image30.png"/><Relationship Id="rId19" Type="http://schemas.openxmlformats.org/officeDocument/2006/relationships/image" Target="../media/image37.png"/><Relationship Id="rId4" Type="http://schemas.openxmlformats.org/officeDocument/2006/relationships/image" Target="../media/image25.png"/><Relationship Id="rId9" Type="http://schemas.openxmlformats.org/officeDocument/2006/relationships/image" Target="../media/image29.png"/><Relationship Id="rId14" Type="http://schemas.openxmlformats.org/officeDocument/2006/relationships/image" Target="../media/image34.png"/></Relationships>
</file>

<file path=ppt/slides/_rels/slide5.xml.rels><?xml version="1.0" encoding="UTF-8" standalone="yes"?>
<Relationships xmlns="http://schemas.openxmlformats.org/package/2006/relationships"><Relationship Id="rId8" Type="http://schemas.openxmlformats.org/officeDocument/2006/relationships/image" Target="../media/image39.png"/><Relationship Id="rId13" Type="http://schemas.microsoft.com/office/2007/relationships/hdphoto" Target="../media/hdphoto6.wdp"/><Relationship Id="rId3" Type="http://schemas.openxmlformats.org/officeDocument/2006/relationships/image" Target="../media/image38.png"/><Relationship Id="rId7" Type="http://schemas.openxmlformats.org/officeDocument/2006/relationships/image" Target="../media/image25.png"/><Relationship Id="rId12" Type="http://schemas.openxmlformats.org/officeDocument/2006/relationships/image" Target="../media/image40.png"/><Relationship Id="rId17" Type="http://schemas.openxmlformats.org/officeDocument/2006/relationships/image" Target="../media/image42.emf"/><Relationship Id="rId2" Type="http://schemas.openxmlformats.org/officeDocument/2006/relationships/notesSlide" Target="../notesSlides/notesSlide1.xml"/><Relationship Id="rId16" Type="http://schemas.openxmlformats.org/officeDocument/2006/relationships/package" Target="../embeddings/Microsoft_Excel_Worksheet1.xlsx"/><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0.png"/><Relationship Id="rId5" Type="http://schemas.openxmlformats.org/officeDocument/2006/relationships/image" Target="../media/image5.png"/><Relationship Id="rId15" Type="http://schemas.openxmlformats.org/officeDocument/2006/relationships/image" Target="../media/image41.emf"/><Relationship Id="rId10" Type="http://schemas.openxmlformats.org/officeDocument/2006/relationships/image" Target="../media/image11.png"/><Relationship Id="rId4" Type="http://schemas.microsoft.com/office/2007/relationships/hdphoto" Target="../media/hdphoto5.wdp"/><Relationship Id="rId9" Type="http://schemas.openxmlformats.org/officeDocument/2006/relationships/image" Target="../media/image30.png"/><Relationship Id="rId14" Type="http://schemas.openxmlformats.org/officeDocument/2006/relationships/package" Target="../embeddings/Microsoft_Excel_Worksheet.xlsx"/></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package" Target="../embeddings/Microsoft_Excel_Worksheet2.xlsx"/><Relationship Id="rId3" Type="http://schemas.microsoft.com/office/2007/relationships/hdphoto" Target="../media/hdphoto5.wdp"/><Relationship Id="rId7" Type="http://schemas.openxmlformats.org/officeDocument/2006/relationships/image" Target="../media/image39.png"/><Relationship Id="rId12" Type="http://schemas.openxmlformats.org/officeDocument/2006/relationships/image" Target="../media/image45.pn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44.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25.png"/><Relationship Id="rId9" Type="http://schemas.openxmlformats.org/officeDocument/2006/relationships/image" Target="../media/image11.png"/><Relationship Id="rId14" Type="http://schemas.openxmlformats.org/officeDocument/2006/relationships/image" Target="../media/image46.emf"/></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hdphoto" Target="../media/hdphoto5.wdp"/><Relationship Id="rId7" Type="http://schemas.openxmlformats.org/officeDocument/2006/relationships/image" Target="../media/image30.png"/><Relationship Id="rId2"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49.png"/><Relationship Id="rId5" Type="http://schemas.openxmlformats.org/officeDocument/2006/relationships/image" Target="../media/image6.png"/><Relationship Id="rId10" Type="http://schemas.openxmlformats.org/officeDocument/2006/relationships/image" Target="../media/image48.png"/><Relationship Id="rId4" Type="http://schemas.openxmlformats.org/officeDocument/2006/relationships/image" Target="../media/image5.png"/><Relationship Id="rId9"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52.jpeg"/><Relationship Id="rId3" Type="http://schemas.microsoft.com/office/2007/relationships/hdphoto" Target="../media/hdphoto5.wdp"/><Relationship Id="rId7" Type="http://schemas.openxmlformats.org/officeDocument/2006/relationships/image" Target="../media/image11.png"/><Relationship Id="rId12" Type="http://schemas.openxmlformats.org/officeDocument/2006/relationships/image" Target="../media/image51.jpeg"/><Relationship Id="rId2" Type="http://schemas.openxmlformats.org/officeDocument/2006/relationships/image" Target="../media/image43.png"/><Relationship Id="rId16" Type="http://schemas.openxmlformats.org/officeDocument/2006/relationships/image" Target="../media/image55.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50.png"/><Relationship Id="rId5" Type="http://schemas.openxmlformats.org/officeDocument/2006/relationships/image" Target="../media/image6.png"/><Relationship Id="rId15" Type="http://schemas.openxmlformats.org/officeDocument/2006/relationships/image" Target="../media/image54.png"/><Relationship Id="rId10" Type="http://schemas.openxmlformats.org/officeDocument/2006/relationships/image" Target="../media/image39.png"/><Relationship Id="rId4" Type="http://schemas.openxmlformats.org/officeDocument/2006/relationships/image" Target="../media/image5.png"/><Relationship Id="rId9" Type="http://schemas.openxmlformats.org/officeDocument/2006/relationships/image" Target="../media/image25.png"/><Relationship Id="rId14" Type="http://schemas.openxmlformats.org/officeDocument/2006/relationships/image" Target="../media/image53.gif"/></Relationships>
</file>

<file path=ppt/slides/_rels/slide9.xml.rels><?xml version="1.0" encoding="UTF-8" standalone="yes"?>
<Relationships xmlns="http://schemas.openxmlformats.org/package/2006/relationships"><Relationship Id="rId8" Type="http://schemas.microsoft.com/office/2007/relationships/hdphoto" Target="../media/hdphoto7.wdp"/><Relationship Id="rId13" Type="http://schemas.microsoft.com/office/2007/relationships/hdphoto" Target="../media/hdphoto8.wdp"/><Relationship Id="rId3" Type="http://schemas.microsoft.com/office/2007/relationships/hdphoto" Target="../media/hdphoto5.wdp"/><Relationship Id="rId7" Type="http://schemas.openxmlformats.org/officeDocument/2006/relationships/image" Target="../media/image56.jpeg"/><Relationship Id="rId12" Type="http://schemas.openxmlformats.org/officeDocument/2006/relationships/image" Target="../media/image59.jpeg"/><Relationship Id="rId2" Type="http://schemas.openxmlformats.org/officeDocument/2006/relationships/image" Target="../media/image43.png"/><Relationship Id="rId16"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58.jpeg"/><Relationship Id="rId5" Type="http://schemas.openxmlformats.org/officeDocument/2006/relationships/image" Target="../media/image6.png"/><Relationship Id="rId15" Type="http://schemas.openxmlformats.org/officeDocument/2006/relationships/image" Target="../media/image10.png"/><Relationship Id="rId10" Type="http://schemas.openxmlformats.org/officeDocument/2006/relationships/hyperlink" Target="http://www.google.co.uk/imgres?q=video&amp;sa=X&amp;biw=1051&amp;bih=518&amp;tbm=isch&amp;tbnid=DXeoPzDJLa-5LM:&amp;imgrefurl=http://video.toptenreviews.com/&amp;docid=DZrKUR7N_HckcM&amp;imgurl=http://www.toptenreviews.com/video/splash/lg-55lw6500-p53638-video-1.jpg&amp;w=480&amp;h=270&amp;ei=53h1Ua67Hums0QX22ICICQ&amp;zoom=1&amp;ved=1t:3588,r:58,s:0,i:331&amp;iact=rc&amp;dur=757&amp;page=5&amp;tbnh=168&amp;tbnw=234&amp;start=54&amp;ndsp=15&amp;tx=112.3846435546875&amp;ty=74.23077392578125" TargetMode="External"/><Relationship Id="rId4" Type="http://schemas.openxmlformats.org/officeDocument/2006/relationships/image" Target="../media/image5.png"/><Relationship Id="rId9" Type="http://schemas.openxmlformats.org/officeDocument/2006/relationships/image" Target="../media/image57.png"/><Relationship Id="rId1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124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pic>
        <p:nvPicPr>
          <p:cNvPr id="1026" name="Picture 2"/>
          <p:cNvPicPr>
            <a:picLocks noChangeAspect="1" noChangeArrowheads="1"/>
          </p:cNvPicPr>
          <p:nvPr/>
        </p:nvPicPr>
        <p:blipFill>
          <a:blip r:embed="rId3">
            <a:extLst>
              <a:ext uri="{BEBA8EAE-BF5A-486C-A8C5-ECC9F3942E4B}">
                <a14:imgProps xmlns:a14="http://schemas.microsoft.com/office/drawing/2010/main">
                  <a14:imgLayer r:embed="rId4">
                    <a14:imgEffect>
                      <a14:saturation sat="295000"/>
                    </a14:imgEffect>
                  </a14:imgLayer>
                </a14:imgProps>
              </a:ext>
              <a:ext uri="{28A0092B-C50C-407E-A947-70E740481C1C}">
                <a14:useLocalDpi xmlns:a14="http://schemas.microsoft.com/office/drawing/2010/main" val="0"/>
              </a:ext>
            </a:extLst>
          </a:blip>
          <a:srcRect/>
          <a:stretch>
            <a:fillRect/>
          </a:stretch>
        </p:blipFill>
        <p:spPr bwMode="auto">
          <a:xfrm>
            <a:off x="-117783" y="620688"/>
            <a:ext cx="9265029" cy="4584757"/>
          </a:xfrm>
          <a:prstGeom prst="rect">
            <a:avLst/>
          </a:prstGeom>
          <a:noFill/>
          <a:ln>
            <a:noFill/>
          </a:ln>
          <a:effectLst>
            <a:glow rad="228600">
              <a:schemeClr val="bg1">
                <a:lumMod val="85000"/>
                <a:alpha val="40000"/>
              </a:schemeClr>
            </a:glow>
            <a:outerShdw dist="35921" dir="2700000" algn="ctr" rotWithShape="0">
              <a:schemeClr val="bg2"/>
            </a:outerShdw>
            <a:reflection stA="20000" endPos="88000" dir="5400000" sy="-100000" algn="bl" rotWithShape="0"/>
            <a:softEdge rad="317500"/>
          </a:effectLst>
          <a:scene3d>
            <a:camera prst="orthographicFront"/>
            <a:lightRig rig="threePt" dir="t"/>
          </a:scene3d>
          <a:sp3d prstMaterial="softEdge"/>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6603" y="4581128"/>
            <a:ext cx="6876256" cy="1615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049920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artisticCement/>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435520"/>
            <a:ext cx="9157052" cy="435283"/>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23514"/>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Vocabulary and Jobs</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3" name="Group 2"/>
          <p:cNvGrpSpPr/>
          <p:nvPr/>
        </p:nvGrpSpPr>
        <p:grpSpPr>
          <a:xfrm>
            <a:off x="111805" y="1080018"/>
            <a:ext cx="8836907" cy="5229301"/>
            <a:chOff x="3275856" y="1196666"/>
            <a:chExt cx="5495639" cy="4896719"/>
          </a:xfrm>
        </p:grpSpPr>
        <p:pic>
          <p:nvPicPr>
            <p:cNvPr id="1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1262662" y="3719675"/>
              <a:ext cx="4386904" cy="360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626561" y="1196666"/>
              <a:ext cx="5144934" cy="4896719"/>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 name="Rectangle 3"/>
          <p:cNvSpPr/>
          <p:nvPr/>
        </p:nvSpPr>
        <p:spPr>
          <a:xfrm>
            <a:off x="959137" y="1460147"/>
            <a:ext cx="7573304" cy="3970318"/>
          </a:xfrm>
          <a:prstGeom prst="rect">
            <a:avLst/>
          </a:prstGeom>
        </p:spPr>
        <p:txBody>
          <a:bodyPr wrap="square">
            <a:spAutoFit/>
          </a:bodyPr>
          <a:lstStyle/>
          <a:p>
            <a:r>
              <a:rPr lang="en-GB" dirty="0">
                <a:latin typeface="Impact" pitchFamily="34" charset="0"/>
              </a:rPr>
              <a:t>Addition</a:t>
            </a:r>
          </a:p>
          <a:p>
            <a:r>
              <a:rPr lang="en-GB" dirty="0">
                <a:latin typeface="Impact" pitchFamily="34" charset="0"/>
              </a:rPr>
              <a:t>Subtraction</a:t>
            </a:r>
          </a:p>
          <a:p>
            <a:r>
              <a:rPr lang="en-GB" dirty="0">
                <a:latin typeface="Impact" pitchFamily="34" charset="0"/>
              </a:rPr>
              <a:t>Take away</a:t>
            </a:r>
          </a:p>
          <a:p>
            <a:r>
              <a:rPr lang="en-GB" dirty="0">
                <a:latin typeface="Impact" pitchFamily="34" charset="0"/>
              </a:rPr>
              <a:t>Total</a:t>
            </a:r>
          </a:p>
          <a:p>
            <a:r>
              <a:rPr lang="en-GB" dirty="0">
                <a:latin typeface="Impact" pitchFamily="34" charset="0"/>
              </a:rPr>
              <a:t>Sum</a:t>
            </a:r>
          </a:p>
          <a:p>
            <a:r>
              <a:rPr lang="en-GB" dirty="0">
                <a:latin typeface="Impact" pitchFamily="34" charset="0"/>
              </a:rPr>
              <a:t>Minus</a:t>
            </a:r>
          </a:p>
          <a:p>
            <a:r>
              <a:rPr lang="en-GB" dirty="0">
                <a:latin typeface="Impact" pitchFamily="34" charset="0"/>
              </a:rPr>
              <a:t>Less</a:t>
            </a:r>
          </a:p>
          <a:p>
            <a:r>
              <a:rPr lang="en-GB" dirty="0">
                <a:latin typeface="Impact" pitchFamily="34" charset="0"/>
              </a:rPr>
              <a:t>Difference</a:t>
            </a:r>
          </a:p>
          <a:p>
            <a:r>
              <a:rPr lang="en-GB" dirty="0">
                <a:latin typeface="Impact" pitchFamily="34" charset="0"/>
              </a:rPr>
              <a:t>Traditional Method</a:t>
            </a:r>
          </a:p>
          <a:p>
            <a:r>
              <a:rPr lang="en-GB" dirty="0">
                <a:latin typeface="Impact" pitchFamily="34" charset="0"/>
              </a:rPr>
              <a:t>Lining up</a:t>
            </a:r>
          </a:p>
          <a:p>
            <a:r>
              <a:rPr lang="en-GB" dirty="0">
                <a:latin typeface="Impact" pitchFamily="34" charset="0"/>
              </a:rPr>
              <a:t>Number Line</a:t>
            </a:r>
          </a:p>
          <a:p>
            <a:endParaRPr lang="en-GB" dirty="0">
              <a:latin typeface="Impact" pitchFamily="34" charset="0"/>
            </a:endParaRPr>
          </a:p>
          <a:p>
            <a:r>
              <a:rPr lang="en-GB" sz="1200" dirty="0">
                <a:latin typeface="Impact" pitchFamily="34" charset="0"/>
              </a:rPr>
              <a:t>These are the words you will use in this topic</a:t>
            </a:r>
          </a:p>
          <a:p>
            <a:endParaRPr lang="en-GB" dirty="0">
              <a:latin typeface="Impact" pitchFamily="34" charset="0"/>
            </a:endParaRPr>
          </a:p>
        </p:txBody>
      </p:sp>
      <p:pic>
        <p:nvPicPr>
          <p:cNvPr id="24" name="Picture 23"/>
          <p:cNvPicPr/>
          <p:nvPr/>
        </p:nvPicPr>
        <p:blipFill>
          <a:blip r:embed="rId7" cstate="print">
            <a:extLst>
              <a:ext uri="{BEBA8EAE-BF5A-486C-A8C5-ECC9F3942E4B}">
                <a14:imgProps xmlns:a14="http://schemas.microsoft.com/office/drawing/2010/main">
                  <a14:imgLayer r:embed="rId8">
                    <a14:imgEffect>
                      <a14:artisticChalkSketch/>
                    </a14:imgEffect>
                  </a14:imgLayer>
                </a14:imgProps>
              </a:ext>
              <a:ext uri="{28A0092B-C50C-407E-A947-70E740481C1C}">
                <a14:useLocalDpi xmlns:a14="http://schemas.microsoft.com/office/drawing/2010/main" val="0"/>
              </a:ext>
            </a:extLst>
          </a:blip>
          <a:srcRect/>
          <a:stretch>
            <a:fillRect/>
          </a:stretch>
        </p:blipFill>
        <p:spPr bwMode="auto">
          <a:xfrm rot="10800000">
            <a:off x="-29004" y="1129778"/>
            <a:ext cx="578663" cy="6632247"/>
          </a:xfrm>
          <a:prstGeom prst="rect">
            <a:avLst/>
          </a:prstGeom>
          <a:noFill/>
          <a:ln>
            <a:noFill/>
          </a:ln>
        </p:spPr>
      </p:pic>
      <p:cxnSp>
        <p:nvCxnSpPr>
          <p:cNvPr id="7" name="Straight Connector 6"/>
          <p:cNvCxnSpPr/>
          <p:nvPr/>
        </p:nvCxnSpPr>
        <p:spPr>
          <a:xfrm>
            <a:off x="959137" y="1139517"/>
            <a:ext cx="0" cy="4468838"/>
          </a:xfrm>
          <a:prstGeom prst="line">
            <a:avLst/>
          </a:prstGeom>
        </p:spPr>
        <p:style>
          <a:lnRef idx="3">
            <a:schemeClr val="dk1"/>
          </a:lnRef>
          <a:fillRef idx="0">
            <a:schemeClr val="dk1"/>
          </a:fillRef>
          <a:effectRef idx="2">
            <a:schemeClr val="dk1"/>
          </a:effectRef>
          <a:fontRef idx="minor">
            <a:schemeClr val="tx1"/>
          </a:fontRef>
        </p:style>
      </p:cxnSp>
      <p:cxnSp>
        <p:nvCxnSpPr>
          <p:cNvPr id="29" name="Straight Connector 28"/>
          <p:cNvCxnSpPr/>
          <p:nvPr/>
        </p:nvCxnSpPr>
        <p:spPr>
          <a:xfrm flipH="1">
            <a:off x="724419" y="1412776"/>
            <a:ext cx="5040560" cy="0"/>
          </a:xfrm>
          <a:prstGeom prst="line">
            <a:avLst/>
          </a:prstGeom>
        </p:spPr>
        <p:style>
          <a:lnRef idx="3">
            <a:schemeClr val="dk1"/>
          </a:lnRef>
          <a:fillRef idx="0">
            <a:schemeClr val="dk1"/>
          </a:fillRef>
          <a:effectRef idx="2">
            <a:schemeClr val="dk1"/>
          </a:effectRef>
          <a:fontRef idx="minor">
            <a:schemeClr val="tx1"/>
          </a:fontRef>
        </p:style>
      </p:cxnSp>
      <p:pic>
        <p:nvPicPr>
          <p:cNvPr id="31" name="Picture 30"/>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2889622" y="867454"/>
            <a:ext cx="219966" cy="1552707"/>
          </a:xfrm>
          <a:prstGeom prst="rect">
            <a:avLst/>
          </a:prstGeom>
          <a:noFill/>
          <a:ln>
            <a:noFill/>
          </a:ln>
        </p:spPr>
      </p:pic>
      <p:pic>
        <p:nvPicPr>
          <p:cNvPr id="34" name="Picture 3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3000739" y="1129836"/>
            <a:ext cx="219966" cy="1552707"/>
          </a:xfrm>
          <a:prstGeom prst="rect">
            <a:avLst/>
          </a:prstGeom>
          <a:noFill/>
          <a:ln>
            <a:noFill/>
          </a:ln>
        </p:spPr>
      </p:pic>
      <p:pic>
        <p:nvPicPr>
          <p:cNvPr id="38" name="Picture 37"/>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2792354" y="1405071"/>
            <a:ext cx="219966" cy="1552707"/>
          </a:xfrm>
          <a:prstGeom prst="rect">
            <a:avLst/>
          </a:prstGeom>
          <a:noFill/>
          <a:ln>
            <a:noFill/>
          </a:ln>
        </p:spPr>
      </p:pic>
      <p:pic>
        <p:nvPicPr>
          <p:cNvPr id="39" name="Picture 38"/>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2256526" y="1710215"/>
            <a:ext cx="219966" cy="1552707"/>
          </a:xfrm>
          <a:prstGeom prst="rect">
            <a:avLst/>
          </a:prstGeom>
          <a:noFill/>
          <a:ln>
            <a:noFill/>
          </a:ln>
        </p:spPr>
      </p:pic>
      <p:pic>
        <p:nvPicPr>
          <p:cNvPr id="40" name="Picture 3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2256526" y="2006382"/>
            <a:ext cx="219966" cy="1552707"/>
          </a:xfrm>
          <a:prstGeom prst="rect">
            <a:avLst/>
          </a:prstGeom>
          <a:noFill/>
          <a:ln>
            <a:noFill/>
          </a:ln>
        </p:spPr>
      </p:pic>
      <p:pic>
        <p:nvPicPr>
          <p:cNvPr id="41" name="Picture 40"/>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2344760" y="2258561"/>
            <a:ext cx="219966" cy="1552707"/>
          </a:xfrm>
          <a:prstGeom prst="rect">
            <a:avLst/>
          </a:prstGeom>
          <a:noFill/>
          <a:ln>
            <a:noFill/>
          </a:ln>
        </p:spPr>
      </p:pic>
      <p:pic>
        <p:nvPicPr>
          <p:cNvPr id="42" name="Picture 4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2199671" y="2520263"/>
            <a:ext cx="219966" cy="1552707"/>
          </a:xfrm>
          <a:prstGeom prst="rect">
            <a:avLst/>
          </a:prstGeom>
          <a:noFill/>
          <a:ln>
            <a:noFill/>
          </a:ln>
        </p:spPr>
      </p:pic>
      <p:pic>
        <p:nvPicPr>
          <p:cNvPr id="43" name="Picture 4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2771671" y="2801274"/>
            <a:ext cx="219966" cy="1552707"/>
          </a:xfrm>
          <a:prstGeom prst="rect">
            <a:avLst/>
          </a:prstGeom>
          <a:noFill/>
          <a:ln>
            <a:noFill/>
          </a:ln>
        </p:spPr>
      </p:pic>
      <p:pic>
        <p:nvPicPr>
          <p:cNvPr id="44" name="Picture 4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3582186" y="3067634"/>
            <a:ext cx="219966" cy="1552707"/>
          </a:xfrm>
          <a:prstGeom prst="rect">
            <a:avLst/>
          </a:prstGeom>
          <a:noFill/>
          <a:ln>
            <a:noFill/>
          </a:ln>
        </p:spPr>
      </p:pic>
      <p:pic>
        <p:nvPicPr>
          <p:cNvPr id="45" name="Picture 44"/>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2976024" y="3669548"/>
            <a:ext cx="219966" cy="1552707"/>
          </a:xfrm>
          <a:prstGeom prst="rect">
            <a:avLst/>
          </a:prstGeom>
          <a:noFill/>
          <a:ln>
            <a:noFill/>
          </a:ln>
        </p:spPr>
      </p:pic>
      <p:pic>
        <p:nvPicPr>
          <p:cNvPr id="46" name="Picture 45"/>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2766455" y="3349901"/>
            <a:ext cx="219966" cy="1552707"/>
          </a:xfrm>
          <a:prstGeom prst="rect">
            <a:avLst/>
          </a:prstGeom>
          <a:noFill/>
          <a:ln>
            <a:noFill/>
          </a:ln>
        </p:spPr>
      </p:pic>
      <p:pic>
        <p:nvPicPr>
          <p:cNvPr id="49" name="Picture 48" descr="http://t0.gstatic.com/images?q=tbn:ANd9GcSV_QSd104kzYgOGG_GTGRlMdWISs8qccdrkRmnfR0rUmN1KdhQqA"/>
          <p:cNvPicPr/>
          <p:nvPr/>
        </p:nvPicPr>
        <p:blipFill rotWithShape="1">
          <a:blip r:embed="rId10">
            <a:duotone>
              <a:schemeClr val="accent3">
                <a:shade val="45000"/>
                <a:satMod val="135000"/>
              </a:schemeClr>
              <a:prstClr val="white"/>
            </a:duotone>
            <a:extLst>
              <a:ext uri="{BEBA8EAE-BF5A-486C-A8C5-ECC9F3942E4B}">
                <a14:imgProps xmlns:a14="http://schemas.microsoft.com/office/drawing/2010/main">
                  <a14:imgLayer r:embed="rId11">
                    <a14:imgEffect>
                      <a14:artisticPencilGrayscale/>
                    </a14:imgEffect>
                  </a14:imgLayer>
                </a14:imgProps>
              </a:ext>
              <a:ext uri="{28A0092B-C50C-407E-A947-70E740481C1C}">
                <a14:useLocalDpi xmlns:a14="http://schemas.microsoft.com/office/drawing/2010/main" val="0"/>
              </a:ext>
            </a:extLst>
          </a:blip>
          <a:srcRect/>
          <a:stretch/>
        </p:blipFill>
        <p:spPr bwMode="auto">
          <a:xfrm>
            <a:off x="911299" y="5655482"/>
            <a:ext cx="7853591" cy="439155"/>
          </a:xfrm>
          <a:prstGeom prst="rect">
            <a:avLst/>
          </a:prstGeom>
          <a:noFill/>
          <a:ln>
            <a:noFill/>
          </a:ln>
          <a:effectLst>
            <a:glow rad="228600">
              <a:schemeClr val="accent1">
                <a:alpha val="40000"/>
              </a:schemeClr>
            </a:glow>
          </a:effectLst>
        </p:spPr>
      </p:pic>
      <p:sp>
        <p:nvSpPr>
          <p:cNvPr id="50" name="Snip Diagonal Corner Rectangle 49"/>
          <p:cNvSpPr/>
          <p:nvPr/>
        </p:nvSpPr>
        <p:spPr>
          <a:xfrm>
            <a:off x="4578527" y="1533824"/>
            <a:ext cx="4313953" cy="3911400"/>
          </a:xfrm>
          <a:prstGeom prst="snip2DiagRect">
            <a:avLst>
              <a:gd name="adj1" fmla="val 13169"/>
              <a:gd name="adj2" fmla="val 1229"/>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pic>
        <p:nvPicPr>
          <p:cNvPr id="5122"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19139" y="1161398"/>
            <a:ext cx="4451120" cy="197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6200000">
            <a:off x="-1201116" y="3404817"/>
            <a:ext cx="4045445" cy="179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 name="Rectangle 51"/>
          <p:cNvSpPr/>
          <p:nvPr/>
        </p:nvSpPr>
        <p:spPr>
          <a:xfrm>
            <a:off x="5049683" y="1692522"/>
            <a:ext cx="3842797" cy="4247317"/>
          </a:xfrm>
          <a:prstGeom prst="rect">
            <a:avLst/>
          </a:prstGeom>
        </p:spPr>
        <p:txBody>
          <a:bodyPr wrap="square">
            <a:spAutoFit/>
          </a:bodyPr>
          <a:lstStyle/>
          <a:p>
            <a:r>
              <a:rPr lang="en-GB" dirty="0">
                <a:latin typeface="Arial Unicode MS" pitchFamily="34" charset="-128"/>
                <a:ea typeface="Arial Unicode MS" pitchFamily="34" charset="-128"/>
                <a:cs typeface="Arial Unicode MS" pitchFamily="34" charset="-128"/>
              </a:rPr>
              <a:t>Accountants</a:t>
            </a:r>
          </a:p>
          <a:p>
            <a:r>
              <a:rPr lang="en-GB" dirty="0">
                <a:latin typeface="Arial Unicode MS" pitchFamily="34" charset="-128"/>
                <a:ea typeface="Arial Unicode MS" pitchFamily="34" charset="-128"/>
                <a:cs typeface="Arial Unicode MS" pitchFamily="34" charset="-128"/>
              </a:rPr>
              <a:t>Stock Control</a:t>
            </a:r>
          </a:p>
          <a:p>
            <a:r>
              <a:rPr lang="en-GB" dirty="0">
                <a:latin typeface="Arial Unicode MS" pitchFamily="34" charset="-128"/>
                <a:ea typeface="Arial Unicode MS" pitchFamily="34" charset="-128"/>
                <a:cs typeface="Arial Unicode MS" pitchFamily="34" charset="-128"/>
              </a:rPr>
              <a:t>Mobile phone usage</a:t>
            </a:r>
          </a:p>
          <a:p>
            <a:r>
              <a:rPr lang="en-GB" dirty="0">
                <a:latin typeface="Arial Unicode MS" pitchFamily="34" charset="-128"/>
                <a:ea typeface="Arial Unicode MS" pitchFamily="34" charset="-128"/>
                <a:cs typeface="Arial Unicode MS" pitchFamily="34" charset="-128"/>
              </a:rPr>
              <a:t>Petrol pump manager</a:t>
            </a:r>
          </a:p>
          <a:p>
            <a:r>
              <a:rPr lang="en-GB" dirty="0">
                <a:latin typeface="Arial Unicode MS" pitchFamily="34" charset="-128"/>
                <a:ea typeface="Arial Unicode MS" pitchFamily="34" charset="-128"/>
                <a:cs typeface="Arial Unicode MS" pitchFamily="34" charset="-128"/>
              </a:rPr>
              <a:t>Car Sales</a:t>
            </a:r>
          </a:p>
          <a:p>
            <a:r>
              <a:rPr lang="en-GB" dirty="0">
                <a:latin typeface="Arial Unicode MS" pitchFamily="34" charset="-128"/>
                <a:ea typeface="Arial Unicode MS" pitchFamily="34" charset="-128"/>
                <a:cs typeface="Arial Unicode MS" pitchFamily="34" charset="-128"/>
              </a:rPr>
              <a:t>Estate Agent</a:t>
            </a:r>
          </a:p>
          <a:p>
            <a:r>
              <a:rPr lang="en-GB" dirty="0">
                <a:latin typeface="Arial Unicode MS" pitchFamily="34" charset="-128"/>
                <a:ea typeface="Arial Unicode MS" pitchFamily="34" charset="-128"/>
                <a:cs typeface="Arial Unicode MS" pitchFamily="34" charset="-128"/>
              </a:rPr>
              <a:t>Secretary</a:t>
            </a:r>
          </a:p>
          <a:p>
            <a:r>
              <a:rPr lang="en-GB" dirty="0">
                <a:latin typeface="Arial Unicode MS" pitchFamily="34" charset="-128"/>
                <a:ea typeface="Arial Unicode MS" pitchFamily="34" charset="-128"/>
                <a:cs typeface="Arial Unicode MS" pitchFamily="34" charset="-128"/>
              </a:rPr>
              <a:t>Baggage Handler</a:t>
            </a:r>
          </a:p>
          <a:p>
            <a:r>
              <a:rPr lang="en-GB" dirty="0">
                <a:latin typeface="Arial Unicode MS" pitchFamily="34" charset="-128"/>
                <a:ea typeface="Arial Unicode MS" pitchFamily="34" charset="-128"/>
                <a:cs typeface="Arial Unicode MS" pitchFamily="34" charset="-128"/>
              </a:rPr>
              <a:t>Driver …. Can you think of more?</a:t>
            </a:r>
          </a:p>
          <a:p>
            <a:r>
              <a:rPr lang="en-GB" dirty="0">
                <a:latin typeface="Arial Unicode MS" pitchFamily="34" charset="-128"/>
                <a:ea typeface="Arial Unicode MS" pitchFamily="34" charset="-128"/>
                <a:cs typeface="Arial Unicode MS" pitchFamily="34" charset="-128"/>
              </a:rPr>
              <a:t>…………………………………</a:t>
            </a:r>
          </a:p>
          <a:p>
            <a:r>
              <a:rPr lang="en-GB" dirty="0">
                <a:latin typeface="Arial Unicode MS" pitchFamily="34" charset="-128"/>
                <a:ea typeface="Arial Unicode MS" pitchFamily="34" charset="-128"/>
                <a:cs typeface="Arial Unicode MS" pitchFamily="34" charset="-128"/>
              </a:rPr>
              <a:t>…………………………………</a:t>
            </a:r>
          </a:p>
          <a:p>
            <a:endParaRPr lang="en-GB" dirty="0">
              <a:latin typeface="Arial Unicode MS" pitchFamily="34" charset="-128"/>
              <a:ea typeface="Arial Unicode MS" pitchFamily="34" charset="-128"/>
              <a:cs typeface="Arial Unicode MS" pitchFamily="34" charset="-128"/>
            </a:endParaRPr>
          </a:p>
          <a:p>
            <a:endParaRPr lang="en-GB" dirty="0">
              <a:latin typeface="Impact" pitchFamily="34" charset="0"/>
            </a:endParaRPr>
          </a:p>
          <a:p>
            <a:endParaRPr lang="en-GB" dirty="0">
              <a:latin typeface="Impact" pitchFamily="34" charset="0"/>
            </a:endParaRPr>
          </a:p>
          <a:p>
            <a:endParaRPr lang="en-GB" dirty="0">
              <a:latin typeface="Impact" pitchFamily="34" charset="0"/>
            </a:endParaRPr>
          </a:p>
        </p:txBody>
      </p:sp>
      <p:grpSp>
        <p:nvGrpSpPr>
          <p:cNvPr id="53" name="Group 52"/>
          <p:cNvGrpSpPr/>
          <p:nvPr/>
        </p:nvGrpSpPr>
        <p:grpSpPr>
          <a:xfrm>
            <a:off x="111805" y="49430"/>
            <a:ext cx="810644" cy="1884463"/>
            <a:chOff x="111805" y="49430"/>
            <a:chExt cx="810644" cy="1884463"/>
          </a:xfrm>
        </p:grpSpPr>
        <p:pic>
          <p:nvPicPr>
            <p:cNvPr id="54" name="Picture 5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01657" y="49430"/>
              <a:ext cx="520792" cy="1884463"/>
            </a:xfrm>
            <a:prstGeom prst="rect">
              <a:avLst/>
            </a:prstGeom>
            <a:noFill/>
            <a:ln>
              <a:noFill/>
            </a:ln>
          </p:spPr>
        </p:pic>
        <p:pic>
          <p:nvPicPr>
            <p:cNvPr id="55" name="Picture 54"/>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11805" y="656504"/>
              <a:ext cx="539447" cy="539449"/>
            </a:xfrm>
            <a:prstGeom prst="rect">
              <a:avLst/>
            </a:prstGeom>
            <a:noFill/>
            <a:ln>
              <a:noFill/>
            </a:ln>
          </p:spPr>
        </p:pic>
      </p:grpSp>
      <p:pic>
        <p:nvPicPr>
          <p:cNvPr id="1026" name="Picture 2" descr="http://www.azcon.co.uk/images2/solutions_stock_control.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57890" y="5430465"/>
            <a:ext cx="1301867" cy="86791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t0.gstatic.com/images?q=tbn:ANd9GcTESxQ_J3OFnEJd03s3yy3jf24LeHT7jW0FhZgfbQyQHPhAuii9XA:static.guim.co.uk/sys-images/Guardian/Pix/pictures/2012/9/5/1346866643328/Petrol-pump-008.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54743" y="5315653"/>
            <a:ext cx="1829225" cy="109753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t3.gstatic.com/images?q=tbn:ANd9GcQgPcwTF7egOUZz6sCu74yQGgKcKxYoyl58wpc3sqlLQjjjjA4jCQ:www.channel4.com/media/images/Channel4/4homes/buying-and-selling/estate-agents/what-estate-agents-do/estate-agents-man-lg.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412840" y="5140882"/>
            <a:ext cx="2091676" cy="135696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t2.gstatic.com/images?q=tbn:ANd9GcRiYnxJf7ckhv3UYCkaE_NtkbK4xrHwmBybcUzSkC7hbHa7SFx0Aw:i.telegraph.co.uk/multimedia/archive/01965/iain-heathrow_1965073c.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650018" y="5044723"/>
            <a:ext cx="2384054" cy="14858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625889" y="511550"/>
            <a:ext cx="618810" cy="599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2389119"/>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2"/>
          <p:cNvPicPr>
            <a:picLocks noChangeAspect="1" noChangeArrowheads="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artisticCement/>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2"/>
          <p:cNvGrpSpPr/>
          <p:nvPr/>
        </p:nvGrpSpPr>
        <p:grpSpPr>
          <a:xfrm>
            <a:off x="179512" y="502422"/>
            <a:ext cx="10818517" cy="5950913"/>
            <a:chOff x="2511895" y="1289754"/>
            <a:chExt cx="6269411" cy="5347258"/>
          </a:xfrm>
        </p:grpSpPr>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2511895" y="1863029"/>
              <a:ext cx="5080862" cy="4773983"/>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12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Lesson: Concept Activity</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8" name="Group 27"/>
          <p:cNvGrpSpPr/>
          <p:nvPr/>
        </p:nvGrpSpPr>
        <p:grpSpPr>
          <a:xfrm>
            <a:off x="111805" y="49430"/>
            <a:ext cx="810644" cy="1884463"/>
            <a:chOff x="111805" y="49430"/>
            <a:chExt cx="810644" cy="1884463"/>
          </a:xfrm>
        </p:grpSpPr>
        <p:pic>
          <p:nvPicPr>
            <p:cNvPr id="30" name="Picture 2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01657" y="49430"/>
              <a:ext cx="520792" cy="1884463"/>
            </a:xfrm>
            <a:prstGeom prst="rect">
              <a:avLst/>
            </a:prstGeom>
            <a:noFill/>
            <a:ln>
              <a:noFill/>
            </a:ln>
          </p:spPr>
        </p:pic>
        <p:pic>
          <p:nvPicPr>
            <p:cNvPr id="31" name="Picture 30"/>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11805" y="656504"/>
              <a:ext cx="539447" cy="539449"/>
            </a:xfrm>
            <a:prstGeom prst="rect">
              <a:avLst/>
            </a:prstGeom>
            <a:noFill/>
            <a:ln>
              <a:noFill/>
            </a:ln>
          </p:spPr>
        </p:pic>
      </p:grpSp>
      <p:pic>
        <p:nvPicPr>
          <p:cNvPr id="3075"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32877" y="1628800"/>
            <a:ext cx="5988827" cy="3240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95736" y="567704"/>
            <a:ext cx="606976" cy="57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9513" y="1163443"/>
            <a:ext cx="936104" cy="5289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043608" y="1259468"/>
            <a:ext cx="7416824" cy="1200329"/>
          </a:xfrm>
          <a:prstGeom prst="rect">
            <a:avLst/>
          </a:prstGeom>
          <a:noFill/>
        </p:spPr>
        <p:txBody>
          <a:bodyPr wrap="square" rtlCol="0">
            <a:spAutoFit/>
          </a:bodyPr>
          <a:lstStyle/>
          <a:p>
            <a:r>
              <a:rPr lang="en-GB" sz="2400" dirty="0">
                <a:latin typeface="Impact" pitchFamily="34" charset="0"/>
              </a:rPr>
              <a:t>1)  Roll two die and record the score, roll again and add to your score, repeat until you pass 100. How many throws did it take? </a:t>
            </a:r>
          </a:p>
        </p:txBody>
      </p:sp>
      <p:sp>
        <p:nvSpPr>
          <p:cNvPr id="18" name="TextBox 17"/>
          <p:cNvSpPr txBox="1"/>
          <p:nvPr/>
        </p:nvSpPr>
        <p:spPr>
          <a:xfrm>
            <a:off x="611560" y="4344837"/>
            <a:ext cx="7416824" cy="1631216"/>
          </a:xfrm>
          <a:prstGeom prst="rect">
            <a:avLst/>
          </a:prstGeom>
          <a:noFill/>
        </p:spPr>
        <p:txBody>
          <a:bodyPr wrap="square" rtlCol="0">
            <a:spAutoFit/>
          </a:bodyPr>
          <a:lstStyle/>
          <a:p>
            <a:pPr marL="457200" indent="-457200">
              <a:buAutoNum type="arabicParenR" startAt="2"/>
            </a:pPr>
            <a:r>
              <a:rPr lang="en-GB" sz="2000" dirty="0">
                <a:latin typeface="Impact" pitchFamily="34" charset="0"/>
              </a:rPr>
              <a:t>Now roll two die and start subtracting from your final score, roll, repeat until you pass zero. How many throws did it take? </a:t>
            </a:r>
          </a:p>
          <a:p>
            <a:pPr marL="457200" indent="-457200">
              <a:buAutoNum type="arabicParenR" startAt="2"/>
            </a:pPr>
            <a:r>
              <a:rPr lang="en-GB" sz="2000" dirty="0">
                <a:latin typeface="Impact" pitchFamily="34" charset="0"/>
              </a:rPr>
              <a:t>Record the total number of throws it took you to past 100 and how many to go back past zero.  What do you notice? What do you notice about other learners total number of throws?</a:t>
            </a:r>
          </a:p>
        </p:txBody>
      </p:sp>
    </p:spTree>
    <p:extLst>
      <p:ext uri="{BB962C8B-B14F-4D97-AF65-F5344CB8AC3E}">
        <p14:creationId xmlns:p14="http://schemas.microsoft.com/office/powerpoint/2010/main" val="2281365893"/>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p:cNvPicPr>
            <a:picLocks noChangeAspect="1" noChangeArrowheads="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artisticCement/>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75220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Lesson: Main Teach</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3" name="Group 2"/>
          <p:cNvGrpSpPr/>
          <p:nvPr/>
        </p:nvGrpSpPr>
        <p:grpSpPr>
          <a:xfrm>
            <a:off x="101796" y="1201633"/>
            <a:ext cx="8854806" cy="5345916"/>
            <a:chOff x="3274536" y="1289754"/>
            <a:chExt cx="5506770" cy="4803631"/>
          </a:xfrm>
        </p:grpSpPr>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5" name="Rectangle 24"/>
          <p:cNvSpPr/>
          <p:nvPr/>
        </p:nvSpPr>
        <p:spPr>
          <a:xfrm>
            <a:off x="724419" y="1556792"/>
            <a:ext cx="4063605" cy="369332"/>
          </a:xfrm>
          <a:prstGeom prst="rect">
            <a:avLst/>
          </a:prstGeom>
        </p:spPr>
        <p:txBody>
          <a:bodyPr wrap="square">
            <a:spAutoFit/>
          </a:bodyPr>
          <a:lstStyle/>
          <a:p>
            <a:r>
              <a:rPr lang="en-GB" dirty="0">
                <a:latin typeface="Impact" pitchFamily="34" charset="0"/>
              </a:rPr>
              <a:t>Y</a:t>
            </a:r>
          </a:p>
        </p:txBody>
      </p:sp>
      <p:pic>
        <p:nvPicPr>
          <p:cNvPr id="2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95736" y="567704"/>
            <a:ext cx="606976" cy="57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6" name="Group 15"/>
          <p:cNvGrpSpPr/>
          <p:nvPr/>
        </p:nvGrpSpPr>
        <p:grpSpPr>
          <a:xfrm>
            <a:off x="111805" y="49430"/>
            <a:ext cx="810644" cy="1884463"/>
            <a:chOff x="111805" y="49430"/>
            <a:chExt cx="810644" cy="1884463"/>
          </a:xfrm>
        </p:grpSpPr>
        <p:pic>
          <p:nvPicPr>
            <p:cNvPr id="17" name="Picture 1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01657" y="49430"/>
              <a:ext cx="520792" cy="1884463"/>
            </a:xfrm>
            <a:prstGeom prst="rect">
              <a:avLst/>
            </a:prstGeom>
            <a:noFill/>
            <a:ln>
              <a:noFill/>
            </a:ln>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11805" y="656504"/>
              <a:ext cx="539447" cy="539449"/>
            </a:xfrm>
            <a:prstGeom prst="rect">
              <a:avLst/>
            </a:prstGeom>
            <a:noFill/>
            <a:ln>
              <a:noFill/>
            </a:ln>
          </p:spPr>
        </p:pic>
      </p:grpSp>
      <p:pic>
        <p:nvPicPr>
          <p:cNvPr id="307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22449" y="1458571"/>
            <a:ext cx="4098222" cy="5066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xtBox 25"/>
          <p:cNvSpPr txBox="1"/>
          <p:nvPr/>
        </p:nvSpPr>
        <p:spPr>
          <a:xfrm>
            <a:off x="5076056" y="1695291"/>
            <a:ext cx="3744416" cy="3416320"/>
          </a:xfrm>
          <a:prstGeom prst="rect">
            <a:avLst/>
          </a:prstGeom>
          <a:noFill/>
        </p:spPr>
        <p:txBody>
          <a:bodyPr wrap="square" rtlCol="0">
            <a:spAutoFit/>
          </a:bodyPr>
          <a:lstStyle/>
          <a:p>
            <a:r>
              <a:rPr lang="en-GB" sz="1200" dirty="0">
                <a:latin typeface="Impact" pitchFamily="34" charset="0"/>
              </a:rPr>
              <a:t>This is the essential addition and subtraction grid you need for looking up any sum where you have to take away a number from another or add to a number.</a:t>
            </a:r>
          </a:p>
          <a:p>
            <a:endParaRPr lang="en-GB" sz="1200" dirty="0">
              <a:latin typeface="Impact" pitchFamily="34" charset="0"/>
            </a:endParaRPr>
          </a:p>
          <a:p>
            <a:r>
              <a:rPr lang="en-GB" sz="1200" dirty="0">
                <a:latin typeface="Impact" pitchFamily="34" charset="0"/>
              </a:rPr>
              <a:t>The grid is read like a table (bit like a bus timetable!) where you read across the top row and find the number you are adding to, then look down the column to the row that shows the number you are adding.  The answer to the add sum is in the box where column and row meet</a:t>
            </a:r>
          </a:p>
          <a:p>
            <a:r>
              <a:rPr lang="en-GB" sz="1200" dirty="0">
                <a:latin typeface="Impact" pitchFamily="34" charset="0"/>
              </a:rPr>
              <a:t>         for example    6 + 7 = ?     </a:t>
            </a:r>
          </a:p>
          <a:p>
            <a:r>
              <a:rPr lang="en-GB" sz="1200" dirty="0">
                <a:latin typeface="Impact" pitchFamily="34" charset="0"/>
              </a:rPr>
              <a:t>	look at column 6 on the top row</a:t>
            </a:r>
          </a:p>
          <a:p>
            <a:r>
              <a:rPr lang="en-GB" sz="1200" dirty="0">
                <a:latin typeface="Impact" pitchFamily="34" charset="0"/>
              </a:rPr>
              <a:t>	look down 7 rows</a:t>
            </a:r>
          </a:p>
          <a:p>
            <a:r>
              <a:rPr lang="en-GB" sz="1200" dirty="0">
                <a:latin typeface="Impact" pitchFamily="34" charset="0"/>
              </a:rPr>
              <a:t>	the answer in box is …..13   !</a:t>
            </a:r>
          </a:p>
          <a:p>
            <a:endParaRPr lang="en-GB" sz="1200" dirty="0">
              <a:latin typeface="Impact" pitchFamily="34" charset="0"/>
            </a:endParaRPr>
          </a:p>
          <a:p>
            <a:r>
              <a:rPr lang="en-GB" sz="1200" dirty="0">
                <a:latin typeface="Impact" pitchFamily="34" charset="0"/>
              </a:rPr>
              <a:t>As you will notice when studying this topic, it will not matter  in which order you add numbers together and so half of the answers and ‘greyed out’ as they are repeats of the same sums on the left hand side.</a:t>
            </a:r>
          </a:p>
        </p:txBody>
      </p:sp>
      <p:sp>
        <p:nvSpPr>
          <p:cNvPr id="27" name="Snip Diagonal Corner Rectangle 26"/>
          <p:cNvSpPr/>
          <p:nvPr/>
        </p:nvSpPr>
        <p:spPr>
          <a:xfrm>
            <a:off x="5220072" y="5125126"/>
            <a:ext cx="2736304" cy="579426"/>
          </a:xfrm>
          <a:prstGeom prst="snip2DiagRect">
            <a:avLst>
              <a:gd name="adj1" fmla="val 12839"/>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pic>
        <p:nvPicPr>
          <p:cNvPr id="28" name="Picture 2" descr="http://www.yourdictionary.com/images/main.exclamation-point.jpg"/>
          <p:cNvPicPr>
            <a:picLocks noChangeAspect="1" noChangeArrowheads="1"/>
          </p:cNvPicPr>
          <p:nvPr/>
        </p:nvPicPr>
        <p:blipFill>
          <a:blip r:embed="rId11" cstate="print">
            <a:duotone>
              <a:schemeClr val="accent3">
                <a:shade val="45000"/>
                <a:satMod val="135000"/>
              </a:schemeClr>
              <a:prstClr val="white"/>
            </a:duotone>
            <a:extLst>
              <a:ext uri="{BEBA8EAE-BF5A-486C-A8C5-ECC9F3942E4B}">
                <a14:imgProps xmlns:a14="http://schemas.microsoft.com/office/drawing/2010/main">
                  <a14:imgLayer r:embed="rId12">
                    <a14:imgEffect>
                      <a14:artisticPlasticWrap/>
                    </a14:imgEffect>
                  </a14:imgLayer>
                </a14:imgProps>
              </a:ext>
              <a:ext uri="{28A0092B-C50C-407E-A947-70E740481C1C}">
                <a14:useLocalDpi xmlns:a14="http://schemas.microsoft.com/office/drawing/2010/main" val="0"/>
              </a:ext>
            </a:extLst>
          </a:blip>
          <a:srcRect/>
          <a:stretch>
            <a:fillRect/>
          </a:stretch>
        </p:blipFill>
        <p:spPr bwMode="auto">
          <a:xfrm>
            <a:off x="7956376" y="4941168"/>
            <a:ext cx="558573" cy="763383"/>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5292080" y="5184359"/>
            <a:ext cx="3744416" cy="461665"/>
          </a:xfrm>
          <a:prstGeom prst="rect">
            <a:avLst/>
          </a:prstGeom>
          <a:noFill/>
        </p:spPr>
        <p:txBody>
          <a:bodyPr wrap="square" rtlCol="0">
            <a:spAutoFit/>
          </a:bodyPr>
          <a:lstStyle/>
          <a:p>
            <a:r>
              <a:rPr lang="en-GB" sz="1200" dirty="0">
                <a:latin typeface="Impact" pitchFamily="34" charset="0"/>
              </a:rPr>
              <a:t>Important learning point !</a:t>
            </a:r>
          </a:p>
          <a:p>
            <a:r>
              <a:rPr lang="en-GB" sz="1200" dirty="0">
                <a:latin typeface="Impact" pitchFamily="34" charset="0"/>
              </a:rPr>
              <a:t>Learn all of these answers off by heart</a:t>
            </a:r>
          </a:p>
        </p:txBody>
      </p:sp>
      <p:pic>
        <p:nvPicPr>
          <p:cNvPr id="3075"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1805" y="1471648"/>
            <a:ext cx="810644" cy="5053696"/>
          </a:xfrm>
          <a:prstGeom prst="rect">
            <a:avLst/>
          </a:prstGeom>
          <a:noFill/>
          <a:ln>
            <a:noFill/>
          </a:ln>
          <a:effectLst>
            <a:outerShdw dist="35921" dir="2700000" algn="ctr" rotWithShape="0">
              <a:schemeClr val="bg2"/>
            </a:outerShdw>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67717864"/>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p:cNvPicPr>
            <a:picLocks noChangeAspect="1" noChangeArrowheads="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artisticCement/>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Lesson: Main Teach</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3" name="Group 2"/>
          <p:cNvGrpSpPr/>
          <p:nvPr/>
        </p:nvGrpSpPr>
        <p:grpSpPr>
          <a:xfrm>
            <a:off x="144597" y="1163767"/>
            <a:ext cx="8854806" cy="5345916"/>
            <a:chOff x="3274536" y="1289754"/>
            <a:chExt cx="5506770" cy="4803631"/>
          </a:xfrm>
        </p:grpSpPr>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5" name="Rectangle 24"/>
          <p:cNvSpPr/>
          <p:nvPr/>
        </p:nvSpPr>
        <p:spPr>
          <a:xfrm>
            <a:off x="724419" y="1556792"/>
            <a:ext cx="4063605" cy="369332"/>
          </a:xfrm>
          <a:prstGeom prst="rect">
            <a:avLst/>
          </a:prstGeom>
        </p:spPr>
        <p:txBody>
          <a:bodyPr wrap="square">
            <a:spAutoFit/>
          </a:bodyPr>
          <a:lstStyle/>
          <a:p>
            <a:r>
              <a:rPr lang="en-GB" dirty="0">
                <a:latin typeface="Impact" pitchFamily="34" charset="0"/>
              </a:rPr>
              <a:t>Y</a:t>
            </a:r>
          </a:p>
        </p:txBody>
      </p:sp>
      <p:pic>
        <p:nvPicPr>
          <p:cNvPr id="2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95736" y="567704"/>
            <a:ext cx="606976" cy="57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6" name="Group 15"/>
          <p:cNvGrpSpPr/>
          <p:nvPr/>
        </p:nvGrpSpPr>
        <p:grpSpPr>
          <a:xfrm>
            <a:off x="111805" y="49430"/>
            <a:ext cx="810644" cy="1884463"/>
            <a:chOff x="111805" y="49430"/>
            <a:chExt cx="810644" cy="1884463"/>
          </a:xfrm>
        </p:grpSpPr>
        <p:pic>
          <p:nvPicPr>
            <p:cNvPr id="17" name="Picture 1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01657" y="49430"/>
              <a:ext cx="520792" cy="1884463"/>
            </a:xfrm>
            <a:prstGeom prst="rect">
              <a:avLst/>
            </a:prstGeom>
            <a:noFill/>
            <a:ln>
              <a:noFill/>
            </a:ln>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11805" y="656504"/>
              <a:ext cx="539447" cy="539449"/>
            </a:xfrm>
            <a:prstGeom prst="rect">
              <a:avLst/>
            </a:prstGeom>
            <a:noFill/>
            <a:ln>
              <a:noFill/>
            </a:ln>
          </p:spPr>
        </p:pic>
      </p:grpSp>
      <p:sp>
        <p:nvSpPr>
          <p:cNvPr id="26" name="TextBox 25"/>
          <p:cNvSpPr txBox="1"/>
          <p:nvPr/>
        </p:nvSpPr>
        <p:spPr>
          <a:xfrm>
            <a:off x="1032988" y="1552678"/>
            <a:ext cx="7499452" cy="646331"/>
          </a:xfrm>
          <a:prstGeom prst="rect">
            <a:avLst/>
          </a:prstGeom>
          <a:noFill/>
        </p:spPr>
        <p:txBody>
          <a:bodyPr wrap="square" rtlCol="0">
            <a:spAutoFit/>
          </a:bodyPr>
          <a:lstStyle/>
          <a:p>
            <a:r>
              <a:rPr lang="en-GB" sz="1200" dirty="0">
                <a:latin typeface="Impact" pitchFamily="34" charset="0"/>
              </a:rPr>
              <a:t>A way of looking at addition and subtraction is on a number line, this is a line starting with a zero and numbers counting on one at a time to the right.  You can use different labelled number lines to aid in visualising the processes of adding and subtracting.</a:t>
            </a:r>
          </a:p>
        </p:txBody>
      </p:sp>
      <p:sp>
        <p:nvSpPr>
          <p:cNvPr id="2" name="Snip Diagonal Corner Rectangle 1"/>
          <p:cNvSpPr/>
          <p:nvPr/>
        </p:nvSpPr>
        <p:spPr>
          <a:xfrm>
            <a:off x="381528" y="2636912"/>
            <a:ext cx="8222920" cy="72008"/>
          </a:xfrm>
          <a:prstGeom prst="snip2Diag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508004" y="2191374"/>
            <a:ext cx="308097" cy="369332"/>
          </a:xfrm>
          <a:prstGeom prst="rect">
            <a:avLst/>
          </a:prstGeom>
          <a:noFill/>
        </p:spPr>
        <p:txBody>
          <a:bodyPr wrap="none" lIns="91440" tIns="45720" rIns="91440" bIns="45720">
            <a:spAutoFit/>
          </a:bodyPr>
          <a:lstStyle/>
          <a:p>
            <a:pPr algn="ctr"/>
            <a:r>
              <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o</a:t>
            </a:r>
          </a:p>
        </p:txBody>
      </p:sp>
      <p:sp>
        <p:nvSpPr>
          <p:cNvPr id="21" name="Rectangle 20"/>
          <p:cNvSpPr/>
          <p:nvPr/>
        </p:nvSpPr>
        <p:spPr>
          <a:xfrm>
            <a:off x="955942" y="2232347"/>
            <a:ext cx="301686" cy="369332"/>
          </a:xfrm>
          <a:prstGeom prst="rect">
            <a:avLst/>
          </a:prstGeom>
          <a:noFill/>
        </p:spPr>
        <p:txBody>
          <a:bodyPr wrap="none" lIns="91440" tIns="45720" rIns="91440" bIns="45720">
            <a:spAutoFit/>
          </a:bodyPr>
          <a:lstStyle/>
          <a:p>
            <a:pPr algn="ctr"/>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2" name="Rectangle 21"/>
          <p:cNvSpPr/>
          <p:nvPr/>
        </p:nvSpPr>
        <p:spPr>
          <a:xfrm>
            <a:off x="1449153" y="2232347"/>
            <a:ext cx="301686" cy="369332"/>
          </a:xfrm>
          <a:prstGeom prst="rect">
            <a:avLst/>
          </a:prstGeom>
          <a:noFill/>
        </p:spPr>
        <p:txBody>
          <a:bodyPr wrap="none" lIns="91440" tIns="45720" rIns="91440" bIns="45720">
            <a:spAutoFit/>
          </a:bodyPr>
          <a:lstStyle/>
          <a:p>
            <a:pPr algn="ctr"/>
            <a:r>
              <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a:t>
            </a:r>
          </a:p>
        </p:txBody>
      </p:sp>
      <p:sp>
        <p:nvSpPr>
          <p:cNvPr id="23" name="Rectangle 22"/>
          <p:cNvSpPr/>
          <p:nvPr/>
        </p:nvSpPr>
        <p:spPr>
          <a:xfrm>
            <a:off x="1897426" y="2232347"/>
            <a:ext cx="301686" cy="369332"/>
          </a:xfrm>
          <a:prstGeom prst="rect">
            <a:avLst/>
          </a:prstGeom>
          <a:noFill/>
        </p:spPr>
        <p:txBody>
          <a:bodyPr wrap="none" lIns="91440" tIns="45720" rIns="91440" bIns="45720">
            <a:spAutoFit/>
          </a:bodyPr>
          <a:lstStyle/>
          <a:p>
            <a:pPr algn="ctr"/>
            <a:r>
              <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3</a:t>
            </a:r>
          </a:p>
        </p:txBody>
      </p:sp>
      <p:sp>
        <p:nvSpPr>
          <p:cNvPr id="24" name="Rectangle 23"/>
          <p:cNvSpPr/>
          <p:nvPr/>
        </p:nvSpPr>
        <p:spPr>
          <a:xfrm>
            <a:off x="2348381" y="2232347"/>
            <a:ext cx="301686" cy="369332"/>
          </a:xfrm>
          <a:prstGeom prst="rect">
            <a:avLst/>
          </a:prstGeom>
          <a:noFill/>
        </p:spPr>
        <p:txBody>
          <a:bodyPr wrap="none" lIns="91440" tIns="45720" rIns="91440" bIns="45720">
            <a:spAutoFit/>
          </a:bodyPr>
          <a:lstStyle/>
          <a:p>
            <a:pPr algn="ctr"/>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4</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7" name="Rectangle 26"/>
          <p:cNvSpPr/>
          <p:nvPr/>
        </p:nvSpPr>
        <p:spPr>
          <a:xfrm>
            <a:off x="2833427" y="2232347"/>
            <a:ext cx="301686" cy="369332"/>
          </a:xfrm>
          <a:prstGeom prst="rect">
            <a:avLst/>
          </a:prstGeom>
          <a:noFill/>
        </p:spPr>
        <p:txBody>
          <a:bodyPr wrap="none" lIns="91440" tIns="45720" rIns="91440" bIns="45720">
            <a:spAutoFit/>
          </a:bodyPr>
          <a:lstStyle/>
          <a:p>
            <a:pPr algn="ctr"/>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5</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8" name="Rectangle 27"/>
          <p:cNvSpPr/>
          <p:nvPr/>
        </p:nvSpPr>
        <p:spPr>
          <a:xfrm>
            <a:off x="3287512" y="2233964"/>
            <a:ext cx="301686" cy="369332"/>
          </a:xfrm>
          <a:prstGeom prst="rect">
            <a:avLst/>
          </a:prstGeom>
          <a:noFill/>
        </p:spPr>
        <p:txBody>
          <a:bodyPr wrap="none" lIns="91440" tIns="45720" rIns="91440" bIns="45720">
            <a:spAutoFit/>
          </a:bodyPr>
          <a:lstStyle/>
          <a:p>
            <a:pPr algn="ctr"/>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6</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9" name="Rectangle 28"/>
          <p:cNvSpPr/>
          <p:nvPr/>
        </p:nvSpPr>
        <p:spPr>
          <a:xfrm>
            <a:off x="3757363" y="2235581"/>
            <a:ext cx="301686" cy="369332"/>
          </a:xfrm>
          <a:prstGeom prst="rect">
            <a:avLst/>
          </a:prstGeom>
          <a:noFill/>
        </p:spPr>
        <p:txBody>
          <a:bodyPr wrap="none" lIns="91440" tIns="45720" rIns="91440" bIns="45720">
            <a:spAutoFit/>
          </a:bodyPr>
          <a:lstStyle/>
          <a:p>
            <a:pPr algn="ctr"/>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7</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0" name="Rectangle 29"/>
          <p:cNvSpPr/>
          <p:nvPr/>
        </p:nvSpPr>
        <p:spPr>
          <a:xfrm>
            <a:off x="4216095" y="2232347"/>
            <a:ext cx="301686" cy="369332"/>
          </a:xfrm>
          <a:prstGeom prst="rect">
            <a:avLst/>
          </a:prstGeom>
          <a:noFill/>
        </p:spPr>
        <p:txBody>
          <a:bodyPr wrap="none" lIns="91440" tIns="45720" rIns="91440" bIns="45720">
            <a:spAutoFit/>
          </a:bodyPr>
          <a:lstStyle/>
          <a:p>
            <a:pPr algn="ctr"/>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8</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7" name="Rectangle 46"/>
          <p:cNvSpPr/>
          <p:nvPr/>
        </p:nvSpPr>
        <p:spPr>
          <a:xfrm>
            <a:off x="4660725" y="2220672"/>
            <a:ext cx="301686" cy="369332"/>
          </a:xfrm>
          <a:prstGeom prst="rect">
            <a:avLst/>
          </a:prstGeom>
          <a:noFill/>
        </p:spPr>
        <p:txBody>
          <a:bodyPr wrap="none" lIns="91440" tIns="45720" rIns="91440" bIns="45720">
            <a:spAutoFit/>
          </a:bodyPr>
          <a:lstStyle/>
          <a:p>
            <a:pPr algn="ctr"/>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9</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8" name="Rectangle 47"/>
          <p:cNvSpPr/>
          <p:nvPr/>
        </p:nvSpPr>
        <p:spPr>
          <a:xfrm>
            <a:off x="5094696" y="2235581"/>
            <a:ext cx="418704" cy="369332"/>
          </a:xfrm>
          <a:prstGeom prst="rect">
            <a:avLst/>
          </a:prstGeom>
          <a:noFill/>
        </p:spPr>
        <p:txBody>
          <a:bodyPr wrap="none" lIns="91440" tIns="45720" rIns="91440" bIns="45720">
            <a:spAutoFit/>
          </a:bodyPr>
          <a:lstStyle/>
          <a:p>
            <a:pPr algn="ctr"/>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10</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9" name="Rectangle 48"/>
          <p:cNvSpPr/>
          <p:nvPr/>
        </p:nvSpPr>
        <p:spPr>
          <a:xfrm>
            <a:off x="5658671" y="2235581"/>
            <a:ext cx="418704" cy="369332"/>
          </a:xfrm>
          <a:prstGeom prst="rect">
            <a:avLst/>
          </a:prstGeom>
          <a:noFill/>
        </p:spPr>
        <p:txBody>
          <a:bodyPr wrap="none" lIns="91440" tIns="45720" rIns="91440" bIns="45720">
            <a:spAutoFit/>
          </a:bodyPr>
          <a:lstStyle/>
          <a:p>
            <a:pPr algn="ctr"/>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11</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50" name="Rectangle 49"/>
          <p:cNvSpPr/>
          <p:nvPr/>
        </p:nvSpPr>
        <p:spPr>
          <a:xfrm>
            <a:off x="6259775" y="2235581"/>
            <a:ext cx="418704" cy="369332"/>
          </a:xfrm>
          <a:prstGeom prst="rect">
            <a:avLst/>
          </a:prstGeom>
          <a:noFill/>
        </p:spPr>
        <p:txBody>
          <a:bodyPr wrap="none" lIns="91440" tIns="45720" rIns="91440" bIns="45720">
            <a:spAutoFit/>
          </a:bodyPr>
          <a:lstStyle/>
          <a:p>
            <a:pPr algn="ctr"/>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12</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51" name="Rectangle 50"/>
          <p:cNvSpPr/>
          <p:nvPr/>
        </p:nvSpPr>
        <p:spPr>
          <a:xfrm>
            <a:off x="6886055" y="2220672"/>
            <a:ext cx="418704" cy="369332"/>
          </a:xfrm>
          <a:prstGeom prst="rect">
            <a:avLst/>
          </a:prstGeom>
          <a:noFill/>
        </p:spPr>
        <p:txBody>
          <a:bodyPr wrap="none" lIns="91440" tIns="45720" rIns="91440" bIns="45720">
            <a:spAutoFit/>
          </a:bodyPr>
          <a:lstStyle/>
          <a:p>
            <a:pPr algn="ctr"/>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13</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52" name="Rectangle 51"/>
          <p:cNvSpPr/>
          <p:nvPr/>
        </p:nvSpPr>
        <p:spPr>
          <a:xfrm>
            <a:off x="7427772" y="2219240"/>
            <a:ext cx="418704" cy="369332"/>
          </a:xfrm>
          <a:prstGeom prst="rect">
            <a:avLst/>
          </a:prstGeom>
          <a:noFill/>
        </p:spPr>
        <p:txBody>
          <a:bodyPr wrap="none" lIns="91440" tIns="45720" rIns="91440" bIns="45720">
            <a:spAutoFit/>
          </a:bodyPr>
          <a:lstStyle/>
          <a:p>
            <a:pPr algn="ctr"/>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14</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55" name="TextBox 54"/>
          <p:cNvSpPr txBox="1"/>
          <p:nvPr/>
        </p:nvSpPr>
        <p:spPr>
          <a:xfrm>
            <a:off x="345014" y="2924944"/>
            <a:ext cx="7499452" cy="461665"/>
          </a:xfrm>
          <a:prstGeom prst="rect">
            <a:avLst/>
          </a:prstGeom>
          <a:noFill/>
        </p:spPr>
        <p:txBody>
          <a:bodyPr wrap="square" rtlCol="0">
            <a:spAutoFit/>
          </a:bodyPr>
          <a:lstStyle/>
          <a:p>
            <a:r>
              <a:rPr lang="en-GB" sz="1200" dirty="0">
                <a:latin typeface="Impact" pitchFamily="34" charset="0"/>
              </a:rPr>
              <a:t>A D </a:t>
            </a:r>
            <a:r>
              <a:rPr lang="en-GB" sz="1200" dirty="0" err="1">
                <a:latin typeface="Impact" pitchFamily="34" charset="0"/>
              </a:rPr>
              <a:t>D</a:t>
            </a:r>
            <a:r>
              <a:rPr lang="en-GB" sz="1200" dirty="0">
                <a:latin typeface="Impact" pitchFamily="34" charset="0"/>
              </a:rPr>
              <a:t> I N G   is moving from a starting value in the positive direction a number of steps,  example</a:t>
            </a:r>
          </a:p>
          <a:p>
            <a:r>
              <a:rPr lang="en-GB" sz="1200" dirty="0">
                <a:latin typeface="Impact" pitchFamily="34" charset="0"/>
              </a:rPr>
              <a:t>	7 add 5      this means you have seven  </a:t>
            </a:r>
            <a:r>
              <a:rPr lang="en-GB" sz="1200" dirty="0">
                <a:solidFill>
                  <a:srgbClr val="FF0000"/>
                </a:solidFill>
                <a:latin typeface="Impact" pitchFamily="34" charset="0"/>
              </a:rPr>
              <a:t>units</a:t>
            </a:r>
            <a:r>
              <a:rPr lang="en-GB" sz="1200" dirty="0">
                <a:latin typeface="Impact" pitchFamily="34" charset="0"/>
              </a:rPr>
              <a:t> and want add another five more </a:t>
            </a:r>
            <a:r>
              <a:rPr lang="en-GB" sz="1200" dirty="0">
                <a:solidFill>
                  <a:srgbClr val="FF0000"/>
                </a:solidFill>
                <a:latin typeface="Impact" pitchFamily="34" charset="0"/>
              </a:rPr>
              <a:t>units</a:t>
            </a:r>
            <a:r>
              <a:rPr lang="en-GB" sz="1200" dirty="0">
                <a:latin typeface="Impact" pitchFamily="34" charset="0"/>
              </a:rPr>
              <a:t>.</a:t>
            </a:r>
          </a:p>
        </p:txBody>
      </p:sp>
      <p:sp>
        <p:nvSpPr>
          <p:cNvPr id="8" name="Oval 7"/>
          <p:cNvSpPr/>
          <p:nvPr/>
        </p:nvSpPr>
        <p:spPr>
          <a:xfrm>
            <a:off x="3749914" y="3522905"/>
            <a:ext cx="242304" cy="33096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Curved Up Arrow 8"/>
          <p:cNvSpPr/>
          <p:nvPr/>
        </p:nvSpPr>
        <p:spPr>
          <a:xfrm>
            <a:off x="3871066" y="3997386"/>
            <a:ext cx="2645150" cy="317472"/>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8" name="Rectangle 87"/>
          <p:cNvSpPr/>
          <p:nvPr/>
        </p:nvSpPr>
        <p:spPr>
          <a:xfrm>
            <a:off x="4962411" y="3961338"/>
            <a:ext cx="417102" cy="369332"/>
          </a:xfrm>
          <a:prstGeom prst="rect">
            <a:avLst/>
          </a:prstGeom>
          <a:noFill/>
        </p:spPr>
        <p:txBody>
          <a:bodyPr wrap="none" lIns="91440" tIns="45720" rIns="91440" bIns="45720">
            <a:spAutoFit/>
          </a:bodyPr>
          <a:lstStyle/>
          <a:p>
            <a:pPr algn="ctr"/>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+5</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89" name="TextBox 88"/>
          <p:cNvSpPr txBox="1"/>
          <p:nvPr/>
        </p:nvSpPr>
        <p:spPr>
          <a:xfrm>
            <a:off x="356729" y="4446404"/>
            <a:ext cx="8264357" cy="1569660"/>
          </a:xfrm>
          <a:prstGeom prst="rect">
            <a:avLst/>
          </a:prstGeom>
          <a:noFill/>
        </p:spPr>
        <p:txBody>
          <a:bodyPr wrap="square" rtlCol="0">
            <a:spAutoFit/>
          </a:bodyPr>
          <a:lstStyle/>
          <a:p>
            <a:r>
              <a:rPr lang="en-GB" sz="1200" dirty="0">
                <a:latin typeface="Impact" pitchFamily="34" charset="0"/>
              </a:rPr>
              <a:t>In this example the answer is twelve.  This answer is the number you land on when you start on seven and ‘MOVE’ five steps to the right (in the positive direction).  Twelve is a ‘Larger’ value than seven, therefore you have increased  your value (you have more now than when you started.</a:t>
            </a:r>
          </a:p>
          <a:p>
            <a:endParaRPr lang="en-GB" sz="1200" dirty="0">
              <a:latin typeface="Impact" pitchFamily="34" charset="0"/>
            </a:endParaRPr>
          </a:p>
          <a:p>
            <a:r>
              <a:rPr lang="en-GB" sz="1200" dirty="0">
                <a:latin typeface="Impact" pitchFamily="34" charset="0"/>
              </a:rPr>
              <a:t>Try…………      move from number two,  six steps to the right, where do you land ??     That’s right,  you should be on number eight !</a:t>
            </a:r>
          </a:p>
          <a:p>
            <a:r>
              <a:rPr lang="en-GB" sz="1200" dirty="0">
                <a:latin typeface="Impact" pitchFamily="34" charset="0"/>
              </a:rPr>
              <a:t>	move from 6,  seven steps to the right , where are you now?? That’s good, you are on number 13 !</a:t>
            </a:r>
          </a:p>
          <a:p>
            <a:endParaRPr lang="en-GB" sz="1200" dirty="0">
              <a:latin typeface="Impact" pitchFamily="34" charset="0"/>
            </a:endParaRPr>
          </a:p>
          <a:p>
            <a:r>
              <a:rPr lang="en-GB" sz="1200" dirty="0">
                <a:latin typeface="Impact" pitchFamily="34" charset="0"/>
              </a:rPr>
              <a:t>Move from  three and add  until you get to  number  fourteen.  How many steps did you move??  Excellent, you moved  eleven steps !</a:t>
            </a:r>
          </a:p>
        </p:txBody>
      </p:sp>
      <p:pic>
        <p:nvPicPr>
          <p:cNvPr id="614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9981" y="6133895"/>
            <a:ext cx="8803648"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ight Arrow 9"/>
          <p:cNvSpPr/>
          <p:nvPr/>
        </p:nvSpPr>
        <p:spPr>
          <a:xfrm>
            <a:off x="7991692" y="2568341"/>
            <a:ext cx="747563" cy="2125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Rectangle 91"/>
          <p:cNvSpPr/>
          <p:nvPr/>
        </p:nvSpPr>
        <p:spPr>
          <a:xfrm>
            <a:off x="7842331" y="2570034"/>
            <a:ext cx="737318" cy="369332"/>
          </a:xfrm>
          <a:prstGeom prst="rect">
            <a:avLst/>
          </a:prstGeom>
          <a:noFill/>
        </p:spPr>
        <p:txBody>
          <a:bodyPr wrap="none" lIns="91440" tIns="45720" rIns="91440" bIns="45720">
            <a:spAutoFit/>
          </a:bodyPr>
          <a:lstStyle/>
          <a:p>
            <a:pPr algn="ctr"/>
            <a:r>
              <a:rPr lang="en-US" b="1" dirty="0">
                <a:ln w="12700">
                  <a:solidFill>
                    <a:schemeClr val="tx2">
                      <a:satMod val="155000"/>
                    </a:schemeClr>
                  </a:solidFill>
                  <a:prstDash val="solid"/>
                </a:ln>
                <a:effectLst>
                  <a:outerShdw blurRad="41275" dist="20320" dir="1800000" algn="tl" rotWithShape="0">
                    <a:srgbClr val="000000">
                      <a:alpha val="40000"/>
                    </a:srgbClr>
                  </a:outerShdw>
                </a:effectLst>
              </a:rPr>
              <a:t>larger</a:t>
            </a:r>
            <a:endParaRPr lang="en-US" b="1" cap="none" spc="0" dirty="0">
              <a:ln w="12700">
                <a:solidFill>
                  <a:schemeClr val="tx2">
                    <a:satMod val="155000"/>
                  </a:schemeClr>
                </a:solidFill>
                <a:prstDash val="solid"/>
              </a:ln>
              <a:effectLst>
                <a:outerShdw blurRad="41275" dist="20320" dir="1800000" algn="tl" rotWithShape="0">
                  <a:srgbClr val="000000">
                    <a:alpha val="40000"/>
                  </a:srgbClr>
                </a:outerShdw>
              </a:effectLst>
            </a:endParaRPr>
          </a:p>
        </p:txBody>
      </p:sp>
      <p:sp>
        <p:nvSpPr>
          <p:cNvPr id="90" name="Snip Diagonal Corner Rectangle 89"/>
          <p:cNvSpPr/>
          <p:nvPr/>
        </p:nvSpPr>
        <p:spPr>
          <a:xfrm>
            <a:off x="356729" y="3899724"/>
            <a:ext cx="8222920" cy="72008"/>
          </a:xfrm>
          <a:prstGeom prst="snip2Diag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 name="Rectangle 93"/>
          <p:cNvSpPr/>
          <p:nvPr/>
        </p:nvSpPr>
        <p:spPr>
          <a:xfrm>
            <a:off x="931143" y="3495159"/>
            <a:ext cx="301686" cy="369332"/>
          </a:xfrm>
          <a:prstGeom prst="rect">
            <a:avLst/>
          </a:prstGeom>
          <a:noFill/>
        </p:spPr>
        <p:txBody>
          <a:bodyPr wrap="none" lIns="91440" tIns="45720" rIns="91440" bIns="45720">
            <a:spAutoFit/>
          </a:bodyPr>
          <a:lstStyle/>
          <a:p>
            <a:pPr algn="ctr"/>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95" name="Rectangle 94"/>
          <p:cNvSpPr/>
          <p:nvPr/>
        </p:nvSpPr>
        <p:spPr>
          <a:xfrm>
            <a:off x="1424354" y="3495159"/>
            <a:ext cx="301686" cy="369332"/>
          </a:xfrm>
          <a:prstGeom prst="rect">
            <a:avLst/>
          </a:prstGeom>
          <a:noFill/>
        </p:spPr>
        <p:txBody>
          <a:bodyPr wrap="none" lIns="91440" tIns="45720" rIns="91440" bIns="45720">
            <a:spAutoFit/>
          </a:bodyPr>
          <a:lstStyle/>
          <a:p>
            <a:pPr algn="ctr"/>
            <a:r>
              <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a:t>
            </a:r>
          </a:p>
        </p:txBody>
      </p:sp>
      <p:sp>
        <p:nvSpPr>
          <p:cNvPr id="96" name="Rectangle 95"/>
          <p:cNvSpPr/>
          <p:nvPr/>
        </p:nvSpPr>
        <p:spPr>
          <a:xfrm>
            <a:off x="1872627" y="3495159"/>
            <a:ext cx="301686" cy="369332"/>
          </a:xfrm>
          <a:prstGeom prst="rect">
            <a:avLst/>
          </a:prstGeom>
          <a:noFill/>
        </p:spPr>
        <p:txBody>
          <a:bodyPr wrap="none" lIns="91440" tIns="45720" rIns="91440" bIns="45720">
            <a:spAutoFit/>
          </a:bodyPr>
          <a:lstStyle/>
          <a:p>
            <a:pPr algn="ctr"/>
            <a:r>
              <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3</a:t>
            </a:r>
          </a:p>
        </p:txBody>
      </p:sp>
      <p:sp>
        <p:nvSpPr>
          <p:cNvPr id="97" name="Rectangle 96"/>
          <p:cNvSpPr/>
          <p:nvPr/>
        </p:nvSpPr>
        <p:spPr>
          <a:xfrm>
            <a:off x="2323582" y="3495159"/>
            <a:ext cx="301686" cy="369332"/>
          </a:xfrm>
          <a:prstGeom prst="rect">
            <a:avLst/>
          </a:prstGeom>
          <a:noFill/>
        </p:spPr>
        <p:txBody>
          <a:bodyPr wrap="none" lIns="91440" tIns="45720" rIns="91440" bIns="45720">
            <a:spAutoFit/>
          </a:bodyPr>
          <a:lstStyle/>
          <a:p>
            <a:pPr algn="ctr"/>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4</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98" name="Rectangle 97"/>
          <p:cNvSpPr/>
          <p:nvPr/>
        </p:nvSpPr>
        <p:spPr>
          <a:xfrm>
            <a:off x="2808628" y="3495159"/>
            <a:ext cx="301686" cy="369332"/>
          </a:xfrm>
          <a:prstGeom prst="rect">
            <a:avLst/>
          </a:prstGeom>
          <a:noFill/>
        </p:spPr>
        <p:txBody>
          <a:bodyPr wrap="none" lIns="91440" tIns="45720" rIns="91440" bIns="45720">
            <a:spAutoFit/>
          </a:bodyPr>
          <a:lstStyle/>
          <a:p>
            <a:pPr algn="ctr"/>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5</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99" name="Rectangle 98"/>
          <p:cNvSpPr/>
          <p:nvPr/>
        </p:nvSpPr>
        <p:spPr>
          <a:xfrm>
            <a:off x="3262713" y="3496776"/>
            <a:ext cx="301686" cy="369332"/>
          </a:xfrm>
          <a:prstGeom prst="rect">
            <a:avLst/>
          </a:prstGeom>
          <a:noFill/>
        </p:spPr>
        <p:txBody>
          <a:bodyPr wrap="none" lIns="91440" tIns="45720" rIns="91440" bIns="45720">
            <a:spAutoFit/>
          </a:bodyPr>
          <a:lstStyle/>
          <a:p>
            <a:pPr algn="ctr"/>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6</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00" name="Rectangle 99"/>
          <p:cNvSpPr/>
          <p:nvPr/>
        </p:nvSpPr>
        <p:spPr>
          <a:xfrm>
            <a:off x="3732564" y="3498393"/>
            <a:ext cx="301686" cy="369332"/>
          </a:xfrm>
          <a:prstGeom prst="rect">
            <a:avLst/>
          </a:prstGeom>
          <a:noFill/>
        </p:spPr>
        <p:txBody>
          <a:bodyPr wrap="none" lIns="91440" tIns="45720" rIns="91440" bIns="45720">
            <a:spAutoFit/>
          </a:bodyPr>
          <a:lstStyle/>
          <a:p>
            <a:pPr algn="ctr"/>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7</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01" name="Rectangle 100"/>
          <p:cNvSpPr/>
          <p:nvPr/>
        </p:nvSpPr>
        <p:spPr>
          <a:xfrm>
            <a:off x="4191296" y="3495159"/>
            <a:ext cx="301686" cy="369332"/>
          </a:xfrm>
          <a:prstGeom prst="rect">
            <a:avLst/>
          </a:prstGeom>
          <a:noFill/>
        </p:spPr>
        <p:txBody>
          <a:bodyPr wrap="none" lIns="91440" tIns="45720" rIns="91440" bIns="45720">
            <a:spAutoFit/>
          </a:bodyPr>
          <a:lstStyle/>
          <a:p>
            <a:pPr algn="ctr"/>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8</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02" name="Rectangle 101"/>
          <p:cNvSpPr/>
          <p:nvPr/>
        </p:nvSpPr>
        <p:spPr>
          <a:xfrm>
            <a:off x="5069897" y="3498393"/>
            <a:ext cx="418704" cy="369332"/>
          </a:xfrm>
          <a:prstGeom prst="rect">
            <a:avLst/>
          </a:prstGeom>
          <a:noFill/>
        </p:spPr>
        <p:txBody>
          <a:bodyPr wrap="none" lIns="91440" tIns="45720" rIns="91440" bIns="45720">
            <a:spAutoFit/>
          </a:bodyPr>
          <a:lstStyle/>
          <a:p>
            <a:pPr algn="ctr"/>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10</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03" name="Rectangle 102"/>
          <p:cNvSpPr/>
          <p:nvPr/>
        </p:nvSpPr>
        <p:spPr>
          <a:xfrm>
            <a:off x="5633872" y="3498393"/>
            <a:ext cx="418704" cy="369332"/>
          </a:xfrm>
          <a:prstGeom prst="rect">
            <a:avLst/>
          </a:prstGeom>
          <a:noFill/>
        </p:spPr>
        <p:txBody>
          <a:bodyPr wrap="none" lIns="91440" tIns="45720" rIns="91440" bIns="45720">
            <a:spAutoFit/>
          </a:bodyPr>
          <a:lstStyle/>
          <a:p>
            <a:pPr algn="ctr"/>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11</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04" name="Rectangle 103"/>
          <p:cNvSpPr/>
          <p:nvPr/>
        </p:nvSpPr>
        <p:spPr>
          <a:xfrm>
            <a:off x="6234976" y="3498393"/>
            <a:ext cx="418704" cy="369332"/>
          </a:xfrm>
          <a:prstGeom prst="rect">
            <a:avLst/>
          </a:prstGeom>
          <a:noFill/>
        </p:spPr>
        <p:txBody>
          <a:bodyPr wrap="none" lIns="91440" tIns="45720" rIns="91440" bIns="45720">
            <a:spAutoFit/>
          </a:bodyPr>
          <a:lstStyle/>
          <a:p>
            <a:pPr algn="ctr"/>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12</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05" name="Right Arrow 104"/>
          <p:cNvSpPr/>
          <p:nvPr/>
        </p:nvSpPr>
        <p:spPr>
          <a:xfrm>
            <a:off x="7966893" y="3831153"/>
            <a:ext cx="747563" cy="2125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 name="Rectangle 105"/>
          <p:cNvSpPr/>
          <p:nvPr/>
        </p:nvSpPr>
        <p:spPr>
          <a:xfrm>
            <a:off x="7817532" y="3832846"/>
            <a:ext cx="737318" cy="369332"/>
          </a:xfrm>
          <a:prstGeom prst="rect">
            <a:avLst/>
          </a:prstGeom>
          <a:noFill/>
        </p:spPr>
        <p:txBody>
          <a:bodyPr wrap="none" lIns="91440" tIns="45720" rIns="91440" bIns="45720">
            <a:spAutoFit/>
          </a:bodyPr>
          <a:lstStyle/>
          <a:p>
            <a:pPr algn="ctr"/>
            <a:r>
              <a:rPr lang="en-US" b="1" dirty="0">
                <a:ln w="12700">
                  <a:solidFill>
                    <a:schemeClr val="tx2">
                      <a:satMod val="155000"/>
                    </a:schemeClr>
                  </a:solidFill>
                  <a:prstDash val="solid"/>
                </a:ln>
                <a:effectLst>
                  <a:outerShdw blurRad="41275" dist="20320" dir="1800000" algn="tl" rotWithShape="0">
                    <a:srgbClr val="000000">
                      <a:alpha val="40000"/>
                    </a:srgbClr>
                  </a:outerShdw>
                </a:effectLst>
              </a:rPr>
              <a:t>larger</a:t>
            </a:r>
            <a:endParaRPr lang="en-US" b="1" cap="none" spc="0" dirty="0">
              <a:ln w="12700">
                <a:solidFill>
                  <a:schemeClr val="tx2">
                    <a:satMod val="155000"/>
                  </a:schemeClr>
                </a:solidFill>
                <a:prstDash val="solid"/>
              </a:ln>
              <a:effectLst>
                <a:outerShdw blurRad="41275" dist="20320" dir="1800000" algn="tl" rotWithShape="0">
                  <a:srgbClr val="000000">
                    <a:alpha val="40000"/>
                  </a:srgbClr>
                </a:outerShdw>
              </a:effectLst>
            </a:endParaRPr>
          </a:p>
        </p:txBody>
      </p:sp>
      <p:sp>
        <p:nvSpPr>
          <p:cNvPr id="107" name="Rectangle 106"/>
          <p:cNvSpPr/>
          <p:nvPr/>
        </p:nvSpPr>
        <p:spPr>
          <a:xfrm>
            <a:off x="4667742" y="3495159"/>
            <a:ext cx="301686" cy="369332"/>
          </a:xfrm>
          <a:prstGeom prst="rect">
            <a:avLst/>
          </a:prstGeom>
          <a:noFill/>
        </p:spPr>
        <p:txBody>
          <a:bodyPr wrap="none" lIns="91440" tIns="45720" rIns="91440" bIns="45720">
            <a:spAutoFit/>
          </a:bodyPr>
          <a:lstStyle/>
          <a:p>
            <a:pPr algn="ctr"/>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9</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08" name="Rectangle 107"/>
          <p:cNvSpPr/>
          <p:nvPr/>
        </p:nvSpPr>
        <p:spPr>
          <a:xfrm>
            <a:off x="6893072" y="3495159"/>
            <a:ext cx="418704" cy="369332"/>
          </a:xfrm>
          <a:prstGeom prst="rect">
            <a:avLst/>
          </a:prstGeom>
          <a:noFill/>
        </p:spPr>
        <p:txBody>
          <a:bodyPr wrap="none" lIns="91440" tIns="45720" rIns="91440" bIns="45720">
            <a:spAutoFit/>
          </a:bodyPr>
          <a:lstStyle/>
          <a:p>
            <a:pPr algn="ctr"/>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13</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09" name="Rectangle 108"/>
          <p:cNvSpPr/>
          <p:nvPr/>
        </p:nvSpPr>
        <p:spPr>
          <a:xfrm>
            <a:off x="7434789" y="3493727"/>
            <a:ext cx="418704" cy="369332"/>
          </a:xfrm>
          <a:prstGeom prst="rect">
            <a:avLst/>
          </a:prstGeom>
          <a:noFill/>
        </p:spPr>
        <p:txBody>
          <a:bodyPr wrap="none" lIns="91440" tIns="45720" rIns="91440" bIns="45720">
            <a:spAutoFit/>
          </a:bodyPr>
          <a:lstStyle/>
          <a:p>
            <a:pPr algn="ctr"/>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14</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440675408"/>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p:cNvPicPr>
            <a:picLocks noChangeAspect="1" noChangeArrowheads="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artisticCement/>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Lesson: Main Teach</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3" name="Group 2"/>
          <p:cNvGrpSpPr/>
          <p:nvPr/>
        </p:nvGrpSpPr>
        <p:grpSpPr>
          <a:xfrm>
            <a:off x="144597" y="1163767"/>
            <a:ext cx="8854806" cy="5345916"/>
            <a:chOff x="3274536" y="1289754"/>
            <a:chExt cx="5506770" cy="4803631"/>
          </a:xfrm>
        </p:grpSpPr>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5" name="Rectangle 24"/>
          <p:cNvSpPr/>
          <p:nvPr/>
        </p:nvSpPr>
        <p:spPr>
          <a:xfrm>
            <a:off x="724419" y="1556792"/>
            <a:ext cx="4063605" cy="369332"/>
          </a:xfrm>
          <a:prstGeom prst="rect">
            <a:avLst/>
          </a:prstGeom>
        </p:spPr>
        <p:txBody>
          <a:bodyPr wrap="square">
            <a:spAutoFit/>
          </a:bodyPr>
          <a:lstStyle/>
          <a:p>
            <a:r>
              <a:rPr lang="en-GB" dirty="0">
                <a:latin typeface="Impact" pitchFamily="34" charset="0"/>
              </a:rPr>
              <a:t>Y</a:t>
            </a:r>
          </a:p>
        </p:txBody>
      </p:sp>
      <p:pic>
        <p:nvPicPr>
          <p:cNvPr id="2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95736" y="567704"/>
            <a:ext cx="606976" cy="57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6" name="Group 15"/>
          <p:cNvGrpSpPr/>
          <p:nvPr/>
        </p:nvGrpSpPr>
        <p:grpSpPr>
          <a:xfrm>
            <a:off x="111805" y="49430"/>
            <a:ext cx="810644" cy="1884463"/>
            <a:chOff x="111805" y="49430"/>
            <a:chExt cx="810644" cy="1884463"/>
          </a:xfrm>
        </p:grpSpPr>
        <p:pic>
          <p:nvPicPr>
            <p:cNvPr id="17" name="Picture 1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01657" y="49430"/>
              <a:ext cx="520792" cy="1884463"/>
            </a:xfrm>
            <a:prstGeom prst="rect">
              <a:avLst/>
            </a:prstGeom>
            <a:noFill/>
            <a:ln>
              <a:noFill/>
            </a:ln>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11805" y="656504"/>
              <a:ext cx="539447" cy="539449"/>
            </a:xfrm>
            <a:prstGeom prst="rect">
              <a:avLst/>
            </a:prstGeom>
            <a:noFill/>
            <a:ln>
              <a:noFill/>
            </a:ln>
          </p:spPr>
        </p:pic>
      </p:grpSp>
      <p:sp>
        <p:nvSpPr>
          <p:cNvPr id="26" name="TextBox 25"/>
          <p:cNvSpPr txBox="1"/>
          <p:nvPr/>
        </p:nvSpPr>
        <p:spPr>
          <a:xfrm>
            <a:off x="1032988" y="1552678"/>
            <a:ext cx="7499452" cy="276999"/>
          </a:xfrm>
          <a:prstGeom prst="rect">
            <a:avLst/>
          </a:prstGeom>
          <a:noFill/>
        </p:spPr>
        <p:txBody>
          <a:bodyPr wrap="square" rtlCol="0">
            <a:spAutoFit/>
          </a:bodyPr>
          <a:lstStyle/>
          <a:p>
            <a:r>
              <a:rPr lang="en-GB" sz="1200" dirty="0">
                <a:latin typeface="Impact" pitchFamily="34" charset="0"/>
              </a:rPr>
              <a:t>Subtraction is just MOVING but in the opposite direction on the number line.</a:t>
            </a:r>
          </a:p>
        </p:txBody>
      </p:sp>
      <p:sp>
        <p:nvSpPr>
          <p:cNvPr id="90" name="TextBox 89"/>
          <p:cNvSpPr txBox="1"/>
          <p:nvPr/>
        </p:nvSpPr>
        <p:spPr>
          <a:xfrm>
            <a:off x="371708" y="2868190"/>
            <a:ext cx="7499452" cy="461665"/>
          </a:xfrm>
          <a:prstGeom prst="rect">
            <a:avLst/>
          </a:prstGeom>
          <a:noFill/>
        </p:spPr>
        <p:txBody>
          <a:bodyPr wrap="square" rtlCol="0">
            <a:spAutoFit/>
          </a:bodyPr>
          <a:lstStyle/>
          <a:p>
            <a:r>
              <a:rPr lang="en-GB" sz="1200" dirty="0">
                <a:latin typeface="Impact" pitchFamily="34" charset="0"/>
              </a:rPr>
              <a:t>Example,  9 take away five.   Here you are starting with nine units and want to take five of them away (9-5=?) .  This is just a movement of five steps away from 9 but this time in the negative direction.</a:t>
            </a:r>
          </a:p>
        </p:txBody>
      </p:sp>
      <p:sp>
        <p:nvSpPr>
          <p:cNvPr id="4" name="Left Arrow 3"/>
          <p:cNvSpPr/>
          <p:nvPr/>
        </p:nvSpPr>
        <p:spPr>
          <a:xfrm>
            <a:off x="1558557" y="1933893"/>
            <a:ext cx="2905949" cy="26511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8" name="TextBox 127"/>
          <p:cNvSpPr txBox="1"/>
          <p:nvPr/>
        </p:nvSpPr>
        <p:spPr>
          <a:xfrm>
            <a:off x="392287" y="4293096"/>
            <a:ext cx="8346968" cy="1384995"/>
          </a:xfrm>
          <a:prstGeom prst="rect">
            <a:avLst/>
          </a:prstGeom>
          <a:noFill/>
        </p:spPr>
        <p:txBody>
          <a:bodyPr wrap="square" rtlCol="0">
            <a:spAutoFit/>
          </a:bodyPr>
          <a:lstStyle/>
          <a:p>
            <a:r>
              <a:rPr lang="en-GB" sz="1200" dirty="0">
                <a:latin typeface="Impact" pitchFamily="34" charset="0"/>
              </a:rPr>
              <a:t>Try……..     7 minus 4.    Good 7-4 is three !</a:t>
            </a:r>
          </a:p>
          <a:p>
            <a:r>
              <a:rPr lang="en-GB" sz="1200" dirty="0">
                <a:latin typeface="Impact" pitchFamily="34" charset="0"/>
              </a:rPr>
              <a:t>	13 take away 8.  Yes, you arrive at 5 !</a:t>
            </a:r>
          </a:p>
          <a:p>
            <a:r>
              <a:rPr lang="en-GB" sz="1200" dirty="0">
                <a:latin typeface="Impact" pitchFamily="34" charset="0"/>
              </a:rPr>
              <a:t>		14 minus 13.  Well done if you got 1  !</a:t>
            </a:r>
          </a:p>
          <a:p>
            <a:endParaRPr lang="en-GB" sz="1200" dirty="0">
              <a:latin typeface="Impact" pitchFamily="34" charset="0"/>
            </a:endParaRPr>
          </a:p>
          <a:p>
            <a:r>
              <a:rPr lang="en-GB" sz="1200" dirty="0">
                <a:latin typeface="Impact" pitchFamily="34" charset="0"/>
              </a:rPr>
              <a:t>A point to remember….make sure you do not start to count until you have moved position on the number line !!</a:t>
            </a:r>
          </a:p>
          <a:p>
            <a:endParaRPr lang="en-GB" sz="1200" dirty="0">
              <a:latin typeface="Impact" pitchFamily="34" charset="0"/>
            </a:endParaRPr>
          </a:p>
          <a:p>
            <a:r>
              <a:rPr lang="en-GB" sz="1200" dirty="0">
                <a:latin typeface="Impact" pitchFamily="34" charset="0"/>
              </a:rPr>
              <a:t>NEXT :  what about larger numbers ??</a:t>
            </a:r>
          </a:p>
        </p:txBody>
      </p:sp>
      <p:sp>
        <p:nvSpPr>
          <p:cNvPr id="84" name="Snip Diagonal Corner Rectangle 83"/>
          <p:cNvSpPr/>
          <p:nvPr/>
        </p:nvSpPr>
        <p:spPr>
          <a:xfrm>
            <a:off x="381528" y="2636912"/>
            <a:ext cx="8222920" cy="72008"/>
          </a:xfrm>
          <a:prstGeom prst="snip2Diag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Rectangle 84"/>
          <p:cNvSpPr/>
          <p:nvPr/>
        </p:nvSpPr>
        <p:spPr>
          <a:xfrm>
            <a:off x="508004" y="2191374"/>
            <a:ext cx="308097" cy="369332"/>
          </a:xfrm>
          <a:prstGeom prst="rect">
            <a:avLst/>
          </a:prstGeom>
          <a:noFill/>
        </p:spPr>
        <p:txBody>
          <a:bodyPr wrap="none" lIns="91440" tIns="45720" rIns="91440" bIns="45720">
            <a:spAutoFit/>
          </a:bodyPr>
          <a:lstStyle/>
          <a:p>
            <a:pPr algn="ctr"/>
            <a:r>
              <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o</a:t>
            </a:r>
          </a:p>
        </p:txBody>
      </p:sp>
      <p:sp>
        <p:nvSpPr>
          <p:cNvPr id="86" name="Rectangle 85"/>
          <p:cNvSpPr/>
          <p:nvPr/>
        </p:nvSpPr>
        <p:spPr>
          <a:xfrm>
            <a:off x="955942" y="2232347"/>
            <a:ext cx="301686" cy="369332"/>
          </a:xfrm>
          <a:prstGeom prst="rect">
            <a:avLst/>
          </a:prstGeom>
          <a:noFill/>
        </p:spPr>
        <p:txBody>
          <a:bodyPr wrap="none" lIns="91440" tIns="45720" rIns="91440" bIns="45720">
            <a:spAutoFit/>
          </a:bodyPr>
          <a:lstStyle/>
          <a:p>
            <a:pPr algn="ctr"/>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87" name="Rectangle 86"/>
          <p:cNvSpPr/>
          <p:nvPr/>
        </p:nvSpPr>
        <p:spPr>
          <a:xfrm>
            <a:off x="1449153" y="2232347"/>
            <a:ext cx="301686" cy="369332"/>
          </a:xfrm>
          <a:prstGeom prst="rect">
            <a:avLst/>
          </a:prstGeom>
          <a:noFill/>
        </p:spPr>
        <p:txBody>
          <a:bodyPr wrap="none" lIns="91440" tIns="45720" rIns="91440" bIns="45720">
            <a:spAutoFit/>
          </a:bodyPr>
          <a:lstStyle/>
          <a:p>
            <a:pPr algn="ctr"/>
            <a:r>
              <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a:t>
            </a:r>
          </a:p>
        </p:txBody>
      </p:sp>
      <p:sp>
        <p:nvSpPr>
          <p:cNvPr id="88" name="Rectangle 87"/>
          <p:cNvSpPr/>
          <p:nvPr/>
        </p:nvSpPr>
        <p:spPr>
          <a:xfrm>
            <a:off x="1897426" y="2232347"/>
            <a:ext cx="301686" cy="369332"/>
          </a:xfrm>
          <a:prstGeom prst="rect">
            <a:avLst/>
          </a:prstGeom>
          <a:noFill/>
        </p:spPr>
        <p:txBody>
          <a:bodyPr wrap="none" lIns="91440" tIns="45720" rIns="91440" bIns="45720">
            <a:spAutoFit/>
          </a:bodyPr>
          <a:lstStyle/>
          <a:p>
            <a:pPr algn="ctr"/>
            <a:r>
              <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3</a:t>
            </a:r>
          </a:p>
        </p:txBody>
      </p:sp>
      <p:sp>
        <p:nvSpPr>
          <p:cNvPr id="89" name="Rectangle 88"/>
          <p:cNvSpPr/>
          <p:nvPr/>
        </p:nvSpPr>
        <p:spPr>
          <a:xfrm>
            <a:off x="2348381" y="2232347"/>
            <a:ext cx="301686" cy="369332"/>
          </a:xfrm>
          <a:prstGeom prst="rect">
            <a:avLst/>
          </a:prstGeom>
          <a:noFill/>
        </p:spPr>
        <p:txBody>
          <a:bodyPr wrap="none" lIns="91440" tIns="45720" rIns="91440" bIns="45720">
            <a:spAutoFit/>
          </a:bodyPr>
          <a:lstStyle/>
          <a:p>
            <a:pPr algn="ctr"/>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4</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91" name="Rectangle 90"/>
          <p:cNvSpPr/>
          <p:nvPr/>
        </p:nvSpPr>
        <p:spPr>
          <a:xfrm>
            <a:off x="2833427" y="2232347"/>
            <a:ext cx="301686" cy="369332"/>
          </a:xfrm>
          <a:prstGeom prst="rect">
            <a:avLst/>
          </a:prstGeom>
          <a:noFill/>
        </p:spPr>
        <p:txBody>
          <a:bodyPr wrap="none" lIns="91440" tIns="45720" rIns="91440" bIns="45720">
            <a:spAutoFit/>
          </a:bodyPr>
          <a:lstStyle/>
          <a:p>
            <a:pPr algn="ctr"/>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5</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92" name="Rectangle 91"/>
          <p:cNvSpPr/>
          <p:nvPr/>
        </p:nvSpPr>
        <p:spPr>
          <a:xfrm>
            <a:off x="3287512" y="2233964"/>
            <a:ext cx="301686" cy="369332"/>
          </a:xfrm>
          <a:prstGeom prst="rect">
            <a:avLst/>
          </a:prstGeom>
          <a:noFill/>
        </p:spPr>
        <p:txBody>
          <a:bodyPr wrap="none" lIns="91440" tIns="45720" rIns="91440" bIns="45720">
            <a:spAutoFit/>
          </a:bodyPr>
          <a:lstStyle/>
          <a:p>
            <a:pPr algn="ctr"/>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6</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93" name="Rectangle 92"/>
          <p:cNvSpPr/>
          <p:nvPr/>
        </p:nvSpPr>
        <p:spPr>
          <a:xfrm>
            <a:off x="3757363" y="2235581"/>
            <a:ext cx="301686" cy="369332"/>
          </a:xfrm>
          <a:prstGeom prst="rect">
            <a:avLst/>
          </a:prstGeom>
          <a:noFill/>
        </p:spPr>
        <p:txBody>
          <a:bodyPr wrap="none" lIns="91440" tIns="45720" rIns="91440" bIns="45720">
            <a:spAutoFit/>
          </a:bodyPr>
          <a:lstStyle/>
          <a:p>
            <a:pPr algn="ctr"/>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7</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29" name="Rectangle 128"/>
          <p:cNvSpPr/>
          <p:nvPr/>
        </p:nvSpPr>
        <p:spPr>
          <a:xfrm>
            <a:off x="4216095" y="2232347"/>
            <a:ext cx="301686" cy="369332"/>
          </a:xfrm>
          <a:prstGeom prst="rect">
            <a:avLst/>
          </a:prstGeom>
          <a:noFill/>
        </p:spPr>
        <p:txBody>
          <a:bodyPr wrap="none" lIns="91440" tIns="45720" rIns="91440" bIns="45720">
            <a:spAutoFit/>
          </a:bodyPr>
          <a:lstStyle/>
          <a:p>
            <a:pPr algn="ctr"/>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8</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30" name="Rectangle 129"/>
          <p:cNvSpPr/>
          <p:nvPr/>
        </p:nvSpPr>
        <p:spPr>
          <a:xfrm>
            <a:off x="4660725" y="2220672"/>
            <a:ext cx="301686" cy="369332"/>
          </a:xfrm>
          <a:prstGeom prst="rect">
            <a:avLst/>
          </a:prstGeom>
          <a:noFill/>
        </p:spPr>
        <p:txBody>
          <a:bodyPr wrap="none" lIns="91440" tIns="45720" rIns="91440" bIns="45720">
            <a:spAutoFit/>
          </a:bodyPr>
          <a:lstStyle/>
          <a:p>
            <a:pPr algn="ctr"/>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9</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31" name="Rectangle 130"/>
          <p:cNvSpPr/>
          <p:nvPr/>
        </p:nvSpPr>
        <p:spPr>
          <a:xfrm>
            <a:off x="5094696" y="2235581"/>
            <a:ext cx="418704" cy="369332"/>
          </a:xfrm>
          <a:prstGeom prst="rect">
            <a:avLst/>
          </a:prstGeom>
          <a:noFill/>
        </p:spPr>
        <p:txBody>
          <a:bodyPr wrap="none" lIns="91440" tIns="45720" rIns="91440" bIns="45720">
            <a:spAutoFit/>
          </a:bodyPr>
          <a:lstStyle/>
          <a:p>
            <a:pPr algn="ctr"/>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10</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32" name="Rectangle 131"/>
          <p:cNvSpPr/>
          <p:nvPr/>
        </p:nvSpPr>
        <p:spPr>
          <a:xfrm>
            <a:off x="5658671" y="2235581"/>
            <a:ext cx="418704" cy="369332"/>
          </a:xfrm>
          <a:prstGeom prst="rect">
            <a:avLst/>
          </a:prstGeom>
          <a:noFill/>
        </p:spPr>
        <p:txBody>
          <a:bodyPr wrap="none" lIns="91440" tIns="45720" rIns="91440" bIns="45720">
            <a:spAutoFit/>
          </a:bodyPr>
          <a:lstStyle/>
          <a:p>
            <a:pPr algn="ctr"/>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11</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33" name="Rectangle 132"/>
          <p:cNvSpPr/>
          <p:nvPr/>
        </p:nvSpPr>
        <p:spPr>
          <a:xfrm>
            <a:off x="6259775" y="2235581"/>
            <a:ext cx="418704" cy="369332"/>
          </a:xfrm>
          <a:prstGeom prst="rect">
            <a:avLst/>
          </a:prstGeom>
          <a:noFill/>
        </p:spPr>
        <p:txBody>
          <a:bodyPr wrap="none" lIns="91440" tIns="45720" rIns="91440" bIns="45720">
            <a:spAutoFit/>
          </a:bodyPr>
          <a:lstStyle/>
          <a:p>
            <a:pPr algn="ctr"/>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12</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34" name="Rectangle 133"/>
          <p:cNvSpPr/>
          <p:nvPr/>
        </p:nvSpPr>
        <p:spPr>
          <a:xfrm>
            <a:off x="6886055" y="2220672"/>
            <a:ext cx="418704" cy="369332"/>
          </a:xfrm>
          <a:prstGeom prst="rect">
            <a:avLst/>
          </a:prstGeom>
          <a:noFill/>
        </p:spPr>
        <p:txBody>
          <a:bodyPr wrap="none" lIns="91440" tIns="45720" rIns="91440" bIns="45720">
            <a:spAutoFit/>
          </a:bodyPr>
          <a:lstStyle/>
          <a:p>
            <a:pPr algn="ctr"/>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13</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35" name="Rectangle 134"/>
          <p:cNvSpPr/>
          <p:nvPr/>
        </p:nvSpPr>
        <p:spPr>
          <a:xfrm>
            <a:off x="7427772" y="2219240"/>
            <a:ext cx="418704" cy="369332"/>
          </a:xfrm>
          <a:prstGeom prst="rect">
            <a:avLst/>
          </a:prstGeom>
          <a:noFill/>
        </p:spPr>
        <p:txBody>
          <a:bodyPr wrap="none" lIns="91440" tIns="45720" rIns="91440" bIns="45720">
            <a:spAutoFit/>
          </a:bodyPr>
          <a:lstStyle/>
          <a:p>
            <a:pPr algn="ctr"/>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14</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37" name="Rectangle 136"/>
          <p:cNvSpPr/>
          <p:nvPr/>
        </p:nvSpPr>
        <p:spPr>
          <a:xfrm>
            <a:off x="709677" y="1926124"/>
            <a:ext cx="886782" cy="369332"/>
          </a:xfrm>
          <a:prstGeom prst="rect">
            <a:avLst/>
          </a:prstGeom>
          <a:noFill/>
        </p:spPr>
        <p:txBody>
          <a:bodyPr wrap="none" lIns="91440" tIns="45720" rIns="91440" bIns="45720">
            <a:spAutoFit/>
          </a:bodyPr>
          <a:lstStyle/>
          <a:p>
            <a:pPr algn="ctr"/>
            <a:r>
              <a:rPr lang="en-US" b="1" dirty="0">
                <a:ln w="12700">
                  <a:solidFill>
                    <a:schemeClr val="tx2">
                      <a:satMod val="155000"/>
                    </a:schemeClr>
                  </a:solidFill>
                  <a:prstDash val="solid"/>
                </a:ln>
                <a:effectLst>
                  <a:outerShdw blurRad="41275" dist="20320" dir="1800000" algn="tl" rotWithShape="0">
                    <a:srgbClr val="000000">
                      <a:alpha val="40000"/>
                    </a:srgbClr>
                  </a:outerShdw>
                </a:effectLst>
              </a:rPr>
              <a:t>smaller</a:t>
            </a:r>
            <a:endParaRPr lang="en-US" b="1" cap="none" spc="0" dirty="0">
              <a:ln w="12700">
                <a:solidFill>
                  <a:schemeClr val="tx2">
                    <a:satMod val="155000"/>
                  </a:schemeClr>
                </a:solidFill>
                <a:prstDash val="solid"/>
              </a:ln>
              <a:effectLst>
                <a:outerShdw blurRad="41275" dist="20320" dir="1800000" algn="tl" rotWithShape="0">
                  <a:srgbClr val="000000">
                    <a:alpha val="40000"/>
                  </a:srgbClr>
                </a:outerShdw>
              </a:effectLst>
            </a:endParaRPr>
          </a:p>
        </p:txBody>
      </p:sp>
      <p:sp>
        <p:nvSpPr>
          <p:cNvPr id="139" name="Oval 138"/>
          <p:cNvSpPr/>
          <p:nvPr/>
        </p:nvSpPr>
        <p:spPr>
          <a:xfrm>
            <a:off x="4727672" y="3676393"/>
            <a:ext cx="242304" cy="33096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0" name="Curved Up Arrow 139"/>
          <p:cNvSpPr/>
          <p:nvPr/>
        </p:nvSpPr>
        <p:spPr>
          <a:xfrm flipH="1">
            <a:off x="2499224" y="4108632"/>
            <a:ext cx="2375328" cy="317472"/>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41" name="Rectangle 140"/>
          <p:cNvSpPr/>
          <p:nvPr/>
        </p:nvSpPr>
        <p:spPr>
          <a:xfrm>
            <a:off x="3562338" y="4082702"/>
            <a:ext cx="372218" cy="369332"/>
          </a:xfrm>
          <a:prstGeom prst="rect">
            <a:avLst/>
          </a:prstGeom>
          <a:noFill/>
        </p:spPr>
        <p:txBody>
          <a:bodyPr wrap="none" lIns="91440" tIns="45720" rIns="91440" bIns="45720">
            <a:spAutoFit/>
          </a:bodyPr>
          <a:lstStyle/>
          <a:p>
            <a:pPr algn="ctr"/>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-5</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42" name="Snip Diagonal Corner Rectangle 141"/>
          <p:cNvSpPr/>
          <p:nvPr/>
        </p:nvSpPr>
        <p:spPr>
          <a:xfrm>
            <a:off x="407878" y="4061774"/>
            <a:ext cx="8222920" cy="72008"/>
          </a:xfrm>
          <a:prstGeom prst="snip2Diag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 name="Rectangle 142"/>
          <p:cNvSpPr/>
          <p:nvPr/>
        </p:nvSpPr>
        <p:spPr>
          <a:xfrm>
            <a:off x="534354" y="3616236"/>
            <a:ext cx="308097" cy="369332"/>
          </a:xfrm>
          <a:prstGeom prst="rect">
            <a:avLst/>
          </a:prstGeom>
          <a:noFill/>
        </p:spPr>
        <p:txBody>
          <a:bodyPr wrap="none" lIns="91440" tIns="45720" rIns="91440" bIns="45720">
            <a:spAutoFit/>
          </a:bodyPr>
          <a:lstStyle/>
          <a:p>
            <a:pPr algn="ctr"/>
            <a:r>
              <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o</a:t>
            </a:r>
          </a:p>
        </p:txBody>
      </p:sp>
      <p:sp>
        <p:nvSpPr>
          <p:cNvPr id="144" name="Rectangle 143"/>
          <p:cNvSpPr/>
          <p:nvPr/>
        </p:nvSpPr>
        <p:spPr>
          <a:xfrm>
            <a:off x="982292" y="3657209"/>
            <a:ext cx="301686" cy="369332"/>
          </a:xfrm>
          <a:prstGeom prst="rect">
            <a:avLst/>
          </a:prstGeom>
          <a:noFill/>
        </p:spPr>
        <p:txBody>
          <a:bodyPr wrap="none" lIns="91440" tIns="45720" rIns="91440" bIns="45720">
            <a:spAutoFit/>
          </a:bodyPr>
          <a:lstStyle/>
          <a:p>
            <a:pPr algn="ctr"/>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45" name="Rectangle 144"/>
          <p:cNvSpPr/>
          <p:nvPr/>
        </p:nvSpPr>
        <p:spPr>
          <a:xfrm>
            <a:off x="1475503" y="3657209"/>
            <a:ext cx="301686" cy="369332"/>
          </a:xfrm>
          <a:prstGeom prst="rect">
            <a:avLst/>
          </a:prstGeom>
          <a:noFill/>
        </p:spPr>
        <p:txBody>
          <a:bodyPr wrap="none" lIns="91440" tIns="45720" rIns="91440" bIns="45720">
            <a:spAutoFit/>
          </a:bodyPr>
          <a:lstStyle/>
          <a:p>
            <a:pPr algn="ctr"/>
            <a:r>
              <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a:t>
            </a:r>
          </a:p>
        </p:txBody>
      </p:sp>
      <p:sp>
        <p:nvSpPr>
          <p:cNvPr id="146" name="Rectangle 145"/>
          <p:cNvSpPr/>
          <p:nvPr/>
        </p:nvSpPr>
        <p:spPr>
          <a:xfrm>
            <a:off x="1923776" y="3657209"/>
            <a:ext cx="301686" cy="369332"/>
          </a:xfrm>
          <a:prstGeom prst="rect">
            <a:avLst/>
          </a:prstGeom>
          <a:noFill/>
        </p:spPr>
        <p:txBody>
          <a:bodyPr wrap="none" lIns="91440" tIns="45720" rIns="91440" bIns="45720">
            <a:spAutoFit/>
          </a:bodyPr>
          <a:lstStyle/>
          <a:p>
            <a:pPr algn="ctr"/>
            <a:r>
              <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3</a:t>
            </a:r>
          </a:p>
        </p:txBody>
      </p:sp>
      <p:sp>
        <p:nvSpPr>
          <p:cNvPr id="147" name="Rectangle 146"/>
          <p:cNvSpPr/>
          <p:nvPr/>
        </p:nvSpPr>
        <p:spPr>
          <a:xfrm>
            <a:off x="2374731" y="3657209"/>
            <a:ext cx="301686" cy="369332"/>
          </a:xfrm>
          <a:prstGeom prst="rect">
            <a:avLst/>
          </a:prstGeom>
          <a:noFill/>
        </p:spPr>
        <p:txBody>
          <a:bodyPr wrap="none" lIns="91440" tIns="45720" rIns="91440" bIns="45720">
            <a:spAutoFit/>
          </a:bodyPr>
          <a:lstStyle/>
          <a:p>
            <a:pPr algn="ctr"/>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4</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48" name="Rectangle 147"/>
          <p:cNvSpPr/>
          <p:nvPr/>
        </p:nvSpPr>
        <p:spPr>
          <a:xfrm>
            <a:off x="2859777" y="3657209"/>
            <a:ext cx="301686" cy="369332"/>
          </a:xfrm>
          <a:prstGeom prst="rect">
            <a:avLst/>
          </a:prstGeom>
          <a:noFill/>
        </p:spPr>
        <p:txBody>
          <a:bodyPr wrap="none" lIns="91440" tIns="45720" rIns="91440" bIns="45720">
            <a:spAutoFit/>
          </a:bodyPr>
          <a:lstStyle/>
          <a:p>
            <a:pPr algn="ctr"/>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5</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49" name="Rectangle 148"/>
          <p:cNvSpPr/>
          <p:nvPr/>
        </p:nvSpPr>
        <p:spPr>
          <a:xfrm>
            <a:off x="3313862" y="3658826"/>
            <a:ext cx="301686" cy="369332"/>
          </a:xfrm>
          <a:prstGeom prst="rect">
            <a:avLst/>
          </a:prstGeom>
          <a:noFill/>
        </p:spPr>
        <p:txBody>
          <a:bodyPr wrap="none" lIns="91440" tIns="45720" rIns="91440" bIns="45720">
            <a:spAutoFit/>
          </a:bodyPr>
          <a:lstStyle/>
          <a:p>
            <a:pPr algn="ctr"/>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6</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50" name="Rectangle 149"/>
          <p:cNvSpPr/>
          <p:nvPr/>
        </p:nvSpPr>
        <p:spPr>
          <a:xfrm>
            <a:off x="3783713" y="3660443"/>
            <a:ext cx="301686" cy="369332"/>
          </a:xfrm>
          <a:prstGeom prst="rect">
            <a:avLst/>
          </a:prstGeom>
          <a:noFill/>
        </p:spPr>
        <p:txBody>
          <a:bodyPr wrap="none" lIns="91440" tIns="45720" rIns="91440" bIns="45720">
            <a:spAutoFit/>
          </a:bodyPr>
          <a:lstStyle/>
          <a:p>
            <a:pPr algn="ctr"/>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7</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51" name="Rectangle 150"/>
          <p:cNvSpPr/>
          <p:nvPr/>
        </p:nvSpPr>
        <p:spPr>
          <a:xfrm>
            <a:off x="4242445" y="3657209"/>
            <a:ext cx="301686" cy="369332"/>
          </a:xfrm>
          <a:prstGeom prst="rect">
            <a:avLst/>
          </a:prstGeom>
          <a:noFill/>
        </p:spPr>
        <p:txBody>
          <a:bodyPr wrap="none" lIns="91440" tIns="45720" rIns="91440" bIns="45720">
            <a:spAutoFit/>
          </a:bodyPr>
          <a:lstStyle/>
          <a:p>
            <a:pPr algn="ctr"/>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8</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52" name="Rectangle 151"/>
          <p:cNvSpPr/>
          <p:nvPr/>
        </p:nvSpPr>
        <p:spPr>
          <a:xfrm>
            <a:off x="4687075" y="3645534"/>
            <a:ext cx="301686" cy="369332"/>
          </a:xfrm>
          <a:prstGeom prst="rect">
            <a:avLst/>
          </a:prstGeom>
          <a:noFill/>
        </p:spPr>
        <p:txBody>
          <a:bodyPr wrap="none" lIns="91440" tIns="45720" rIns="91440" bIns="45720">
            <a:spAutoFit/>
          </a:bodyPr>
          <a:lstStyle/>
          <a:p>
            <a:pPr algn="ctr"/>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9</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53" name="Rectangle 152"/>
          <p:cNvSpPr/>
          <p:nvPr/>
        </p:nvSpPr>
        <p:spPr>
          <a:xfrm>
            <a:off x="5121046" y="3660443"/>
            <a:ext cx="418704" cy="369332"/>
          </a:xfrm>
          <a:prstGeom prst="rect">
            <a:avLst/>
          </a:prstGeom>
          <a:noFill/>
        </p:spPr>
        <p:txBody>
          <a:bodyPr wrap="none" lIns="91440" tIns="45720" rIns="91440" bIns="45720">
            <a:spAutoFit/>
          </a:bodyPr>
          <a:lstStyle/>
          <a:p>
            <a:pPr algn="ctr"/>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10</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54" name="Rectangle 153"/>
          <p:cNvSpPr/>
          <p:nvPr/>
        </p:nvSpPr>
        <p:spPr>
          <a:xfrm>
            <a:off x="5685021" y="3660443"/>
            <a:ext cx="418704" cy="369332"/>
          </a:xfrm>
          <a:prstGeom prst="rect">
            <a:avLst/>
          </a:prstGeom>
          <a:noFill/>
        </p:spPr>
        <p:txBody>
          <a:bodyPr wrap="none" lIns="91440" tIns="45720" rIns="91440" bIns="45720">
            <a:spAutoFit/>
          </a:bodyPr>
          <a:lstStyle/>
          <a:p>
            <a:pPr algn="ctr"/>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11</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55" name="Rectangle 154"/>
          <p:cNvSpPr/>
          <p:nvPr/>
        </p:nvSpPr>
        <p:spPr>
          <a:xfrm>
            <a:off x="6286125" y="3660443"/>
            <a:ext cx="418704" cy="369332"/>
          </a:xfrm>
          <a:prstGeom prst="rect">
            <a:avLst/>
          </a:prstGeom>
          <a:noFill/>
        </p:spPr>
        <p:txBody>
          <a:bodyPr wrap="none" lIns="91440" tIns="45720" rIns="91440" bIns="45720">
            <a:spAutoFit/>
          </a:bodyPr>
          <a:lstStyle/>
          <a:p>
            <a:pPr algn="ctr"/>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12</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56" name="Rectangle 155"/>
          <p:cNvSpPr/>
          <p:nvPr/>
        </p:nvSpPr>
        <p:spPr>
          <a:xfrm>
            <a:off x="6912405" y="3645534"/>
            <a:ext cx="418704" cy="369332"/>
          </a:xfrm>
          <a:prstGeom prst="rect">
            <a:avLst/>
          </a:prstGeom>
          <a:noFill/>
        </p:spPr>
        <p:txBody>
          <a:bodyPr wrap="none" lIns="91440" tIns="45720" rIns="91440" bIns="45720">
            <a:spAutoFit/>
          </a:bodyPr>
          <a:lstStyle/>
          <a:p>
            <a:pPr algn="ctr"/>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13</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57" name="Rectangle 156"/>
          <p:cNvSpPr/>
          <p:nvPr/>
        </p:nvSpPr>
        <p:spPr>
          <a:xfrm>
            <a:off x="7454122" y="3644102"/>
            <a:ext cx="418704" cy="369332"/>
          </a:xfrm>
          <a:prstGeom prst="rect">
            <a:avLst/>
          </a:prstGeom>
          <a:noFill/>
        </p:spPr>
        <p:txBody>
          <a:bodyPr wrap="none" lIns="91440" tIns="45720" rIns="91440" bIns="45720">
            <a:spAutoFit/>
          </a:bodyPr>
          <a:lstStyle/>
          <a:p>
            <a:pPr algn="ctr"/>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14</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159"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6200000">
            <a:off x="4160196" y="1737325"/>
            <a:ext cx="791519" cy="8673049"/>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7856298"/>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p:cNvPicPr>
            <a:picLocks noChangeAspect="1" noChangeArrowheads="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artisticCement/>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2"/>
          <p:cNvGrpSpPr/>
          <p:nvPr/>
        </p:nvGrpSpPr>
        <p:grpSpPr>
          <a:xfrm>
            <a:off x="144597" y="1163767"/>
            <a:ext cx="8854806" cy="5345916"/>
            <a:chOff x="3274536" y="1289754"/>
            <a:chExt cx="5506770" cy="4803631"/>
          </a:xfrm>
        </p:grpSpPr>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9" name="Snip Same Side Corner Rectangle 128"/>
          <p:cNvSpPr/>
          <p:nvPr/>
        </p:nvSpPr>
        <p:spPr>
          <a:xfrm>
            <a:off x="4766397" y="4077072"/>
            <a:ext cx="4126083" cy="1826334"/>
          </a:xfrm>
          <a:prstGeom prst="snip2SameRect">
            <a:avLst>
              <a:gd name="adj1" fmla="val 10275"/>
              <a:gd name="adj2" fmla="val 13768"/>
            </a:avLst>
          </a:prstGeom>
          <a:solidFill>
            <a:schemeClr val="bg1">
              <a:lumMod val="95000"/>
            </a:schemeClr>
          </a:solidFill>
          <a:effectLst>
            <a:innerShdw blurRad="63500" dist="190500" dir="2700000">
              <a:schemeClr val="bg1">
                <a:lumMod val="75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Snip Same Side Corner Rectangle 14"/>
          <p:cNvSpPr/>
          <p:nvPr/>
        </p:nvSpPr>
        <p:spPr>
          <a:xfrm>
            <a:off x="248975" y="4077072"/>
            <a:ext cx="3170897" cy="1656184"/>
          </a:xfrm>
          <a:prstGeom prst="snip2SameRect">
            <a:avLst>
              <a:gd name="adj1" fmla="val 10275"/>
              <a:gd name="adj2" fmla="val 13768"/>
            </a:avLst>
          </a:prstGeom>
          <a:solidFill>
            <a:schemeClr val="bg1">
              <a:lumMod val="95000"/>
            </a:schemeClr>
          </a:solidFill>
          <a:effectLst>
            <a:innerShdw blurRad="63500" dist="190500" dir="2700000">
              <a:schemeClr val="bg1">
                <a:lumMod val="75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2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Lesson: Main Teach</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25" name="Rectangle 24"/>
          <p:cNvSpPr/>
          <p:nvPr/>
        </p:nvSpPr>
        <p:spPr>
          <a:xfrm>
            <a:off x="724419" y="1556792"/>
            <a:ext cx="4063605" cy="369332"/>
          </a:xfrm>
          <a:prstGeom prst="rect">
            <a:avLst/>
          </a:prstGeom>
        </p:spPr>
        <p:txBody>
          <a:bodyPr wrap="square">
            <a:spAutoFit/>
          </a:bodyPr>
          <a:lstStyle/>
          <a:p>
            <a:r>
              <a:rPr lang="en-GB" dirty="0">
                <a:latin typeface="Impact" pitchFamily="34" charset="0"/>
              </a:rPr>
              <a:t>Y</a:t>
            </a:r>
          </a:p>
        </p:txBody>
      </p:sp>
      <p:pic>
        <p:nvPicPr>
          <p:cNvPr id="2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95736" y="567704"/>
            <a:ext cx="606976" cy="57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6" name="Group 15"/>
          <p:cNvGrpSpPr/>
          <p:nvPr/>
        </p:nvGrpSpPr>
        <p:grpSpPr>
          <a:xfrm>
            <a:off x="111805" y="49430"/>
            <a:ext cx="810644" cy="1884463"/>
            <a:chOff x="111805" y="49430"/>
            <a:chExt cx="810644" cy="1884463"/>
          </a:xfrm>
        </p:grpSpPr>
        <p:pic>
          <p:nvPicPr>
            <p:cNvPr id="17" name="Picture 1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01657" y="49430"/>
              <a:ext cx="520792" cy="1884463"/>
            </a:xfrm>
            <a:prstGeom prst="rect">
              <a:avLst/>
            </a:prstGeom>
            <a:noFill/>
            <a:ln>
              <a:noFill/>
            </a:ln>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11805" y="656504"/>
              <a:ext cx="539447" cy="539449"/>
            </a:xfrm>
            <a:prstGeom prst="rect">
              <a:avLst/>
            </a:prstGeom>
            <a:noFill/>
            <a:ln>
              <a:noFill/>
            </a:ln>
          </p:spPr>
        </p:pic>
      </p:grpSp>
      <p:sp>
        <p:nvSpPr>
          <p:cNvPr id="84" name="TextBox 83"/>
          <p:cNvSpPr txBox="1"/>
          <p:nvPr/>
        </p:nvSpPr>
        <p:spPr>
          <a:xfrm>
            <a:off x="251520" y="4149080"/>
            <a:ext cx="8640960" cy="1754326"/>
          </a:xfrm>
          <a:prstGeom prst="rect">
            <a:avLst/>
          </a:prstGeom>
          <a:noFill/>
        </p:spPr>
        <p:txBody>
          <a:bodyPr wrap="square" rtlCol="0">
            <a:spAutoFit/>
          </a:bodyPr>
          <a:lstStyle/>
          <a:p>
            <a:r>
              <a:rPr lang="en-GB" sz="1200" dirty="0">
                <a:latin typeface="Impact" pitchFamily="34" charset="0"/>
              </a:rPr>
              <a:t>Main addition rule for larger numbers			Main rule for subtracting of larger numbers</a:t>
            </a:r>
          </a:p>
          <a:p>
            <a:endParaRPr lang="en-GB" sz="1200" dirty="0">
              <a:latin typeface="Impact" pitchFamily="34" charset="0"/>
            </a:endParaRPr>
          </a:p>
          <a:p>
            <a:r>
              <a:rPr lang="en-GB" sz="1200" dirty="0">
                <a:latin typeface="Impact" pitchFamily="34" charset="0"/>
              </a:rPr>
              <a:t>Traditional method – add each place value and	 	Traditional method – take each place value away in columns</a:t>
            </a:r>
          </a:p>
          <a:p>
            <a:r>
              <a:rPr lang="en-GB" sz="1200" dirty="0">
                <a:latin typeface="Impact" pitchFamily="34" charset="0"/>
              </a:rPr>
              <a:t>carry over any sets of ten made in each column		If a column does not have enough in it, take one set of ten from</a:t>
            </a:r>
          </a:p>
          <a:p>
            <a:r>
              <a:rPr lang="en-GB" sz="1200" dirty="0">
                <a:latin typeface="Impact" pitchFamily="34" charset="0"/>
              </a:rPr>
              <a:t>					the column on the left …………..    549 – 487 =  </a:t>
            </a:r>
          </a:p>
          <a:p>
            <a:r>
              <a:rPr lang="en-GB" sz="1200" dirty="0">
                <a:latin typeface="Impact" pitchFamily="34" charset="0"/>
              </a:rPr>
              <a:t>	5     4    9</a:t>
            </a:r>
          </a:p>
          <a:p>
            <a:r>
              <a:rPr lang="en-GB" sz="1200" dirty="0">
                <a:latin typeface="Impact" pitchFamily="34" charset="0"/>
              </a:rPr>
              <a:t>	 4    8    7       +					5    4    9   </a:t>
            </a:r>
          </a:p>
          <a:p>
            <a:r>
              <a:rPr lang="en-GB" sz="1200" dirty="0">
                <a:latin typeface="Impact" pitchFamily="34" charset="0"/>
              </a:rPr>
              <a:t>                            1    0    3    6					4    8    7      -</a:t>
            </a:r>
          </a:p>
          <a:p>
            <a:r>
              <a:rPr lang="en-GB" sz="1200" dirty="0">
                <a:latin typeface="Impact" pitchFamily="34" charset="0"/>
              </a:rPr>
              <a:t>						 0   6    2</a:t>
            </a:r>
          </a:p>
        </p:txBody>
      </p:sp>
      <p:cxnSp>
        <p:nvCxnSpPr>
          <p:cNvPr id="9" name="Straight Connector 8"/>
          <p:cNvCxnSpPr/>
          <p:nvPr/>
        </p:nvCxnSpPr>
        <p:spPr>
          <a:xfrm>
            <a:off x="922449" y="5455806"/>
            <a:ext cx="93610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796136" y="5229200"/>
            <a:ext cx="144016" cy="216024"/>
          </a:xfrm>
          <a:prstGeom prst="line">
            <a:avLst/>
          </a:prstGeom>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5868144" y="5198712"/>
            <a:ext cx="263214" cy="276999"/>
          </a:xfrm>
          <a:prstGeom prst="rect">
            <a:avLst/>
          </a:prstGeom>
          <a:noFill/>
        </p:spPr>
        <p:txBody>
          <a:bodyPr wrap="none" lIns="91440" tIns="45720" rIns="91440" bIns="45720">
            <a:spAutoFit/>
          </a:bodyPr>
          <a:lstStyle/>
          <a:p>
            <a:pPr algn="ctr"/>
            <a:r>
              <a:rPr lang="en-US" sz="1200" b="1" cap="none" spc="0" dirty="0">
                <a:ln w="12700">
                  <a:solidFill>
                    <a:schemeClr val="tx2">
                      <a:satMod val="155000"/>
                    </a:schemeClr>
                  </a:solidFill>
                  <a:prstDash val="solid"/>
                </a:ln>
                <a:effectLst>
                  <a:outerShdw blurRad="38100" dist="38100" dir="2700000" algn="tl">
                    <a:srgbClr val="000000">
                      <a:alpha val="43137"/>
                    </a:srgbClr>
                  </a:outerShdw>
                </a:effectLst>
              </a:rPr>
              <a:t>1</a:t>
            </a:r>
          </a:p>
        </p:txBody>
      </p:sp>
      <p:sp>
        <p:nvSpPr>
          <p:cNvPr id="91" name="Rectangle 90"/>
          <p:cNvSpPr/>
          <p:nvPr/>
        </p:nvSpPr>
        <p:spPr>
          <a:xfrm>
            <a:off x="5600031" y="5168225"/>
            <a:ext cx="263214" cy="276999"/>
          </a:xfrm>
          <a:prstGeom prst="rect">
            <a:avLst/>
          </a:prstGeom>
          <a:noFill/>
        </p:spPr>
        <p:txBody>
          <a:bodyPr wrap="none" lIns="91440" tIns="45720" rIns="91440" bIns="45720">
            <a:spAutoFit/>
          </a:bodyPr>
          <a:lstStyle/>
          <a:p>
            <a:pPr algn="ctr"/>
            <a:r>
              <a:rPr lang="en-US" sz="1200" b="1" dirty="0">
                <a:ln w="12700">
                  <a:solidFill>
                    <a:schemeClr val="tx2">
                      <a:satMod val="155000"/>
                    </a:schemeClr>
                  </a:solidFill>
                  <a:prstDash val="solid"/>
                </a:ln>
                <a:effectLst>
                  <a:outerShdw blurRad="38100" dist="38100" dir="2700000" algn="tl">
                    <a:srgbClr val="000000">
                      <a:alpha val="43137"/>
                    </a:srgbClr>
                  </a:outerShdw>
                </a:effectLst>
              </a:rPr>
              <a:t>4</a:t>
            </a:r>
            <a:endParaRPr lang="en-US" sz="1200" b="1" cap="none" spc="0" dirty="0">
              <a:ln w="12700">
                <a:solidFill>
                  <a:schemeClr val="tx2">
                    <a:satMod val="155000"/>
                  </a:schemeClr>
                </a:solidFill>
                <a:prstDash val="solid"/>
              </a:ln>
              <a:effectLst>
                <a:outerShdw blurRad="38100" dist="38100" dir="2700000" algn="tl">
                  <a:srgbClr val="000000">
                    <a:alpha val="43137"/>
                  </a:srgbClr>
                </a:outerShdw>
              </a:effectLst>
            </a:endParaRPr>
          </a:p>
        </p:txBody>
      </p:sp>
      <p:cxnSp>
        <p:nvCxnSpPr>
          <p:cNvPr id="92" name="Straight Connector 91"/>
          <p:cNvCxnSpPr/>
          <p:nvPr/>
        </p:nvCxnSpPr>
        <p:spPr>
          <a:xfrm>
            <a:off x="5472100" y="5661248"/>
            <a:ext cx="936104" cy="0"/>
          </a:xfrm>
          <a:prstGeom prst="line">
            <a:avLst/>
          </a:prstGeom>
        </p:spPr>
        <p:style>
          <a:lnRef idx="1">
            <a:schemeClr val="accent1"/>
          </a:lnRef>
          <a:fillRef idx="0">
            <a:schemeClr val="accent1"/>
          </a:fillRef>
          <a:effectRef idx="0">
            <a:schemeClr val="accent1"/>
          </a:effectRef>
          <a:fontRef idx="minor">
            <a:schemeClr val="tx1"/>
          </a:fontRef>
        </p:style>
      </p:cxnSp>
      <p:pic>
        <p:nvPicPr>
          <p:cNvPr id="307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6176" y="6060629"/>
            <a:ext cx="884872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0" name="Picture 2" descr="http://www.yourdictionary.com/images/main.exclamation-point.jpg"/>
          <p:cNvPicPr>
            <a:picLocks noChangeAspect="1" noChangeArrowheads="1"/>
          </p:cNvPicPr>
          <p:nvPr/>
        </p:nvPicPr>
        <p:blipFill>
          <a:blip r:embed="rId11" cstate="print">
            <a:duotone>
              <a:schemeClr val="accent3">
                <a:shade val="45000"/>
                <a:satMod val="135000"/>
              </a:schemeClr>
              <a:prstClr val="white"/>
            </a:duotone>
            <a:extLst>
              <a:ext uri="{BEBA8EAE-BF5A-486C-A8C5-ECC9F3942E4B}">
                <a14:imgProps xmlns:a14="http://schemas.microsoft.com/office/drawing/2010/main">
                  <a14:imgLayer r:embed="rId12">
                    <a14:imgEffect>
                      <a14:artisticPlasticWrap/>
                    </a14:imgEffect>
                  </a14:imgLayer>
                </a14:imgProps>
              </a:ext>
              <a:ext uri="{28A0092B-C50C-407E-A947-70E740481C1C}">
                <a14:useLocalDpi xmlns:a14="http://schemas.microsoft.com/office/drawing/2010/main" val="0"/>
              </a:ext>
            </a:extLst>
          </a:blip>
          <a:srcRect/>
          <a:stretch>
            <a:fillRect/>
          </a:stretch>
        </p:blipFill>
        <p:spPr bwMode="auto">
          <a:xfrm rot="1753637">
            <a:off x="7326647" y="1607668"/>
            <a:ext cx="390074" cy="533101"/>
          </a:xfrm>
          <a:prstGeom prst="rect">
            <a:avLst/>
          </a:prstGeom>
          <a:noFill/>
          <a:extLst>
            <a:ext uri="{909E8E84-426E-40DD-AFC4-6F175D3DCCD1}">
              <a14:hiddenFill xmlns:a14="http://schemas.microsoft.com/office/drawing/2010/main">
                <a:solidFill>
                  <a:srgbClr val="FFFFFF"/>
                </a:solidFill>
              </a14:hiddenFill>
            </a:ext>
          </a:extLst>
        </p:spPr>
      </p:pic>
      <p:pic>
        <p:nvPicPr>
          <p:cNvPr id="131" name="Picture 2" descr="http://www.yourdictionary.com/images/main.exclamation-point.jpg"/>
          <p:cNvPicPr>
            <a:picLocks noChangeAspect="1" noChangeArrowheads="1"/>
          </p:cNvPicPr>
          <p:nvPr/>
        </p:nvPicPr>
        <p:blipFill>
          <a:blip r:embed="rId11" cstate="print">
            <a:duotone>
              <a:schemeClr val="accent3">
                <a:shade val="45000"/>
                <a:satMod val="135000"/>
              </a:schemeClr>
              <a:prstClr val="white"/>
            </a:duotone>
            <a:extLst>
              <a:ext uri="{BEBA8EAE-BF5A-486C-A8C5-ECC9F3942E4B}">
                <a14:imgProps xmlns:a14="http://schemas.microsoft.com/office/drawing/2010/main">
                  <a14:imgLayer r:embed="rId12">
                    <a14:imgEffect>
                      <a14:artisticPlasticWrap/>
                    </a14:imgEffect>
                  </a14:imgLayer>
                </a14:imgProps>
              </a:ext>
              <a:ext uri="{28A0092B-C50C-407E-A947-70E740481C1C}">
                <a14:useLocalDpi xmlns:a14="http://schemas.microsoft.com/office/drawing/2010/main" val="0"/>
              </a:ext>
            </a:extLst>
          </a:blip>
          <a:srcRect/>
          <a:stretch>
            <a:fillRect/>
          </a:stretch>
        </p:blipFill>
        <p:spPr bwMode="auto">
          <a:xfrm rot="1753637">
            <a:off x="3224835" y="3882530"/>
            <a:ext cx="390074" cy="533101"/>
          </a:xfrm>
          <a:prstGeom prst="rect">
            <a:avLst/>
          </a:prstGeom>
          <a:noFill/>
          <a:extLst>
            <a:ext uri="{909E8E84-426E-40DD-AFC4-6F175D3DCCD1}">
              <a14:hiddenFill xmlns:a14="http://schemas.microsoft.com/office/drawing/2010/main">
                <a:solidFill>
                  <a:srgbClr val="FFFFFF"/>
                </a:solidFill>
              </a14:hiddenFill>
            </a:ext>
          </a:extLst>
        </p:spPr>
      </p:pic>
      <p:pic>
        <p:nvPicPr>
          <p:cNvPr id="132" name="Picture 2" descr="http://www.yourdictionary.com/images/main.exclamation-point.jpg"/>
          <p:cNvPicPr>
            <a:picLocks noChangeAspect="1" noChangeArrowheads="1"/>
          </p:cNvPicPr>
          <p:nvPr/>
        </p:nvPicPr>
        <p:blipFill>
          <a:blip r:embed="rId11" cstate="print">
            <a:duotone>
              <a:schemeClr val="accent3">
                <a:shade val="45000"/>
                <a:satMod val="135000"/>
              </a:schemeClr>
              <a:prstClr val="white"/>
            </a:duotone>
            <a:extLst>
              <a:ext uri="{BEBA8EAE-BF5A-486C-A8C5-ECC9F3942E4B}">
                <a14:imgProps xmlns:a14="http://schemas.microsoft.com/office/drawing/2010/main">
                  <a14:imgLayer r:embed="rId12">
                    <a14:imgEffect>
                      <a14:artisticPlasticWrap/>
                    </a14:imgEffect>
                  </a14:imgLayer>
                </a14:imgProps>
              </a:ext>
              <a:ext uri="{28A0092B-C50C-407E-A947-70E740481C1C}">
                <a14:useLocalDpi xmlns:a14="http://schemas.microsoft.com/office/drawing/2010/main" val="0"/>
              </a:ext>
            </a:extLst>
          </a:blip>
          <a:srcRect/>
          <a:stretch>
            <a:fillRect/>
          </a:stretch>
        </p:blipFill>
        <p:spPr bwMode="auto">
          <a:xfrm rot="1753637">
            <a:off x="8428166" y="3766681"/>
            <a:ext cx="390074" cy="533101"/>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p:cNvSpPr/>
          <p:nvPr/>
        </p:nvSpPr>
        <p:spPr>
          <a:xfrm>
            <a:off x="4693945" y="6060629"/>
            <a:ext cx="2611612" cy="369332"/>
          </a:xfrm>
          <a:prstGeom prst="rect">
            <a:avLst/>
          </a:prstGeom>
        </p:spPr>
        <p:txBody>
          <a:bodyPr wrap="none">
            <a:spAutoFit/>
          </a:bodyPr>
          <a:lstStyle/>
          <a:p>
            <a:r>
              <a:rPr lang="en-GB" dirty="0">
                <a:solidFill>
                  <a:schemeClr val="bg1"/>
                </a:solidFill>
                <a:latin typeface="Impact" pitchFamily="34" charset="0"/>
              </a:rPr>
              <a:t>Now watch the tutor video</a:t>
            </a:r>
            <a:endParaRPr lang="en-GB" dirty="0">
              <a:solidFill>
                <a:schemeClr val="bg1"/>
              </a:solidFill>
            </a:endParaRPr>
          </a:p>
        </p:txBody>
      </p:sp>
      <p:pic>
        <p:nvPicPr>
          <p:cNvPr id="133" name="Picture 132" descr="http://t0.gstatic.com/images?q=tbn:ANd9GcRulifBJQFeHf9uTB9zOgT7aVi0mWpqcuJvW4geQ0ysGX1leqaS">
            <a:hlinkClick r:id="rId13"/>
          </p:cNvPr>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305557" y="6051773"/>
            <a:ext cx="766952" cy="405497"/>
          </a:xfrm>
          <a:prstGeom prst="rect">
            <a:avLst/>
          </a:prstGeom>
          <a:noFill/>
          <a:ln>
            <a:noFill/>
          </a:ln>
        </p:spPr>
      </p:pic>
      <p:sp>
        <p:nvSpPr>
          <p:cNvPr id="30" name="Rectangle 29"/>
          <p:cNvSpPr/>
          <p:nvPr/>
        </p:nvSpPr>
        <p:spPr>
          <a:xfrm>
            <a:off x="3285727" y="3173167"/>
            <a:ext cx="611900" cy="769441"/>
          </a:xfrm>
          <a:prstGeom prst="rect">
            <a:avLst/>
          </a:prstGeom>
        </p:spPr>
        <p:txBody>
          <a:bodyPr wrap="square">
            <a:spAutoFit/>
            <a:scene3d>
              <a:camera prst="orthographicFront"/>
              <a:lightRig rig="flat" dir="t"/>
            </a:scene3d>
            <a:sp3d extrusionH="57150" contourW="12700" prstMaterial="softEdge">
              <a:bevelT w="38100" h="38100"/>
              <a:contourClr>
                <a:schemeClr val="bg1">
                  <a:lumMod val="50000"/>
                </a:schemeClr>
              </a:contourClr>
            </a:sp3d>
          </a:bodyPr>
          <a:lstStyle/>
          <a:p>
            <a:r>
              <a:rPr lang="en-GB" sz="4400" dirty="0">
                <a:solidFill>
                  <a:schemeClr val="bg1">
                    <a:lumMod val="75000"/>
                  </a:schemeClr>
                </a:solidFill>
                <a:latin typeface="Gill Sans Ultra Bold" pitchFamily="34" charset="0"/>
              </a:rPr>
              <a:t>K</a:t>
            </a:r>
          </a:p>
        </p:txBody>
      </p:sp>
      <p:sp>
        <p:nvSpPr>
          <p:cNvPr id="31" name="Rectangle 30"/>
          <p:cNvSpPr/>
          <p:nvPr/>
        </p:nvSpPr>
        <p:spPr>
          <a:xfrm>
            <a:off x="4768824" y="3197030"/>
            <a:ext cx="611900" cy="769441"/>
          </a:xfrm>
          <a:prstGeom prst="rect">
            <a:avLst/>
          </a:prstGeom>
        </p:spPr>
        <p:txBody>
          <a:bodyPr wrap="square">
            <a:spAutoFit/>
            <a:scene3d>
              <a:camera prst="orthographicFront"/>
              <a:lightRig rig="flat" dir="t"/>
            </a:scene3d>
            <a:sp3d extrusionH="57150" contourW="12700" prstMaterial="softEdge">
              <a:bevelT w="38100" h="38100"/>
              <a:contourClr>
                <a:schemeClr val="bg1">
                  <a:lumMod val="50000"/>
                </a:schemeClr>
              </a:contourClr>
            </a:sp3d>
          </a:bodyPr>
          <a:lstStyle/>
          <a:p>
            <a:r>
              <a:rPr lang="en-GB" sz="4400" dirty="0">
                <a:solidFill>
                  <a:schemeClr val="bg1">
                    <a:lumMod val="75000"/>
                  </a:schemeClr>
                </a:solidFill>
                <a:latin typeface="Gill Sans Ultra Bold" pitchFamily="34" charset="0"/>
              </a:rPr>
              <a:t>U</a:t>
            </a:r>
          </a:p>
        </p:txBody>
      </p:sp>
      <p:sp>
        <p:nvSpPr>
          <p:cNvPr id="32" name="Rectangle 31"/>
          <p:cNvSpPr/>
          <p:nvPr/>
        </p:nvSpPr>
        <p:spPr>
          <a:xfrm rot="16200000">
            <a:off x="2965140" y="1937515"/>
            <a:ext cx="1181595" cy="461665"/>
          </a:xfrm>
          <a:prstGeom prst="rect">
            <a:avLst/>
          </a:prstGeom>
        </p:spPr>
        <p:txBody>
          <a:bodyPr wrap="square">
            <a:spAutoFit/>
            <a:scene3d>
              <a:camera prst="orthographicFront"/>
              <a:lightRig rig="flat" dir="t"/>
            </a:scene3d>
            <a:sp3d extrusionH="57150" contourW="12700" prstMaterial="softEdge">
              <a:bevelT w="38100" h="38100"/>
              <a:contourClr>
                <a:schemeClr val="bg1">
                  <a:lumMod val="50000"/>
                </a:schemeClr>
              </a:contourClr>
            </a:sp3d>
          </a:bodyPr>
          <a:lstStyle/>
          <a:p>
            <a:r>
              <a:rPr lang="en-GB" sz="1200" dirty="0">
                <a:solidFill>
                  <a:srgbClr val="00FF00"/>
                </a:solidFill>
                <a:latin typeface="Gill Sans Ultra Bold" pitchFamily="34" charset="0"/>
              </a:rPr>
              <a:t>Ten thousand</a:t>
            </a:r>
          </a:p>
        </p:txBody>
      </p:sp>
      <p:sp>
        <p:nvSpPr>
          <p:cNvPr id="33" name="Rectangle 32"/>
          <p:cNvSpPr/>
          <p:nvPr/>
        </p:nvSpPr>
        <p:spPr>
          <a:xfrm rot="16200000">
            <a:off x="3471630" y="2008829"/>
            <a:ext cx="1181595" cy="276999"/>
          </a:xfrm>
          <a:prstGeom prst="rect">
            <a:avLst/>
          </a:prstGeom>
        </p:spPr>
        <p:txBody>
          <a:bodyPr wrap="square">
            <a:spAutoFit/>
            <a:scene3d>
              <a:camera prst="orthographicFront"/>
              <a:lightRig rig="flat" dir="t"/>
            </a:scene3d>
            <a:sp3d extrusionH="57150" contourW="12700" prstMaterial="softEdge">
              <a:bevelT w="38100" h="38100"/>
              <a:contourClr>
                <a:schemeClr val="bg1">
                  <a:lumMod val="50000"/>
                </a:schemeClr>
              </a:contourClr>
            </a:sp3d>
          </a:bodyPr>
          <a:lstStyle/>
          <a:p>
            <a:r>
              <a:rPr lang="en-GB" sz="1200" dirty="0">
                <a:solidFill>
                  <a:srgbClr val="00FF00"/>
                </a:solidFill>
                <a:latin typeface="Gill Sans Ultra Bold" pitchFamily="34" charset="0"/>
              </a:rPr>
              <a:t>thousand</a:t>
            </a:r>
          </a:p>
        </p:txBody>
      </p:sp>
      <p:sp>
        <p:nvSpPr>
          <p:cNvPr id="34" name="Rectangle 33"/>
          <p:cNvSpPr/>
          <p:nvPr/>
        </p:nvSpPr>
        <p:spPr>
          <a:xfrm rot="16200000">
            <a:off x="4031808" y="1992788"/>
            <a:ext cx="1181595" cy="307777"/>
          </a:xfrm>
          <a:prstGeom prst="rect">
            <a:avLst/>
          </a:prstGeom>
        </p:spPr>
        <p:txBody>
          <a:bodyPr wrap="square">
            <a:spAutoFit/>
            <a:scene3d>
              <a:camera prst="orthographicFront"/>
              <a:lightRig rig="flat" dir="t"/>
            </a:scene3d>
            <a:sp3d extrusionH="57150" contourW="12700" prstMaterial="softEdge">
              <a:bevelT w="38100" h="38100"/>
              <a:contourClr>
                <a:schemeClr val="bg1">
                  <a:lumMod val="50000"/>
                </a:schemeClr>
              </a:contourClr>
            </a:sp3d>
          </a:bodyPr>
          <a:lstStyle/>
          <a:p>
            <a:r>
              <a:rPr lang="en-GB" sz="1400" dirty="0">
                <a:solidFill>
                  <a:srgbClr val="FF0000"/>
                </a:solidFill>
                <a:latin typeface="Gill Sans Ultra Bold" pitchFamily="34" charset="0"/>
              </a:rPr>
              <a:t>hundred</a:t>
            </a:r>
          </a:p>
        </p:txBody>
      </p:sp>
      <p:sp>
        <p:nvSpPr>
          <p:cNvPr id="35" name="Rectangle 34"/>
          <p:cNvSpPr/>
          <p:nvPr/>
        </p:nvSpPr>
        <p:spPr>
          <a:xfrm rot="16200000">
            <a:off x="4461857" y="1968901"/>
            <a:ext cx="1181595" cy="338554"/>
          </a:xfrm>
          <a:prstGeom prst="rect">
            <a:avLst/>
          </a:prstGeom>
        </p:spPr>
        <p:txBody>
          <a:bodyPr wrap="square">
            <a:spAutoFit/>
            <a:scene3d>
              <a:camera prst="orthographicFront"/>
              <a:lightRig rig="flat" dir="t"/>
            </a:scene3d>
            <a:sp3d extrusionH="57150" contourW="12700" prstMaterial="softEdge">
              <a:bevelT w="38100" h="38100"/>
              <a:contourClr>
                <a:schemeClr val="bg1">
                  <a:lumMod val="50000"/>
                </a:schemeClr>
              </a:contourClr>
            </a:sp3d>
          </a:bodyPr>
          <a:lstStyle/>
          <a:p>
            <a:r>
              <a:rPr lang="en-GB" sz="1600" dirty="0">
                <a:solidFill>
                  <a:srgbClr val="FF0000"/>
                </a:solidFill>
                <a:latin typeface="Gill Sans Ultra Bold" pitchFamily="34" charset="0"/>
              </a:rPr>
              <a:t>ten</a:t>
            </a:r>
          </a:p>
        </p:txBody>
      </p:sp>
      <p:sp>
        <p:nvSpPr>
          <p:cNvPr id="36" name="Rectangle 35"/>
          <p:cNvSpPr/>
          <p:nvPr/>
        </p:nvSpPr>
        <p:spPr>
          <a:xfrm rot="16200000">
            <a:off x="4864079" y="1952181"/>
            <a:ext cx="1181595" cy="338554"/>
          </a:xfrm>
          <a:prstGeom prst="rect">
            <a:avLst/>
          </a:prstGeom>
        </p:spPr>
        <p:txBody>
          <a:bodyPr wrap="square">
            <a:spAutoFit/>
            <a:scene3d>
              <a:camera prst="orthographicFront"/>
              <a:lightRig rig="flat" dir="t"/>
            </a:scene3d>
            <a:sp3d extrusionH="57150" contourW="12700" prstMaterial="softEdge">
              <a:bevelT w="38100" h="38100"/>
              <a:contourClr>
                <a:schemeClr val="bg1">
                  <a:lumMod val="50000"/>
                </a:schemeClr>
              </a:contourClr>
            </a:sp3d>
          </a:bodyPr>
          <a:lstStyle/>
          <a:p>
            <a:r>
              <a:rPr lang="en-GB" sz="1600" dirty="0">
                <a:solidFill>
                  <a:srgbClr val="FF0000"/>
                </a:solidFill>
                <a:latin typeface="Gill Sans Ultra Bold" pitchFamily="34" charset="0"/>
              </a:rPr>
              <a:t>unit</a:t>
            </a:r>
          </a:p>
        </p:txBody>
      </p:sp>
      <p:sp>
        <p:nvSpPr>
          <p:cNvPr id="37" name="Rectangle 36"/>
          <p:cNvSpPr/>
          <p:nvPr/>
        </p:nvSpPr>
        <p:spPr>
          <a:xfrm>
            <a:off x="5324970" y="2837897"/>
            <a:ext cx="1061060" cy="461665"/>
          </a:xfrm>
          <a:prstGeom prst="rect">
            <a:avLst/>
          </a:prstGeom>
        </p:spPr>
        <p:txBody>
          <a:bodyPr wrap="square">
            <a:spAutoFit/>
            <a:scene3d>
              <a:camera prst="orthographicFront"/>
              <a:lightRig rig="flat" dir="t"/>
            </a:scene3d>
            <a:sp3d extrusionH="57150" contourW="12700" prstMaterial="softEdge">
              <a:bevelT w="38100" h="38100"/>
              <a:contourClr>
                <a:schemeClr val="bg1">
                  <a:lumMod val="50000"/>
                </a:schemeClr>
              </a:contourClr>
            </a:sp3d>
          </a:bodyPr>
          <a:lstStyle/>
          <a:p>
            <a:pPr algn="ctr"/>
            <a:r>
              <a:rPr lang="en-GB" sz="1200" dirty="0">
                <a:latin typeface="Gill Sans Ultra Bold" pitchFamily="34" charset="0"/>
              </a:rPr>
              <a:t>Decimal</a:t>
            </a:r>
          </a:p>
          <a:p>
            <a:pPr algn="ctr"/>
            <a:r>
              <a:rPr lang="en-GB" sz="1200" dirty="0">
                <a:latin typeface="Gill Sans Ultra Bold" pitchFamily="34" charset="0"/>
              </a:rPr>
              <a:t>point</a:t>
            </a:r>
          </a:p>
        </p:txBody>
      </p:sp>
      <p:sp>
        <p:nvSpPr>
          <p:cNvPr id="38" name="Snip Single Corner Rectangle 37"/>
          <p:cNvSpPr/>
          <p:nvPr/>
        </p:nvSpPr>
        <p:spPr>
          <a:xfrm rot="5400000" flipV="1">
            <a:off x="6599190" y="1155745"/>
            <a:ext cx="1655462" cy="2499075"/>
          </a:xfrm>
          <a:prstGeom prst="snip1Rect">
            <a:avLst>
              <a:gd name="adj" fmla="val 19261"/>
            </a:avLst>
          </a:prstGeom>
          <a:solidFill>
            <a:schemeClr val="bg1">
              <a:alpha val="15000"/>
            </a:schemeClr>
          </a:solidFill>
          <a:ln>
            <a:noFill/>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flood" dir="t">
              <a:rot lat="0" lon="0" rev="4800000"/>
            </a:lightRig>
          </a:scene3d>
          <a:sp3d prstMaterial="softEdge">
            <a:bevelT w="190500" h="38100"/>
          </a:sp3d>
        </p:spPr>
        <p:style>
          <a:lnRef idx="0">
            <a:schemeClr val="accent3"/>
          </a:lnRef>
          <a:fillRef idx="3">
            <a:schemeClr val="accent3"/>
          </a:fillRef>
          <a:effectRef idx="3">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0" name="Snip Diagonal Corner Rectangle 39"/>
          <p:cNvSpPr/>
          <p:nvPr/>
        </p:nvSpPr>
        <p:spPr>
          <a:xfrm>
            <a:off x="196983" y="1538264"/>
            <a:ext cx="8561361" cy="2322784"/>
          </a:xfrm>
          <a:prstGeom prst="snip2DiagRect">
            <a:avLst>
              <a:gd name="adj1" fmla="val 12839"/>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1" name="Rectangle 40"/>
          <p:cNvSpPr/>
          <p:nvPr/>
        </p:nvSpPr>
        <p:spPr>
          <a:xfrm rot="16200000">
            <a:off x="5755861" y="1856112"/>
            <a:ext cx="1181595" cy="338554"/>
          </a:xfrm>
          <a:prstGeom prst="rect">
            <a:avLst/>
          </a:prstGeom>
        </p:spPr>
        <p:txBody>
          <a:bodyPr wrap="square">
            <a:spAutoFit/>
            <a:scene3d>
              <a:camera prst="orthographicFront"/>
              <a:lightRig rig="flat" dir="t"/>
            </a:scene3d>
            <a:sp3d extrusionH="57150" contourW="12700" prstMaterial="softEdge">
              <a:bevelT w="38100" h="38100"/>
              <a:contourClr>
                <a:schemeClr val="bg1">
                  <a:lumMod val="50000"/>
                </a:schemeClr>
              </a:contourClr>
            </a:sp3d>
          </a:bodyPr>
          <a:lstStyle/>
          <a:p>
            <a:r>
              <a:rPr lang="en-GB" sz="1600" dirty="0">
                <a:solidFill>
                  <a:srgbClr val="00B0F0"/>
                </a:solidFill>
                <a:latin typeface="Gill Sans Ultra Bold" pitchFamily="34" charset="0"/>
              </a:rPr>
              <a:t>tenth</a:t>
            </a:r>
          </a:p>
        </p:txBody>
      </p:sp>
      <p:sp>
        <p:nvSpPr>
          <p:cNvPr id="42" name="Snip Single Corner Rectangle 41"/>
          <p:cNvSpPr/>
          <p:nvPr/>
        </p:nvSpPr>
        <p:spPr>
          <a:xfrm rot="5400000" flipV="1">
            <a:off x="4264366" y="1743841"/>
            <a:ext cx="1655462" cy="1328221"/>
          </a:xfrm>
          <a:prstGeom prst="snip1Rect">
            <a:avLst>
              <a:gd name="adj" fmla="val 19261"/>
            </a:avLst>
          </a:prstGeom>
          <a:solidFill>
            <a:schemeClr val="bg1">
              <a:alpha val="15000"/>
            </a:schemeClr>
          </a:solidFill>
          <a:ln>
            <a:noFill/>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flood" dir="t">
              <a:rot lat="0" lon="0" rev="4800000"/>
            </a:lightRig>
          </a:scene3d>
          <a:sp3d prstMaterial="softEdge">
            <a:bevelT w="190500" h="38100"/>
          </a:sp3d>
        </p:spPr>
        <p:style>
          <a:lnRef idx="0">
            <a:schemeClr val="accent3"/>
          </a:lnRef>
          <a:fillRef idx="3">
            <a:schemeClr val="accent3"/>
          </a:fillRef>
          <a:effectRef idx="3">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cxnSp>
        <p:nvCxnSpPr>
          <p:cNvPr id="43" name="Straight Connector 42"/>
          <p:cNvCxnSpPr>
            <a:endCxn id="37" idx="0"/>
          </p:cNvCxnSpPr>
          <p:nvPr/>
        </p:nvCxnSpPr>
        <p:spPr>
          <a:xfrm>
            <a:off x="5855500" y="1577076"/>
            <a:ext cx="0" cy="1260821"/>
          </a:xfrm>
          <a:prstGeom prst="line">
            <a:avLst/>
          </a:prstGeom>
        </p:spPr>
        <p:style>
          <a:lnRef idx="1">
            <a:schemeClr val="accent1"/>
          </a:lnRef>
          <a:fillRef idx="0">
            <a:schemeClr val="accent1"/>
          </a:fillRef>
          <a:effectRef idx="0">
            <a:schemeClr val="accent1"/>
          </a:effectRef>
          <a:fontRef idx="minor">
            <a:schemeClr val="tx1"/>
          </a:fontRef>
        </p:style>
      </p:cxnSp>
      <p:sp>
        <p:nvSpPr>
          <p:cNvPr id="44" name="Snip Diagonal Corner Rectangle 43"/>
          <p:cNvSpPr/>
          <p:nvPr/>
        </p:nvSpPr>
        <p:spPr>
          <a:xfrm>
            <a:off x="5727027" y="2481691"/>
            <a:ext cx="256946" cy="217965"/>
          </a:xfrm>
          <a:prstGeom prst="snip2Diag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cxnSp>
        <p:nvCxnSpPr>
          <p:cNvPr id="45" name="Straight Connector 44"/>
          <p:cNvCxnSpPr/>
          <p:nvPr/>
        </p:nvCxnSpPr>
        <p:spPr>
          <a:xfrm>
            <a:off x="5282313" y="1577076"/>
            <a:ext cx="0" cy="1779916"/>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4854899" y="1577551"/>
            <a:ext cx="0" cy="1779916"/>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4433623" y="1576601"/>
            <a:ext cx="0" cy="1779916"/>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3923928" y="1569167"/>
            <a:ext cx="0" cy="1779916"/>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3330365" y="1577725"/>
            <a:ext cx="0" cy="1779916"/>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6588224" y="1569167"/>
            <a:ext cx="0" cy="1779916"/>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7308304" y="1577725"/>
            <a:ext cx="0" cy="1779916"/>
          </a:xfrm>
          <a:prstGeom prst="line">
            <a:avLst/>
          </a:prstGeom>
        </p:spPr>
        <p:style>
          <a:lnRef idx="1">
            <a:schemeClr val="accent1"/>
          </a:lnRef>
          <a:fillRef idx="0">
            <a:schemeClr val="accent1"/>
          </a:fillRef>
          <a:effectRef idx="0">
            <a:schemeClr val="accent1"/>
          </a:effectRef>
          <a:fontRef idx="minor">
            <a:schemeClr val="tx1"/>
          </a:fontRef>
        </p:style>
      </p:cxnSp>
      <p:sp>
        <p:nvSpPr>
          <p:cNvPr id="56" name="Rectangle 55"/>
          <p:cNvSpPr/>
          <p:nvPr/>
        </p:nvSpPr>
        <p:spPr>
          <a:xfrm>
            <a:off x="6364078" y="3299562"/>
            <a:ext cx="2044152" cy="461665"/>
          </a:xfrm>
          <a:prstGeom prst="rect">
            <a:avLst/>
          </a:prstGeom>
        </p:spPr>
        <p:txBody>
          <a:bodyPr wrap="square">
            <a:spAutoFit/>
            <a:scene3d>
              <a:camera prst="orthographicFront"/>
              <a:lightRig rig="flat" dir="t"/>
            </a:scene3d>
            <a:sp3d extrusionH="57150" contourW="12700" prstMaterial="softEdge">
              <a:bevelT w="38100" h="38100"/>
              <a:contourClr>
                <a:schemeClr val="bg1">
                  <a:lumMod val="50000"/>
                </a:schemeClr>
              </a:contourClr>
            </a:sp3d>
          </a:bodyPr>
          <a:lstStyle/>
          <a:p>
            <a:r>
              <a:rPr lang="en-GB" sz="2400" dirty="0">
                <a:solidFill>
                  <a:schemeClr val="bg1">
                    <a:lumMod val="75000"/>
                  </a:schemeClr>
                </a:solidFill>
                <a:latin typeface="Gill Sans Ultra Bold" pitchFamily="34" charset="0"/>
              </a:rPr>
              <a:t>Decimals</a:t>
            </a:r>
          </a:p>
        </p:txBody>
      </p:sp>
      <p:sp>
        <p:nvSpPr>
          <p:cNvPr id="57" name="Rectangle 56"/>
          <p:cNvSpPr/>
          <p:nvPr/>
        </p:nvSpPr>
        <p:spPr>
          <a:xfrm>
            <a:off x="4221920" y="2331268"/>
            <a:ext cx="362600" cy="923330"/>
          </a:xfrm>
          <a:prstGeom prst="rect">
            <a:avLst/>
          </a:prstGeom>
          <a:noFill/>
        </p:spPr>
        <p:txBody>
          <a:bodyPr wrap="none" lIns="91440" tIns="45720" rIns="91440" bIns="45720">
            <a:spAutoFit/>
          </a:bodyPr>
          <a:lstStyle/>
          <a:p>
            <a:pPr algn="ctr"/>
            <a:r>
              <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t>
            </a:r>
          </a:p>
        </p:txBody>
      </p:sp>
      <p:sp>
        <p:nvSpPr>
          <p:cNvPr id="60" name="TextBox 59"/>
          <p:cNvSpPr txBox="1"/>
          <p:nvPr/>
        </p:nvSpPr>
        <p:spPr>
          <a:xfrm>
            <a:off x="379434" y="1982958"/>
            <a:ext cx="2904199" cy="1938992"/>
          </a:xfrm>
          <a:prstGeom prst="rect">
            <a:avLst/>
          </a:prstGeom>
          <a:noFill/>
        </p:spPr>
        <p:txBody>
          <a:bodyPr wrap="square" rtlCol="0">
            <a:spAutoFit/>
          </a:bodyPr>
          <a:lstStyle/>
          <a:p>
            <a:r>
              <a:rPr lang="en-GB" sz="1200" dirty="0">
                <a:latin typeface="Impact" pitchFamily="34" charset="0"/>
              </a:rPr>
              <a:t>For adding and subtracting of larger numbers you will need to go back to the place value columns learnt in the first topic</a:t>
            </a:r>
          </a:p>
          <a:p>
            <a:endParaRPr lang="en-GB" sz="1200" dirty="0">
              <a:latin typeface="Impact" pitchFamily="34" charset="0"/>
            </a:endParaRPr>
          </a:p>
          <a:p>
            <a:pPr marL="228600" indent="-228600">
              <a:buAutoNum type="arabicParenR"/>
            </a:pPr>
            <a:r>
              <a:rPr lang="en-GB" sz="1200" dirty="0">
                <a:latin typeface="Impact" pitchFamily="34" charset="0"/>
              </a:rPr>
              <a:t>Place the larger number in the correct column at the top</a:t>
            </a:r>
          </a:p>
          <a:p>
            <a:pPr marL="228600" indent="-228600">
              <a:buAutoNum type="arabicParenR"/>
            </a:pPr>
            <a:r>
              <a:rPr lang="en-GB" sz="1200" dirty="0">
                <a:latin typeface="Impact" pitchFamily="34" charset="0"/>
              </a:rPr>
              <a:t>Write in the second (smaller) number below the first</a:t>
            </a:r>
          </a:p>
          <a:p>
            <a:pPr marL="228600" indent="-228600">
              <a:buAutoNum type="arabicParenR"/>
            </a:pPr>
            <a:r>
              <a:rPr lang="en-GB" sz="1200" dirty="0">
                <a:latin typeface="Impact" pitchFamily="34" charset="0"/>
              </a:rPr>
              <a:t>See the rules below for add and subtract</a:t>
            </a:r>
          </a:p>
        </p:txBody>
      </p:sp>
    </p:spTree>
    <p:extLst>
      <p:ext uri="{BB962C8B-B14F-4D97-AF65-F5344CB8AC3E}">
        <p14:creationId xmlns:p14="http://schemas.microsoft.com/office/powerpoint/2010/main" val="1841379918"/>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p:cNvPicPr>
            <a:picLocks noChangeAspect="1" noChangeArrowheads="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artisticCement/>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2"/>
          <p:cNvGrpSpPr/>
          <p:nvPr/>
        </p:nvGrpSpPr>
        <p:grpSpPr>
          <a:xfrm>
            <a:off x="151124" y="1182650"/>
            <a:ext cx="8854806" cy="5345916"/>
            <a:chOff x="3274536" y="1289754"/>
            <a:chExt cx="5506770" cy="4803631"/>
          </a:xfrm>
        </p:grpSpPr>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4098" name="Picture 2" descr="http://www.shatteredlives.org.uk/wp-content/uploads/2013/03/tree-of-life-branches.jpg"/>
          <p:cNvPicPr>
            <a:picLocks noChangeAspect="1" noChangeArrowheads="1"/>
          </p:cNvPicPr>
          <p:nvPr/>
        </p:nvPicPr>
        <p:blipFill>
          <a:blip r:embed="rId5">
            <a:extLst>
              <a:ext uri="{BEBA8EAE-BF5A-486C-A8C5-ECC9F3942E4B}">
                <a14:imgProps xmlns:a14="http://schemas.microsoft.com/office/drawing/2010/main">
                  <a14:imgLayer r:embed="rId6">
                    <a14:imgEffect>
                      <a14:artisticBlur/>
                    </a14:imgEffect>
                    <a14:imgEffect>
                      <a14:brightnessContrast bright="82000" contrast="40000"/>
                    </a14:imgEffect>
                  </a14:imgLayer>
                </a14:imgProps>
              </a:ext>
              <a:ext uri="{28A0092B-C50C-407E-A947-70E740481C1C}">
                <a14:useLocalDpi xmlns:a14="http://schemas.microsoft.com/office/drawing/2010/main" val="0"/>
              </a:ext>
            </a:extLst>
          </a:blip>
          <a:srcRect/>
          <a:stretch>
            <a:fillRect/>
          </a:stretch>
        </p:blipFill>
        <p:spPr bwMode="auto">
          <a:xfrm>
            <a:off x="539552" y="1423853"/>
            <a:ext cx="8402421" cy="4906659"/>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212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Lesson: Try out</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25" name="Rectangle 24"/>
          <p:cNvSpPr/>
          <p:nvPr/>
        </p:nvSpPr>
        <p:spPr>
          <a:xfrm>
            <a:off x="381528" y="1602632"/>
            <a:ext cx="8640961" cy="6463308"/>
          </a:xfrm>
          <a:prstGeom prst="rect">
            <a:avLst/>
          </a:prstGeom>
        </p:spPr>
        <p:txBody>
          <a:bodyPr wrap="square">
            <a:spAutoFit/>
          </a:bodyPr>
          <a:lstStyle/>
          <a:p>
            <a:r>
              <a:rPr lang="en-GB" sz="1400" dirty="0">
                <a:latin typeface="Impact" pitchFamily="34" charset="0"/>
              </a:rPr>
              <a:t>Block 1  :   Watch tutor led demo (in class or on video)</a:t>
            </a:r>
          </a:p>
          <a:p>
            <a:endParaRPr lang="en-GB" sz="1400" dirty="0">
              <a:latin typeface="Impact" pitchFamily="34" charset="0"/>
            </a:endParaRPr>
          </a:p>
          <a:p>
            <a:r>
              <a:rPr lang="en-GB" sz="1400" dirty="0">
                <a:latin typeface="Impact" pitchFamily="34" charset="0"/>
              </a:rPr>
              <a:t>Try these, 	1) add 3 and 7	2)  add 9 and 8	3)  add 2 and 6	4)  add 4 and 5</a:t>
            </a:r>
          </a:p>
          <a:p>
            <a:r>
              <a:rPr lang="en-GB" sz="1400" dirty="0">
                <a:latin typeface="Impact" pitchFamily="34" charset="0"/>
              </a:rPr>
              <a:t>5)  subtract 5 from 8	       6)   subtract  2 from 7	                   7)   subtract 4 from 10             8)  subtract six from nine</a:t>
            </a:r>
          </a:p>
          <a:p>
            <a:endParaRPr lang="en-GB" sz="1400" dirty="0">
              <a:latin typeface="Impact" pitchFamily="34" charset="0"/>
            </a:endParaRPr>
          </a:p>
          <a:p>
            <a:endParaRPr lang="en-GB" sz="1400" dirty="0">
              <a:latin typeface="Impact" pitchFamily="34" charset="0"/>
            </a:endParaRPr>
          </a:p>
          <a:p>
            <a:r>
              <a:rPr lang="en-GB" sz="1400" dirty="0">
                <a:latin typeface="Impact" pitchFamily="34" charset="0"/>
              </a:rPr>
              <a:t>Block 2 :  Watch tutor led demo (in class or on video)</a:t>
            </a:r>
          </a:p>
          <a:p>
            <a:endParaRPr lang="en-GB" sz="1400" dirty="0">
              <a:latin typeface="Impact" pitchFamily="34" charset="0"/>
            </a:endParaRPr>
          </a:p>
          <a:p>
            <a:r>
              <a:rPr lang="en-GB" sz="1400" dirty="0">
                <a:latin typeface="Impact" pitchFamily="34" charset="0"/>
              </a:rPr>
              <a:t>Try these, 	9)  12 + 23		10)  14 +  31		11)  24 +  17		12)  74 + 15</a:t>
            </a:r>
          </a:p>
          <a:p>
            <a:r>
              <a:rPr lang="en-GB" sz="1400" dirty="0">
                <a:latin typeface="Impact" pitchFamily="34" charset="0"/>
              </a:rPr>
              <a:t>13)  24 – 16		14)  44 – 36		15)  99 – 64		16)  49 - 37</a:t>
            </a:r>
          </a:p>
          <a:p>
            <a:r>
              <a:rPr lang="en-GB" sz="1400" dirty="0">
                <a:latin typeface="Impact" pitchFamily="34" charset="0"/>
              </a:rPr>
              <a:t>	17)  240 + 107	18)  526 + 341	19)  609 + 121	20)  377 + 428</a:t>
            </a:r>
          </a:p>
          <a:p>
            <a:r>
              <a:rPr lang="en-GB" sz="1400" dirty="0">
                <a:latin typeface="Impact" pitchFamily="34" charset="0"/>
              </a:rPr>
              <a:t>21)  429 – 117		22)  903 – 655	23)  150 – 75		24)  912 - 287</a:t>
            </a:r>
          </a:p>
          <a:p>
            <a:endParaRPr lang="en-GB" sz="1400" dirty="0">
              <a:latin typeface="Impact" pitchFamily="34" charset="0"/>
            </a:endParaRPr>
          </a:p>
          <a:p>
            <a:r>
              <a:rPr lang="en-GB" sz="1400" dirty="0">
                <a:latin typeface="Impact" pitchFamily="34" charset="0"/>
              </a:rPr>
              <a:t>Block 3 : Watch tutor led demo (in class or on video)</a:t>
            </a:r>
          </a:p>
          <a:p>
            <a:endParaRPr lang="en-GB" sz="1400" dirty="0">
              <a:latin typeface="Impact" pitchFamily="34" charset="0"/>
            </a:endParaRPr>
          </a:p>
          <a:p>
            <a:endParaRPr lang="en-GB" sz="1400" dirty="0">
              <a:latin typeface="Impact" pitchFamily="34" charset="0"/>
            </a:endParaRPr>
          </a:p>
          <a:p>
            <a:r>
              <a:rPr lang="en-GB" sz="1400" dirty="0">
                <a:latin typeface="Impact" pitchFamily="34" charset="0"/>
              </a:rPr>
              <a:t>Try these, 	25) 1,704 + 2,009	26)  7,020 + 4,450	27)  9,111 + 3232	</a:t>
            </a:r>
          </a:p>
          <a:p>
            <a:r>
              <a:rPr lang="en-GB" sz="1400" dirty="0">
                <a:latin typeface="Impact" pitchFamily="34" charset="0"/>
              </a:rPr>
              <a:t>28) 648 more than 5,270		29)  26,999 – 13,456	30)  89,231 – 74, 898	31)  16,000 – 4,728</a:t>
            </a:r>
          </a:p>
          <a:p>
            <a:endParaRPr lang="en-GB" sz="1400" dirty="0">
              <a:latin typeface="Impact" pitchFamily="34" charset="0"/>
            </a:endParaRPr>
          </a:p>
          <a:p>
            <a:endParaRPr lang="en-GB" sz="1400" dirty="0">
              <a:latin typeface="Impact" pitchFamily="34" charset="0"/>
            </a:endParaRPr>
          </a:p>
          <a:p>
            <a:endParaRPr lang="en-GB" sz="1400" dirty="0">
              <a:latin typeface="Impact" pitchFamily="34" charset="0"/>
            </a:endParaRPr>
          </a:p>
          <a:p>
            <a:endParaRPr lang="en-GB" sz="1200" dirty="0">
              <a:latin typeface="Impact" pitchFamily="34" charset="0"/>
            </a:endParaRPr>
          </a:p>
          <a:p>
            <a:endParaRPr lang="en-GB" sz="1200" dirty="0">
              <a:latin typeface="Impact" pitchFamily="34" charset="0"/>
            </a:endParaRPr>
          </a:p>
          <a:p>
            <a:endParaRPr lang="en-GB" sz="1200" dirty="0">
              <a:latin typeface="Impact" pitchFamily="34" charset="0"/>
            </a:endParaRPr>
          </a:p>
          <a:p>
            <a:endParaRPr lang="en-GB" sz="1200" dirty="0">
              <a:latin typeface="Impact" pitchFamily="34" charset="0"/>
            </a:endParaRPr>
          </a:p>
          <a:p>
            <a:endParaRPr lang="en-GB" sz="1200" dirty="0">
              <a:latin typeface="Impact" pitchFamily="34" charset="0"/>
            </a:endParaRPr>
          </a:p>
          <a:p>
            <a:endParaRPr lang="en-GB" sz="1200" dirty="0">
              <a:latin typeface="Impact" pitchFamily="34" charset="0"/>
            </a:endParaRPr>
          </a:p>
          <a:p>
            <a:endParaRPr lang="en-GB" sz="1200" dirty="0">
              <a:latin typeface="Impact" pitchFamily="34" charset="0"/>
            </a:endParaRPr>
          </a:p>
          <a:p>
            <a:endParaRPr lang="en-GB" sz="1200" dirty="0">
              <a:latin typeface="Impact" pitchFamily="34" charset="0"/>
            </a:endParaRPr>
          </a:p>
          <a:p>
            <a:endParaRPr lang="en-GB" sz="1200" dirty="0">
              <a:latin typeface="Impact" pitchFamily="34" charset="0"/>
            </a:endParaRPr>
          </a:p>
          <a:p>
            <a:endParaRPr lang="en-GB" sz="1200" dirty="0">
              <a:latin typeface="Impact" pitchFamily="34" charset="0"/>
            </a:endParaRPr>
          </a:p>
        </p:txBody>
      </p:sp>
      <p:pic>
        <p:nvPicPr>
          <p:cNvPr id="19"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24864" y="552033"/>
            <a:ext cx="606976" cy="57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Snip Diagonal Corner Rectangle 15"/>
          <p:cNvSpPr/>
          <p:nvPr/>
        </p:nvSpPr>
        <p:spPr>
          <a:xfrm>
            <a:off x="251520" y="1515074"/>
            <a:ext cx="4176464" cy="401758"/>
          </a:xfrm>
          <a:prstGeom prst="snip2DiagRect">
            <a:avLst>
              <a:gd name="adj1" fmla="val 32210"/>
              <a:gd name="adj2" fmla="val 375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0" name="Snip Diagonal Corner Rectangle 19"/>
          <p:cNvSpPr/>
          <p:nvPr/>
        </p:nvSpPr>
        <p:spPr>
          <a:xfrm>
            <a:off x="274035" y="2780928"/>
            <a:ext cx="4176464" cy="401758"/>
          </a:xfrm>
          <a:prstGeom prst="snip2DiagRect">
            <a:avLst>
              <a:gd name="adj1" fmla="val 32210"/>
              <a:gd name="adj2" fmla="val 375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1" name="Snip Diagonal Corner Rectangle 20"/>
          <p:cNvSpPr/>
          <p:nvPr/>
        </p:nvSpPr>
        <p:spPr>
          <a:xfrm>
            <a:off x="274035" y="4283375"/>
            <a:ext cx="4176464" cy="401758"/>
          </a:xfrm>
          <a:prstGeom prst="snip2DiagRect">
            <a:avLst>
              <a:gd name="adj1" fmla="val 32210"/>
              <a:gd name="adj2" fmla="val 375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grpSp>
        <p:nvGrpSpPr>
          <p:cNvPr id="22" name="Group 21"/>
          <p:cNvGrpSpPr/>
          <p:nvPr/>
        </p:nvGrpSpPr>
        <p:grpSpPr>
          <a:xfrm>
            <a:off x="111805" y="49430"/>
            <a:ext cx="810643" cy="1465644"/>
            <a:chOff x="111805" y="49430"/>
            <a:chExt cx="810644" cy="1884463"/>
          </a:xfrm>
        </p:grpSpPr>
        <p:pic>
          <p:nvPicPr>
            <p:cNvPr id="23" name="Picture 22"/>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01657" y="49430"/>
              <a:ext cx="520792" cy="1884463"/>
            </a:xfrm>
            <a:prstGeom prst="rect">
              <a:avLst/>
            </a:prstGeom>
            <a:noFill/>
            <a:ln>
              <a:noFill/>
            </a:ln>
          </p:spPr>
        </p:pic>
        <p:pic>
          <p:nvPicPr>
            <p:cNvPr id="24" name="Picture 23"/>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11805" y="656504"/>
              <a:ext cx="539447" cy="539449"/>
            </a:xfrm>
            <a:prstGeom prst="rect">
              <a:avLst/>
            </a:prstGeom>
            <a:noFill/>
            <a:ln>
              <a:noFill/>
            </a:ln>
          </p:spPr>
        </p:pic>
      </p:grpSp>
      <p:pic>
        <p:nvPicPr>
          <p:cNvPr id="2" name="Picture 2"/>
          <p:cNvPicPr>
            <a:picLocks noChangeAspect="1" noChangeArrowheads="1"/>
          </p:cNvPicPr>
          <p:nvPr/>
        </p:nvPicPr>
        <p:blipFill>
          <a:blip r:embed="rId12">
            <a:extLst>
              <a:ext uri="{BEBA8EAE-BF5A-486C-A8C5-ECC9F3942E4B}">
                <a14:imgProps xmlns:a14="http://schemas.microsoft.com/office/drawing/2010/main">
                  <a14:imgLayer r:embed="rId13">
                    <a14:imgEffect>
                      <a14:artisticMarker/>
                    </a14:imgEffect>
                  </a14:imgLayer>
                </a14:imgProps>
              </a:ext>
              <a:ext uri="{28A0092B-C50C-407E-A947-70E740481C1C}">
                <a14:useLocalDpi xmlns:a14="http://schemas.microsoft.com/office/drawing/2010/main" val="0"/>
              </a:ext>
            </a:extLst>
          </a:blip>
          <a:srcRect/>
          <a:stretch>
            <a:fillRect/>
          </a:stretch>
        </p:blipFill>
        <p:spPr bwMode="auto">
          <a:xfrm>
            <a:off x="244723" y="5445224"/>
            <a:ext cx="8568952" cy="928250"/>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40160482"/>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p:cNvPicPr>
            <a:picLocks noChangeAspect="1" noChangeArrowheads="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artisticCement/>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Lesson: Websites and links</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8"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79712" y="567704"/>
            <a:ext cx="606976" cy="57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6" name="Group 15"/>
          <p:cNvGrpSpPr/>
          <p:nvPr/>
        </p:nvGrpSpPr>
        <p:grpSpPr>
          <a:xfrm>
            <a:off x="111805" y="49431"/>
            <a:ext cx="810644" cy="1507362"/>
            <a:chOff x="111805" y="49430"/>
            <a:chExt cx="810644" cy="1884463"/>
          </a:xfrm>
        </p:grpSpPr>
        <p:pic>
          <p:nvPicPr>
            <p:cNvPr id="17" name="Picture 1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01657" y="49430"/>
              <a:ext cx="520792" cy="1884463"/>
            </a:xfrm>
            <a:prstGeom prst="rect">
              <a:avLst/>
            </a:prstGeom>
            <a:noFill/>
            <a:ln>
              <a:noFill/>
            </a:ln>
          </p:spPr>
        </p:pic>
        <p:pic>
          <p:nvPicPr>
            <p:cNvPr id="20" name="Picture 1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11805" y="656504"/>
              <a:ext cx="539447" cy="539449"/>
            </a:xfrm>
            <a:prstGeom prst="rect">
              <a:avLst/>
            </a:prstGeom>
            <a:noFill/>
            <a:ln>
              <a:noFill/>
            </a:ln>
          </p:spPr>
        </p:pic>
      </p:grpSp>
      <p:sp>
        <p:nvSpPr>
          <p:cNvPr id="2" name="Rectangle 1"/>
          <p:cNvSpPr/>
          <p:nvPr/>
        </p:nvSpPr>
        <p:spPr>
          <a:xfrm>
            <a:off x="3995936" y="1586919"/>
            <a:ext cx="4572000" cy="646331"/>
          </a:xfrm>
          <a:prstGeom prst="rect">
            <a:avLst/>
          </a:prstGeom>
        </p:spPr>
        <p:txBody>
          <a:bodyPr>
            <a:spAutoFit/>
          </a:bodyPr>
          <a:lstStyle/>
          <a:p>
            <a:r>
              <a:rPr lang="en-GB" dirty="0">
                <a:hlinkClick r:id="rId10"/>
              </a:rPr>
              <a:t>http://gamelicker.com/arcade-game-rapid-math-2647</a:t>
            </a:r>
            <a:endParaRPr lang="en-GB" dirty="0"/>
          </a:p>
        </p:txBody>
      </p:sp>
      <p:sp>
        <p:nvSpPr>
          <p:cNvPr id="15" name="Rectangle 14"/>
          <p:cNvSpPr/>
          <p:nvPr/>
        </p:nvSpPr>
        <p:spPr>
          <a:xfrm>
            <a:off x="251397" y="1747359"/>
            <a:ext cx="3744539" cy="307777"/>
          </a:xfrm>
          <a:prstGeom prst="rect">
            <a:avLst/>
          </a:prstGeom>
        </p:spPr>
        <p:txBody>
          <a:bodyPr wrap="square">
            <a:spAutoFit/>
          </a:bodyPr>
          <a:lstStyle/>
          <a:p>
            <a:r>
              <a:rPr lang="en-GB" sz="1400" dirty="0">
                <a:latin typeface="Impact" pitchFamily="34" charset="0"/>
              </a:rPr>
              <a:t>Fast game of typing answers to single digit sums</a:t>
            </a:r>
          </a:p>
        </p:txBody>
      </p:sp>
      <p:sp>
        <p:nvSpPr>
          <p:cNvPr id="7" name="Rectangle 6"/>
          <p:cNvSpPr/>
          <p:nvPr/>
        </p:nvSpPr>
        <p:spPr>
          <a:xfrm>
            <a:off x="3995936" y="2284571"/>
            <a:ext cx="4572000" cy="646331"/>
          </a:xfrm>
          <a:prstGeom prst="rect">
            <a:avLst/>
          </a:prstGeom>
        </p:spPr>
        <p:txBody>
          <a:bodyPr>
            <a:spAutoFit/>
          </a:bodyPr>
          <a:lstStyle/>
          <a:p>
            <a:r>
              <a:rPr lang="en-GB" dirty="0">
                <a:hlinkClick r:id="rId11"/>
              </a:rPr>
              <a:t>http://www.subtangent.com/maths/flash/numbers-and-letters.swf</a:t>
            </a:r>
            <a:endParaRPr lang="en-GB" dirty="0"/>
          </a:p>
        </p:txBody>
      </p:sp>
      <p:sp>
        <p:nvSpPr>
          <p:cNvPr id="21" name="Rectangle 20"/>
          <p:cNvSpPr/>
          <p:nvPr/>
        </p:nvSpPr>
        <p:spPr>
          <a:xfrm>
            <a:off x="251396" y="2312523"/>
            <a:ext cx="3744539" cy="523220"/>
          </a:xfrm>
          <a:prstGeom prst="rect">
            <a:avLst/>
          </a:prstGeom>
        </p:spPr>
        <p:txBody>
          <a:bodyPr wrap="square">
            <a:spAutoFit/>
          </a:bodyPr>
          <a:lstStyle/>
          <a:p>
            <a:r>
              <a:rPr lang="en-GB" sz="1400" dirty="0">
                <a:latin typeface="Impact" pitchFamily="34" charset="0"/>
              </a:rPr>
              <a:t>Game of ‘Count down’ as per </a:t>
            </a:r>
            <a:r>
              <a:rPr lang="en-GB" sz="1400" dirty="0" err="1">
                <a:latin typeface="Impact" pitchFamily="34" charset="0"/>
              </a:rPr>
              <a:t>tv</a:t>
            </a:r>
            <a:r>
              <a:rPr lang="en-GB" sz="1400" dirty="0">
                <a:latin typeface="Impact" pitchFamily="34" charset="0"/>
              </a:rPr>
              <a:t> show, add and subtract to arrive at a final total</a:t>
            </a:r>
          </a:p>
        </p:txBody>
      </p:sp>
      <p:sp>
        <p:nvSpPr>
          <p:cNvPr id="22" name="Rectangle 21"/>
          <p:cNvSpPr/>
          <p:nvPr/>
        </p:nvSpPr>
        <p:spPr>
          <a:xfrm>
            <a:off x="300813" y="3006187"/>
            <a:ext cx="3744539" cy="307777"/>
          </a:xfrm>
          <a:prstGeom prst="rect">
            <a:avLst/>
          </a:prstGeom>
        </p:spPr>
        <p:txBody>
          <a:bodyPr wrap="square">
            <a:spAutoFit/>
          </a:bodyPr>
          <a:lstStyle/>
          <a:p>
            <a:r>
              <a:rPr lang="en-GB" sz="1400" dirty="0">
                <a:latin typeface="Impact" pitchFamily="34" charset="0"/>
              </a:rPr>
              <a:t>Addition of two digit numbers</a:t>
            </a:r>
          </a:p>
        </p:txBody>
      </p:sp>
      <p:sp>
        <p:nvSpPr>
          <p:cNvPr id="23" name="Rectangle 22"/>
          <p:cNvSpPr/>
          <p:nvPr/>
        </p:nvSpPr>
        <p:spPr>
          <a:xfrm>
            <a:off x="280752" y="3687800"/>
            <a:ext cx="3744539" cy="307777"/>
          </a:xfrm>
          <a:prstGeom prst="rect">
            <a:avLst/>
          </a:prstGeom>
        </p:spPr>
        <p:txBody>
          <a:bodyPr wrap="square">
            <a:spAutoFit/>
          </a:bodyPr>
          <a:lstStyle/>
          <a:p>
            <a:r>
              <a:rPr lang="en-GB" sz="1400" dirty="0">
                <a:latin typeface="Impact" pitchFamily="34" charset="0"/>
              </a:rPr>
              <a:t>Addition of numbers in place values to 1000</a:t>
            </a:r>
          </a:p>
        </p:txBody>
      </p:sp>
      <p:sp>
        <p:nvSpPr>
          <p:cNvPr id="10" name="Rectangle 9"/>
          <p:cNvSpPr/>
          <p:nvPr/>
        </p:nvSpPr>
        <p:spPr>
          <a:xfrm>
            <a:off x="3995935" y="4397458"/>
            <a:ext cx="3520707" cy="369332"/>
          </a:xfrm>
          <a:prstGeom prst="rect">
            <a:avLst/>
          </a:prstGeom>
        </p:spPr>
        <p:txBody>
          <a:bodyPr wrap="none">
            <a:spAutoFit/>
          </a:bodyPr>
          <a:lstStyle/>
          <a:p>
            <a:r>
              <a:rPr lang="en-GB" dirty="0">
                <a:hlinkClick r:id="rId12"/>
              </a:rPr>
              <a:t>http://www.aaamath.com/add.htm</a:t>
            </a:r>
            <a:endParaRPr lang="en-GB" dirty="0"/>
          </a:p>
        </p:txBody>
      </p:sp>
      <p:sp>
        <p:nvSpPr>
          <p:cNvPr id="25" name="Rectangle 24"/>
          <p:cNvSpPr/>
          <p:nvPr/>
        </p:nvSpPr>
        <p:spPr>
          <a:xfrm>
            <a:off x="270392" y="4434785"/>
            <a:ext cx="3744539" cy="523220"/>
          </a:xfrm>
          <a:prstGeom prst="rect">
            <a:avLst/>
          </a:prstGeom>
        </p:spPr>
        <p:txBody>
          <a:bodyPr wrap="square">
            <a:spAutoFit/>
          </a:bodyPr>
          <a:lstStyle/>
          <a:p>
            <a:r>
              <a:rPr lang="en-GB" sz="1400" dirty="0">
                <a:latin typeface="Impact" pitchFamily="34" charset="0"/>
              </a:rPr>
              <a:t>Whole page on adding and subtracting worksheets and information</a:t>
            </a:r>
          </a:p>
        </p:txBody>
      </p:sp>
      <p:sp>
        <p:nvSpPr>
          <p:cNvPr id="12" name="Rectangle 11"/>
          <p:cNvSpPr/>
          <p:nvPr/>
        </p:nvSpPr>
        <p:spPr>
          <a:xfrm>
            <a:off x="3948983" y="4900917"/>
            <a:ext cx="4653708" cy="369332"/>
          </a:xfrm>
          <a:prstGeom prst="rect">
            <a:avLst/>
          </a:prstGeom>
        </p:spPr>
        <p:txBody>
          <a:bodyPr wrap="square">
            <a:spAutoFit/>
          </a:bodyPr>
          <a:lstStyle/>
          <a:p>
            <a:r>
              <a:rPr lang="en-GB" dirty="0">
                <a:hlinkClick r:id="rId13"/>
              </a:rPr>
              <a:t>http://www.ictgames.com/button%20only.html</a:t>
            </a:r>
            <a:endParaRPr lang="en-GB" dirty="0"/>
          </a:p>
        </p:txBody>
      </p:sp>
      <p:sp>
        <p:nvSpPr>
          <p:cNvPr id="27" name="Rectangle 26"/>
          <p:cNvSpPr/>
          <p:nvPr/>
        </p:nvSpPr>
        <p:spPr>
          <a:xfrm>
            <a:off x="283445" y="5052755"/>
            <a:ext cx="3744539" cy="307777"/>
          </a:xfrm>
          <a:prstGeom prst="rect">
            <a:avLst/>
          </a:prstGeom>
        </p:spPr>
        <p:txBody>
          <a:bodyPr wrap="square">
            <a:spAutoFit/>
          </a:bodyPr>
          <a:lstStyle/>
          <a:p>
            <a:r>
              <a:rPr lang="en-GB" sz="1400" dirty="0">
                <a:latin typeface="Impact" pitchFamily="34" charset="0"/>
              </a:rPr>
              <a:t>Add and Subtract on a number line</a:t>
            </a:r>
          </a:p>
        </p:txBody>
      </p:sp>
      <p:sp>
        <p:nvSpPr>
          <p:cNvPr id="14" name="Rectangle 13"/>
          <p:cNvSpPr/>
          <p:nvPr/>
        </p:nvSpPr>
        <p:spPr>
          <a:xfrm>
            <a:off x="3972690" y="5266749"/>
            <a:ext cx="4572000" cy="646331"/>
          </a:xfrm>
          <a:prstGeom prst="rect">
            <a:avLst/>
          </a:prstGeom>
        </p:spPr>
        <p:txBody>
          <a:bodyPr>
            <a:spAutoFit/>
          </a:bodyPr>
          <a:lstStyle/>
          <a:p>
            <a:r>
              <a:rPr lang="en-GB" dirty="0">
                <a:hlinkClick r:id="rId14"/>
              </a:rPr>
              <a:t>http://www.bbc.co.uk/skillswise/worksheet/ma09subt-e3-w-subtraction-methods</a:t>
            </a:r>
            <a:endParaRPr lang="en-GB" dirty="0"/>
          </a:p>
        </p:txBody>
      </p:sp>
      <p:sp>
        <p:nvSpPr>
          <p:cNvPr id="29" name="Rectangle 28"/>
          <p:cNvSpPr/>
          <p:nvPr/>
        </p:nvSpPr>
        <p:spPr>
          <a:xfrm>
            <a:off x="300813" y="5383472"/>
            <a:ext cx="3357798" cy="307777"/>
          </a:xfrm>
          <a:prstGeom prst="rect">
            <a:avLst/>
          </a:prstGeom>
        </p:spPr>
        <p:txBody>
          <a:bodyPr wrap="square">
            <a:spAutoFit/>
          </a:bodyPr>
          <a:lstStyle/>
          <a:p>
            <a:r>
              <a:rPr lang="en-GB" sz="1400" dirty="0">
                <a:latin typeface="Impact" pitchFamily="34" charset="0"/>
              </a:rPr>
              <a:t>Subtraction methods website</a:t>
            </a:r>
          </a:p>
        </p:txBody>
      </p:sp>
      <p:sp>
        <p:nvSpPr>
          <p:cNvPr id="28" name="Rectangle 27"/>
          <p:cNvSpPr/>
          <p:nvPr/>
        </p:nvSpPr>
        <p:spPr>
          <a:xfrm>
            <a:off x="292761" y="5916014"/>
            <a:ext cx="3357798" cy="307777"/>
          </a:xfrm>
          <a:prstGeom prst="rect">
            <a:avLst/>
          </a:prstGeom>
        </p:spPr>
        <p:txBody>
          <a:bodyPr wrap="square">
            <a:spAutoFit/>
          </a:bodyPr>
          <a:lstStyle/>
          <a:p>
            <a:r>
              <a:rPr lang="en-GB" sz="1400" dirty="0">
                <a:latin typeface="Impact" pitchFamily="34" charset="0"/>
              </a:rPr>
              <a:t>Create your own add/subtract worksheets</a:t>
            </a:r>
          </a:p>
        </p:txBody>
      </p:sp>
      <p:sp>
        <p:nvSpPr>
          <p:cNvPr id="4" name="Rectangle 3"/>
          <p:cNvSpPr/>
          <p:nvPr/>
        </p:nvSpPr>
        <p:spPr>
          <a:xfrm>
            <a:off x="3964991" y="5882425"/>
            <a:ext cx="4572000" cy="646331"/>
          </a:xfrm>
          <a:prstGeom prst="rect">
            <a:avLst/>
          </a:prstGeom>
        </p:spPr>
        <p:txBody>
          <a:bodyPr>
            <a:spAutoFit/>
          </a:bodyPr>
          <a:lstStyle/>
          <a:p>
            <a:r>
              <a:rPr lang="en-GB" dirty="0">
                <a:hlinkClick r:id="rId15"/>
              </a:rPr>
              <a:t>http://www.aplusmath.com/Worksheets/index.html</a:t>
            </a:r>
            <a:endParaRPr lang="en-GB" dirty="0"/>
          </a:p>
        </p:txBody>
      </p:sp>
      <p:sp>
        <p:nvSpPr>
          <p:cNvPr id="6" name="Rectangle 5"/>
          <p:cNvSpPr/>
          <p:nvPr/>
        </p:nvSpPr>
        <p:spPr>
          <a:xfrm>
            <a:off x="4020025" y="3004144"/>
            <a:ext cx="4572000" cy="646331"/>
          </a:xfrm>
          <a:prstGeom prst="rect">
            <a:avLst/>
          </a:prstGeom>
        </p:spPr>
        <p:txBody>
          <a:bodyPr>
            <a:spAutoFit/>
          </a:bodyPr>
          <a:lstStyle/>
          <a:p>
            <a:r>
              <a:rPr lang="en-GB" dirty="0">
                <a:hlinkClick r:id="rId16"/>
              </a:rPr>
              <a:t>http://www.mymaths.co.uk/samples/sampleLessonAdding2digitNumbers.swf</a:t>
            </a:r>
            <a:endParaRPr lang="en-GB" dirty="0"/>
          </a:p>
        </p:txBody>
      </p:sp>
      <p:sp>
        <p:nvSpPr>
          <p:cNvPr id="24" name="Rectangle 23"/>
          <p:cNvSpPr/>
          <p:nvPr/>
        </p:nvSpPr>
        <p:spPr>
          <a:xfrm>
            <a:off x="3995936" y="3664227"/>
            <a:ext cx="4572000" cy="646331"/>
          </a:xfrm>
          <a:prstGeom prst="rect">
            <a:avLst/>
          </a:prstGeom>
        </p:spPr>
        <p:txBody>
          <a:bodyPr>
            <a:spAutoFit/>
          </a:bodyPr>
          <a:lstStyle/>
          <a:p>
            <a:r>
              <a:rPr lang="en-GB" dirty="0">
                <a:hlinkClick r:id="rId17"/>
              </a:rPr>
              <a:t>http://www.harcourtschool.com/activity/elab2004/gr3/3.html</a:t>
            </a:r>
            <a:endParaRPr lang="en-GB" dirty="0"/>
          </a:p>
        </p:txBody>
      </p:sp>
    </p:spTree>
    <p:extLst>
      <p:ext uri="{BB962C8B-B14F-4D97-AF65-F5344CB8AC3E}">
        <p14:creationId xmlns:p14="http://schemas.microsoft.com/office/powerpoint/2010/main" val="778472190"/>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p:cNvPicPr>
            <a:picLocks noChangeAspect="1" noChangeArrowheads="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artisticCement/>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Lesson:  Exploratory Activity A</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5" name="Rectangle 24"/>
          <p:cNvSpPr/>
          <p:nvPr/>
        </p:nvSpPr>
        <p:spPr>
          <a:xfrm>
            <a:off x="724419" y="1556792"/>
            <a:ext cx="4063605" cy="369332"/>
          </a:xfrm>
          <a:prstGeom prst="rect">
            <a:avLst/>
          </a:prstGeom>
        </p:spPr>
        <p:txBody>
          <a:bodyPr wrap="square">
            <a:spAutoFit/>
          </a:bodyPr>
          <a:lstStyle/>
          <a:p>
            <a:r>
              <a:rPr lang="en-GB" dirty="0">
                <a:latin typeface="Impact" pitchFamily="34" charset="0"/>
              </a:rPr>
              <a:t>Y</a:t>
            </a:r>
          </a:p>
        </p:txBody>
      </p:sp>
      <p:pic>
        <p:nvPicPr>
          <p:cNvPr id="18"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7704" y="579427"/>
            <a:ext cx="514350" cy="54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6" name="Group 15"/>
          <p:cNvGrpSpPr/>
          <p:nvPr/>
        </p:nvGrpSpPr>
        <p:grpSpPr>
          <a:xfrm>
            <a:off x="111805" y="49430"/>
            <a:ext cx="810644" cy="1884463"/>
            <a:chOff x="111805" y="49430"/>
            <a:chExt cx="810644" cy="1884463"/>
          </a:xfrm>
        </p:grpSpPr>
        <p:pic>
          <p:nvPicPr>
            <p:cNvPr id="17" name="Picture 1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01657" y="49430"/>
              <a:ext cx="520792" cy="1884463"/>
            </a:xfrm>
            <a:prstGeom prst="rect">
              <a:avLst/>
            </a:prstGeom>
            <a:noFill/>
            <a:ln>
              <a:noFill/>
            </a:ln>
          </p:spPr>
        </p:pic>
        <p:pic>
          <p:nvPicPr>
            <p:cNvPr id="20" name="Picture 1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11805" y="656504"/>
              <a:ext cx="539447" cy="539449"/>
            </a:xfrm>
            <a:prstGeom prst="rect">
              <a:avLst/>
            </a:prstGeom>
            <a:noFill/>
            <a:ln>
              <a:noFill/>
            </a:ln>
          </p:spPr>
        </p:pic>
      </p:grpSp>
      <p:sp>
        <p:nvSpPr>
          <p:cNvPr id="2" name="Rectangle 1"/>
          <p:cNvSpPr/>
          <p:nvPr/>
        </p:nvSpPr>
        <p:spPr>
          <a:xfrm>
            <a:off x="3923928" y="3573016"/>
            <a:ext cx="997389" cy="1569660"/>
          </a:xfrm>
          <a:prstGeom prst="rect">
            <a:avLst/>
          </a:prstGeom>
          <a:noFill/>
        </p:spPr>
        <p:txBody>
          <a:bodyPr wrap="none" lIns="91440" tIns="45720" rIns="91440" bIns="45720">
            <a:spAutoFit/>
          </a:bodyPr>
          <a:lstStyle/>
          <a:p>
            <a:pPr algn="ctr"/>
            <a:r>
              <a:rPr lang="en-US" sz="9600" b="1" cap="none" spc="0" dirty="0">
                <a:ln w="10541" cmpd="sng">
                  <a:solidFill>
                    <a:srgbClr val="7D7D7D">
                      <a:tint val="100000"/>
                      <a:shade val="100000"/>
                      <a:satMod val="110000"/>
                    </a:srgbClr>
                  </a:solidFill>
                  <a:prstDash val="solid"/>
                </a:ln>
                <a:effectLst/>
                <a:latin typeface="Arial Black" pitchFamily="34" charset="0"/>
              </a:rPr>
              <a:t>=</a:t>
            </a:r>
          </a:p>
        </p:txBody>
      </p:sp>
      <p:sp>
        <p:nvSpPr>
          <p:cNvPr id="21" name="Rectangle 20"/>
          <p:cNvSpPr/>
          <p:nvPr/>
        </p:nvSpPr>
        <p:spPr>
          <a:xfrm>
            <a:off x="3923927" y="4955684"/>
            <a:ext cx="997389" cy="1569660"/>
          </a:xfrm>
          <a:prstGeom prst="rect">
            <a:avLst/>
          </a:prstGeom>
          <a:noFill/>
        </p:spPr>
        <p:txBody>
          <a:bodyPr wrap="none" lIns="91440" tIns="45720" rIns="91440" bIns="45720">
            <a:spAutoFit/>
          </a:bodyPr>
          <a:lstStyle/>
          <a:p>
            <a:pPr algn="ctr"/>
            <a:r>
              <a:rPr lang="en-US" sz="9600" b="1" cap="none" spc="0" dirty="0">
                <a:ln w="10541" cmpd="sng">
                  <a:solidFill>
                    <a:srgbClr val="7D7D7D">
                      <a:tint val="100000"/>
                      <a:shade val="100000"/>
                      <a:satMod val="110000"/>
                    </a:srgbClr>
                  </a:solidFill>
                  <a:prstDash val="solid"/>
                </a:ln>
                <a:effectLst/>
                <a:latin typeface="Arial Black" pitchFamily="34" charset="0"/>
              </a:rPr>
              <a:t>=</a:t>
            </a:r>
          </a:p>
        </p:txBody>
      </p:sp>
      <p:sp>
        <p:nvSpPr>
          <p:cNvPr id="22" name="Rectangle 21"/>
          <p:cNvSpPr/>
          <p:nvPr/>
        </p:nvSpPr>
        <p:spPr>
          <a:xfrm>
            <a:off x="3942566" y="2564904"/>
            <a:ext cx="997389" cy="1569660"/>
          </a:xfrm>
          <a:prstGeom prst="rect">
            <a:avLst/>
          </a:prstGeom>
          <a:noFill/>
        </p:spPr>
        <p:txBody>
          <a:bodyPr wrap="none" lIns="91440" tIns="45720" rIns="91440" bIns="45720">
            <a:spAutoFit/>
          </a:bodyPr>
          <a:lstStyle/>
          <a:p>
            <a:pPr algn="ctr"/>
            <a:r>
              <a:rPr lang="en-US" sz="9600" b="1" cap="none" spc="0" dirty="0">
                <a:ln w="10541" cmpd="sng">
                  <a:solidFill>
                    <a:srgbClr val="7D7D7D">
                      <a:tint val="100000"/>
                      <a:shade val="100000"/>
                      <a:satMod val="110000"/>
                    </a:srgbClr>
                  </a:solidFill>
                  <a:prstDash val="solid"/>
                </a:ln>
                <a:effectLst/>
                <a:latin typeface="Arial Black" pitchFamily="34" charset="0"/>
              </a:rPr>
              <a:t>=</a:t>
            </a:r>
          </a:p>
        </p:txBody>
      </p:sp>
      <p:pic>
        <p:nvPicPr>
          <p:cNvPr id="3076" name="Picture 4"/>
          <p:cNvPicPr>
            <a:picLocks noChangeAspect="1" noChangeArrowheads="1"/>
          </p:cNvPicPr>
          <p:nvPr/>
        </p:nvPicPr>
        <p:blipFill>
          <a:blip r:embed="rId10">
            <a:extLst>
              <a:ext uri="{BEBA8EAE-BF5A-486C-A8C5-ECC9F3942E4B}">
                <a14:imgProps xmlns:a14="http://schemas.microsoft.com/office/drawing/2010/main">
                  <a14:imgLayer r:embed="rId11">
                    <a14:imgEffect>
                      <a14:artisticGlass/>
                    </a14:imgEffect>
                  </a14:imgLayer>
                </a14:imgProps>
              </a:ext>
              <a:ext uri="{28A0092B-C50C-407E-A947-70E740481C1C}">
                <a14:useLocalDpi xmlns:a14="http://schemas.microsoft.com/office/drawing/2010/main" val="0"/>
              </a:ext>
            </a:extLst>
          </a:blip>
          <a:srcRect/>
          <a:stretch>
            <a:fillRect/>
          </a:stretch>
        </p:blipFill>
        <p:spPr bwMode="auto">
          <a:xfrm>
            <a:off x="152613" y="1478456"/>
            <a:ext cx="1625477" cy="5046887"/>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12">
            <a:extLst>
              <a:ext uri="{BEBA8EAE-BF5A-486C-A8C5-ECC9F3942E4B}">
                <a14:imgProps xmlns:a14="http://schemas.microsoft.com/office/drawing/2010/main">
                  <a14:imgLayer r:embed="rId13">
                    <a14:imgEffect>
                      <a14:artisticGlass/>
                    </a14:imgEffect>
                  </a14:imgLayer>
                </a14:imgProps>
              </a:ext>
              <a:ext uri="{28A0092B-C50C-407E-A947-70E740481C1C}">
                <a14:useLocalDpi xmlns:a14="http://schemas.microsoft.com/office/drawing/2010/main" val="0"/>
              </a:ext>
            </a:extLst>
          </a:blip>
          <a:srcRect/>
          <a:stretch>
            <a:fillRect/>
          </a:stretch>
        </p:blipFill>
        <p:spPr bwMode="auto">
          <a:xfrm>
            <a:off x="7390774" y="1529213"/>
            <a:ext cx="1429697" cy="4905375"/>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99514" y="1491032"/>
            <a:ext cx="5502108" cy="501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rot="20272439">
            <a:off x="235894" y="3001689"/>
            <a:ext cx="2099998" cy="923330"/>
          </a:xfrm>
          <a:prstGeom prst="rect">
            <a:avLst/>
          </a:prstGeom>
          <a:noFill/>
        </p:spPr>
        <p:txBody>
          <a:bodyPr wrap="none" lIns="91440" tIns="45720" rIns="91440" bIns="45720">
            <a:spAutoFit/>
          </a:bodyPr>
          <a:lstStyle/>
          <a:p>
            <a:pPr algn="ctr"/>
            <a:r>
              <a:rPr lang="en-US" sz="5400" b="1" dirty="0">
                <a:ln w="19050">
                  <a:solidFill>
                    <a:schemeClr val="tx2">
                      <a:tint val="1000"/>
                    </a:schemeClr>
                  </a:solidFill>
                  <a:prstDash val="solid"/>
                </a:ln>
                <a:solidFill>
                  <a:srgbClr val="7030A0"/>
                </a:solidFill>
                <a:effectLst>
                  <a:outerShdw blurRad="50000" dist="50800" dir="7500000" algn="tl">
                    <a:srgbClr val="000000">
                      <a:shade val="5000"/>
                      <a:alpha val="35000"/>
                    </a:srgbClr>
                  </a:outerShdw>
                </a:effectLst>
              </a:rPr>
              <a:t>True??</a:t>
            </a:r>
          </a:p>
        </p:txBody>
      </p:sp>
      <p:sp>
        <p:nvSpPr>
          <p:cNvPr id="23" name="Rectangle 22"/>
          <p:cNvSpPr/>
          <p:nvPr/>
        </p:nvSpPr>
        <p:spPr>
          <a:xfrm rot="1338518">
            <a:off x="6476685" y="3111351"/>
            <a:ext cx="2259273" cy="923330"/>
          </a:xfrm>
          <a:prstGeom prst="rect">
            <a:avLst/>
          </a:prstGeom>
          <a:noFill/>
        </p:spPr>
        <p:txBody>
          <a:bodyPr wrap="none" lIns="91440" tIns="45720" rIns="91440" bIns="45720">
            <a:spAutoFit/>
          </a:bodyPr>
          <a:lstStyle/>
          <a:p>
            <a:pPr algn="ctr"/>
            <a:r>
              <a:rPr lang="en-US" sz="5400" b="1" dirty="0">
                <a:ln w="19050">
                  <a:solidFill>
                    <a:schemeClr val="tx2">
                      <a:tint val="1000"/>
                    </a:schemeClr>
                  </a:solidFill>
                  <a:prstDash val="solid"/>
                </a:ln>
                <a:solidFill>
                  <a:srgbClr val="7030A0"/>
                </a:solidFill>
                <a:effectLst>
                  <a:outerShdw blurRad="50000" dist="50800" dir="7500000" algn="tl">
                    <a:srgbClr val="000000">
                      <a:shade val="5000"/>
                      <a:alpha val="35000"/>
                    </a:srgbClr>
                  </a:outerShdw>
                </a:effectLst>
              </a:rPr>
              <a:t>False??</a:t>
            </a:r>
          </a:p>
        </p:txBody>
      </p:sp>
    </p:spTree>
    <p:extLst>
      <p:ext uri="{BB962C8B-B14F-4D97-AF65-F5344CB8AC3E}">
        <p14:creationId xmlns:p14="http://schemas.microsoft.com/office/powerpoint/2010/main" val="4174889474"/>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p:cNvPicPr>
            <a:picLocks noChangeAspect="1" noChangeArrowheads="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artisticCement/>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Lesson: Exploratory Activity B</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5" name="Rectangle 24"/>
          <p:cNvSpPr/>
          <p:nvPr/>
        </p:nvSpPr>
        <p:spPr>
          <a:xfrm>
            <a:off x="724419" y="1556792"/>
            <a:ext cx="4063605" cy="369332"/>
          </a:xfrm>
          <a:prstGeom prst="rect">
            <a:avLst/>
          </a:prstGeom>
        </p:spPr>
        <p:txBody>
          <a:bodyPr wrap="square">
            <a:spAutoFit/>
          </a:bodyPr>
          <a:lstStyle/>
          <a:p>
            <a:r>
              <a:rPr lang="en-GB" dirty="0">
                <a:latin typeface="Impact" pitchFamily="34" charset="0"/>
              </a:rPr>
              <a:t>Y</a:t>
            </a:r>
          </a:p>
        </p:txBody>
      </p:sp>
      <p:pic>
        <p:nvPicPr>
          <p:cNvPr id="18"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7704" y="579427"/>
            <a:ext cx="514350" cy="54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6" name="Group 15"/>
          <p:cNvGrpSpPr/>
          <p:nvPr/>
        </p:nvGrpSpPr>
        <p:grpSpPr>
          <a:xfrm>
            <a:off x="111805" y="49430"/>
            <a:ext cx="810644" cy="1884463"/>
            <a:chOff x="111805" y="49430"/>
            <a:chExt cx="810644" cy="1884463"/>
          </a:xfrm>
        </p:grpSpPr>
        <p:pic>
          <p:nvPicPr>
            <p:cNvPr id="17" name="Picture 1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01657" y="49430"/>
              <a:ext cx="520792" cy="1884463"/>
            </a:xfrm>
            <a:prstGeom prst="rect">
              <a:avLst/>
            </a:prstGeom>
            <a:noFill/>
            <a:ln>
              <a:noFill/>
            </a:ln>
          </p:spPr>
        </p:pic>
        <p:pic>
          <p:nvPicPr>
            <p:cNvPr id="20" name="Picture 1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11805" y="656504"/>
              <a:ext cx="539447" cy="539449"/>
            </a:xfrm>
            <a:prstGeom prst="rect">
              <a:avLst/>
            </a:prstGeom>
            <a:noFill/>
            <a:ln>
              <a:noFill/>
            </a:ln>
          </p:spPr>
        </p:pic>
      </p:grpSp>
      <p:sp>
        <p:nvSpPr>
          <p:cNvPr id="15" name="Rectangle 14"/>
          <p:cNvSpPr/>
          <p:nvPr/>
        </p:nvSpPr>
        <p:spPr>
          <a:xfrm>
            <a:off x="316656" y="2004023"/>
            <a:ext cx="2016435" cy="4185761"/>
          </a:xfrm>
          <a:prstGeom prst="rect">
            <a:avLst/>
          </a:prstGeom>
        </p:spPr>
        <p:txBody>
          <a:bodyPr wrap="square">
            <a:spAutoFit/>
          </a:bodyPr>
          <a:lstStyle/>
          <a:p>
            <a:r>
              <a:rPr lang="en-GB" sz="1400" dirty="0">
                <a:latin typeface="Impact" pitchFamily="34" charset="0"/>
              </a:rPr>
              <a:t>Finance Game</a:t>
            </a:r>
          </a:p>
          <a:p>
            <a:endParaRPr lang="en-GB" sz="1400" dirty="0">
              <a:latin typeface="Impact" pitchFamily="34" charset="0"/>
            </a:endParaRPr>
          </a:p>
          <a:p>
            <a:pPr marL="342900" indent="-342900">
              <a:buAutoNum type="arabicParenR"/>
            </a:pPr>
            <a:r>
              <a:rPr lang="en-GB" sz="1400" dirty="0">
                <a:latin typeface="Impact" pitchFamily="34" charset="0"/>
              </a:rPr>
              <a:t>Two players</a:t>
            </a:r>
          </a:p>
          <a:p>
            <a:pPr marL="342900" indent="-342900">
              <a:buAutoNum type="arabicParenR"/>
            </a:pPr>
            <a:r>
              <a:rPr lang="en-GB" sz="1400" dirty="0">
                <a:latin typeface="Impact" pitchFamily="34" charset="0"/>
              </a:rPr>
              <a:t>Take a random expense card each and both start with a budget of £1000</a:t>
            </a:r>
          </a:p>
          <a:p>
            <a:pPr marL="342900" indent="-342900">
              <a:buAutoNum type="arabicParenR"/>
            </a:pPr>
            <a:r>
              <a:rPr lang="en-GB" sz="1400" dirty="0">
                <a:latin typeface="Impact" pitchFamily="34" charset="0"/>
              </a:rPr>
              <a:t>Answer questions</a:t>
            </a:r>
          </a:p>
          <a:p>
            <a:pPr marL="342900" indent="-342900">
              <a:buAutoNum type="arabicParenR"/>
            </a:pPr>
            <a:r>
              <a:rPr lang="en-GB" sz="1400" dirty="0">
                <a:latin typeface="Impact" pitchFamily="34" charset="0"/>
              </a:rPr>
              <a:t>Correct gains an income, incorrect gains an expenditure</a:t>
            </a:r>
          </a:p>
          <a:p>
            <a:pPr marL="342900" indent="-342900">
              <a:buAutoNum type="arabicParenR"/>
            </a:pPr>
            <a:r>
              <a:rPr lang="en-GB" sz="1400" dirty="0">
                <a:latin typeface="Impact" pitchFamily="34" charset="0"/>
              </a:rPr>
              <a:t>Total  your budget when the cards run out</a:t>
            </a:r>
          </a:p>
          <a:p>
            <a:pPr marL="342900" indent="-342900">
              <a:buAutoNum type="arabicParenR"/>
            </a:pPr>
            <a:r>
              <a:rPr lang="en-GB" sz="1400" dirty="0">
                <a:latin typeface="Impact" pitchFamily="34" charset="0"/>
              </a:rPr>
              <a:t>WINNER is the player with the best budget (highest value at the end of the game)</a:t>
            </a:r>
          </a:p>
        </p:txBody>
      </p:sp>
      <p:pic>
        <p:nvPicPr>
          <p:cNvPr id="3075"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39752" y="1478787"/>
            <a:ext cx="4162425" cy="458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6889" y="6189784"/>
            <a:ext cx="8848725" cy="37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12">
            <a:extLst>
              <a:ext uri="{BEBA8EAE-BF5A-486C-A8C5-ECC9F3942E4B}">
                <a14:imgProps xmlns:a14="http://schemas.microsoft.com/office/drawing/2010/main">
                  <a14:imgLayer r:embed="rId13">
                    <a14:imgEffect>
                      <a14:artisticGlass/>
                    </a14:imgEffect>
                  </a14:imgLayer>
                </a14:imgProps>
              </a:ext>
              <a:ext uri="{28A0092B-C50C-407E-A947-70E740481C1C}">
                <a14:useLocalDpi xmlns:a14="http://schemas.microsoft.com/office/drawing/2010/main" val="0"/>
              </a:ext>
            </a:extLst>
          </a:blip>
          <a:srcRect/>
          <a:stretch>
            <a:fillRect/>
          </a:stretch>
        </p:blipFill>
        <p:spPr bwMode="auto">
          <a:xfrm>
            <a:off x="6444208" y="1478788"/>
            <a:ext cx="2448272" cy="4710996"/>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rot="20358882">
            <a:off x="6376162" y="2230666"/>
            <a:ext cx="2584362" cy="1323439"/>
          </a:xfrm>
          <a:prstGeom prst="rect">
            <a:avLst/>
          </a:prstGeom>
          <a:noFill/>
        </p:spPr>
        <p:txBody>
          <a:bodyPr wrap="none" lIns="91440" tIns="45720" rIns="91440" bIns="45720">
            <a:spAutoFit/>
          </a:bodyPr>
          <a:lstStyle/>
          <a:p>
            <a:pPr algn="ctr"/>
            <a:r>
              <a:rPr lang="en-US" sz="4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t>Start with </a:t>
            </a:r>
          </a:p>
          <a:p>
            <a:pPr algn="ctr"/>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rPr>
              <a:t>£1000 each</a:t>
            </a:r>
            <a:endParaRPr lang="en-US" sz="4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3054158957"/>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extLst>
              <a:ext uri="{BEBA8EAE-BF5A-486C-A8C5-ECC9F3942E4B}">
                <a14:imgProps xmlns:a14="http://schemas.microsoft.com/office/drawing/2010/main">
                  <a14:imgLayer r:embed="rId3">
                    <a14:imgEffect>
                      <a14:artisticPlasticWrap/>
                    </a14:imgEffect>
                    <a14:imgEffect>
                      <a14:saturation sat="220000"/>
                    </a14:imgEffect>
                    <a14:imgEffect>
                      <a14:brightnessContrast bright="30000" contrast="33000"/>
                    </a14:imgEffect>
                  </a14:imgLayer>
                </a14:imgProps>
              </a:ext>
              <a:ext uri="{28A0092B-C50C-407E-A947-70E740481C1C}">
                <a14:useLocalDpi xmlns:a14="http://schemas.microsoft.com/office/drawing/2010/main" val="0"/>
              </a:ext>
            </a:extLst>
          </a:blip>
          <a:srcRect/>
          <a:stretch>
            <a:fillRect/>
          </a:stretch>
        </p:blipFill>
        <p:spPr bwMode="auto">
          <a:xfrm>
            <a:off x="94064" y="692696"/>
            <a:ext cx="8913007" cy="5570629"/>
          </a:xfrm>
          <a:prstGeom prst="rect">
            <a:avLst/>
          </a:prstGeom>
          <a:noFill/>
          <a:ln>
            <a:noFill/>
          </a:ln>
          <a:effectLst>
            <a:glow rad="939800">
              <a:schemeClr val="accent5">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000238"/>
            <a:ext cx="9157052" cy="870565"/>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0"/>
            <a:ext cx="9186863" cy="1043822"/>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75" name="Text Box 2"/>
          <p:cNvSpPr txBox="1">
            <a:spLocks noChangeArrowheads="1"/>
          </p:cNvSpPr>
          <p:nvPr/>
        </p:nvSpPr>
        <p:spPr bwMode="auto">
          <a:xfrm>
            <a:off x="3269615" y="1833245"/>
            <a:ext cx="2397760" cy="317500"/>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0"/>
              </a:spcAft>
            </a:pPr>
            <a:r>
              <a:rPr lang="en-GB" sz="1100" b="1" dirty="0">
                <a:solidFill>
                  <a:srgbClr val="FFFFFF"/>
                </a:solidFill>
                <a:effectLst/>
                <a:latin typeface="Line Printer (PC)"/>
                <a:ea typeface="Calibri"/>
                <a:cs typeface="Times New Roman"/>
              </a:rPr>
              <a:t>Whole Number and Functions</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205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85299" y="701097"/>
            <a:ext cx="2766391" cy="705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0528" y="1739517"/>
            <a:ext cx="2921266" cy="499443"/>
          </a:xfrm>
          <a:prstGeom prst="rect">
            <a:avLst/>
          </a:prstGeom>
          <a:noFill/>
          <a:ln>
            <a:noFill/>
          </a:ln>
          <a:effectLst/>
          <a:scene3d>
            <a:camera prst="isometricLeftDown"/>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495130">
            <a:off x="5981496" y="1804287"/>
            <a:ext cx="3488325" cy="549385"/>
          </a:xfrm>
          <a:prstGeom prst="rect">
            <a:avLst/>
          </a:prstGeom>
          <a:noFill/>
          <a:ln>
            <a:noFill/>
          </a:ln>
          <a:effectLst/>
          <a:scene3d>
            <a:camera prst="isometricRightUp"/>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779912" y="2323368"/>
            <a:ext cx="1512168" cy="1512174"/>
          </a:xfrm>
          <a:prstGeom prst="rect">
            <a:avLst/>
          </a:prstGeom>
          <a:noFill/>
          <a:ln>
            <a:noFill/>
          </a:ln>
        </p:spPr>
      </p:pic>
      <p:sp>
        <p:nvSpPr>
          <p:cNvPr id="2" name="Rectangle 1"/>
          <p:cNvSpPr/>
          <p:nvPr/>
        </p:nvSpPr>
        <p:spPr>
          <a:xfrm>
            <a:off x="899592" y="4221235"/>
            <a:ext cx="7549503" cy="1323439"/>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8000" b="1" cap="none" spc="0" dirty="0">
                <a:ln/>
                <a:solidFill>
                  <a:schemeClr val="accent3"/>
                </a:solidFill>
                <a:effectLst/>
              </a:rPr>
              <a:t>Add and Subtract</a:t>
            </a:r>
          </a:p>
        </p:txBody>
      </p:sp>
    </p:spTree>
    <p:extLst>
      <p:ext uri="{BB962C8B-B14F-4D97-AF65-F5344CB8AC3E}">
        <p14:creationId xmlns:p14="http://schemas.microsoft.com/office/powerpoint/2010/main" val="360057825"/>
      </p:ext>
    </p:extLst>
  </p:cSld>
  <p:clrMapOvr>
    <a:masterClrMapping/>
  </p:clrMapOvr>
  <mc:AlternateContent xmlns:mc="http://schemas.openxmlformats.org/markup-compatibility/2006" xmlns:p14="http://schemas.microsoft.com/office/powerpoint/2010/main">
    <mc:Choice Requires="p14">
      <p:transition spd="slow" p14:dur="3000">
        <p14:doors dir="ver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p:cNvPicPr>
            <a:picLocks noChangeAspect="1" noChangeArrowheads="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artisticCement/>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Lesson: Exploratory Activity C</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5" name="Rectangle 24"/>
          <p:cNvSpPr/>
          <p:nvPr/>
        </p:nvSpPr>
        <p:spPr>
          <a:xfrm>
            <a:off x="724419" y="1556792"/>
            <a:ext cx="4063605" cy="369332"/>
          </a:xfrm>
          <a:prstGeom prst="rect">
            <a:avLst/>
          </a:prstGeom>
        </p:spPr>
        <p:txBody>
          <a:bodyPr wrap="square">
            <a:spAutoFit/>
          </a:bodyPr>
          <a:lstStyle/>
          <a:p>
            <a:r>
              <a:rPr lang="en-GB" dirty="0">
                <a:latin typeface="Impact" pitchFamily="34" charset="0"/>
              </a:rPr>
              <a:t>Y</a:t>
            </a:r>
          </a:p>
        </p:txBody>
      </p:sp>
      <p:pic>
        <p:nvPicPr>
          <p:cNvPr id="18"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7704" y="579427"/>
            <a:ext cx="514350" cy="54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6" name="Group 15"/>
          <p:cNvGrpSpPr/>
          <p:nvPr/>
        </p:nvGrpSpPr>
        <p:grpSpPr>
          <a:xfrm>
            <a:off x="111805" y="49430"/>
            <a:ext cx="810644" cy="1884463"/>
            <a:chOff x="111805" y="49430"/>
            <a:chExt cx="810644" cy="1884463"/>
          </a:xfrm>
        </p:grpSpPr>
        <p:pic>
          <p:nvPicPr>
            <p:cNvPr id="17" name="Picture 1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01657" y="49430"/>
              <a:ext cx="520792" cy="1884463"/>
            </a:xfrm>
            <a:prstGeom prst="rect">
              <a:avLst/>
            </a:prstGeom>
            <a:noFill/>
            <a:ln>
              <a:noFill/>
            </a:ln>
          </p:spPr>
        </p:pic>
        <p:pic>
          <p:nvPicPr>
            <p:cNvPr id="20" name="Picture 1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11805" y="656504"/>
              <a:ext cx="539447" cy="539449"/>
            </a:xfrm>
            <a:prstGeom prst="rect">
              <a:avLst/>
            </a:prstGeom>
            <a:noFill/>
            <a:ln>
              <a:noFill/>
            </a:ln>
          </p:spPr>
        </p:pic>
      </p:grpSp>
      <p:pic>
        <p:nvPicPr>
          <p:cNvPr id="4098"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80365" y="1519028"/>
            <a:ext cx="6340405" cy="4718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11">
            <a:extLst>
              <a:ext uri="{BEBA8EAE-BF5A-486C-A8C5-ECC9F3942E4B}">
                <a14:imgProps xmlns:a14="http://schemas.microsoft.com/office/drawing/2010/main">
                  <a14:imgLayer r:embed="rId12">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116252" y="1449443"/>
            <a:ext cx="1247336" cy="5075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13">
            <a:extLst>
              <a:ext uri="{BEBA8EAE-BF5A-486C-A8C5-ECC9F3942E4B}">
                <a14:imgProps xmlns:a14="http://schemas.microsoft.com/office/drawing/2010/main">
                  <a14:imgLayer r:embed="rId14">
                    <a14:imgEffect>
                      <a14:artisticGlass/>
                    </a14:imgEffect>
                  </a14:imgLayer>
                </a14:imgProps>
              </a:ext>
              <a:ext uri="{28A0092B-C50C-407E-A947-70E740481C1C}">
                <a14:useLocalDpi xmlns:a14="http://schemas.microsoft.com/office/drawing/2010/main" val="0"/>
              </a:ext>
            </a:extLst>
          </a:blip>
          <a:srcRect/>
          <a:stretch>
            <a:fillRect/>
          </a:stretch>
        </p:blipFill>
        <p:spPr bwMode="auto">
          <a:xfrm>
            <a:off x="7721100" y="1449443"/>
            <a:ext cx="1243389" cy="5034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20"/>
          <p:cNvSpPr/>
          <p:nvPr/>
        </p:nvSpPr>
        <p:spPr>
          <a:xfrm rot="1055994">
            <a:off x="2706257" y="2724008"/>
            <a:ext cx="3744539" cy="2308324"/>
          </a:xfrm>
          <a:prstGeom prst="rect">
            <a:avLst/>
          </a:prstGeom>
        </p:spPr>
        <p:txBody>
          <a:bodyPr wrap="square">
            <a:spAutoFit/>
          </a:bodyPr>
          <a:lstStyle/>
          <a:p>
            <a:pPr algn="ctr"/>
            <a:r>
              <a:rPr lang="en-GB" sz="4800" dirty="0">
                <a:solidFill>
                  <a:srgbClr val="00FF00"/>
                </a:solidFill>
                <a:effectLst>
                  <a:outerShdw blurRad="38100" dist="38100" dir="2700000" algn="tl">
                    <a:srgbClr val="000000">
                      <a:alpha val="43137"/>
                    </a:srgbClr>
                  </a:outerShdw>
                </a:effectLst>
                <a:latin typeface="Impact" pitchFamily="34" charset="0"/>
              </a:rPr>
              <a:t>Balance the Container Ship !</a:t>
            </a:r>
          </a:p>
        </p:txBody>
      </p:sp>
    </p:spTree>
    <p:extLst>
      <p:ext uri="{BB962C8B-B14F-4D97-AF65-F5344CB8AC3E}">
        <p14:creationId xmlns:p14="http://schemas.microsoft.com/office/powerpoint/2010/main" val="2329924273"/>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p:cNvPicPr>
            <a:picLocks noChangeAspect="1" noChangeArrowheads="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artisticCement/>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Lesson: Exploratory Activity D</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5" name="Rectangle 24"/>
          <p:cNvSpPr/>
          <p:nvPr/>
        </p:nvSpPr>
        <p:spPr>
          <a:xfrm>
            <a:off x="724419" y="1556792"/>
            <a:ext cx="4063605" cy="369332"/>
          </a:xfrm>
          <a:prstGeom prst="rect">
            <a:avLst/>
          </a:prstGeom>
        </p:spPr>
        <p:txBody>
          <a:bodyPr wrap="square">
            <a:spAutoFit/>
          </a:bodyPr>
          <a:lstStyle/>
          <a:p>
            <a:r>
              <a:rPr lang="en-GB" dirty="0">
                <a:latin typeface="Impact" pitchFamily="34" charset="0"/>
              </a:rPr>
              <a:t>Y</a:t>
            </a:r>
          </a:p>
        </p:txBody>
      </p:sp>
      <p:pic>
        <p:nvPicPr>
          <p:cNvPr id="18"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7704" y="579427"/>
            <a:ext cx="514350" cy="54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6" name="Group 15"/>
          <p:cNvGrpSpPr/>
          <p:nvPr/>
        </p:nvGrpSpPr>
        <p:grpSpPr>
          <a:xfrm>
            <a:off x="111805" y="49430"/>
            <a:ext cx="810644" cy="1884463"/>
            <a:chOff x="111805" y="49430"/>
            <a:chExt cx="810644" cy="1884463"/>
          </a:xfrm>
        </p:grpSpPr>
        <p:pic>
          <p:nvPicPr>
            <p:cNvPr id="17" name="Picture 1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01657" y="49430"/>
              <a:ext cx="520792" cy="1884463"/>
            </a:xfrm>
            <a:prstGeom prst="rect">
              <a:avLst/>
            </a:prstGeom>
            <a:noFill/>
            <a:ln>
              <a:noFill/>
            </a:ln>
          </p:spPr>
        </p:pic>
        <p:pic>
          <p:nvPicPr>
            <p:cNvPr id="20" name="Picture 1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11805" y="656504"/>
              <a:ext cx="539447" cy="539449"/>
            </a:xfrm>
            <a:prstGeom prst="rect">
              <a:avLst/>
            </a:prstGeom>
            <a:noFill/>
            <a:ln>
              <a:noFill/>
            </a:ln>
          </p:spPr>
        </p:pic>
      </p:grpSp>
      <p:pic>
        <p:nvPicPr>
          <p:cNvPr id="5122" name="Picture 2"/>
          <p:cNvPicPr>
            <a:picLocks noChangeAspect="1" noChangeArrowheads="1"/>
          </p:cNvPicPr>
          <p:nvPr/>
        </p:nvPicPr>
        <p:blipFill>
          <a:blip r:embed="rId10">
            <a:extLst>
              <a:ext uri="{BEBA8EAE-BF5A-486C-A8C5-ECC9F3942E4B}">
                <a14:imgProps xmlns:a14="http://schemas.microsoft.com/office/drawing/2010/main">
                  <a14:imgLayer r:embed="rId11">
                    <a14:imgEffect>
                      <a14:artisticPlasticWrap/>
                    </a14:imgEffect>
                    <a14:imgEffect>
                      <a14:colorTemperature colorTemp="6125"/>
                    </a14:imgEffect>
                    <a14:imgEffect>
                      <a14:brightnessContrast bright="25000"/>
                    </a14:imgEffect>
                  </a14:imgLayer>
                </a14:imgProps>
              </a:ext>
              <a:ext uri="{28A0092B-C50C-407E-A947-70E740481C1C}">
                <a14:useLocalDpi xmlns:a14="http://schemas.microsoft.com/office/drawing/2010/main" val="0"/>
              </a:ext>
            </a:extLst>
          </a:blip>
          <a:srcRect/>
          <a:stretch>
            <a:fillRect/>
          </a:stretch>
        </p:blipFill>
        <p:spPr bwMode="auto">
          <a:xfrm>
            <a:off x="2756221" y="1509525"/>
            <a:ext cx="3384376" cy="5015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20"/>
          <p:cNvSpPr/>
          <p:nvPr/>
        </p:nvSpPr>
        <p:spPr>
          <a:xfrm>
            <a:off x="1763688" y="1960362"/>
            <a:ext cx="2350602" cy="3970318"/>
          </a:xfrm>
          <a:prstGeom prst="rect">
            <a:avLst/>
          </a:prstGeom>
        </p:spPr>
        <p:txBody>
          <a:bodyPr wrap="square">
            <a:spAutoFit/>
          </a:bodyPr>
          <a:lstStyle/>
          <a:p>
            <a:r>
              <a:rPr lang="en-GB" sz="2800" dirty="0">
                <a:latin typeface="Impact" pitchFamily="34" charset="0"/>
              </a:rPr>
              <a:t>10 items for a holiday</a:t>
            </a:r>
          </a:p>
          <a:p>
            <a:endParaRPr lang="en-GB" sz="2800" dirty="0">
              <a:latin typeface="Impact" pitchFamily="34" charset="0"/>
            </a:endParaRPr>
          </a:p>
          <a:p>
            <a:r>
              <a:rPr lang="en-GB" sz="2800" dirty="0">
                <a:latin typeface="Impact" pitchFamily="34" charset="0"/>
              </a:rPr>
              <a:t>10 items when redecorating</a:t>
            </a:r>
          </a:p>
          <a:p>
            <a:r>
              <a:rPr lang="en-GB" sz="2800" dirty="0">
                <a:latin typeface="Impact" pitchFamily="34" charset="0"/>
              </a:rPr>
              <a:t>a room</a:t>
            </a:r>
          </a:p>
          <a:p>
            <a:endParaRPr lang="en-GB" sz="2800" dirty="0">
              <a:latin typeface="Impact" pitchFamily="34" charset="0"/>
            </a:endParaRPr>
          </a:p>
          <a:p>
            <a:r>
              <a:rPr lang="en-GB" sz="2800" dirty="0">
                <a:latin typeface="Impact" pitchFamily="34" charset="0"/>
              </a:rPr>
              <a:t>10 Birthday </a:t>
            </a:r>
          </a:p>
          <a:p>
            <a:r>
              <a:rPr lang="en-GB" sz="2800" dirty="0">
                <a:latin typeface="Impact" pitchFamily="34" charset="0"/>
              </a:rPr>
              <a:t>party items</a:t>
            </a:r>
          </a:p>
        </p:txBody>
      </p:sp>
      <p:pic>
        <p:nvPicPr>
          <p:cNvPr id="5123" name="Picture 3"/>
          <p:cNvPicPr>
            <a:picLocks noChangeAspect="1" noChangeArrowheads="1"/>
          </p:cNvPicPr>
          <p:nvPr/>
        </p:nvPicPr>
        <p:blipFill>
          <a:blip r:embed="rId12">
            <a:extLst>
              <a:ext uri="{BEBA8EAE-BF5A-486C-A8C5-ECC9F3942E4B}">
                <a14:imgProps xmlns:a14="http://schemas.microsoft.com/office/drawing/2010/main">
                  <a14:imgLayer r:embed="rId13">
                    <a14:imgEffect>
                      <a14:artisticPastelsSmooth/>
                    </a14:imgEffect>
                  </a14:imgLayer>
                </a14:imgProps>
              </a:ext>
              <a:ext uri="{28A0092B-C50C-407E-A947-70E740481C1C}">
                <a14:useLocalDpi xmlns:a14="http://schemas.microsoft.com/office/drawing/2010/main" val="0"/>
              </a:ext>
            </a:extLst>
          </a:blip>
          <a:srcRect/>
          <a:stretch>
            <a:fillRect/>
          </a:stretch>
        </p:blipFill>
        <p:spPr bwMode="auto">
          <a:xfrm>
            <a:off x="117004" y="1449443"/>
            <a:ext cx="1663609" cy="5075901"/>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660232" y="1509526"/>
            <a:ext cx="1872208" cy="1607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585160" y="3119913"/>
            <a:ext cx="2022351" cy="1854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7" name="Picture 7" descr="http://fencingclub.us/wp-content/uploads/2011/03/345653550_174ea0e14f3.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444208" y="4861412"/>
            <a:ext cx="2225832" cy="1526921"/>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rot="20134745">
            <a:off x="5248685" y="2619158"/>
            <a:ext cx="3790762" cy="1569660"/>
          </a:xfrm>
          <a:prstGeom prst="rect">
            <a:avLst/>
          </a:prstGeom>
        </p:spPr>
        <p:txBody>
          <a:bodyPr wrap="square">
            <a:spAutoFit/>
          </a:bodyPr>
          <a:lstStyle/>
          <a:p>
            <a:r>
              <a:rPr lang="en-GB" sz="4800" dirty="0">
                <a:latin typeface="Impact" pitchFamily="34" charset="0"/>
              </a:rPr>
              <a:t>Start with £1000</a:t>
            </a:r>
          </a:p>
        </p:txBody>
      </p:sp>
    </p:spTree>
    <p:extLst>
      <p:ext uri="{BB962C8B-B14F-4D97-AF65-F5344CB8AC3E}">
        <p14:creationId xmlns:p14="http://schemas.microsoft.com/office/powerpoint/2010/main" val="3977797362"/>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p:cNvPicPr>
            <a:picLocks noChangeAspect="1" noChangeArrowheads="1"/>
          </p:cNvPicPr>
          <p:nvPr/>
        </p:nvPicPr>
        <p: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artisticCement/>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Lesson:  Activity E</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blipFill>
              <a:blip r:embed="rId8"/>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0"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07704" y="583229"/>
            <a:ext cx="514350" cy="54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Box 20"/>
          <p:cNvSpPr txBox="1"/>
          <p:nvPr/>
        </p:nvSpPr>
        <p:spPr>
          <a:xfrm>
            <a:off x="247118" y="1549557"/>
            <a:ext cx="3532793" cy="369332"/>
          </a:xfrm>
          <a:prstGeom prst="rect">
            <a:avLst/>
          </a:prstGeom>
          <a:noFill/>
        </p:spPr>
        <p:txBody>
          <a:bodyPr wrap="square" rtlCol="0">
            <a:spAutoFit/>
          </a:bodyPr>
          <a:lstStyle/>
          <a:p>
            <a:r>
              <a:rPr lang="en-GB" dirty="0">
                <a:latin typeface="Impact" pitchFamily="34" charset="0"/>
              </a:rPr>
              <a:t>Try a variety of written practice</a:t>
            </a:r>
          </a:p>
        </p:txBody>
      </p:sp>
      <p:pic>
        <p:nvPicPr>
          <p:cNvPr id="4" name="Picture 2" descr="http://www.appcolt.com/imgbest/1/1/three_worksheets03.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91880" y="2347916"/>
            <a:ext cx="5381428" cy="3278953"/>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256504" y="2564904"/>
            <a:ext cx="3532793" cy="3108543"/>
          </a:xfrm>
          <a:prstGeom prst="rect">
            <a:avLst/>
          </a:prstGeom>
          <a:noFill/>
        </p:spPr>
        <p:txBody>
          <a:bodyPr wrap="square" rtlCol="0">
            <a:spAutoFit/>
          </a:bodyPr>
          <a:lstStyle/>
          <a:p>
            <a:r>
              <a:rPr lang="en-GB" sz="2800" dirty="0">
                <a:latin typeface="Impact" pitchFamily="34" charset="0"/>
              </a:rPr>
              <a:t>Worksheets</a:t>
            </a:r>
          </a:p>
          <a:p>
            <a:endParaRPr lang="en-GB" sz="2800" dirty="0">
              <a:latin typeface="Impact" pitchFamily="34" charset="0"/>
            </a:endParaRPr>
          </a:p>
          <a:p>
            <a:r>
              <a:rPr lang="en-GB" sz="2800" dirty="0">
                <a:latin typeface="Impact" pitchFamily="34" charset="0"/>
              </a:rPr>
              <a:t>Workbooks</a:t>
            </a:r>
          </a:p>
          <a:p>
            <a:endParaRPr lang="en-GB" sz="2800" dirty="0">
              <a:latin typeface="Impact" pitchFamily="34" charset="0"/>
            </a:endParaRPr>
          </a:p>
          <a:p>
            <a:r>
              <a:rPr lang="en-GB" sz="2800" dirty="0">
                <a:latin typeface="Impact" pitchFamily="34" charset="0"/>
              </a:rPr>
              <a:t>Practice Exam Papers</a:t>
            </a:r>
          </a:p>
          <a:p>
            <a:endParaRPr lang="en-GB" sz="2800" dirty="0">
              <a:latin typeface="Impact" pitchFamily="34" charset="0"/>
            </a:endParaRPr>
          </a:p>
          <a:p>
            <a:r>
              <a:rPr lang="en-GB" sz="2800" dirty="0">
                <a:latin typeface="Impact" pitchFamily="34" charset="0"/>
              </a:rPr>
              <a:t>Maths Problems</a:t>
            </a:r>
          </a:p>
        </p:txBody>
      </p:sp>
      <p:grpSp>
        <p:nvGrpSpPr>
          <p:cNvPr id="25" name="Group 24"/>
          <p:cNvGrpSpPr/>
          <p:nvPr/>
        </p:nvGrpSpPr>
        <p:grpSpPr>
          <a:xfrm>
            <a:off x="151716" y="144909"/>
            <a:ext cx="810644" cy="1404648"/>
            <a:chOff x="111805" y="49430"/>
            <a:chExt cx="810644" cy="1884463"/>
          </a:xfrm>
        </p:grpSpPr>
        <p:pic>
          <p:nvPicPr>
            <p:cNvPr id="26" name="Picture 25"/>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01657" y="49430"/>
              <a:ext cx="520792" cy="1884463"/>
            </a:xfrm>
            <a:prstGeom prst="rect">
              <a:avLst/>
            </a:prstGeom>
            <a:noFill/>
            <a:ln>
              <a:noFill/>
            </a:ln>
          </p:spPr>
        </p:pic>
        <p:pic>
          <p:nvPicPr>
            <p:cNvPr id="27" name="Picture 26"/>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11805" y="656504"/>
              <a:ext cx="539447" cy="539449"/>
            </a:xfrm>
            <a:prstGeom prst="rect">
              <a:avLst/>
            </a:prstGeom>
            <a:noFill/>
            <a:ln>
              <a:noFill/>
            </a:ln>
          </p:spPr>
        </p:pic>
      </p:grpSp>
      <p:pic>
        <p:nvPicPr>
          <p:cNvPr id="3074" name="Picture 2"/>
          <p:cNvPicPr>
            <a:picLocks noChangeAspect="1" noChangeArrowheads="1"/>
          </p:cNvPicPr>
          <p:nvPr/>
        </p:nvPicPr>
        <p:blipFill>
          <a:blip r:embed="rId13">
            <a:extLst>
              <a:ext uri="{BEBA8EAE-BF5A-486C-A8C5-ECC9F3942E4B}">
                <a14:imgProps xmlns:a14="http://schemas.microsoft.com/office/drawing/2010/main">
                  <a14:imgLayer r:embed="rId14">
                    <a14:imgEffect>
                      <a14:artisticPlasticWrap/>
                    </a14:imgEffect>
                  </a14:imgLayer>
                </a14:imgProps>
              </a:ext>
              <a:ext uri="{28A0092B-C50C-407E-A947-70E740481C1C}">
                <a14:useLocalDpi xmlns:a14="http://schemas.microsoft.com/office/drawing/2010/main" val="0"/>
              </a:ext>
            </a:extLst>
          </a:blip>
          <a:srcRect/>
          <a:stretch>
            <a:fillRect/>
          </a:stretch>
        </p:blipFill>
        <p:spPr bwMode="auto">
          <a:xfrm>
            <a:off x="151716" y="5626868"/>
            <a:ext cx="8721592" cy="861913"/>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7805820"/>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artisticCement/>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Quiz to assess Entry 1</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4"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47664" y="571474"/>
            <a:ext cx="541590" cy="531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6" name="Group 15"/>
          <p:cNvGrpSpPr/>
          <p:nvPr/>
        </p:nvGrpSpPr>
        <p:grpSpPr>
          <a:xfrm>
            <a:off x="111805" y="49430"/>
            <a:ext cx="810644" cy="1884463"/>
            <a:chOff x="111805" y="49430"/>
            <a:chExt cx="810644" cy="1884463"/>
          </a:xfrm>
        </p:grpSpPr>
        <p:pic>
          <p:nvPicPr>
            <p:cNvPr id="17" name="Picture 1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01657" y="49430"/>
              <a:ext cx="520792" cy="1884463"/>
            </a:xfrm>
            <a:prstGeom prst="rect">
              <a:avLst/>
            </a:prstGeom>
            <a:noFill/>
            <a:ln>
              <a:noFill/>
            </a:ln>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11805" y="656504"/>
              <a:ext cx="539447" cy="539449"/>
            </a:xfrm>
            <a:prstGeom prst="rect">
              <a:avLst/>
            </a:prstGeom>
            <a:noFill/>
            <a:ln>
              <a:noFill/>
            </a:ln>
          </p:spPr>
        </p:pic>
      </p:grpSp>
      <p:pic>
        <p:nvPicPr>
          <p:cNvPr id="307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5400000">
            <a:off x="1901330" y="-337814"/>
            <a:ext cx="5125316" cy="8568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7426398"/>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artisticCement/>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Quiz to assess Entry 3</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4"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47664" y="571474"/>
            <a:ext cx="541590" cy="531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6" name="Group 15"/>
          <p:cNvGrpSpPr/>
          <p:nvPr/>
        </p:nvGrpSpPr>
        <p:grpSpPr>
          <a:xfrm>
            <a:off x="111805" y="49430"/>
            <a:ext cx="810644" cy="1884463"/>
            <a:chOff x="111805" y="49430"/>
            <a:chExt cx="810644" cy="1884463"/>
          </a:xfrm>
        </p:grpSpPr>
        <p:pic>
          <p:nvPicPr>
            <p:cNvPr id="17" name="Picture 1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01657" y="49430"/>
              <a:ext cx="520792" cy="1884463"/>
            </a:xfrm>
            <a:prstGeom prst="rect">
              <a:avLst/>
            </a:prstGeom>
            <a:noFill/>
            <a:ln>
              <a:noFill/>
            </a:ln>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11805" y="656504"/>
              <a:ext cx="539447" cy="539449"/>
            </a:xfrm>
            <a:prstGeom prst="rect">
              <a:avLst/>
            </a:prstGeom>
            <a:noFill/>
            <a:ln>
              <a:noFill/>
            </a:ln>
          </p:spPr>
        </p:pic>
      </p:grpSp>
      <p:pic>
        <p:nvPicPr>
          <p:cNvPr id="4098"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5400000">
            <a:off x="2024779" y="-323816"/>
            <a:ext cx="5022436" cy="8568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6391093"/>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artisticCement/>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TOPIC ANSWERS 2</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grpSp>
        <p:nvGrpSpPr>
          <p:cNvPr id="11" name="Group 10"/>
          <p:cNvGrpSpPr/>
          <p:nvPr/>
        </p:nvGrpSpPr>
        <p:grpSpPr>
          <a:xfrm>
            <a:off x="109683" y="1179428"/>
            <a:ext cx="8854806" cy="5345916"/>
            <a:chOff x="3274536" y="1289754"/>
            <a:chExt cx="5506770" cy="4803631"/>
          </a:xfrm>
        </p:grpSpPr>
        <p:pic>
          <p:nvPicPr>
            <p:cNvPr id="1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27784" y="634752"/>
            <a:ext cx="531638" cy="444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11805" y="49430"/>
            <a:ext cx="810644" cy="1884463"/>
            <a:chOff x="111805" y="49430"/>
            <a:chExt cx="810644" cy="1884463"/>
          </a:xfrm>
        </p:grpSpPr>
        <p:pic>
          <p:nvPicPr>
            <p:cNvPr id="16" name="Picture 1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01657" y="49430"/>
              <a:ext cx="520792" cy="1884463"/>
            </a:xfrm>
            <a:prstGeom prst="rect">
              <a:avLst/>
            </a:prstGeom>
            <a:noFill/>
            <a:ln>
              <a:noFill/>
            </a:ln>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11805" y="656504"/>
              <a:ext cx="539447" cy="539449"/>
            </a:xfrm>
            <a:prstGeom prst="rect">
              <a:avLst/>
            </a:prstGeom>
            <a:noFill/>
            <a:ln>
              <a:noFill/>
            </a:ln>
          </p:spPr>
        </p:pic>
      </p:grpSp>
      <p:pic>
        <p:nvPicPr>
          <p:cNvPr id="28"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3347864" y="1476049"/>
            <a:ext cx="1404156" cy="4905375"/>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1520" y="1464652"/>
            <a:ext cx="3096344" cy="4268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09159" y="1476048"/>
            <a:ext cx="3435249" cy="4871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629362"/>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2"/>
          <p:cNvPicPr>
            <a:picLocks noChangeAspect="1" noChangeArrowheads="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artisticCement/>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435520"/>
            <a:ext cx="9157052" cy="435283"/>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Progress Checker 2</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3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57935" y="602364"/>
            <a:ext cx="503304" cy="531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3" name="Group 32"/>
          <p:cNvGrpSpPr/>
          <p:nvPr/>
        </p:nvGrpSpPr>
        <p:grpSpPr>
          <a:xfrm>
            <a:off x="111805" y="49430"/>
            <a:ext cx="810644" cy="1884463"/>
            <a:chOff x="111805" y="49430"/>
            <a:chExt cx="810644" cy="1884463"/>
          </a:xfrm>
        </p:grpSpPr>
        <p:pic>
          <p:nvPicPr>
            <p:cNvPr id="35" name="Picture 3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01657" y="49430"/>
              <a:ext cx="520792" cy="1884463"/>
            </a:xfrm>
            <a:prstGeom prst="rect">
              <a:avLst/>
            </a:prstGeom>
            <a:noFill/>
            <a:ln>
              <a:noFill/>
            </a:ln>
          </p:spPr>
        </p:pic>
        <p:pic>
          <p:nvPicPr>
            <p:cNvPr id="36" name="Picture 3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11805" y="656504"/>
              <a:ext cx="539447" cy="539449"/>
            </a:xfrm>
            <a:prstGeom prst="rect">
              <a:avLst/>
            </a:prstGeom>
            <a:noFill/>
            <a:ln>
              <a:noFill/>
            </a:ln>
          </p:spPr>
        </p:pic>
      </p:grpSp>
      <p:grpSp>
        <p:nvGrpSpPr>
          <p:cNvPr id="37" name="Group 36"/>
          <p:cNvGrpSpPr/>
          <p:nvPr/>
        </p:nvGrpSpPr>
        <p:grpSpPr>
          <a:xfrm>
            <a:off x="111805" y="1179428"/>
            <a:ext cx="8852683" cy="5129891"/>
            <a:chOff x="3275856" y="1289754"/>
            <a:chExt cx="5505450" cy="4803631"/>
          </a:xfrm>
        </p:grpSpPr>
        <p:pic>
          <p:nvPicPr>
            <p:cNvPr id="38"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5856" y="1289754"/>
              <a:ext cx="5505450" cy="452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6200000">
              <a:off x="1262662" y="3719675"/>
              <a:ext cx="4386904" cy="360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 name="Snip Single Corner Rectangle 39"/>
            <p:cNvSpPr/>
            <p:nvPr/>
          </p:nvSpPr>
          <p:spPr>
            <a:xfrm>
              <a:off x="3636372" y="1706480"/>
              <a:ext cx="5144934" cy="4386905"/>
            </a:xfrm>
            <a:prstGeom prst="snip1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41"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0800000">
            <a:off x="724419" y="2364617"/>
            <a:ext cx="8049473" cy="26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0800000">
            <a:off x="724418" y="3652575"/>
            <a:ext cx="8049473" cy="26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Snip Diagonal Corner Rectangle 44"/>
          <p:cNvSpPr/>
          <p:nvPr/>
        </p:nvSpPr>
        <p:spPr>
          <a:xfrm>
            <a:off x="4472464" y="3036731"/>
            <a:ext cx="824122" cy="216024"/>
          </a:xfrm>
          <a:prstGeom prst="snip2DiagRect">
            <a:avLst>
              <a:gd name="adj1" fmla="val 50000"/>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6" name="Snip Diagonal Corner Rectangle 45"/>
          <p:cNvSpPr/>
          <p:nvPr/>
        </p:nvSpPr>
        <p:spPr>
          <a:xfrm>
            <a:off x="4898645" y="3189131"/>
            <a:ext cx="824122" cy="216024"/>
          </a:xfrm>
          <a:prstGeom prst="snip2DiagRect">
            <a:avLst>
              <a:gd name="adj1" fmla="val 50000"/>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7" name="Snip Diagonal Corner Rectangle 46"/>
          <p:cNvSpPr/>
          <p:nvPr/>
        </p:nvSpPr>
        <p:spPr>
          <a:xfrm>
            <a:off x="5358132" y="3344639"/>
            <a:ext cx="824122" cy="216024"/>
          </a:xfrm>
          <a:prstGeom prst="snip2DiagRect">
            <a:avLst>
              <a:gd name="adj1" fmla="val 50000"/>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pic>
        <p:nvPicPr>
          <p:cNvPr id="49"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0800000">
            <a:off x="739592" y="4982551"/>
            <a:ext cx="8049473" cy="26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88647" y="4760315"/>
            <a:ext cx="1175841" cy="1522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lowchart: Manual Input 1"/>
          <p:cNvSpPr/>
          <p:nvPr/>
        </p:nvSpPr>
        <p:spPr>
          <a:xfrm>
            <a:off x="922449" y="5340144"/>
            <a:ext cx="1053859" cy="892891"/>
          </a:xfrm>
          <a:prstGeom prst="flowChartManualInpu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GB"/>
          </a:p>
        </p:txBody>
      </p:sp>
      <p:pic>
        <p:nvPicPr>
          <p:cNvPr id="4098" name="Picture 2" descr="http://t3.gstatic.com/images?q=tbn:ANd9GcQLEx66mv9nq9-B4ye5xC7m6GoD2KMfzH2R_X7D4UcSUkK2bk3RoA:upload.wikimedia.org/wikipedia/commons/e/ed/Addition.gif"/>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46755" y="5521720"/>
            <a:ext cx="785538" cy="71131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t0.gstatic.com/images?q=tbn:ANd9GcQzihwkHCyU350oLDwoAGS9BxypsWKvlq6f5wSXOg-y66GUjH4R70Oil2o:upload.wikimedia.org/wikipedia/commons/thumb/5/51/Verticle_Subtraction_Example.svg/180px-Verticle_Subtraction_Example.svg.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0248254">
            <a:off x="6912639" y="5238193"/>
            <a:ext cx="590570" cy="931079"/>
          </a:xfrm>
          <a:prstGeom prst="rect">
            <a:avLst/>
          </a:prstGeom>
          <a:noFill/>
          <a:extLst>
            <a:ext uri="{909E8E84-426E-40DD-AFC4-6F175D3DCCD1}">
              <a14:hiddenFill xmlns:a14="http://schemas.microsoft.com/office/drawing/2010/main">
                <a:solidFill>
                  <a:srgbClr val="FFFFFF"/>
                </a:solidFill>
              </a14:hiddenFill>
            </a:ext>
          </a:extLst>
        </p:spPr>
      </p:pic>
      <p:pic>
        <p:nvPicPr>
          <p:cNvPr id="4105" name="Picture 9" descr="http://www.eduplace.com/math/mw/background/2/12/graphics/ts_2_12_wi-3.gif"/>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905250" y="5521720"/>
            <a:ext cx="1333500" cy="695325"/>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434057" y="5398695"/>
            <a:ext cx="1279498" cy="658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7" name="Picture 1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087896" y="5297037"/>
            <a:ext cx="1687944" cy="816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TextBox 30"/>
          <p:cNvSpPr txBox="1"/>
          <p:nvPr/>
        </p:nvSpPr>
        <p:spPr>
          <a:xfrm>
            <a:off x="783762" y="1643652"/>
            <a:ext cx="6869188" cy="276999"/>
          </a:xfrm>
          <a:prstGeom prst="rect">
            <a:avLst/>
          </a:prstGeom>
          <a:noFill/>
        </p:spPr>
        <p:txBody>
          <a:bodyPr wrap="none" rtlCol="0">
            <a:spAutoFit/>
          </a:bodyPr>
          <a:lstStyle/>
          <a:p>
            <a:r>
              <a:rPr lang="en-GB" sz="1200" dirty="0">
                <a:latin typeface="Impact" pitchFamily="34" charset="0"/>
              </a:rPr>
              <a:t>What do you now know about addition and subtraction ? What did you learn during the session? Examples…</a:t>
            </a:r>
            <a:endParaRPr lang="en-GB" sz="1200" dirty="0"/>
          </a:p>
        </p:txBody>
      </p:sp>
      <p:sp>
        <p:nvSpPr>
          <p:cNvPr id="34" name="TextBox 33"/>
          <p:cNvSpPr txBox="1"/>
          <p:nvPr/>
        </p:nvSpPr>
        <p:spPr>
          <a:xfrm>
            <a:off x="732871" y="2561479"/>
            <a:ext cx="4762842" cy="1169551"/>
          </a:xfrm>
          <a:prstGeom prst="rect">
            <a:avLst/>
          </a:prstGeom>
          <a:noFill/>
        </p:spPr>
        <p:txBody>
          <a:bodyPr wrap="none" rtlCol="0">
            <a:spAutoFit/>
          </a:bodyPr>
          <a:lstStyle/>
          <a:p>
            <a:r>
              <a:rPr lang="en-GB" sz="1400" dirty="0">
                <a:latin typeface="Impact" pitchFamily="34" charset="0"/>
              </a:rPr>
              <a:t> How would you now rate your skills in adding and subtracting?</a:t>
            </a:r>
          </a:p>
          <a:p>
            <a:endParaRPr lang="en-GB" sz="1400" dirty="0">
              <a:latin typeface="Impact" pitchFamily="34" charset="0"/>
            </a:endParaRPr>
          </a:p>
          <a:p>
            <a:pPr marL="342900" indent="-342900">
              <a:buAutoNum type="arabicParenR"/>
            </a:pPr>
            <a:r>
              <a:rPr lang="en-GB" sz="1400" dirty="0">
                <a:latin typeface="Impact" pitchFamily="34" charset="0"/>
              </a:rPr>
              <a:t>Excellent ability</a:t>
            </a:r>
          </a:p>
          <a:p>
            <a:pPr marL="342900" indent="-342900">
              <a:buAutoNum type="arabicParenR"/>
            </a:pPr>
            <a:r>
              <a:rPr lang="en-GB" sz="1400" dirty="0">
                <a:latin typeface="Impact" pitchFamily="34" charset="0"/>
              </a:rPr>
              <a:t>Good ability, but working to improve</a:t>
            </a:r>
          </a:p>
          <a:p>
            <a:pPr marL="342900" indent="-342900">
              <a:buAutoNum type="arabicParenR"/>
            </a:pPr>
            <a:r>
              <a:rPr lang="en-GB" sz="1400" dirty="0">
                <a:latin typeface="Impact" pitchFamily="34" charset="0"/>
              </a:rPr>
              <a:t>Ok, making a start but I know I have lots to still learn</a:t>
            </a:r>
            <a:endParaRPr lang="en-GB" sz="1400" dirty="0"/>
          </a:p>
        </p:txBody>
      </p:sp>
      <p:sp>
        <p:nvSpPr>
          <p:cNvPr id="52" name="TextBox 51"/>
          <p:cNvSpPr txBox="1"/>
          <p:nvPr/>
        </p:nvSpPr>
        <p:spPr>
          <a:xfrm>
            <a:off x="705941" y="3880447"/>
            <a:ext cx="6896440" cy="1169551"/>
          </a:xfrm>
          <a:prstGeom prst="rect">
            <a:avLst/>
          </a:prstGeom>
          <a:noFill/>
        </p:spPr>
        <p:txBody>
          <a:bodyPr wrap="none" rtlCol="0">
            <a:spAutoFit/>
          </a:bodyPr>
          <a:lstStyle/>
          <a:p>
            <a:r>
              <a:rPr lang="en-GB" sz="1400" dirty="0">
                <a:latin typeface="Impact" pitchFamily="34" charset="0"/>
              </a:rPr>
              <a:t>The date I finished studying:                                                 My aims were…</a:t>
            </a:r>
          </a:p>
          <a:p>
            <a:endParaRPr lang="en-GB" sz="1400" dirty="0">
              <a:latin typeface="Impact" pitchFamily="34" charset="0"/>
            </a:endParaRPr>
          </a:p>
          <a:p>
            <a:r>
              <a:rPr lang="en-GB" sz="1400" dirty="0">
                <a:latin typeface="Impact" pitchFamily="34" charset="0"/>
              </a:rPr>
              <a:t>A    Discover a method to add or subtract two values under a hundred thousand to each other</a:t>
            </a:r>
          </a:p>
          <a:p>
            <a:r>
              <a:rPr lang="en-GB" sz="1400" dirty="0">
                <a:latin typeface="Impact" pitchFamily="34" charset="0"/>
              </a:rPr>
              <a:t>	B     Relate Subtraction back to Addition and select a preferred method</a:t>
            </a:r>
            <a:endParaRPr lang="en-GB" sz="1400" dirty="0"/>
          </a:p>
          <a:p>
            <a:r>
              <a:rPr lang="en-GB" sz="1400" dirty="0">
                <a:latin typeface="Impact" pitchFamily="34" charset="0"/>
              </a:rPr>
              <a:t>		C    Solve real life problems involving adding and subtracting</a:t>
            </a:r>
            <a:endParaRPr lang="en-GB" sz="1400" dirty="0"/>
          </a:p>
        </p:txBody>
      </p:sp>
      <p:sp>
        <p:nvSpPr>
          <p:cNvPr id="42" name="Snip Diagonal Corner Rectangle 41"/>
          <p:cNvSpPr/>
          <p:nvPr/>
        </p:nvSpPr>
        <p:spPr>
          <a:xfrm>
            <a:off x="2961205" y="3994226"/>
            <a:ext cx="1224135" cy="216024"/>
          </a:xfrm>
          <a:prstGeom prst="snip2DiagRect">
            <a:avLst>
              <a:gd name="adj1" fmla="val 50000"/>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Tree>
    <p:extLst>
      <p:ext uri="{BB962C8B-B14F-4D97-AF65-F5344CB8AC3E}">
        <p14:creationId xmlns:p14="http://schemas.microsoft.com/office/powerpoint/2010/main" val="2581412346"/>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2"/>
          <p:cNvPicPr>
            <a:picLocks noChangeAspect="1" noChangeArrowheads="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artisticCement/>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Continuing to Study and Learn</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4" name="Picture 2"/>
          <p:cNvPicPr>
            <a:picLocks noChangeAspect="1" noChangeArrowheads="1"/>
          </p:cNvPicPr>
          <p:nvPr/>
        </p:nvPicPr>
        <p:blipFill>
          <a:blip r:embed="rId7">
            <a:lum bright="70000" contrast="-70000"/>
            <a:extLst>
              <a:ext uri="{BEBA8EAE-BF5A-486C-A8C5-ECC9F3942E4B}">
                <a14:imgProps xmlns:a14="http://schemas.microsoft.com/office/drawing/2010/main">
                  <a14:imgLayer r:embed="rId8">
                    <a14:imgEffect>
                      <a14:artisticPlasticWrap/>
                    </a14:imgEffect>
                    <a14:imgEffect>
                      <a14:sharpenSoften amount="38000"/>
                    </a14:imgEffect>
                    <a14:imgEffect>
                      <a14:saturation sat="131000"/>
                    </a14:imgEffect>
                    <a14:imgEffect>
                      <a14:brightnessContrast bright="64000" contrast="-33000"/>
                    </a14:imgEffect>
                  </a14:imgLayer>
                </a14:imgProps>
              </a:ext>
              <a:ext uri="{28A0092B-C50C-407E-A947-70E740481C1C}">
                <a14:useLocalDpi xmlns:a14="http://schemas.microsoft.com/office/drawing/2010/main" val="0"/>
              </a:ext>
            </a:extLst>
          </a:blip>
          <a:srcRect/>
          <a:stretch>
            <a:fillRect/>
          </a:stretch>
        </p:blipFill>
        <p:spPr bwMode="auto">
          <a:xfrm>
            <a:off x="256923" y="1753103"/>
            <a:ext cx="8544552" cy="462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9">
            <a:extLst>
              <a:ext uri="{BEBA8EAE-BF5A-486C-A8C5-ECC9F3942E4B}">
                <a14:imgProps xmlns:a14="http://schemas.microsoft.com/office/drawing/2010/main">
                  <a14:imgLayer r:embed="rId10">
                    <a14:imgEffect>
                      <a14:artisticPlasticWrap/>
                    </a14:imgEffect>
                    <a14:imgEffect>
                      <a14:brightnessContrast bright="58000"/>
                    </a14:imgEffect>
                  </a14:imgLayer>
                </a14:imgProps>
              </a:ext>
              <a:ext uri="{28A0092B-C50C-407E-A947-70E740481C1C}">
                <a14:useLocalDpi xmlns:a14="http://schemas.microsoft.com/office/drawing/2010/main" val="0"/>
              </a:ext>
            </a:extLst>
          </a:blip>
          <a:srcRect/>
          <a:stretch>
            <a:fillRect/>
          </a:stretch>
        </p:blipFill>
        <p:spPr bwMode="auto">
          <a:xfrm>
            <a:off x="801554" y="2420888"/>
            <a:ext cx="6434741"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9">
            <a:extLst>
              <a:ext uri="{BEBA8EAE-BF5A-486C-A8C5-ECC9F3942E4B}">
                <a14:imgProps xmlns:a14="http://schemas.microsoft.com/office/drawing/2010/main">
                  <a14:imgLayer r:embed="rId10">
                    <a14:imgEffect>
                      <a14:artisticPlasticWrap/>
                    </a14:imgEffect>
                    <a14:imgEffect>
                      <a14:brightnessContrast bright="58000"/>
                    </a14:imgEffect>
                  </a14:imgLayer>
                </a14:imgProps>
              </a:ext>
              <a:ext uri="{28A0092B-C50C-407E-A947-70E740481C1C}">
                <a14:useLocalDpi xmlns:a14="http://schemas.microsoft.com/office/drawing/2010/main" val="0"/>
              </a:ext>
            </a:extLst>
          </a:blip>
          <a:srcRect/>
          <a:stretch>
            <a:fillRect/>
          </a:stretch>
        </p:blipFill>
        <p:spPr bwMode="auto">
          <a:xfrm>
            <a:off x="801554" y="2996952"/>
            <a:ext cx="6434741"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p:cNvPicPr>
            <a:picLocks noChangeAspect="1" noChangeArrowheads="1"/>
          </p:cNvPicPr>
          <p:nvPr/>
        </p:nvPicPr>
        <p:blipFill>
          <a:blip r:embed="rId9">
            <a:extLst>
              <a:ext uri="{BEBA8EAE-BF5A-486C-A8C5-ECC9F3942E4B}">
                <a14:imgProps xmlns:a14="http://schemas.microsoft.com/office/drawing/2010/main">
                  <a14:imgLayer r:embed="rId10">
                    <a14:imgEffect>
                      <a14:artisticPlasticWrap/>
                    </a14:imgEffect>
                    <a14:imgEffect>
                      <a14:brightnessContrast bright="58000"/>
                    </a14:imgEffect>
                  </a14:imgLayer>
                </a14:imgProps>
              </a:ext>
              <a:ext uri="{28A0092B-C50C-407E-A947-70E740481C1C}">
                <a14:useLocalDpi xmlns:a14="http://schemas.microsoft.com/office/drawing/2010/main" val="0"/>
              </a:ext>
            </a:extLst>
          </a:blip>
          <a:srcRect/>
          <a:stretch>
            <a:fillRect/>
          </a:stretch>
        </p:blipFill>
        <p:spPr bwMode="auto">
          <a:xfrm>
            <a:off x="802447" y="3530917"/>
            <a:ext cx="6434741"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3"/>
          <p:cNvPicPr>
            <a:picLocks noChangeAspect="1" noChangeArrowheads="1"/>
          </p:cNvPicPr>
          <p:nvPr/>
        </p:nvPicPr>
        <p:blipFill>
          <a:blip r:embed="rId9">
            <a:extLst>
              <a:ext uri="{BEBA8EAE-BF5A-486C-A8C5-ECC9F3942E4B}">
                <a14:imgProps xmlns:a14="http://schemas.microsoft.com/office/drawing/2010/main">
                  <a14:imgLayer r:embed="rId10">
                    <a14:imgEffect>
                      <a14:artisticPlasticWrap/>
                    </a14:imgEffect>
                    <a14:imgEffect>
                      <a14:brightnessContrast bright="58000"/>
                    </a14:imgEffect>
                  </a14:imgLayer>
                </a14:imgProps>
              </a:ext>
              <a:ext uri="{28A0092B-C50C-407E-A947-70E740481C1C}">
                <a14:useLocalDpi xmlns:a14="http://schemas.microsoft.com/office/drawing/2010/main" val="0"/>
              </a:ext>
            </a:extLst>
          </a:blip>
          <a:srcRect/>
          <a:stretch>
            <a:fillRect/>
          </a:stretch>
        </p:blipFill>
        <p:spPr bwMode="auto">
          <a:xfrm>
            <a:off x="801553" y="4067215"/>
            <a:ext cx="6434741"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3"/>
          <p:cNvPicPr>
            <a:picLocks noChangeAspect="1" noChangeArrowheads="1"/>
          </p:cNvPicPr>
          <p:nvPr/>
        </p:nvPicPr>
        <p:blipFill>
          <a:blip r:embed="rId9">
            <a:extLst>
              <a:ext uri="{BEBA8EAE-BF5A-486C-A8C5-ECC9F3942E4B}">
                <a14:imgProps xmlns:a14="http://schemas.microsoft.com/office/drawing/2010/main">
                  <a14:imgLayer r:embed="rId10">
                    <a14:imgEffect>
                      <a14:artisticPlasticWrap/>
                    </a14:imgEffect>
                    <a14:imgEffect>
                      <a14:brightnessContrast bright="58000"/>
                    </a14:imgEffect>
                  </a14:imgLayer>
                </a14:imgProps>
              </a:ext>
              <a:ext uri="{28A0092B-C50C-407E-A947-70E740481C1C}">
                <a14:useLocalDpi xmlns:a14="http://schemas.microsoft.com/office/drawing/2010/main" val="0"/>
              </a:ext>
            </a:extLst>
          </a:blip>
          <a:srcRect/>
          <a:stretch>
            <a:fillRect/>
          </a:stretch>
        </p:blipFill>
        <p:spPr bwMode="auto">
          <a:xfrm>
            <a:off x="802447" y="4581128"/>
            <a:ext cx="6434741"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ectangle 24"/>
          <p:cNvSpPr/>
          <p:nvPr/>
        </p:nvSpPr>
        <p:spPr>
          <a:xfrm>
            <a:off x="724419" y="1556792"/>
            <a:ext cx="7736013" cy="4801314"/>
          </a:xfrm>
          <a:prstGeom prst="rect">
            <a:avLst/>
          </a:prstGeom>
        </p:spPr>
        <p:txBody>
          <a:bodyPr wrap="square">
            <a:spAutoFit/>
          </a:bodyPr>
          <a:lstStyle/>
          <a:p>
            <a:r>
              <a:rPr lang="en-GB" dirty="0">
                <a:latin typeface="Impact" pitchFamily="34" charset="0"/>
              </a:rPr>
              <a:t>What else can you do to help yourself to learn and practice?  Here are ten suggestions, record which you do each week and also record your progress.</a:t>
            </a:r>
          </a:p>
          <a:p>
            <a:endParaRPr lang="en-GB" dirty="0">
              <a:latin typeface="Impact" pitchFamily="34" charset="0"/>
            </a:endParaRPr>
          </a:p>
          <a:p>
            <a:r>
              <a:rPr lang="en-GB" dirty="0">
                <a:latin typeface="Impact" pitchFamily="34" charset="0"/>
              </a:rPr>
              <a:t>Internet websites</a:t>
            </a:r>
          </a:p>
          <a:p>
            <a:r>
              <a:rPr lang="en-GB" dirty="0">
                <a:latin typeface="Impact" pitchFamily="34" charset="0"/>
              </a:rPr>
              <a:t>   Repeat the lesson, make notes, organise a folder, revise</a:t>
            </a:r>
          </a:p>
          <a:p>
            <a:r>
              <a:rPr lang="en-GB" dirty="0">
                <a:latin typeface="Impact" pitchFamily="34" charset="0"/>
              </a:rPr>
              <a:t>Own maths workbook</a:t>
            </a:r>
          </a:p>
          <a:p>
            <a:r>
              <a:rPr lang="en-GB" dirty="0">
                <a:latin typeface="Impact" pitchFamily="34" charset="0"/>
              </a:rPr>
              <a:t>   Study together with a friend or family member</a:t>
            </a:r>
          </a:p>
          <a:p>
            <a:r>
              <a:rPr lang="en-GB" dirty="0">
                <a:latin typeface="Impact" pitchFamily="34" charset="0"/>
              </a:rPr>
              <a:t>Finish activities in this book</a:t>
            </a:r>
          </a:p>
          <a:p>
            <a:r>
              <a:rPr lang="en-GB" dirty="0">
                <a:latin typeface="Impact" pitchFamily="34" charset="0"/>
              </a:rPr>
              <a:t>   Complete class handouts or tasks</a:t>
            </a:r>
          </a:p>
          <a:p>
            <a:r>
              <a:rPr lang="en-GB" dirty="0">
                <a:latin typeface="Impact" pitchFamily="34" charset="0"/>
              </a:rPr>
              <a:t>Practice exams / past papers</a:t>
            </a:r>
          </a:p>
          <a:p>
            <a:r>
              <a:rPr lang="en-GB" dirty="0">
                <a:latin typeface="Impact" pitchFamily="34" charset="0"/>
              </a:rPr>
              <a:t>   Use maths skills learnt at home or at work in real situations</a:t>
            </a:r>
          </a:p>
          <a:p>
            <a:r>
              <a:rPr lang="en-GB" dirty="0">
                <a:latin typeface="Impact" pitchFamily="34" charset="0"/>
              </a:rPr>
              <a:t>Play games</a:t>
            </a:r>
          </a:p>
          <a:p>
            <a:r>
              <a:rPr lang="en-GB" dirty="0">
                <a:latin typeface="Impact" pitchFamily="34" charset="0"/>
              </a:rPr>
              <a:t>  Experiment yourself, try new things ask yourself questions</a:t>
            </a:r>
          </a:p>
          <a:p>
            <a:endParaRPr lang="en-GB" dirty="0">
              <a:latin typeface="Impact" pitchFamily="34" charset="0"/>
            </a:endParaRPr>
          </a:p>
          <a:p>
            <a:r>
              <a:rPr lang="en-GB" dirty="0">
                <a:latin typeface="Impact" pitchFamily="34" charset="0"/>
              </a:rPr>
              <a:t>Try making a graph of number of practice methods you use against your progress score in each topic.  Are you showing more practice gives better results?</a:t>
            </a:r>
          </a:p>
        </p:txBody>
      </p:sp>
      <p:pic>
        <p:nvPicPr>
          <p:cNvPr id="1027"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03229" y="2389621"/>
            <a:ext cx="1645486" cy="3133725"/>
          </a:xfrm>
          <a:prstGeom prst="rect">
            <a:avLst/>
          </a:prstGeom>
          <a:noFill/>
          <a:ln>
            <a:noFill/>
          </a:ln>
          <a:effectLst>
            <a:glow rad="228600">
              <a:schemeClr val="accent1">
                <a:lumMod val="60000"/>
                <a:lumOff val="40000"/>
                <a:alpha val="40000"/>
              </a:schemeClr>
            </a:glow>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9"/>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979712" y="590622"/>
            <a:ext cx="489777" cy="48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Snip Single Corner Rectangle 23"/>
          <p:cNvSpPr/>
          <p:nvPr/>
        </p:nvSpPr>
        <p:spPr>
          <a:xfrm flipV="1">
            <a:off x="419712" y="1408419"/>
            <a:ext cx="7947404" cy="868452"/>
          </a:xfrm>
          <a:prstGeom prst="snip1Rect">
            <a:avLst>
              <a:gd name="adj" fmla="val 37668"/>
            </a:avLst>
          </a:prstGeom>
          <a:solidFill>
            <a:srgbClr val="FFFF00">
              <a:alpha val="15000"/>
            </a:srgbClr>
          </a:solidFill>
          <a:ln>
            <a:noFill/>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flood" dir="t">
              <a:rot lat="0" lon="0" rev="4800000"/>
            </a:lightRig>
          </a:scene3d>
          <a:sp3d prstMaterial="softEdge">
            <a:bevelT w="190500" h="38100"/>
          </a:sp3d>
        </p:spPr>
        <p:style>
          <a:lnRef idx="0">
            <a:schemeClr val="accent3"/>
          </a:lnRef>
          <a:fillRef idx="3">
            <a:schemeClr val="accent3"/>
          </a:fillRef>
          <a:effectRef idx="3">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6" name="Snip Single Corner Rectangle 25"/>
          <p:cNvSpPr/>
          <p:nvPr/>
        </p:nvSpPr>
        <p:spPr>
          <a:xfrm flipV="1">
            <a:off x="417050" y="5373216"/>
            <a:ext cx="7947404" cy="868452"/>
          </a:xfrm>
          <a:prstGeom prst="snip1Rect">
            <a:avLst>
              <a:gd name="adj" fmla="val 37668"/>
            </a:avLst>
          </a:prstGeom>
          <a:solidFill>
            <a:srgbClr val="FFFF00">
              <a:alpha val="15000"/>
            </a:srgbClr>
          </a:solidFill>
          <a:ln>
            <a:noFill/>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flood" dir="t">
              <a:rot lat="0" lon="0" rev="4800000"/>
            </a:lightRig>
          </a:scene3d>
          <a:sp3d prstMaterial="softEdge">
            <a:bevelT w="190500" h="38100"/>
          </a:sp3d>
        </p:spPr>
        <p:style>
          <a:lnRef idx="0">
            <a:schemeClr val="accent3"/>
          </a:lnRef>
          <a:fillRef idx="3">
            <a:schemeClr val="accent3"/>
          </a:fillRef>
          <a:effectRef idx="3">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6" name="Snip Diagonal Corner Rectangle 5"/>
          <p:cNvSpPr/>
          <p:nvPr/>
        </p:nvSpPr>
        <p:spPr>
          <a:xfrm>
            <a:off x="6552220" y="2420888"/>
            <a:ext cx="612068" cy="288032"/>
          </a:xfrm>
          <a:prstGeom prst="snip2DiagRect">
            <a:avLst>
              <a:gd name="adj1" fmla="val 0"/>
              <a:gd name="adj2"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28" name="Snip Diagonal Corner Rectangle 27"/>
          <p:cNvSpPr/>
          <p:nvPr/>
        </p:nvSpPr>
        <p:spPr>
          <a:xfrm>
            <a:off x="6561105" y="2721124"/>
            <a:ext cx="612068" cy="288032"/>
          </a:xfrm>
          <a:prstGeom prst="snip2DiagRect">
            <a:avLst>
              <a:gd name="adj1" fmla="val 0"/>
              <a:gd name="adj2"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29" name="Snip Diagonal Corner Rectangle 28"/>
          <p:cNvSpPr/>
          <p:nvPr/>
        </p:nvSpPr>
        <p:spPr>
          <a:xfrm>
            <a:off x="6552220" y="2996952"/>
            <a:ext cx="612068" cy="288032"/>
          </a:xfrm>
          <a:prstGeom prst="snip2DiagRect">
            <a:avLst>
              <a:gd name="adj1" fmla="val 0"/>
              <a:gd name="adj2"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30" name="Snip Diagonal Corner Rectangle 29"/>
          <p:cNvSpPr/>
          <p:nvPr/>
        </p:nvSpPr>
        <p:spPr>
          <a:xfrm>
            <a:off x="6552220" y="3284984"/>
            <a:ext cx="612068" cy="245933"/>
          </a:xfrm>
          <a:prstGeom prst="snip2DiagRect">
            <a:avLst>
              <a:gd name="adj1" fmla="val 0"/>
              <a:gd name="adj2"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31" name="Snip Diagonal Corner Rectangle 30"/>
          <p:cNvSpPr/>
          <p:nvPr/>
        </p:nvSpPr>
        <p:spPr>
          <a:xfrm>
            <a:off x="6561105" y="3530917"/>
            <a:ext cx="612068" cy="288032"/>
          </a:xfrm>
          <a:prstGeom prst="snip2DiagRect">
            <a:avLst>
              <a:gd name="adj1" fmla="val 0"/>
              <a:gd name="adj2"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32" name="Snip Diagonal Corner Rectangle 31"/>
          <p:cNvSpPr/>
          <p:nvPr/>
        </p:nvSpPr>
        <p:spPr>
          <a:xfrm>
            <a:off x="6583866" y="3818949"/>
            <a:ext cx="612068" cy="288032"/>
          </a:xfrm>
          <a:prstGeom prst="snip2DiagRect">
            <a:avLst>
              <a:gd name="adj1" fmla="val 0"/>
              <a:gd name="adj2"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33" name="Snip Diagonal Corner Rectangle 32"/>
          <p:cNvSpPr/>
          <p:nvPr/>
        </p:nvSpPr>
        <p:spPr>
          <a:xfrm>
            <a:off x="6561105" y="4106981"/>
            <a:ext cx="612068" cy="248266"/>
          </a:xfrm>
          <a:prstGeom prst="snip2DiagRect">
            <a:avLst>
              <a:gd name="adj1" fmla="val 0"/>
              <a:gd name="adj2"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34" name="Snip Diagonal Corner Rectangle 33"/>
          <p:cNvSpPr/>
          <p:nvPr/>
        </p:nvSpPr>
        <p:spPr>
          <a:xfrm>
            <a:off x="6561105" y="4355247"/>
            <a:ext cx="612068" cy="288032"/>
          </a:xfrm>
          <a:prstGeom prst="snip2DiagRect">
            <a:avLst>
              <a:gd name="adj1" fmla="val 0"/>
              <a:gd name="adj2"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35" name="Snip Diagonal Corner Rectangle 34"/>
          <p:cNvSpPr/>
          <p:nvPr/>
        </p:nvSpPr>
        <p:spPr>
          <a:xfrm>
            <a:off x="6583866" y="4597539"/>
            <a:ext cx="612068" cy="288032"/>
          </a:xfrm>
          <a:prstGeom prst="snip2DiagRect">
            <a:avLst>
              <a:gd name="adj1" fmla="val 0"/>
              <a:gd name="adj2"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36" name="Snip Diagonal Corner Rectangle 35"/>
          <p:cNvSpPr/>
          <p:nvPr/>
        </p:nvSpPr>
        <p:spPr>
          <a:xfrm>
            <a:off x="6584714" y="4869160"/>
            <a:ext cx="612068" cy="288032"/>
          </a:xfrm>
          <a:prstGeom prst="snip2DiagRect">
            <a:avLst>
              <a:gd name="adj1" fmla="val 0"/>
              <a:gd name="adj2"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pic>
        <p:nvPicPr>
          <p:cNvPr id="40" name="Picture 39"/>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01657" y="49430"/>
            <a:ext cx="400790" cy="1450241"/>
          </a:xfrm>
          <a:prstGeom prst="rect">
            <a:avLst/>
          </a:prstGeom>
          <a:noFill/>
          <a:ln>
            <a:noFill/>
          </a:ln>
        </p:spPr>
      </p:pic>
      <p:pic>
        <p:nvPicPr>
          <p:cNvPr id="41" name="Picture 40"/>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11806" y="511550"/>
            <a:ext cx="539447" cy="539449"/>
          </a:xfrm>
          <a:prstGeom prst="rect">
            <a:avLst/>
          </a:prstGeom>
          <a:noFill/>
          <a:ln>
            <a:noFill/>
          </a:ln>
        </p:spPr>
      </p:pic>
    </p:spTree>
    <p:extLst>
      <p:ext uri="{BB962C8B-B14F-4D97-AF65-F5344CB8AC3E}">
        <p14:creationId xmlns:p14="http://schemas.microsoft.com/office/powerpoint/2010/main" val="1630875362"/>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191" y="1507922"/>
            <a:ext cx="9143489" cy="452140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2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000238"/>
            <a:ext cx="9157052" cy="870565"/>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3" y="-10360"/>
            <a:ext cx="9186863" cy="104382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1229793" y="2104390"/>
            <a:ext cx="810857" cy="1552708"/>
            <a:chOff x="1044332" y="2104390"/>
            <a:chExt cx="810857" cy="1552708"/>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11" name="Picture 10">
              <a:hlinkClick r:id="rId5" action="ppaction://hlinksldjump">
                <a:snd r:embed="rId6" name="laser.wav"/>
              </a:hlinkClick>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48" name="Text Box 2"/>
            <p:cNvSpPr txBox="1">
              <a:spLocks noChangeArrowheads="1"/>
            </p:cNvSpPr>
            <p:nvPr/>
          </p:nvSpPr>
          <p:spPr bwMode="auto">
            <a:xfrm>
              <a:off x="1044332" y="3113650"/>
              <a:ext cx="690091" cy="465813"/>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place</a:t>
              </a:r>
              <a:endParaRPr lang="en-GB" sz="1100" dirty="0">
                <a:effectLst/>
                <a:latin typeface="Calibri"/>
                <a:ea typeface="Calibri"/>
                <a:cs typeface="Times New Roman"/>
              </a:endParaRPr>
            </a:p>
            <a:p>
              <a:pPr algn="r">
                <a:lnSpc>
                  <a:spcPct val="115000"/>
                </a:lnSpc>
                <a:spcAft>
                  <a:spcPts val="0"/>
                </a:spcAft>
              </a:pPr>
              <a:r>
                <a:rPr lang="en-GB" sz="1100" dirty="0">
                  <a:solidFill>
                    <a:srgbClr val="FFFFFF"/>
                  </a:solidFill>
                  <a:effectLst/>
                  <a:latin typeface="Line Printer (PC)"/>
                  <a:ea typeface="Calibri"/>
                  <a:cs typeface="Times New Roman"/>
                </a:rPr>
                <a:t>value</a:t>
              </a:r>
              <a:endParaRPr lang="en-GB" sz="1100" dirty="0">
                <a:effectLst/>
                <a:latin typeface="Calibri"/>
                <a:ea typeface="Calibri"/>
                <a:cs typeface="Times New Roman"/>
              </a:endParaRPr>
            </a:p>
          </p:txBody>
        </p:sp>
      </p:grpSp>
      <p:grpSp>
        <p:nvGrpSpPr>
          <p:cNvPr id="3" name="Group 2"/>
          <p:cNvGrpSpPr/>
          <p:nvPr/>
        </p:nvGrpSpPr>
        <p:grpSpPr>
          <a:xfrm>
            <a:off x="1942491" y="2104257"/>
            <a:ext cx="1107969" cy="1552708"/>
            <a:chOff x="1847541" y="2113614"/>
            <a:chExt cx="1107969" cy="1552708"/>
          </a:xfrm>
        </p:grpSpPr>
        <p:pic>
          <p:nvPicPr>
            <p:cNvPr id="14" name="Pictur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15577" y="2113614"/>
              <a:ext cx="439933" cy="1552708"/>
            </a:xfrm>
            <a:prstGeom prst="rect">
              <a:avLst/>
            </a:prstGeom>
            <a:noFill/>
            <a:ln>
              <a:noFill/>
            </a:ln>
          </p:spPr>
        </p:pic>
        <p:pic>
          <p:nvPicPr>
            <p:cNvPr id="31" name="Picture 30"/>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170532" y="2605305"/>
              <a:ext cx="508942" cy="508944"/>
            </a:xfrm>
            <a:prstGeom prst="rect">
              <a:avLst/>
            </a:prstGeom>
            <a:noFill/>
            <a:ln>
              <a:noFill/>
            </a:ln>
          </p:spPr>
        </p:pic>
        <p:sp>
          <p:nvSpPr>
            <p:cNvPr id="50" name="Text Box 2"/>
            <p:cNvSpPr txBox="1">
              <a:spLocks noChangeArrowheads="1"/>
            </p:cNvSpPr>
            <p:nvPr/>
          </p:nvSpPr>
          <p:spPr bwMode="auto">
            <a:xfrm>
              <a:off x="1847541" y="3058178"/>
              <a:ext cx="888493" cy="465813"/>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add and</a:t>
              </a:r>
              <a:endParaRPr lang="en-GB" sz="1100" dirty="0">
                <a:effectLst/>
                <a:latin typeface="Calibri"/>
                <a:ea typeface="Calibri"/>
                <a:cs typeface="Times New Roman"/>
              </a:endParaRPr>
            </a:p>
            <a:p>
              <a:pPr algn="r">
                <a:lnSpc>
                  <a:spcPct val="115000"/>
                </a:lnSpc>
                <a:spcAft>
                  <a:spcPts val="0"/>
                </a:spcAft>
              </a:pPr>
              <a:r>
                <a:rPr lang="en-GB" sz="1100" dirty="0">
                  <a:solidFill>
                    <a:srgbClr val="FFFFFF"/>
                  </a:solidFill>
                  <a:effectLst/>
                  <a:latin typeface="Line Printer (PC)"/>
                  <a:ea typeface="Calibri"/>
                  <a:cs typeface="Times New Roman"/>
                </a:rPr>
                <a:t>subtract</a:t>
              </a:r>
              <a:endParaRPr lang="en-GB" sz="1100" dirty="0">
                <a:effectLst/>
                <a:latin typeface="Calibri"/>
                <a:ea typeface="Calibri"/>
                <a:cs typeface="Times New Roman"/>
              </a:endParaRPr>
            </a:p>
          </p:txBody>
        </p:sp>
      </p:grpSp>
      <p:grpSp>
        <p:nvGrpSpPr>
          <p:cNvPr id="4" name="Group 3"/>
          <p:cNvGrpSpPr/>
          <p:nvPr/>
        </p:nvGrpSpPr>
        <p:grpSpPr>
          <a:xfrm>
            <a:off x="3166361" y="2150268"/>
            <a:ext cx="914371" cy="1552708"/>
            <a:chOff x="3252623" y="2104390"/>
            <a:chExt cx="914371" cy="1552708"/>
          </a:xfrm>
        </p:grpSpPr>
        <p:pic>
          <p:nvPicPr>
            <p:cNvPr id="15" name="Picture 1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27061" y="2104390"/>
              <a:ext cx="439933" cy="1552708"/>
            </a:xfrm>
            <a:prstGeom prst="rect">
              <a:avLst/>
            </a:prstGeom>
            <a:noFill/>
            <a:ln>
              <a:noFill/>
            </a:ln>
          </p:spPr>
        </p:pic>
        <p:pic>
          <p:nvPicPr>
            <p:cNvPr id="32" name="Picture 3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390642" y="2596081"/>
              <a:ext cx="465811" cy="483066"/>
            </a:xfrm>
            <a:prstGeom prst="rect">
              <a:avLst/>
            </a:prstGeom>
            <a:noFill/>
            <a:ln>
              <a:noFill/>
            </a:ln>
          </p:spPr>
        </p:pic>
        <p:sp>
          <p:nvSpPr>
            <p:cNvPr id="51" name="Text Box 2"/>
            <p:cNvSpPr txBox="1">
              <a:spLocks noChangeArrowheads="1"/>
            </p:cNvSpPr>
            <p:nvPr/>
          </p:nvSpPr>
          <p:spPr bwMode="auto">
            <a:xfrm>
              <a:off x="3252623" y="3139530"/>
              <a:ext cx="879867" cy="465812"/>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multiply</a:t>
              </a:r>
              <a:endParaRPr lang="en-GB" sz="1100" dirty="0">
                <a:effectLst/>
                <a:latin typeface="Calibri"/>
                <a:ea typeface="Calibri"/>
                <a:cs typeface="Times New Roman"/>
              </a:endParaRPr>
            </a:p>
            <a:p>
              <a:pPr algn="r">
                <a:lnSpc>
                  <a:spcPct val="115000"/>
                </a:lnSpc>
                <a:spcAft>
                  <a:spcPts val="0"/>
                </a:spcAft>
              </a:pPr>
              <a:r>
                <a:rPr lang="en-GB" sz="1100" dirty="0">
                  <a:solidFill>
                    <a:srgbClr val="FFFFFF"/>
                  </a:solidFill>
                  <a:effectLst/>
                  <a:latin typeface="Line Printer (PC)"/>
                  <a:ea typeface="Calibri"/>
                  <a:cs typeface="Times New Roman"/>
                </a:rPr>
                <a:t>divide</a:t>
              </a:r>
              <a:endParaRPr lang="en-GB" sz="1100" dirty="0">
                <a:effectLst/>
                <a:latin typeface="Calibri"/>
                <a:ea typeface="Calibri"/>
                <a:cs typeface="Times New Roman"/>
              </a:endParaRPr>
            </a:p>
          </p:txBody>
        </p:sp>
      </p:grpSp>
      <p:grpSp>
        <p:nvGrpSpPr>
          <p:cNvPr id="7" name="Group 6"/>
          <p:cNvGrpSpPr/>
          <p:nvPr/>
        </p:nvGrpSpPr>
        <p:grpSpPr>
          <a:xfrm>
            <a:off x="4227377" y="2150745"/>
            <a:ext cx="871240" cy="1552708"/>
            <a:chOff x="4011724" y="2104390"/>
            <a:chExt cx="871240" cy="1552708"/>
          </a:xfrm>
        </p:grpSpPr>
        <p:pic>
          <p:nvPicPr>
            <p:cNvPr id="16"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43031" y="2104390"/>
              <a:ext cx="439933" cy="1552708"/>
            </a:xfrm>
            <a:prstGeom prst="rect">
              <a:avLst/>
            </a:prstGeom>
            <a:noFill/>
            <a:ln>
              <a:noFill/>
            </a:ln>
          </p:spPr>
        </p:pic>
        <p:pic>
          <p:nvPicPr>
            <p:cNvPr id="33" name="Picture 32"/>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132490" y="2621960"/>
              <a:ext cx="457185" cy="457187"/>
            </a:xfrm>
            <a:prstGeom prst="rect">
              <a:avLst/>
            </a:prstGeom>
            <a:noFill/>
            <a:ln>
              <a:noFill/>
            </a:ln>
          </p:spPr>
        </p:pic>
        <p:sp>
          <p:nvSpPr>
            <p:cNvPr id="52" name="Text Box 2"/>
            <p:cNvSpPr txBox="1">
              <a:spLocks noChangeArrowheads="1"/>
            </p:cNvSpPr>
            <p:nvPr/>
          </p:nvSpPr>
          <p:spPr bwMode="auto">
            <a:xfrm>
              <a:off x="4011724" y="3113650"/>
              <a:ext cx="862613" cy="465813"/>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round</a:t>
              </a:r>
              <a:endParaRPr lang="en-GB" sz="1100" dirty="0">
                <a:effectLst/>
                <a:latin typeface="Calibri"/>
                <a:ea typeface="Calibri"/>
                <a:cs typeface="Times New Roman"/>
              </a:endParaRPr>
            </a:p>
            <a:p>
              <a:pPr algn="r">
                <a:lnSpc>
                  <a:spcPct val="115000"/>
                </a:lnSpc>
                <a:spcAft>
                  <a:spcPts val="0"/>
                </a:spcAft>
              </a:pPr>
              <a:r>
                <a:rPr lang="en-GB" sz="1100" dirty="0">
                  <a:solidFill>
                    <a:srgbClr val="FFFFFF"/>
                  </a:solidFill>
                  <a:effectLst/>
                  <a:latin typeface="Line Printer (PC)"/>
                  <a:ea typeface="Calibri"/>
                  <a:cs typeface="Times New Roman"/>
                </a:rPr>
                <a:t>numbers</a:t>
              </a:r>
              <a:endParaRPr lang="en-GB" sz="1100" dirty="0">
                <a:effectLst/>
                <a:latin typeface="Calibri"/>
                <a:ea typeface="Calibri"/>
                <a:cs typeface="Times New Roman"/>
              </a:endParaRPr>
            </a:p>
          </p:txBody>
        </p:sp>
      </p:grpSp>
      <p:grpSp>
        <p:nvGrpSpPr>
          <p:cNvPr id="9" name="Group 8"/>
          <p:cNvGrpSpPr/>
          <p:nvPr/>
        </p:nvGrpSpPr>
        <p:grpSpPr>
          <a:xfrm>
            <a:off x="7095566" y="2092983"/>
            <a:ext cx="940249" cy="1552708"/>
            <a:chOff x="6737583" y="2104390"/>
            <a:chExt cx="940249" cy="1552708"/>
          </a:xfrm>
        </p:grpSpPr>
        <p:pic>
          <p:nvPicPr>
            <p:cNvPr id="19" name="Picture 1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37899" y="2104390"/>
              <a:ext cx="439933" cy="1552708"/>
            </a:xfrm>
            <a:prstGeom prst="rect">
              <a:avLst/>
            </a:prstGeom>
            <a:noFill/>
            <a:ln>
              <a:noFill/>
            </a:ln>
          </p:spPr>
        </p:pic>
        <p:pic>
          <p:nvPicPr>
            <p:cNvPr id="36" name="Picture 35"/>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841097" y="2578829"/>
              <a:ext cx="560699" cy="526196"/>
            </a:xfrm>
            <a:prstGeom prst="rect">
              <a:avLst/>
            </a:prstGeom>
            <a:noFill/>
            <a:ln>
              <a:noFill/>
            </a:ln>
          </p:spPr>
        </p:pic>
        <p:sp>
          <p:nvSpPr>
            <p:cNvPr id="54" name="Text Box 2"/>
            <p:cNvSpPr txBox="1">
              <a:spLocks noChangeArrowheads="1"/>
            </p:cNvSpPr>
            <p:nvPr/>
          </p:nvSpPr>
          <p:spPr bwMode="auto">
            <a:xfrm>
              <a:off x="6737583" y="3130903"/>
              <a:ext cx="793605" cy="465813"/>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decimal</a:t>
              </a:r>
              <a:endParaRPr lang="en-GB" sz="1100" dirty="0">
                <a:effectLst/>
                <a:latin typeface="Calibri"/>
                <a:ea typeface="Calibri"/>
                <a:cs typeface="Times New Roman"/>
              </a:endParaRPr>
            </a:p>
            <a:p>
              <a:pPr algn="r">
                <a:lnSpc>
                  <a:spcPct val="115000"/>
                </a:lnSpc>
                <a:spcAft>
                  <a:spcPts val="0"/>
                </a:spcAft>
              </a:pPr>
              <a:r>
                <a:rPr lang="en-GB" sz="1100" dirty="0">
                  <a:solidFill>
                    <a:srgbClr val="FFFFFF"/>
                  </a:solidFill>
                  <a:effectLst/>
                  <a:latin typeface="Line Printer (PC)"/>
                  <a:ea typeface="Calibri"/>
                  <a:cs typeface="Times New Roman"/>
                </a:rPr>
                <a:t>numbers</a:t>
              </a:r>
              <a:endParaRPr lang="en-GB" sz="1100" dirty="0">
                <a:effectLst/>
                <a:latin typeface="Calibri"/>
                <a:ea typeface="Calibri"/>
                <a:cs typeface="Times New Roman"/>
              </a:endParaRPr>
            </a:p>
          </p:txBody>
        </p:sp>
      </p:grpSp>
      <p:grpSp>
        <p:nvGrpSpPr>
          <p:cNvPr id="9216" name="Group 9215"/>
          <p:cNvGrpSpPr/>
          <p:nvPr/>
        </p:nvGrpSpPr>
        <p:grpSpPr>
          <a:xfrm>
            <a:off x="5089261" y="4101977"/>
            <a:ext cx="1006494" cy="1552709"/>
            <a:chOff x="3125995" y="4286751"/>
            <a:chExt cx="1006494" cy="1552709"/>
          </a:xfrm>
        </p:grpSpPr>
        <p:pic>
          <p:nvPicPr>
            <p:cNvPr id="22" name="Picture 2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92556" y="4286751"/>
              <a:ext cx="439933" cy="1552709"/>
            </a:xfrm>
            <a:prstGeom prst="rect">
              <a:avLst/>
            </a:prstGeom>
            <a:noFill/>
            <a:ln>
              <a:noFill/>
            </a:ln>
          </p:spPr>
        </p:pic>
        <p:pic>
          <p:nvPicPr>
            <p:cNvPr id="39" name="Picture 38"/>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347510" y="4804320"/>
              <a:ext cx="508943" cy="483065"/>
            </a:xfrm>
            <a:prstGeom prst="rect">
              <a:avLst/>
            </a:prstGeom>
            <a:noFill/>
            <a:ln>
              <a:noFill/>
            </a:ln>
          </p:spPr>
        </p:pic>
        <p:sp>
          <p:nvSpPr>
            <p:cNvPr id="57" name="Text Box 2"/>
            <p:cNvSpPr txBox="1">
              <a:spLocks noChangeArrowheads="1"/>
            </p:cNvSpPr>
            <p:nvPr/>
          </p:nvSpPr>
          <p:spPr bwMode="auto">
            <a:xfrm>
              <a:off x="3125995" y="5287385"/>
              <a:ext cx="819483" cy="465812"/>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metric</a:t>
              </a:r>
              <a:endParaRPr lang="en-GB" sz="1100" dirty="0">
                <a:effectLst/>
                <a:latin typeface="Calibri"/>
                <a:ea typeface="Calibri"/>
                <a:cs typeface="Times New Roman"/>
              </a:endParaRPr>
            </a:p>
            <a:p>
              <a:pPr algn="r">
                <a:lnSpc>
                  <a:spcPct val="115000"/>
                </a:lnSpc>
                <a:spcAft>
                  <a:spcPts val="0"/>
                </a:spcAft>
              </a:pPr>
              <a:r>
                <a:rPr lang="en-GB" sz="1100" dirty="0">
                  <a:solidFill>
                    <a:srgbClr val="FFFFFF"/>
                  </a:solidFill>
                  <a:effectLst/>
                  <a:latin typeface="Line Printer (PC)"/>
                  <a:ea typeface="Calibri"/>
                  <a:cs typeface="Times New Roman"/>
                </a:rPr>
                <a:t>measure</a:t>
              </a:r>
              <a:endParaRPr lang="en-GB" sz="1100" dirty="0">
                <a:effectLst/>
                <a:latin typeface="Calibri"/>
                <a:ea typeface="Calibri"/>
                <a:cs typeface="Times New Roman"/>
              </a:endParaRPr>
            </a:p>
          </p:txBody>
        </p:sp>
      </p:grpSp>
      <p:grpSp>
        <p:nvGrpSpPr>
          <p:cNvPr id="9219" name="Group 9218"/>
          <p:cNvGrpSpPr/>
          <p:nvPr/>
        </p:nvGrpSpPr>
        <p:grpSpPr>
          <a:xfrm>
            <a:off x="7298281" y="4241951"/>
            <a:ext cx="922996" cy="1552709"/>
            <a:chOff x="6694453" y="4226426"/>
            <a:chExt cx="922996" cy="1552709"/>
          </a:xfrm>
        </p:grpSpPr>
        <p:pic>
          <p:nvPicPr>
            <p:cNvPr id="28" name="Picture 2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77516" y="4226426"/>
              <a:ext cx="439933" cy="1552709"/>
            </a:xfrm>
            <a:prstGeom prst="rect">
              <a:avLst/>
            </a:prstGeom>
            <a:noFill/>
            <a:ln>
              <a:noFill/>
            </a:ln>
          </p:spPr>
        </p:pic>
        <p:pic>
          <p:nvPicPr>
            <p:cNvPr id="45" name="Picture 44"/>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832471" y="4718117"/>
              <a:ext cx="534820" cy="517569"/>
            </a:xfrm>
            <a:prstGeom prst="rect">
              <a:avLst/>
            </a:prstGeom>
            <a:noFill/>
            <a:ln>
              <a:noFill/>
            </a:ln>
          </p:spPr>
        </p:pic>
        <p:sp>
          <p:nvSpPr>
            <p:cNvPr id="63" name="Text Box 2"/>
            <p:cNvSpPr txBox="1">
              <a:spLocks noChangeArrowheads="1"/>
            </p:cNvSpPr>
            <p:nvPr/>
          </p:nvSpPr>
          <p:spPr bwMode="auto">
            <a:xfrm>
              <a:off x="6694453" y="5278818"/>
              <a:ext cx="810857" cy="465812"/>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a:solidFill>
                    <a:srgbClr val="FFFFFF"/>
                  </a:solidFill>
                  <a:effectLst/>
                  <a:latin typeface="Line Printer (PC)"/>
                  <a:ea typeface="Calibri"/>
                  <a:cs typeface="Times New Roman"/>
                </a:rPr>
                <a:t>charts</a:t>
              </a:r>
              <a:endParaRPr lang="en-GB" sz="1100">
                <a:effectLst/>
                <a:latin typeface="Calibri"/>
                <a:ea typeface="Calibri"/>
                <a:cs typeface="Times New Roman"/>
              </a:endParaRPr>
            </a:p>
            <a:p>
              <a:pPr algn="r">
                <a:lnSpc>
                  <a:spcPct val="115000"/>
                </a:lnSpc>
                <a:spcAft>
                  <a:spcPts val="0"/>
                </a:spcAft>
              </a:pPr>
              <a:r>
                <a:rPr lang="en-GB" sz="1100">
                  <a:solidFill>
                    <a:srgbClr val="FFFFFF"/>
                  </a:solidFill>
                  <a:effectLst/>
                  <a:latin typeface="Line Printer (PC)"/>
                  <a:ea typeface="Calibri"/>
                  <a:cs typeface="Times New Roman"/>
                </a:rPr>
                <a:t>data</a:t>
              </a:r>
              <a:endParaRPr lang="en-GB" sz="1100">
                <a:effectLst/>
                <a:latin typeface="Calibri"/>
                <a:ea typeface="Calibri"/>
                <a:cs typeface="Times New Roman"/>
              </a:endParaRPr>
            </a:p>
          </p:txBody>
        </p:sp>
      </p:grpSp>
      <p:pic>
        <p:nvPicPr>
          <p:cNvPr id="2063" name="Picture 30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191" y="945923"/>
            <a:ext cx="9161243" cy="561999"/>
          </a:xfrm>
          <a:prstGeom prst="rect">
            <a:avLst/>
          </a:prstGeom>
          <a:noFill/>
          <a:effectLst>
            <a:reflection blurRad="6350" stA="50000" endA="295" endPos="92000" dist="101600" dir="5400000" sy="-100000" algn="bl" rotWithShape="0"/>
          </a:effectLst>
          <a:extLst>
            <a:ext uri="{909E8E84-426E-40DD-AFC4-6F175D3DCCD1}">
              <a14:hiddenFill xmlns:a14="http://schemas.microsoft.com/office/drawing/2010/main">
                <a:solidFill>
                  <a:srgbClr val="FFFFFF"/>
                </a:solidFill>
              </a14:hiddenFill>
            </a:ext>
          </a:extLst>
        </p:spPr>
      </p:pic>
      <p:sp>
        <p:nvSpPr>
          <p:cNvPr id="67" name="Text Box 2"/>
          <p:cNvSpPr txBox="1">
            <a:spLocks noChangeArrowheads="1"/>
          </p:cNvSpPr>
          <p:nvPr/>
        </p:nvSpPr>
        <p:spPr bwMode="auto">
          <a:xfrm rot="16200000">
            <a:off x="-793896" y="3714497"/>
            <a:ext cx="2752090"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M</a:t>
            </a:r>
            <a:r>
              <a:rPr lang="en-GB" sz="2000" b="1" dirty="0">
                <a:solidFill>
                  <a:srgbClr val="FFFFFF"/>
                </a:solidFill>
                <a:effectLst/>
                <a:latin typeface="Line Printer (PC)"/>
                <a:ea typeface="Calibri"/>
                <a:cs typeface="Times New Roman"/>
              </a:rPr>
              <a:t>ATHS  E1 E2 E3</a:t>
            </a:r>
            <a:endParaRPr lang="en-GB" sz="1100" dirty="0">
              <a:effectLst/>
              <a:latin typeface="Calibri"/>
              <a:ea typeface="Calibri"/>
              <a:cs typeface="Times New Roman"/>
            </a:endParaRPr>
          </a:p>
        </p:txBody>
      </p:sp>
      <p:pic>
        <p:nvPicPr>
          <p:cNvPr id="2061" name="Picture 30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125" y="2104390"/>
            <a:ext cx="157163" cy="55880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30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125" y="5195123"/>
            <a:ext cx="157162" cy="55880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5989489" y="2104390"/>
            <a:ext cx="920617" cy="1552708"/>
            <a:chOff x="5989489" y="2104390"/>
            <a:chExt cx="920617" cy="1552708"/>
          </a:xfrm>
        </p:grpSpPr>
        <p:pic>
          <p:nvPicPr>
            <p:cNvPr id="18" name="Picture 1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70173" y="2104390"/>
              <a:ext cx="439933" cy="1552708"/>
            </a:xfrm>
            <a:prstGeom prst="rect">
              <a:avLst/>
            </a:prstGeom>
            <a:noFill/>
            <a:ln>
              <a:noFill/>
            </a:ln>
          </p:spPr>
        </p:pic>
        <p:pic>
          <p:nvPicPr>
            <p:cNvPr id="35" name="Picture 34"/>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125128" y="2587455"/>
              <a:ext cx="500316" cy="508943"/>
            </a:xfrm>
            <a:prstGeom prst="rect">
              <a:avLst/>
            </a:prstGeom>
            <a:noFill/>
            <a:ln>
              <a:noFill/>
            </a:ln>
          </p:spPr>
        </p:pic>
        <p:sp>
          <p:nvSpPr>
            <p:cNvPr id="70" name="Text Box 2"/>
            <p:cNvSpPr txBox="1">
              <a:spLocks noChangeArrowheads="1"/>
            </p:cNvSpPr>
            <p:nvPr/>
          </p:nvSpPr>
          <p:spPr bwMode="auto">
            <a:xfrm>
              <a:off x="5989489" y="3157855"/>
              <a:ext cx="885825" cy="282575"/>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1100">
                  <a:solidFill>
                    <a:srgbClr val="FFFFFF"/>
                  </a:solidFill>
                  <a:effectLst/>
                  <a:latin typeface="Line Printer (PC)"/>
                  <a:ea typeface="Calibri"/>
                  <a:cs typeface="Times New Roman"/>
                </a:rPr>
                <a:t>fraction</a:t>
              </a:r>
              <a:endParaRPr lang="en-GB" sz="1100">
                <a:effectLst/>
                <a:latin typeface="Calibri"/>
                <a:ea typeface="Calibri"/>
                <a:cs typeface="Times New Roman"/>
              </a:endParaRPr>
            </a:p>
          </p:txBody>
        </p:sp>
      </p:grpSp>
      <p:cxnSp>
        <p:nvCxnSpPr>
          <p:cNvPr id="71" name="Elbow Connector 70"/>
          <p:cNvCxnSpPr/>
          <p:nvPr/>
        </p:nvCxnSpPr>
        <p:spPr>
          <a:xfrm>
            <a:off x="1449874" y="1931670"/>
            <a:ext cx="3984625" cy="120650"/>
          </a:xfrm>
          <a:prstGeom prst="bentConnector3">
            <a:avLst>
              <a:gd name="adj1" fmla="val 40474"/>
            </a:avLst>
          </a:prstGeom>
        </p:spPr>
        <p:style>
          <a:lnRef idx="1">
            <a:schemeClr val="accent1"/>
          </a:lnRef>
          <a:fillRef idx="0">
            <a:schemeClr val="accent1"/>
          </a:fillRef>
          <a:effectRef idx="0">
            <a:schemeClr val="accent1"/>
          </a:effectRef>
          <a:fontRef idx="minor">
            <a:schemeClr val="tx1"/>
          </a:fontRef>
        </p:style>
      </p:cxnSp>
      <p:cxnSp>
        <p:nvCxnSpPr>
          <p:cNvPr id="72" name="Elbow Connector 71"/>
          <p:cNvCxnSpPr/>
          <p:nvPr/>
        </p:nvCxnSpPr>
        <p:spPr>
          <a:xfrm>
            <a:off x="6263174" y="3656965"/>
            <a:ext cx="2767965" cy="128905"/>
          </a:xfrm>
          <a:prstGeom prst="bentConnector3">
            <a:avLst>
              <a:gd name="adj1" fmla="val 69322"/>
            </a:avLst>
          </a:prstGeom>
        </p:spPr>
        <p:style>
          <a:lnRef idx="1">
            <a:schemeClr val="accent1"/>
          </a:lnRef>
          <a:fillRef idx="0">
            <a:schemeClr val="accent1"/>
          </a:fillRef>
          <a:effectRef idx="0">
            <a:schemeClr val="accent1"/>
          </a:effectRef>
          <a:fontRef idx="minor">
            <a:schemeClr val="tx1"/>
          </a:fontRef>
        </p:style>
      </p:cxnSp>
      <p:cxnSp>
        <p:nvCxnSpPr>
          <p:cNvPr id="73" name="Elbow Connector 72"/>
          <p:cNvCxnSpPr/>
          <p:nvPr/>
        </p:nvCxnSpPr>
        <p:spPr>
          <a:xfrm>
            <a:off x="1078399" y="5839460"/>
            <a:ext cx="5247729" cy="120650"/>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74" name="Elbow Connector 73"/>
          <p:cNvCxnSpPr/>
          <p:nvPr/>
        </p:nvCxnSpPr>
        <p:spPr>
          <a:xfrm>
            <a:off x="7160111" y="5839460"/>
            <a:ext cx="1862773" cy="77470"/>
          </a:xfrm>
          <a:prstGeom prst="bentConnector3">
            <a:avLst/>
          </a:prstGeom>
        </p:spPr>
        <p:style>
          <a:lnRef idx="1">
            <a:schemeClr val="accent1"/>
          </a:lnRef>
          <a:fillRef idx="0">
            <a:schemeClr val="accent1"/>
          </a:fillRef>
          <a:effectRef idx="0">
            <a:schemeClr val="accent1"/>
          </a:effectRef>
          <a:fontRef idx="minor">
            <a:schemeClr val="tx1"/>
          </a:fontRef>
        </p:style>
      </p:cxnSp>
      <p:sp>
        <p:nvSpPr>
          <p:cNvPr id="75" name="Text Box 2"/>
          <p:cNvSpPr txBox="1">
            <a:spLocks noChangeArrowheads="1"/>
          </p:cNvSpPr>
          <p:nvPr/>
        </p:nvSpPr>
        <p:spPr bwMode="auto">
          <a:xfrm>
            <a:off x="3269615" y="1833245"/>
            <a:ext cx="2397760" cy="317500"/>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0"/>
              </a:spcAft>
            </a:pPr>
            <a:r>
              <a:rPr lang="en-GB" sz="1100" b="1" dirty="0">
                <a:solidFill>
                  <a:srgbClr val="FFFFFF"/>
                </a:solidFill>
                <a:effectLst/>
                <a:latin typeface="Line Printer (PC)"/>
                <a:ea typeface="Calibri"/>
                <a:cs typeface="Times New Roman"/>
              </a:rPr>
              <a:t>Whole Number and Functions</a:t>
            </a:r>
            <a:endParaRPr lang="en-GB" sz="1100" dirty="0">
              <a:effectLst/>
              <a:latin typeface="Calibri"/>
              <a:ea typeface="Calibri"/>
              <a:cs typeface="Times New Roman"/>
            </a:endParaRPr>
          </a:p>
        </p:txBody>
      </p:sp>
      <p:sp>
        <p:nvSpPr>
          <p:cNvPr id="76" name="Text Box 2"/>
          <p:cNvSpPr txBox="1">
            <a:spLocks noChangeArrowheads="1"/>
          </p:cNvSpPr>
          <p:nvPr/>
        </p:nvSpPr>
        <p:spPr bwMode="auto">
          <a:xfrm>
            <a:off x="1113324" y="5856605"/>
            <a:ext cx="2035175" cy="317500"/>
          </a:xfrm>
          <a:prstGeom prst="rect">
            <a:avLst/>
          </a:prstGeom>
          <a:noFill/>
          <a:ln w="9525">
            <a:noFill/>
            <a:miter lim="800000"/>
            <a:headEnd/>
            <a:tailEnd/>
          </a:ln>
        </p:spPr>
        <p:txBody>
          <a:bodyPr rot="0" vert="horz" wrap="square" lIns="91440" tIns="45720" rIns="91440" bIns="45720" anchor="t" anchorCtr="0">
            <a:noAutofit/>
          </a:bodyPr>
          <a:lstStyle/>
          <a:p>
            <a:pPr algn="r">
              <a:lnSpc>
                <a:spcPct val="115000"/>
              </a:lnSpc>
              <a:spcAft>
                <a:spcPts val="0"/>
              </a:spcAft>
            </a:pPr>
            <a:r>
              <a:rPr lang="en-GB" sz="1100" b="1">
                <a:solidFill>
                  <a:srgbClr val="FFFFFF"/>
                </a:solidFill>
                <a:effectLst/>
                <a:latin typeface="Line Printer (PC)"/>
                <a:ea typeface="Calibri"/>
                <a:cs typeface="Times New Roman"/>
              </a:rPr>
              <a:t>Measure and Shape</a:t>
            </a:r>
            <a:endParaRPr lang="en-GB" sz="1100">
              <a:effectLst/>
              <a:latin typeface="Calibri"/>
              <a:ea typeface="Calibri"/>
              <a:cs typeface="Times New Roman"/>
            </a:endParaRPr>
          </a:p>
        </p:txBody>
      </p:sp>
      <p:sp>
        <p:nvSpPr>
          <p:cNvPr id="77" name="Text Box 2"/>
          <p:cNvSpPr txBox="1">
            <a:spLocks noChangeArrowheads="1"/>
          </p:cNvSpPr>
          <p:nvPr/>
        </p:nvSpPr>
        <p:spPr bwMode="auto">
          <a:xfrm>
            <a:off x="6366679" y="3646170"/>
            <a:ext cx="1586865" cy="317500"/>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0"/>
              </a:spcAft>
            </a:pPr>
            <a:r>
              <a:rPr lang="en-GB" sz="1100" b="1">
                <a:solidFill>
                  <a:srgbClr val="FFFFFF"/>
                </a:solidFill>
                <a:effectLst/>
                <a:latin typeface="Line Printer (PC)"/>
                <a:ea typeface="Calibri"/>
                <a:cs typeface="Times New Roman"/>
              </a:rPr>
              <a:t>Parts of a whole</a:t>
            </a:r>
            <a:endParaRPr lang="en-GB" sz="1100">
              <a:effectLst/>
              <a:latin typeface="Calibri"/>
              <a:ea typeface="Calibri"/>
              <a:cs typeface="Times New Roman"/>
            </a:endParaRPr>
          </a:p>
        </p:txBody>
      </p:sp>
      <p:sp>
        <p:nvSpPr>
          <p:cNvPr id="78" name="Text Box 2"/>
          <p:cNvSpPr txBox="1">
            <a:spLocks noChangeArrowheads="1"/>
          </p:cNvSpPr>
          <p:nvPr/>
        </p:nvSpPr>
        <p:spPr bwMode="auto">
          <a:xfrm>
            <a:off x="6802289" y="5842635"/>
            <a:ext cx="1586865" cy="317500"/>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0"/>
              </a:spcAft>
            </a:pPr>
            <a:r>
              <a:rPr lang="en-GB" sz="1100" b="1">
                <a:solidFill>
                  <a:srgbClr val="FFFFFF"/>
                </a:solidFill>
                <a:effectLst/>
                <a:latin typeface="Line Printer (PC)"/>
                <a:ea typeface="Calibri"/>
                <a:cs typeface="Times New Roman"/>
              </a:rPr>
              <a:t>Handling Data</a:t>
            </a:r>
            <a:endParaRPr lang="en-GB" sz="1100">
              <a:effectLst/>
              <a:latin typeface="Calibri"/>
              <a:ea typeface="Calibri"/>
              <a:cs typeface="Times New Roman"/>
            </a:endParaRPr>
          </a:p>
        </p:txBody>
      </p:sp>
      <p:sp>
        <p:nvSpPr>
          <p:cNvPr id="79" name="Text Box 2"/>
          <p:cNvSpPr txBox="1">
            <a:spLocks noChangeArrowheads="1"/>
          </p:cNvSpPr>
          <p:nvPr/>
        </p:nvSpPr>
        <p:spPr bwMode="auto">
          <a:xfrm>
            <a:off x="1371108" y="755915"/>
            <a:ext cx="6306723"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effectLst/>
                <a:latin typeface="Line Printer (PC)"/>
                <a:ea typeface="Calibri"/>
                <a:cs typeface="Times New Roman"/>
              </a:rPr>
              <a:t>Course Content:  Choose your  topic …</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9218" name="Picture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4613" y="1507923"/>
            <a:ext cx="324111" cy="4927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326128" y="50862"/>
            <a:ext cx="2766391" cy="705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222" name="Group 9221"/>
          <p:cNvGrpSpPr/>
          <p:nvPr/>
        </p:nvGrpSpPr>
        <p:grpSpPr>
          <a:xfrm>
            <a:off x="1068304" y="4168107"/>
            <a:ext cx="962250" cy="1552708"/>
            <a:chOff x="1078399" y="4200547"/>
            <a:chExt cx="962250" cy="1552708"/>
          </a:xfrm>
        </p:grpSpPr>
        <p:pic>
          <p:nvPicPr>
            <p:cNvPr id="88" name="Picture 8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00716" y="4200547"/>
              <a:ext cx="439933" cy="1552708"/>
            </a:xfrm>
            <a:prstGeom prst="rect">
              <a:avLst/>
            </a:prstGeom>
            <a:noFill/>
            <a:ln>
              <a:noFill/>
            </a:ln>
          </p:spPr>
        </p:pic>
        <p:pic>
          <p:nvPicPr>
            <p:cNvPr id="9220" name="Picture 2"/>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264297" y="4718117"/>
              <a:ext cx="484003" cy="50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9" name="Text Box 2"/>
            <p:cNvSpPr txBox="1">
              <a:spLocks noChangeArrowheads="1"/>
            </p:cNvSpPr>
            <p:nvPr/>
          </p:nvSpPr>
          <p:spPr bwMode="auto">
            <a:xfrm>
              <a:off x="1078399" y="5338932"/>
              <a:ext cx="819483"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latin typeface="Line Printer (PC)"/>
                  <a:ea typeface="Calibri"/>
                  <a:cs typeface="Times New Roman"/>
                </a:rPr>
                <a:t>money</a:t>
              </a:r>
              <a:endParaRPr lang="en-GB" sz="1100" dirty="0">
                <a:effectLst/>
                <a:latin typeface="Calibri"/>
                <a:ea typeface="Calibri"/>
                <a:cs typeface="Times New Roman"/>
              </a:endParaRPr>
            </a:p>
          </p:txBody>
        </p:sp>
      </p:grpSp>
      <p:grpSp>
        <p:nvGrpSpPr>
          <p:cNvPr id="9223" name="Group 9222"/>
          <p:cNvGrpSpPr/>
          <p:nvPr/>
        </p:nvGrpSpPr>
        <p:grpSpPr>
          <a:xfrm>
            <a:off x="2088311" y="4112491"/>
            <a:ext cx="940739" cy="1552709"/>
            <a:chOff x="2110211" y="4178702"/>
            <a:chExt cx="940739" cy="1552709"/>
          </a:xfrm>
        </p:grpSpPr>
        <p:pic>
          <p:nvPicPr>
            <p:cNvPr id="92" name="Picture 9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11017" y="4178702"/>
              <a:ext cx="439933" cy="1552709"/>
            </a:xfrm>
            <a:prstGeom prst="rect">
              <a:avLst/>
            </a:prstGeom>
            <a:noFill/>
            <a:ln>
              <a:noFill/>
            </a:ln>
          </p:spPr>
        </p:pic>
        <p:pic>
          <p:nvPicPr>
            <p:cNvPr id="2051" name="Picture 3"/>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281514" y="4664632"/>
              <a:ext cx="507480" cy="533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3" name="Text Box 2"/>
            <p:cNvSpPr txBox="1">
              <a:spLocks noChangeArrowheads="1"/>
            </p:cNvSpPr>
            <p:nvPr/>
          </p:nvSpPr>
          <p:spPr bwMode="auto">
            <a:xfrm>
              <a:off x="2110211" y="5298925"/>
              <a:ext cx="819483"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latin typeface="Line Printer (PC)"/>
                  <a:ea typeface="Calibri"/>
                  <a:cs typeface="Times New Roman"/>
                </a:rPr>
                <a:t>Time</a:t>
              </a:r>
              <a:endParaRPr lang="en-GB" sz="1100" dirty="0">
                <a:effectLst/>
                <a:latin typeface="Calibri"/>
                <a:ea typeface="Calibri"/>
                <a:cs typeface="Times New Roman"/>
              </a:endParaRPr>
            </a:p>
          </p:txBody>
        </p:sp>
      </p:grpSp>
      <p:grpSp>
        <p:nvGrpSpPr>
          <p:cNvPr id="9227" name="Group 9226"/>
          <p:cNvGrpSpPr/>
          <p:nvPr/>
        </p:nvGrpSpPr>
        <p:grpSpPr>
          <a:xfrm>
            <a:off x="4198608" y="4110158"/>
            <a:ext cx="891382" cy="1552709"/>
            <a:chOff x="3127543" y="4191921"/>
            <a:chExt cx="891382" cy="1552709"/>
          </a:xfrm>
        </p:grpSpPr>
        <p:pic>
          <p:nvPicPr>
            <p:cNvPr id="98" name="Picture 9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78992" y="4191921"/>
              <a:ext cx="439933" cy="1552709"/>
            </a:xfrm>
            <a:prstGeom prst="rect">
              <a:avLst/>
            </a:prstGeom>
            <a:noFill/>
            <a:ln>
              <a:noFill/>
            </a:ln>
          </p:spPr>
        </p:pic>
        <p:pic>
          <p:nvPicPr>
            <p:cNvPr id="2053" name="Picture 5"/>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192061" y="4700223"/>
              <a:ext cx="518626" cy="519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9" name="Text Box 2"/>
            <p:cNvSpPr txBox="1">
              <a:spLocks noChangeArrowheads="1"/>
            </p:cNvSpPr>
            <p:nvPr/>
          </p:nvSpPr>
          <p:spPr bwMode="auto">
            <a:xfrm>
              <a:off x="3127543" y="5222899"/>
              <a:ext cx="819483" cy="481670"/>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2d and 3d Shapes</a:t>
              </a:r>
              <a:endParaRPr lang="en-GB" sz="1100" dirty="0">
                <a:effectLst/>
                <a:latin typeface="Calibri"/>
                <a:ea typeface="Calibri"/>
                <a:cs typeface="Times New Roman"/>
              </a:endParaRPr>
            </a:p>
          </p:txBody>
        </p:sp>
      </p:grpSp>
      <p:grpSp>
        <p:nvGrpSpPr>
          <p:cNvPr id="9226" name="Group 9225"/>
          <p:cNvGrpSpPr/>
          <p:nvPr/>
        </p:nvGrpSpPr>
        <p:grpSpPr>
          <a:xfrm>
            <a:off x="3013718" y="4110159"/>
            <a:ext cx="989383" cy="1552709"/>
            <a:chOff x="5220072" y="4201214"/>
            <a:chExt cx="989383" cy="1552709"/>
          </a:xfrm>
        </p:grpSpPr>
        <p:pic>
          <p:nvPicPr>
            <p:cNvPr id="102" name="Picture 10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69522" y="4201214"/>
              <a:ext cx="439933" cy="1552709"/>
            </a:xfrm>
            <a:prstGeom prst="rect">
              <a:avLst/>
            </a:prstGeom>
            <a:noFill/>
            <a:ln>
              <a:noFill/>
            </a:ln>
          </p:spPr>
        </p:pic>
        <p:sp>
          <p:nvSpPr>
            <p:cNvPr id="103" name="Text Box 2"/>
            <p:cNvSpPr txBox="1">
              <a:spLocks noChangeArrowheads="1"/>
            </p:cNvSpPr>
            <p:nvPr/>
          </p:nvSpPr>
          <p:spPr bwMode="auto">
            <a:xfrm>
              <a:off x="5220072" y="5282896"/>
              <a:ext cx="959191" cy="287002"/>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temperature</a:t>
              </a:r>
              <a:endParaRPr lang="en-GB" sz="1100" dirty="0">
                <a:effectLst/>
                <a:latin typeface="Calibri"/>
                <a:ea typeface="Calibri"/>
                <a:cs typeface="Times New Roman"/>
              </a:endParaRPr>
            </a:p>
          </p:txBody>
        </p:sp>
        <p:pic>
          <p:nvPicPr>
            <p:cNvPr id="2054" name="Picture 6"/>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5364088" y="4692268"/>
              <a:ext cx="543175" cy="566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743174674"/>
      </p:ext>
    </p:extLst>
  </p:cSld>
  <p:clrMapOvr>
    <a:masterClrMapping/>
  </p:clrMapOvr>
  <mc:AlternateContent xmlns:mc="http://schemas.openxmlformats.org/markup-compatibility/2006" xmlns:p14="http://schemas.microsoft.com/office/powerpoint/2010/main">
    <mc:Choice Requires="p14">
      <p:transition spd="slow" p14:dur="1600">
        <p14:prism dir="r"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randombar(horizontal)">
                                      <p:cBhvr>
                                        <p:cTn id="7" dur="500"/>
                                        <p:tgtEl>
                                          <p:spTgt spid="7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7"/>
                                        </p:tgtEl>
                                        <p:attrNameLst>
                                          <p:attrName>style.visibility</p:attrName>
                                        </p:attrNameLst>
                                      </p:cBhvr>
                                      <p:to>
                                        <p:strVal val="visible"/>
                                      </p:to>
                                    </p:set>
                                    <p:animEffect transition="in" filter="randombar(horizontal)">
                                      <p:cBhvr>
                                        <p:cTn id="10" dur="500"/>
                                        <p:tgtEl>
                                          <p:spTgt spid="67"/>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1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7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191" y="1033462"/>
            <a:ext cx="9143489" cy="49958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2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000238"/>
            <a:ext cx="9157052" cy="870565"/>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3" y="-10360"/>
            <a:ext cx="9186863" cy="1043822"/>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929462" y="979053"/>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Topic Introduction  : Add and Subtract </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9792" y="1289754"/>
            <a:ext cx="6081514" cy="452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705459" y="3700814"/>
            <a:ext cx="4386904" cy="398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nip Single Corner Rectangle 2"/>
          <p:cNvSpPr/>
          <p:nvPr/>
        </p:nvSpPr>
        <p:spPr>
          <a:xfrm>
            <a:off x="3098031" y="1706480"/>
            <a:ext cx="5683275" cy="4530832"/>
          </a:xfrm>
          <a:prstGeom prst="snip1Rect">
            <a:avLst/>
          </a:prstGeom>
          <a:blipFill dpi="0" rotWithShape="1">
            <a:blip r:embed="rId5">
              <a:grayscl/>
              <a:extLst>
                <a:ext uri="{BEBA8EAE-BF5A-486C-A8C5-ECC9F3942E4B}">
                  <a14:imgProps xmlns:a14="http://schemas.microsoft.com/office/drawing/2010/main">
                    <a14:imgLayer r:embed="rId6">
                      <a14:imgEffect>
                        <a14:artisticGlowDiffused trans="74000" intensity="2"/>
                      </a14:imgEffect>
                      <a14:imgEffect>
                        <a14:colorTemperature colorTemp="8250"/>
                      </a14:imgEffect>
                      <a14:imgEffect>
                        <a14:saturation sat="227000"/>
                      </a14:imgEffect>
                      <a14:imgEffect>
                        <a14:brightnessContrast bright="40000"/>
                      </a14:imgEffect>
                    </a14:imgLayer>
                  </a14:imgProps>
                </a:ext>
              </a:extLst>
            </a:blip>
            <a:srcRect/>
            <a:stretch>
              <a:fillRect/>
            </a:stretch>
          </a:blipFill>
          <a:effectLst>
            <a:glow rad="63500">
              <a:schemeClr val="accent1">
                <a:satMod val="175000"/>
                <a:alpha val="40000"/>
              </a:schemeClr>
            </a:glow>
          </a:effectLst>
          <a:scene3d>
            <a:camera prst="orthographicFront"/>
            <a:lightRig rig="flood" dir="t"/>
          </a:scene3d>
          <a:sp3d extrusionH="76200" prstMaterial="powder">
            <a:extrusionClr>
              <a:schemeClr val="bg1">
                <a:lumMod val="8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sz="1600" b="1" dirty="0">
                <a:solidFill>
                  <a:schemeClr val="tx1"/>
                </a:solidFill>
                <a:latin typeface="Candara" pitchFamily="34" charset="0"/>
              </a:rPr>
              <a:t>The first two maths functions that change a number to another.  These functions allow you to find the total of two or more values by combining them (adding) or to reverse that process, separating combined values back into their original values.</a:t>
            </a:r>
          </a:p>
          <a:p>
            <a:pPr algn="just"/>
            <a:endParaRPr lang="en-GB" sz="1600" b="1" dirty="0">
              <a:solidFill>
                <a:schemeClr val="tx1"/>
              </a:solidFill>
              <a:latin typeface="Candara" pitchFamily="34" charset="0"/>
            </a:endParaRPr>
          </a:p>
          <a:p>
            <a:pPr algn="just"/>
            <a:r>
              <a:rPr lang="en-GB" sz="1600" b="1" dirty="0">
                <a:solidFill>
                  <a:schemeClr val="tx1"/>
                </a:solidFill>
                <a:latin typeface="Candara" pitchFamily="34" charset="0"/>
              </a:rPr>
              <a:t>These two topics at first appear different and are often taught separately and using different methods, however they are strongly related and therefore should be worked on at the same time to make the connection between them.  </a:t>
            </a:r>
          </a:p>
          <a:p>
            <a:pPr algn="just"/>
            <a:endParaRPr lang="en-GB" sz="1600" b="1" dirty="0">
              <a:solidFill>
                <a:schemeClr val="tx1"/>
              </a:solidFill>
              <a:latin typeface="Candara" pitchFamily="34" charset="0"/>
            </a:endParaRPr>
          </a:p>
          <a:p>
            <a:pPr algn="just"/>
            <a:r>
              <a:rPr lang="en-GB" sz="1600" b="1" dirty="0">
                <a:solidFill>
                  <a:schemeClr val="tx1"/>
                </a:solidFill>
                <a:latin typeface="Candara" pitchFamily="34" charset="0"/>
              </a:rPr>
              <a:t>Choose an icon to select where to start</a:t>
            </a:r>
          </a:p>
          <a:p>
            <a:pPr algn="just"/>
            <a:endParaRPr lang="en-GB" sz="1600" b="1" dirty="0">
              <a:solidFill>
                <a:schemeClr val="accent3">
                  <a:lumMod val="50000"/>
                </a:schemeClr>
              </a:solidFill>
              <a:latin typeface="Candara" pitchFamily="34" charset="0"/>
            </a:endParaRPr>
          </a:p>
          <a:p>
            <a:endParaRPr lang="en-GB" sz="1600" dirty="0">
              <a:solidFill>
                <a:schemeClr val="accent3">
                  <a:lumMod val="50000"/>
                </a:schemeClr>
              </a:solidFill>
            </a:endParaRPr>
          </a:p>
        </p:txBody>
      </p:sp>
      <p:sp>
        <p:nvSpPr>
          <p:cNvPr id="7" name="TextBox 6"/>
          <p:cNvSpPr txBox="1"/>
          <p:nvPr/>
        </p:nvSpPr>
        <p:spPr>
          <a:xfrm>
            <a:off x="51128" y="605193"/>
            <a:ext cx="8841352" cy="230832"/>
          </a:xfrm>
          <a:prstGeom prst="rect">
            <a:avLst/>
          </a:prstGeom>
          <a:solidFill>
            <a:schemeClr val="bg1"/>
          </a:solidFill>
        </p:spPr>
        <p:txBody>
          <a:bodyPr wrap="square" rtlCol="0">
            <a:spAutoFit/>
          </a:bodyPr>
          <a:lstStyle/>
          <a:p>
            <a:r>
              <a:rPr lang="en-GB" sz="900" b="1" dirty="0"/>
              <a:t> Home                     Revision          Progress Check 1     Video/Discuss        Vocab / jobs           Lesson                   Activities            Quizzes      Topic Answers   Progress Check 2    Cont. Learning </a:t>
            </a:r>
          </a:p>
        </p:txBody>
      </p:sp>
      <p:sp>
        <p:nvSpPr>
          <p:cNvPr id="4" name="Rectangle 3"/>
          <p:cNvSpPr/>
          <p:nvPr/>
        </p:nvSpPr>
        <p:spPr>
          <a:xfrm>
            <a:off x="2560334" y="87823"/>
            <a:ext cx="636039" cy="51737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pic>
        <p:nvPicPr>
          <p:cNvPr id="2049" name="Picture 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08780" y="104273"/>
            <a:ext cx="503651" cy="423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27265" y="47571"/>
            <a:ext cx="618810" cy="599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36096" y="37527"/>
            <a:ext cx="606976" cy="57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57934" y="36452"/>
            <a:ext cx="641901" cy="610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079221" y="33998"/>
            <a:ext cx="514350" cy="54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51888" y="49893"/>
            <a:ext cx="503304" cy="531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782949" y="22516"/>
            <a:ext cx="541590" cy="531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172400" y="70900"/>
            <a:ext cx="489777" cy="48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235614" y="47571"/>
            <a:ext cx="531638" cy="444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516216" y="11206"/>
            <a:ext cx="503304" cy="531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a:hlinkClick r:id="rId16" action="ppaction://hlinksldjump"/>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1128" y="115843"/>
            <a:ext cx="719214" cy="493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37"/>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1303150" y="1300296"/>
            <a:ext cx="1252625" cy="4532570"/>
          </a:xfrm>
          <a:prstGeom prst="rect">
            <a:avLst/>
          </a:prstGeom>
          <a:noFill/>
          <a:ln>
            <a:noFill/>
          </a:ln>
        </p:spPr>
      </p:pic>
      <p:sp>
        <p:nvSpPr>
          <p:cNvPr id="39" name="Text Box 2"/>
          <p:cNvSpPr txBox="1">
            <a:spLocks noChangeArrowheads="1"/>
          </p:cNvSpPr>
          <p:nvPr/>
        </p:nvSpPr>
        <p:spPr bwMode="auto">
          <a:xfrm>
            <a:off x="-35440" y="4078428"/>
            <a:ext cx="1964902" cy="80021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2000" dirty="0">
                <a:solidFill>
                  <a:srgbClr val="FFFFFF"/>
                </a:solidFill>
                <a:latin typeface="Line Printer (PC)"/>
                <a:ea typeface="Calibri"/>
                <a:cs typeface="Times New Roman"/>
              </a:rPr>
              <a:t>Add and </a:t>
            </a:r>
          </a:p>
          <a:p>
            <a:pPr algn="r">
              <a:lnSpc>
                <a:spcPct val="115000"/>
              </a:lnSpc>
              <a:spcAft>
                <a:spcPts val="0"/>
              </a:spcAft>
            </a:pPr>
            <a:r>
              <a:rPr lang="en-GB" sz="2000" dirty="0">
                <a:solidFill>
                  <a:srgbClr val="FFFFFF"/>
                </a:solidFill>
                <a:effectLst/>
                <a:latin typeface="Line Printer (PC)"/>
                <a:ea typeface="Calibri"/>
                <a:cs typeface="Times New Roman"/>
              </a:rPr>
              <a:t>Subtract</a:t>
            </a:r>
            <a:endParaRPr lang="en-GB" sz="2000" dirty="0">
              <a:effectLst/>
              <a:latin typeface="Calibri"/>
              <a:ea typeface="Calibri"/>
              <a:cs typeface="Times New Roman"/>
            </a:endParaRPr>
          </a:p>
        </p:txBody>
      </p:sp>
      <p:pic>
        <p:nvPicPr>
          <p:cNvPr id="40" name="Picture 3"/>
          <p:cNvPicPr>
            <a:picLocks noChangeAspect="1" noChangeArrowheads="1"/>
          </p:cNvPicPr>
          <p:nvPr/>
        </p:nvPicPr>
        <p:blipFill>
          <a:blip r:embed="rId19">
            <a:duotone>
              <a:prstClr val="black"/>
              <a:srgbClr val="00FF00">
                <a:tint val="45000"/>
                <a:satMod val="400000"/>
              </a:srgbClr>
            </a:duotone>
            <a:extLst>
              <a:ext uri="{BEBA8EAE-BF5A-486C-A8C5-ECC9F3942E4B}">
                <a14:imgProps xmlns:a14="http://schemas.microsoft.com/office/drawing/2010/main">
                  <a14:imgLayer r:embed="rId20">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2269133" y="1515972"/>
            <a:ext cx="286642" cy="4000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 name="Picture 40"/>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467544" y="2808530"/>
            <a:ext cx="1297495" cy="1297500"/>
          </a:xfrm>
          <a:prstGeom prst="rect">
            <a:avLst/>
          </a:prstGeom>
          <a:noFill/>
          <a:ln>
            <a:noFill/>
          </a:ln>
        </p:spPr>
      </p:pic>
      <p:cxnSp>
        <p:nvCxnSpPr>
          <p:cNvPr id="10" name="Straight Connector 9"/>
          <p:cNvCxnSpPr/>
          <p:nvPr/>
        </p:nvCxnSpPr>
        <p:spPr>
          <a:xfrm>
            <a:off x="770342" y="605193"/>
            <a:ext cx="0" cy="230832"/>
          </a:xfrm>
          <a:prstGeom prst="line">
            <a:avLst/>
          </a:prstGeom>
        </p:spPr>
        <p:style>
          <a:lnRef idx="2">
            <a:schemeClr val="accent5"/>
          </a:lnRef>
          <a:fillRef idx="0">
            <a:schemeClr val="accent5"/>
          </a:fillRef>
          <a:effectRef idx="1">
            <a:schemeClr val="accent5"/>
          </a:effectRef>
          <a:fontRef idx="minor">
            <a:schemeClr val="tx1"/>
          </a:fontRef>
        </p:style>
      </p:cxnSp>
      <p:cxnSp>
        <p:nvCxnSpPr>
          <p:cNvPr id="42" name="Straight Connector 41"/>
          <p:cNvCxnSpPr/>
          <p:nvPr/>
        </p:nvCxnSpPr>
        <p:spPr>
          <a:xfrm>
            <a:off x="1619672" y="605193"/>
            <a:ext cx="0" cy="230832"/>
          </a:xfrm>
          <a:prstGeom prst="line">
            <a:avLst/>
          </a:prstGeom>
        </p:spPr>
        <p:style>
          <a:lnRef idx="2">
            <a:schemeClr val="accent5"/>
          </a:lnRef>
          <a:fillRef idx="0">
            <a:schemeClr val="accent5"/>
          </a:fillRef>
          <a:effectRef idx="1">
            <a:schemeClr val="accent5"/>
          </a:effectRef>
          <a:fontRef idx="minor">
            <a:schemeClr val="tx1"/>
          </a:fontRef>
        </p:style>
      </p:cxnSp>
      <p:cxnSp>
        <p:nvCxnSpPr>
          <p:cNvPr id="43" name="Straight Connector 42"/>
          <p:cNvCxnSpPr/>
          <p:nvPr/>
        </p:nvCxnSpPr>
        <p:spPr>
          <a:xfrm>
            <a:off x="2483768" y="595607"/>
            <a:ext cx="0" cy="230832"/>
          </a:xfrm>
          <a:prstGeom prst="line">
            <a:avLst/>
          </a:prstGeom>
        </p:spPr>
        <p:style>
          <a:lnRef idx="2">
            <a:schemeClr val="accent5"/>
          </a:lnRef>
          <a:fillRef idx="0">
            <a:schemeClr val="accent5"/>
          </a:fillRef>
          <a:effectRef idx="1">
            <a:schemeClr val="accent5"/>
          </a:effectRef>
          <a:fontRef idx="minor">
            <a:schemeClr val="tx1"/>
          </a:fontRef>
        </p:style>
      </p:cxnSp>
      <p:cxnSp>
        <p:nvCxnSpPr>
          <p:cNvPr id="44" name="Straight Connector 43"/>
          <p:cNvCxnSpPr/>
          <p:nvPr/>
        </p:nvCxnSpPr>
        <p:spPr>
          <a:xfrm>
            <a:off x="3347864" y="595607"/>
            <a:ext cx="0" cy="230832"/>
          </a:xfrm>
          <a:prstGeom prst="line">
            <a:avLst/>
          </a:prstGeom>
        </p:spPr>
        <p:style>
          <a:lnRef idx="2">
            <a:schemeClr val="accent5"/>
          </a:lnRef>
          <a:fillRef idx="0">
            <a:schemeClr val="accent5"/>
          </a:fillRef>
          <a:effectRef idx="1">
            <a:schemeClr val="accent5"/>
          </a:effectRef>
          <a:fontRef idx="minor">
            <a:schemeClr val="tx1"/>
          </a:fontRef>
        </p:style>
      </p:cxnSp>
      <p:cxnSp>
        <p:nvCxnSpPr>
          <p:cNvPr id="45" name="Straight Connector 44"/>
          <p:cNvCxnSpPr/>
          <p:nvPr/>
        </p:nvCxnSpPr>
        <p:spPr>
          <a:xfrm>
            <a:off x="4139952" y="581686"/>
            <a:ext cx="0" cy="230832"/>
          </a:xfrm>
          <a:prstGeom prst="line">
            <a:avLst/>
          </a:prstGeom>
        </p:spPr>
        <p:style>
          <a:lnRef idx="2">
            <a:schemeClr val="accent5"/>
          </a:lnRef>
          <a:fillRef idx="0">
            <a:schemeClr val="accent5"/>
          </a:fillRef>
          <a:effectRef idx="1">
            <a:schemeClr val="accent5"/>
          </a:effectRef>
          <a:fontRef idx="minor">
            <a:schemeClr val="tx1"/>
          </a:fontRef>
        </p:style>
      </p:cxnSp>
      <p:cxnSp>
        <p:nvCxnSpPr>
          <p:cNvPr id="46" name="Straight Connector 45"/>
          <p:cNvCxnSpPr/>
          <p:nvPr/>
        </p:nvCxnSpPr>
        <p:spPr>
          <a:xfrm>
            <a:off x="4932040" y="586021"/>
            <a:ext cx="0" cy="230832"/>
          </a:xfrm>
          <a:prstGeom prst="line">
            <a:avLst/>
          </a:prstGeom>
        </p:spPr>
        <p:style>
          <a:lnRef idx="2">
            <a:schemeClr val="accent5"/>
          </a:lnRef>
          <a:fillRef idx="0">
            <a:schemeClr val="accent5"/>
          </a:fillRef>
          <a:effectRef idx="1">
            <a:schemeClr val="accent5"/>
          </a:effectRef>
          <a:fontRef idx="minor">
            <a:schemeClr val="tx1"/>
          </a:fontRef>
        </p:style>
      </p:cxnSp>
      <p:cxnSp>
        <p:nvCxnSpPr>
          <p:cNvPr id="47" name="Straight Connector 46"/>
          <p:cNvCxnSpPr/>
          <p:nvPr/>
        </p:nvCxnSpPr>
        <p:spPr>
          <a:xfrm>
            <a:off x="5652120" y="581686"/>
            <a:ext cx="0" cy="230832"/>
          </a:xfrm>
          <a:prstGeom prst="line">
            <a:avLst/>
          </a:prstGeom>
        </p:spPr>
        <p:style>
          <a:lnRef idx="2">
            <a:schemeClr val="accent5"/>
          </a:lnRef>
          <a:fillRef idx="0">
            <a:schemeClr val="accent5"/>
          </a:fillRef>
          <a:effectRef idx="1">
            <a:schemeClr val="accent5"/>
          </a:effectRef>
          <a:fontRef idx="minor">
            <a:schemeClr val="tx1"/>
          </a:fontRef>
        </p:style>
      </p:cxnSp>
      <p:cxnSp>
        <p:nvCxnSpPr>
          <p:cNvPr id="48" name="Straight Connector 47"/>
          <p:cNvCxnSpPr/>
          <p:nvPr/>
        </p:nvCxnSpPr>
        <p:spPr>
          <a:xfrm>
            <a:off x="6324539" y="605193"/>
            <a:ext cx="0" cy="230832"/>
          </a:xfrm>
          <a:prstGeom prst="line">
            <a:avLst/>
          </a:prstGeom>
        </p:spPr>
        <p:style>
          <a:lnRef idx="2">
            <a:schemeClr val="accent5"/>
          </a:lnRef>
          <a:fillRef idx="0">
            <a:schemeClr val="accent5"/>
          </a:fillRef>
          <a:effectRef idx="1">
            <a:schemeClr val="accent5"/>
          </a:effectRef>
          <a:fontRef idx="minor">
            <a:schemeClr val="tx1"/>
          </a:fontRef>
        </p:style>
      </p:cxnSp>
      <p:cxnSp>
        <p:nvCxnSpPr>
          <p:cNvPr id="49" name="Straight Connector 48"/>
          <p:cNvCxnSpPr/>
          <p:nvPr/>
        </p:nvCxnSpPr>
        <p:spPr>
          <a:xfrm>
            <a:off x="7092280" y="610238"/>
            <a:ext cx="0" cy="230832"/>
          </a:xfrm>
          <a:prstGeom prst="line">
            <a:avLst/>
          </a:prstGeom>
        </p:spPr>
        <p:style>
          <a:lnRef idx="2">
            <a:schemeClr val="accent5"/>
          </a:lnRef>
          <a:fillRef idx="0">
            <a:schemeClr val="accent5"/>
          </a:fillRef>
          <a:effectRef idx="1">
            <a:schemeClr val="accent5"/>
          </a:effectRef>
          <a:fontRef idx="minor">
            <a:schemeClr val="tx1"/>
          </a:fontRef>
        </p:style>
      </p:cxnSp>
      <p:cxnSp>
        <p:nvCxnSpPr>
          <p:cNvPr id="50" name="Straight Connector 49"/>
          <p:cNvCxnSpPr/>
          <p:nvPr/>
        </p:nvCxnSpPr>
        <p:spPr>
          <a:xfrm>
            <a:off x="8028384" y="586021"/>
            <a:ext cx="0" cy="230832"/>
          </a:xfrm>
          <a:prstGeom prst="line">
            <a:avLst/>
          </a:prstGeom>
        </p:spPr>
        <p:style>
          <a:lnRef idx="2">
            <a:schemeClr val="accent5"/>
          </a:lnRef>
          <a:fillRef idx="0">
            <a:schemeClr val="accent5"/>
          </a:fillRef>
          <a:effectRef idx="1">
            <a:schemeClr val="accent5"/>
          </a:effectRef>
          <a:fontRef idx="minor">
            <a:schemeClr val="tx1"/>
          </a:fontRef>
        </p:style>
      </p:cxnSp>
    </p:spTree>
    <p:extLst>
      <p:ext uri="{BB962C8B-B14F-4D97-AF65-F5344CB8AC3E}">
        <p14:creationId xmlns:p14="http://schemas.microsoft.com/office/powerpoint/2010/main" val="546644585"/>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p:cNvPicPr>
            <a:picLocks noChangeAspect="1" noChangeArrowheads="1"/>
          </p:cNvPicPr>
          <p:nvPr/>
        </p:nvPicPr>
        <p:blipFill>
          <a:blip r:embed="rId3">
            <a:duotone>
              <a:prstClr val="black"/>
              <a:srgbClr val="00FF00">
                <a:tint val="45000"/>
                <a:satMod val="400000"/>
              </a:srgbClr>
            </a:duotone>
            <a:extLst>
              <a:ext uri="{BEBA8EAE-BF5A-486C-A8C5-ECC9F3942E4B}">
                <a14:imgProps xmlns:a14="http://schemas.microsoft.com/office/drawing/2010/main">
                  <a14:imgLayer r:embed="rId4">
                    <a14:imgEffect>
                      <a14:artisticCement/>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6435520"/>
            <a:ext cx="9157052" cy="435283"/>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Warm up exercises 1 </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3" name="Group 2"/>
          <p:cNvGrpSpPr/>
          <p:nvPr/>
        </p:nvGrpSpPr>
        <p:grpSpPr>
          <a:xfrm>
            <a:off x="111804" y="1129778"/>
            <a:ext cx="8852683" cy="5129891"/>
            <a:chOff x="3275856" y="1289754"/>
            <a:chExt cx="5505450" cy="4803631"/>
          </a:xfrm>
        </p:grpSpPr>
        <p:pic>
          <p:nvPicPr>
            <p:cNvPr id="11"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5856" y="1289754"/>
              <a:ext cx="5505450" cy="452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6200000">
              <a:off x="1262662" y="3719675"/>
              <a:ext cx="4386904" cy="360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636372" y="1706480"/>
              <a:ext cx="5144934" cy="4386905"/>
            </a:xfrm>
            <a:prstGeom prst="snip1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96119" y="1734534"/>
            <a:ext cx="436633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0800000">
            <a:off x="4196117" y="5875374"/>
            <a:ext cx="436633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95735" y="1810368"/>
            <a:ext cx="1769517" cy="12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0800000">
            <a:off x="2195736" y="5991338"/>
            <a:ext cx="1769517" cy="12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ectangle 25"/>
          <p:cNvSpPr/>
          <p:nvPr/>
        </p:nvSpPr>
        <p:spPr>
          <a:xfrm>
            <a:off x="672074" y="6027774"/>
            <a:ext cx="7638326" cy="369332"/>
          </a:xfrm>
          <a:prstGeom prst="rect">
            <a:avLst/>
          </a:prstGeom>
        </p:spPr>
        <p:txBody>
          <a:bodyPr wrap="square">
            <a:spAutoFit/>
          </a:bodyPr>
          <a:lstStyle/>
          <a:p>
            <a:r>
              <a:rPr lang="en-GB" dirty="0">
                <a:latin typeface="Impact" pitchFamily="34" charset="0"/>
              </a:rPr>
              <a:t>Lets start today by revising !  Complete the above sums and multiplication grid</a:t>
            </a:r>
          </a:p>
        </p:txBody>
      </p:sp>
      <p:pic>
        <p:nvPicPr>
          <p:cNvPr id="27"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55776" y="519037"/>
            <a:ext cx="641901" cy="610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8" name="Group 27"/>
          <p:cNvGrpSpPr/>
          <p:nvPr/>
        </p:nvGrpSpPr>
        <p:grpSpPr>
          <a:xfrm>
            <a:off x="111805" y="49430"/>
            <a:ext cx="810644" cy="1884463"/>
            <a:chOff x="111805" y="49430"/>
            <a:chExt cx="810644" cy="1884463"/>
          </a:xfrm>
        </p:grpSpPr>
        <p:pic>
          <p:nvPicPr>
            <p:cNvPr id="29" name="Picture 28"/>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01657" y="49430"/>
              <a:ext cx="520792" cy="1884463"/>
            </a:xfrm>
            <a:prstGeom prst="rect">
              <a:avLst/>
            </a:prstGeom>
            <a:noFill/>
            <a:ln>
              <a:noFill/>
            </a:ln>
          </p:spPr>
        </p:pic>
        <p:pic>
          <p:nvPicPr>
            <p:cNvPr id="30" name="Picture 29"/>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11805" y="656504"/>
              <a:ext cx="539447" cy="539449"/>
            </a:xfrm>
            <a:prstGeom prst="rect">
              <a:avLst/>
            </a:prstGeom>
            <a:noFill/>
            <a:ln>
              <a:noFill/>
            </a:ln>
          </p:spPr>
        </p:pic>
      </p:grpSp>
      <p:pic>
        <p:nvPicPr>
          <p:cNvPr id="1026" name="Picture 2"/>
          <p:cNvPicPr>
            <a:picLocks noChangeAspect="1" noChangeArrowheads="1"/>
          </p:cNvPicPr>
          <p:nvPr/>
        </p:nvPicPr>
        <p:blipFill>
          <a:blip r:embed="rId12">
            <a:extLst>
              <a:ext uri="{BEBA8EAE-BF5A-486C-A8C5-ECC9F3942E4B}">
                <a14:imgProps xmlns:a14="http://schemas.microsoft.com/office/drawing/2010/main">
                  <a14:imgLayer r:embed="rId13">
                    <a14:imgEffect>
                      <a14:artisticPlasticWrap/>
                    </a14:imgEffect>
                  </a14:imgLayer>
                </a14:imgProps>
              </a:ext>
              <a:ext uri="{28A0092B-C50C-407E-A947-70E740481C1C}">
                <a14:useLocalDpi xmlns:a14="http://schemas.microsoft.com/office/drawing/2010/main" val="0"/>
              </a:ext>
            </a:extLst>
          </a:blip>
          <a:srcRect/>
          <a:stretch>
            <a:fillRect/>
          </a:stretch>
        </p:blipFill>
        <p:spPr bwMode="auto">
          <a:xfrm>
            <a:off x="755576" y="1933893"/>
            <a:ext cx="1430855" cy="4180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6" name="Object 5"/>
          <p:cNvGraphicFramePr>
            <a:graphicFrameLocks noChangeAspect="1"/>
          </p:cNvGraphicFramePr>
          <p:nvPr>
            <p:extLst>
              <p:ext uri="{D42A27DB-BD31-4B8C-83A1-F6EECF244321}">
                <p14:modId xmlns:p14="http://schemas.microsoft.com/office/powerpoint/2010/main" val="2175645734"/>
              </p:ext>
            </p:extLst>
          </p:nvPr>
        </p:nvGraphicFramePr>
        <p:xfrm>
          <a:off x="2278102" y="2082825"/>
          <a:ext cx="1918017" cy="3679105"/>
        </p:xfrm>
        <a:graphic>
          <a:graphicData uri="http://schemas.openxmlformats.org/presentationml/2006/ole">
            <mc:AlternateContent xmlns:mc="http://schemas.openxmlformats.org/markup-compatibility/2006">
              <mc:Choice xmlns:v="urn:schemas-microsoft-com:vml" Requires="v">
                <p:oleObj name="Worksheet" r:id="rId14" imgW="2095567" imgH="4019510" progId="Excel.Sheet.12">
                  <p:embed/>
                </p:oleObj>
              </mc:Choice>
              <mc:Fallback>
                <p:oleObj name="Worksheet" r:id="rId14" imgW="2095567" imgH="4019510" progId="Excel.Sheet.12">
                  <p:embed/>
                  <p:pic>
                    <p:nvPicPr>
                      <p:cNvPr id="0" name=""/>
                      <p:cNvPicPr/>
                      <p:nvPr/>
                    </p:nvPicPr>
                    <p:blipFill>
                      <a:blip r:embed="rId15"/>
                      <a:stretch>
                        <a:fillRect/>
                      </a:stretch>
                    </p:blipFill>
                    <p:spPr>
                      <a:xfrm>
                        <a:off x="2278102" y="2082825"/>
                        <a:ext cx="1918017" cy="3679105"/>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013912866"/>
              </p:ext>
            </p:extLst>
          </p:nvPr>
        </p:nvGraphicFramePr>
        <p:xfrm>
          <a:off x="4283968" y="2053128"/>
          <a:ext cx="4557801" cy="3822245"/>
        </p:xfrm>
        <a:graphic>
          <a:graphicData uri="http://schemas.openxmlformats.org/presentationml/2006/ole">
            <mc:AlternateContent xmlns:mc="http://schemas.openxmlformats.org/markup-compatibility/2006">
              <mc:Choice xmlns:v="urn:schemas-microsoft-com:vml" Requires="v">
                <p:oleObj name="Worksheet" r:id="rId16" imgW="6105441" imgH="4076789" progId="Excel.Sheet.12">
                  <p:embed/>
                </p:oleObj>
              </mc:Choice>
              <mc:Fallback>
                <p:oleObj name="Worksheet" r:id="rId16" imgW="6105441" imgH="4076789" progId="Excel.Sheet.12">
                  <p:embed/>
                  <p:pic>
                    <p:nvPicPr>
                      <p:cNvPr id="0" name=""/>
                      <p:cNvPicPr/>
                      <p:nvPr/>
                    </p:nvPicPr>
                    <p:blipFill>
                      <a:blip r:embed="rId17"/>
                      <a:stretch>
                        <a:fillRect/>
                      </a:stretch>
                    </p:blipFill>
                    <p:spPr>
                      <a:xfrm>
                        <a:off x="4283968" y="2053128"/>
                        <a:ext cx="4557801" cy="3822245"/>
                      </a:xfrm>
                      <a:prstGeom prst="rect">
                        <a:avLst/>
                      </a:prstGeom>
                    </p:spPr>
                  </p:pic>
                </p:oleObj>
              </mc:Fallback>
            </mc:AlternateContent>
          </a:graphicData>
        </a:graphic>
      </p:graphicFrame>
    </p:spTree>
    <p:extLst>
      <p:ext uri="{BB962C8B-B14F-4D97-AF65-F5344CB8AC3E}">
        <p14:creationId xmlns:p14="http://schemas.microsoft.com/office/powerpoint/2010/main" val="4279546763"/>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p:cNvPicPr>
            <a:picLocks noChangeAspect="1" noChangeArrowheads="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artisticCement/>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2"/>
          <p:cNvGrpSpPr/>
          <p:nvPr/>
        </p:nvGrpSpPr>
        <p:grpSpPr>
          <a:xfrm>
            <a:off x="111805" y="1179428"/>
            <a:ext cx="8852683" cy="5129891"/>
            <a:chOff x="3275856" y="1289754"/>
            <a:chExt cx="5505450" cy="4803631"/>
          </a:xfrm>
        </p:grpSpPr>
        <p:sp>
          <p:nvSpPr>
            <p:cNvPr id="13" name="Snip Single Corner Rectangle 12"/>
            <p:cNvSpPr/>
            <p:nvPr/>
          </p:nvSpPr>
          <p:spPr>
            <a:xfrm>
              <a:off x="3636372" y="1706480"/>
              <a:ext cx="5144934" cy="4386905"/>
            </a:xfrm>
            <a:prstGeom prst="snip1Rect">
              <a:avLst>
                <a:gd name="adj" fmla="val 469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5856" y="1289754"/>
              <a:ext cx="5505450" cy="452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1262662" y="3719675"/>
              <a:ext cx="4386904" cy="360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12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6435520"/>
            <a:ext cx="9157052" cy="435283"/>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Warm up exercises 2 </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29119" y="1712345"/>
            <a:ext cx="52914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0800000">
            <a:off x="1729118" y="5999468"/>
            <a:ext cx="52914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55776" y="519037"/>
            <a:ext cx="641901" cy="610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2" name="Group 21"/>
          <p:cNvGrpSpPr/>
          <p:nvPr/>
        </p:nvGrpSpPr>
        <p:grpSpPr>
          <a:xfrm>
            <a:off x="111805" y="49430"/>
            <a:ext cx="810644" cy="1884463"/>
            <a:chOff x="111805" y="49430"/>
            <a:chExt cx="810644" cy="1884463"/>
          </a:xfrm>
        </p:grpSpPr>
        <p:pic>
          <p:nvPicPr>
            <p:cNvPr id="23" name="Picture 2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01657" y="49430"/>
              <a:ext cx="520792" cy="1884463"/>
            </a:xfrm>
            <a:prstGeom prst="rect">
              <a:avLst/>
            </a:prstGeom>
            <a:noFill/>
            <a:ln>
              <a:noFill/>
            </a:ln>
          </p:spPr>
        </p:pic>
        <p:pic>
          <p:nvPicPr>
            <p:cNvPr id="24" name="Picture 23"/>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11805" y="656504"/>
              <a:ext cx="539447" cy="539449"/>
            </a:xfrm>
            <a:prstGeom prst="rect">
              <a:avLst/>
            </a:prstGeom>
            <a:noFill/>
            <a:ln>
              <a:noFill/>
            </a:ln>
          </p:spPr>
        </p:pic>
      </p:grpSp>
      <p:pic>
        <p:nvPicPr>
          <p:cNvPr id="2050"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16255" y="2069674"/>
            <a:ext cx="971550" cy="390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164288" y="1968376"/>
            <a:ext cx="1512168" cy="4239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6" name="Object 5"/>
          <p:cNvGraphicFramePr>
            <a:graphicFrameLocks noChangeAspect="1"/>
          </p:cNvGraphicFramePr>
          <p:nvPr>
            <p:extLst>
              <p:ext uri="{D42A27DB-BD31-4B8C-83A1-F6EECF244321}">
                <p14:modId xmlns:p14="http://schemas.microsoft.com/office/powerpoint/2010/main" val="3161562607"/>
              </p:ext>
            </p:extLst>
          </p:nvPr>
        </p:nvGraphicFramePr>
        <p:xfrm>
          <a:off x="1962594" y="2112401"/>
          <a:ext cx="4824536" cy="3819796"/>
        </p:xfrm>
        <a:graphic>
          <a:graphicData uri="http://schemas.openxmlformats.org/presentationml/2006/ole">
            <mc:AlternateContent xmlns:mc="http://schemas.openxmlformats.org/markup-compatibility/2006">
              <mc:Choice xmlns:v="urn:schemas-microsoft-com:vml" Requires="v">
                <p:oleObj name="Worksheet" r:id="rId13" imgW="5410335" imgH="4514755" progId="Excel.Sheet.12">
                  <p:embed/>
                </p:oleObj>
              </mc:Choice>
              <mc:Fallback>
                <p:oleObj name="Worksheet" r:id="rId13" imgW="5410335" imgH="4514755" progId="Excel.Sheet.12">
                  <p:embed/>
                  <p:pic>
                    <p:nvPicPr>
                      <p:cNvPr id="0" name=""/>
                      <p:cNvPicPr/>
                      <p:nvPr/>
                    </p:nvPicPr>
                    <p:blipFill>
                      <a:blip r:embed="rId14"/>
                      <a:stretch>
                        <a:fillRect/>
                      </a:stretch>
                    </p:blipFill>
                    <p:spPr>
                      <a:xfrm>
                        <a:off x="1962594" y="2112401"/>
                        <a:ext cx="4824536" cy="3819796"/>
                      </a:xfrm>
                      <a:prstGeom prst="rect">
                        <a:avLst/>
                      </a:prstGeom>
                    </p:spPr>
                  </p:pic>
                </p:oleObj>
              </mc:Fallback>
            </mc:AlternateContent>
          </a:graphicData>
        </a:graphic>
      </p:graphicFrame>
    </p:spTree>
    <p:extLst>
      <p:ext uri="{BB962C8B-B14F-4D97-AF65-F5344CB8AC3E}">
        <p14:creationId xmlns:p14="http://schemas.microsoft.com/office/powerpoint/2010/main" val="1003597011"/>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p:cNvPicPr>
            <a:picLocks noChangeAspect="1" noChangeArrowheads="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artisticCement/>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435520"/>
            <a:ext cx="9157052" cy="435283"/>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23514"/>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Warm up exercises 3 </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3" name="Group 2"/>
          <p:cNvGrpSpPr/>
          <p:nvPr/>
        </p:nvGrpSpPr>
        <p:grpSpPr>
          <a:xfrm>
            <a:off x="111805" y="1179428"/>
            <a:ext cx="8852683" cy="5129891"/>
            <a:chOff x="3275856" y="1289754"/>
            <a:chExt cx="5505450" cy="4803631"/>
          </a:xfrm>
        </p:grpSpPr>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5856" y="1289754"/>
              <a:ext cx="5505450" cy="452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1262662" y="3719675"/>
              <a:ext cx="4386904" cy="360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636372" y="1706480"/>
              <a:ext cx="5144934" cy="4386905"/>
            </a:xfrm>
            <a:prstGeom prst="snip1Rect">
              <a:avLst>
                <a:gd name="adj" fmla="val 304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7"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55776" y="519037"/>
            <a:ext cx="641901" cy="610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8" name="Group 17"/>
          <p:cNvGrpSpPr/>
          <p:nvPr/>
        </p:nvGrpSpPr>
        <p:grpSpPr>
          <a:xfrm>
            <a:off x="111805" y="49430"/>
            <a:ext cx="810644" cy="1884463"/>
            <a:chOff x="111805" y="49430"/>
            <a:chExt cx="810644" cy="1884463"/>
          </a:xfrm>
        </p:grpSpPr>
        <p:pic>
          <p:nvPicPr>
            <p:cNvPr id="19" name="Picture 1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01657" y="49430"/>
              <a:ext cx="520792" cy="1884463"/>
            </a:xfrm>
            <a:prstGeom prst="rect">
              <a:avLst/>
            </a:prstGeom>
            <a:noFill/>
            <a:ln>
              <a:noFill/>
            </a:ln>
          </p:spPr>
        </p:pic>
        <p:pic>
          <p:nvPicPr>
            <p:cNvPr id="20" name="Picture 1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11805" y="656504"/>
              <a:ext cx="539447" cy="539449"/>
            </a:xfrm>
            <a:prstGeom prst="rect">
              <a:avLst/>
            </a:prstGeom>
            <a:noFill/>
            <a:ln>
              <a:noFill/>
            </a:ln>
          </p:spPr>
        </p:pic>
      </p:grpSp>
      <p:pic>
        <p:nvPicPr>
          <p:cNvPr id="3075"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12356" y="1772816"/>
            <a:ext cx="1315197" cy="4502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91508" y="1641261"/>
            <a:ext cx="7336875" cy="46337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1606758"/>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2"/>
          <p:cNvPicPr>
            <a:picLocks noChangeAspect="1" noChangeArrowheads="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artisticCement/>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435520"/>
            <a:ext cx="9157052" cy="435283"/>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Progress Checker 1</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3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57935" y="602364"/>
            <a:ext cx="503304" cy="531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3" name="Group 32"/>
          <p:cNvGrpSpPr/>
          <p:nvPr/>
        </p:nvGrpSpPr>
        <p:grpSpPr>
          <a:xfrm>
            <a:off x="111805" y="49430"/>
            <a:ext cx="810644" cy="1884463"/>
            <a:chOff x="111805" y="49430"/>
            <a:chExt cx="810644" cy="1884463"/>
          </a:xfrm>
        </p:grpSpPr>
        <p:pic>
          <p:nvPicPr>
            <p:cNvPr id="35" name="Picture 3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01657" y="49430"/>
              <a:ext cx="520792" cy="1884463"/>
            </a:xfrm>
            <a:prstGeom prst="rect">
              <a:avLst/>
            </a:prstGeom>
            <a:noFill/>
            <a:ln>
              <a:noFill/>
            </a:ln>
          </p:spPr>
        </p:pic>
        <p:pic>
          <p:nvPicPr>
            <p:cNvPr id="36" name="Picture 3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11805" y="656504"/>
              <a:ext cx="539447" cy="539449"/>
            </a:xfrm>
            <a:prstGeom prst="rect">
              <a:avLst/>
            </a:prstGeom>
            <a:noFill/>
            <a:ln>
              <a:noFill/>
            </a:ln>
          </p:spPr>
        </p:pic>
      </p:grpSp>
      <p:grpSp>
        <p:nvGrpSpPr>
          <p:cNvPr id="37" name="Group 36"/>
          <p:cNvGrpSpPr/>
          <p:nvPr/>
        </p:nvGrpSpPr>
        <p:grpSpPr>
          <a:xfrm>
            <a:off x="111805" y="1179428"/>
            <a:ext cx="8852683" cy="5129891"/>
            <a:chOff x="3275856" y="1289754"/>
            <a:chExt cx="5505450" cy="4803631"/>
          </a:xfrm>
        </p:grpSpPr>
        <p:pic>
          <p:nvPicPr>
            <p:cNvPr id="38"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5856" y="1289754"/>
              <a:ext cx="5505450" cy="452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6200000">
              <a:off x="1262662" y="3719675"/>
              <a:ext cx="4386904" cy="360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 name="Snip Single Corner Rectangle 39"/>
            <p:cNvSpPr/>
            <p:nvPr/>
          </p:nvSpPr>
          <p:spPr>
            <a:xfrm>
              <a:off x="3636372" y="1706480"/>
              <a:ext cx="5144934" cy="4386905"/>
            </a:xfrm>
            <a:prstGeom prst="snip1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41"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0800000">
            <a:off x="724419" y="2364617"/>
            <a:ext cx="8049473" cy="26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0800000">
            <a:off x="724418" y="3652575"/>
            <a:ext cx="8049473" cy="26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Snip Diagonal Corner Rectangle 44"/>
          <p:cNvSpPr/>
          <p:nvPr/>
        </p:nvSpPr>
        <p:spPr>
          <a:xfrm>
            <a:off x="4472464" y="3036731"/>
            <a:ext cx="824122" cy="216024"/>
          </a:xfrm>
          <a:prstGeom prst="snip2DiagRect">
            <a:avLst>
              <a:gd name="adj1" fmla="val 50000"/>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6" name="Snip Diagonal Corner Rectangle 45"/>
          <p:cNvSpPr/>
          <p:nvPr/>
        </p:nvSpPr>
        <p:spPr>
          <a:xfrm>
            <a:off x="4898645" y="3189131"/>
            <a:ext cx="824122" cy="216024"/>
          </a:xfrm>
          <a:prstGeom prst="snip2DiagRect">
            <a:avLst>
              <a:gd name="adj1" fmla="val 50000"/>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7" name="Snip Diagonal Corner Rectangle 46"/>
          <p:cNvSpPr/>
          <p:nvPr/>
        </p:nvSpPr>
        <p:spPr>
          <a:xfrm>
            <a:off x="5358132" y="3344639"/>
            <a:ext cx="824122" cy="216024"/>
          </a:xfrm>
          <a:prstGeom prst="snip2DiagRect">
            <a:avLst>
              <a:gd name="adj1" fmla="val 50000"/>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pic>
        <p:nvPicPr>
          <p:cNvPr id="49"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0800000">
            <a:off x="739592" y="4982551"/>
            <a:ext cx="8049473" cy="26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88647" y="4760315"/>
            <a:ext cx="1175841" cy="1522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lowchart: Manual Input 1"/>
          <p:cNvSpPr/>
          <p:nvPr/>
        </p:nvSpPr>
        <p:spPr>
          <a:xfrm>
            <a:off x="922449" y="5340144"/>
            <a:ext cx="1053859" cy="892891"/>
          </a:xfrm>
          <a:prstGeom prst="flowChartManualInpu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GB"/>
          </a:p>
        </p:txBody>
      </p:sp>
      <p:pic>
        <p:nvPicPr>
          <p:cNvPr id="4098" name="Picture 2" descr="http://t3.gstatic.com/images?q=tbn:ANd9GcQLEx66mv9nq9-B4ye5xC7m6GoD2KMfzH2R_X7D4UcSUkK2bk3RoA:upload.wikimedia.org/wikipedia/commons/e/ed/Addition.gif"/>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46755" y="5521720"/>
            <a:ext cx="785538" cy="71131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t0.gstatic.com/images?q=tbn:ANd9GcQzihwkHCyU350oLDwoAGS9BxypsWKvlq6f5wSXOg-y66GUjH4R70Oil2o:upload.wikimedia.org/wikipedia/commons/thumb/5/51/Verticle_Subtraction_Example.svg/180px-Verticle_Subtraction_Example.svg.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0248254">
            <a:off x="6912639" y="5238193"/>
            <a:ext cx="590570" cy="931079"/>
          </a:xfrm>
          <a:prstGeom prst="rect">
            <a:avLst/>
          </a:prstGeom>
          <a:noFill/>
          <a:extLst>
            <a:ext uri="{909E8E84-426E-40DD-AFC4-6F175D3DCCD1}">
              <a14:hiddenFill xmlns:a14="http://schemas.microsoft.com/office/drawing/2010/main">
                <a:solidFill>
                  <a:srgbClr val="FFFFFF"/>
                </a:solidFill>
              </a14:hiddenFill>
            </a:ext>
          </a:extLst>
        </p:spPr>
      </p:pic>
      <p:pic>
        <p:nvPicPr>
          <p:cNvPr id="4105" name="Picture 9" descr="http://www.eduplace.com/math/mw/background/2/12/graphics/ts_2_12_wi-3.gif"/>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905250" y="5521720"/>
            <a:ext cx="1333500" cy="695325"/>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434057" y="5398695"/>
            <a:ext cx="1279498" cy="658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7" name="Picture 1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087896" y="5297037"/>
            <a:ext cx="1687944" cy="816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TextBox 30"/>
          <p:cNvSpPr txBox="1"/>
          <p:nvPr/>
        </p:nvSpPr>
        <p:spPr>
          <a:xfrm>
            <a:off x="783762" y="1643652"/>
            <a:ext cx="6923690" cy="276999"/>
          </a:xfrm>
          <a:prstGeom prst="rect">
            <a:avLst/>
          </a:prstGeom>
          <a:noFill/>
        </p:spPr>
        <p:txBody>
          <a:bodyPr wrap="none" rtlCol="0">
            <a:spAutoFit/>
          </a:bodyPr>
          <a:lstStyle/>
          <a:p>
            <a:r>
              <a:rPr lang="en-GB" sz="1200" dirty="0">
                <a:latin typeface="Impact" pitchFamily="34" charset="0"/>
              </a:rPr>
              <a:t>What do you already know about addition and subtraction ? What did you learn during the week? Examples…</a:t>
            </a:r>
            <a:endParaRPr lang="en-GB" sz="1200" dirty="0"/>
          </a:p>
        </p:txBody>
      </p:sp>
      <p:sp>
        <p:nvSpPr>
          <p:cNvPr id="34" name="TextBox 33"/>
          <p:cNvSpPr txBox="1"/>
          <p:nvPr/>
        </p:nvSpPr>
        <p:spPr>
          <a:xfrm>
            <a:off x="732871" y="2561479"/>
            <a:ext cx="4456669" cy="1169551"/>
          </a:xfrm>
          <a:prstGeom prst="rect">
            <a:avLst/>
          </a:prstGeom>
          <a:noFill/>
        </p:spPr>
        <p:txBody>
          <a:bodyPr wrap="none" rtlCol="0">
            <a:spAutoFit/>
          </a:bodyPr>
          <a:lstStyle/>
          <a:p>
            <a:r>
              <a:rPr lang="en-GB" sz="1400" dirty="0">
                <a:latin typeface="Impact" pitchFamily="34" charset="0"/>
              </a:rPr>
              <a:t> How would you rate your skills in adding </a:t>
            </a:r>
            <a:r>
              <a:rPr lang="en-GB" sz="1400">
                <a:latin typeface="Impact" pitchFamily="34" charset="0"/>
              </a:rPr>
              <a:t>and subtracting?</a:t>
            </a:r>
            <a:endParaRPr lang="en-GB" sz="1400" dirty="0">
              <a:latin typeface="Impact" pitchFamily="34" charset="0"/>
            </a:endParaRPr>
          </a:p>
          <a:p>
            <a:endParaRPr lang="en-GB" sz="1400" dirty="0">
              <a:latin typeface="Impact" pitchFamily="34" charset="0"/>
            </a:endParaRPr>
          </a:p>
          <a:p>
            <a:pPr marL="342900" indent="-342900">
              <a:buAutoNum type="arabicParenR"/>
            </a:pPr>
            <a:r>
              <a:rPr lang="en-GB" sz="1400" dirty="0">
                <a:latin typeface="Impact" pitchFamily="34" charset="0"/>
              </a:rPr>
              <a:t>Excellent ability</a:t>
            </a:r>
          </a:p>
          <a:p>
            <a:pPr marL="342900" indent="-342900">
              <a:buAutoNum type="arabicParenR"/>
            </a:pPr>
            <a:r>
              <a:rPr lang="en-GB" sz="1400" dirty="0">
                <a:latin typeface="Impact" pitchFamily="34" charset="0"/>
              </a:rPr>
              <a:t>Good ability, but working to improve</a:t>
            </a:r>
          </a:p>
          <a:p>
            <a:pPr marL="342900" indent="-342900">
              <a:buAutoNum type="arabicParenR"/>
            </a:pPr>
            <a:r>
              <a:rPr lang="en-GB" sz="1400" dirty="0">
                <a:latin typeface="Impact" pitchFamily="34" charset="0"/>
              </a:rPr>
              <a:t>Ok, making a start but I know I have lots to still learn</a:t>
            </a:r>
            <a:endParaRPr lang="en-GB" sz="1400" dirty="0"/>
          </a:p>
        </p:txBody>
      </p:sp>
      <p:sp>
        <p:nvSpPr>
          <p:cNvPr id="52" name="TextBox 51"/>
          <p:cNvSpPr txBox="1"/>
          <p:nvPr/>
        </p:nvSpPr>
        <p:spPr>
          <a:xfrm>
            <a:off x="705941" y="3880447"/>
            <a:ext cx="6896440" cy="1169551"/>
          </a:xfrm>
          <a:prstGeom prst="rect">
            <a:avLst/>
          </a:prstGeom>
          <a:noFill/>
        </p:spPr>
        <p:txBody>
          <a:bodyPr wrap="none" rtlCol="0">
            <a:spAutoFit/>
          </a:bodyPr>
          <a:lstStyle/>
          <a:p>
            <a:r>
              <a:rPr lang="en-GB" sz="1400" dirty="0">
                <a:latin typeface="Impact" pitchFamily="34" charset="0"/>
              </a:rPr>
              <a:t>The date I started studying:                                                 My aims are…</a:t>
            </a:r>
          </a:p>
          <a:p>
            <a:endParaRPr lang="en-GB" sz="1400" dirty="0">
              <a:latin typeface="Impact" pitchFamily="34" charset="0"/>
            </a:endParaRPr>
          </a:p>
          <a:p>
            <a:r>
              <a:rPr lang="en-GB" sz="1400" dirty="0">
                <a:latin typeface="Impact" pitchFamily="34" charset="0"/>
              </a:rPr>
              <a:t>A    Discover a method to add or subtract two values under a hundred thousand to each other</a:t>
            </a:r>
          </a:p>
          <a:p>
            <a:r>
              <a:rPr lang="en-GB" sz="1400" dirty="0">
                <a:latin typeface="Impact" pitchFamily="34" charset="0"/>
              </a:rPr>
              <a:t>	B     Relate Subtraction back to Addition and select a preferred method</a:t>
            </a:r>
            <a:endParaRPr lang="en-GB" sz="1400" dirty="0"/>
          </a:p>
          <a:p>
            <a:r>
              <a:rPr lang="en-GB" sz="1400" dirty="0">
                <a:latin typeface="Impact" pitchFamily="34" charset="0"/>
              </a:rPr>
              <a:t>		C    Solve real life problems involving adding and subtracting</a:t>
            </a:r>
            <a:endParaRPr lang="en-GB" sz="1400" dirty="0"/>
          </a:p>
        </p:txBody>
      </p:sp>
      <p:sp>
        <p:nvSpPr>
          <p:cNvPr id="42" name="Snip Diagonal Corner Rectangle 41"/>
          <p:cNvSpPr/>
          <p:nvPr/>
        </p:nvSpPr>
        <p:spPr>
          <a:xfrm>
            <a:off x="2961205" y="3994226"/>
            <a:ext cx="1224135" cy="216024"/>
          </a:xfrm>
          <a:prstGeom prst="snip2DiagRect">
            <a:avLst>
              <a:gd name="adj1" fmla="val 50000"/>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Tree>
    <p:extLst>
      <p:ext uri="{BB962C8B-B14F-4D97-AF65-F5344CB8AC3E}">
        <p14:creationId xmlns:p14="http://schemas.microsoft.com/office/powerpoint/2010/main" val="1901094596"/>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artisticCement/>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435520"/>
            <a:ext cx="9157052" cy="435283"/>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23514"/>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Introductory Video and Discussion</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3" name="Group 2"/>
          <p:cNvGrpSpPr/>
          <p:nvPr/>
        </p:nvGrpSpPr>
        <p:grpSpPr>
          <a:xfrm>
            <a:off x="111805" y="1179428"/>
            <a:ext cx="8852683" cy="5129891"/>
            <a:chOff x="3275856" y="1289754"/>
            <a:chExt cx="5505450" cy="4803631"/>
          </a:xfrm>
        </p:grpSpPr>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5856" y="1289754"/>
              <a:ext cx="5505450" cy="452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1262662" y="3719675"/>
              <a:ext cx="4386904" cy="360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626561" y="1706480"/>
              <a:ext cx="5144934" cy="4386905"/>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Rectangle 8"/>
          <p:cNvSpPr/>
          <p:nvPr/>
        </p:nvSpPr>
        <p:spPr>
          <a:xfrm>
            <a:off x="7003898" y="1765873"/>
            <a:ext cx="878702" cy="40011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KHTU.</a:t>
            </a:r>
            <a:endParaRPr lang="en-US" sz="2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28" name="Picture 27" descr="http://www.facilitiesnet.com/graphics/products/-bom08/494.jpg"/>
          <p:cNvPicPr/>
          <p:nvPr/>
        </p:nvPicPr>
        <p:blipFill>
          <a:blip r:embed="rId7" cstate="print">
            <a:extLst>
              <a:ext uri="{BEBA8EAE-BF5A-486C-A8C5-ECC9F3942E4B}">
                <a14:imgProps xmlns:a14="http://schemas.microsoft.com/office/drawing/2010/main">
                  <a14:imgLayer r:embed="rId8">
                    <a14:imgEffect>
                      <a14:artisticPlasticWrap/>
                    </a14:imgEffect>
                    <a14:imgEffect>
                      <a14:colorTemperature colorTemp="4375"/>
                    </a14:imgEffect>
                    <a14:imgEffect>
                      <a14:saturation sat="0"/>
                    </a14:imgEffect>
                    <a14:imgEffect>
                      <a14:brightnessContrast bright="47000" contrast="14000"/>
                    </a14:imgEffect>
                  </a14:imgLayer>
                </a14:imgProps>
              </a:ext>
              <a:ext uri="{28A0092B-C50C-407E-A947-70E740481C1C}">
                <a14:useLocalDpi xmlns:a14="http://schemas.microsoft.com/office/drawing/2010/main" val="0"/>
              </a:ext>
            </a:extLst>
          </a:blip>
          <a:srcRect/>
          <a:stretch>
            <a:fillRect/>
          </a:stretch>
        </p:blipFill>
        <p:spPr bwMode="auto">
          <a:xfrm rot="5400000">
            <a:off x="2361042" y="353948"/>
            <a:ext cx="4392487" cy="7374241"/>
          </a:xfrm>
          <a:prstGeom prst="rect">
            <a:avLst/>
          </a:prstGeom>
          <a:noFill/>
          <a:ln>
            <a:noFill/>
          </a:ln>
        </p:spPr>
      </p:pic>
      <p:pic>
        <p:nvPicPr>
          <p:cNvPr id="32" name="Picture 31"/>
          <p:cNvPicPr/>
          <p:nvPr/>
        </p:nvPicPr>
        <p:blipFill>
          <a:blip r:embed="rId9">
            <a:extLst>
              <a:ext uri="{28A0092B-C50C-407E-A947-70E740481C1C}">
                <a14:useLocalDpi xmlns:a14="http://schemas.microsoft.com/office/drawing/2010/main" val="0"/>
              </a:ext>
            </a:extLst>
          </a:blip>
          <a:srcRect/>
          <a:stretch>
            <a:fillRect/>
          </a:stretch>
        </p:blipFill>
        <p:spPr bwMode="auto">
          <a:xfrm>
            <a:off x="697228" y="1696702"/>
            <a:ext cx="8051236" cy="2889168"/>
          </a:xfrm>
          <a:prstGeom prst="rect">
            <a:avLst/>
          </a:prstGeom>
          <a:noFill/>
          <a:ln>
            <a:noFill/>
          </a:ln>
        </p:spPr>
      </p:pic>
      <p:pic>
        <p:nvPicPr>
          <p:cNvPr id="33" name="Picture 32" descr="http://t0.gstatic.com/images?q=tbn:ANd9GcRulifBJQFeHf9uTB9zOgT7aVi0mWpqcuJvW4geQ0ysGX1leqaS">
            <a:hlinkClick r:id="rId10"/>
          </p:cNvPr>
          <p:cNvPicPr/>
          <p:nvPr/>
        </p:nvPicPr>
        <p:blipFill>
          <a:blip r:embed="rId11">
            <a:extLst>
              <a:ext uri="{28A0092B-C50C-407E-A947-70E740481C1C}">
                <a14:useLocalDpi xmlns:a14="http://schemas.microsoft.com/office/drawing/2010/main" val="0"/>
              </a:ext>
            </a:extLst>
          </a:blip>
          <a:srcRect/>
          <a:stretch>
            <a:fillRect/>
          </a:stretch>
        </p:blipFill>
        <p:spPr bwMode="auto">
          <a:xfrm>
            <a:off x="830601" y="4598188"/>
            <a:ext cx="2924175" cy="1637030"/>
          </a:xfrm>
          <a:prstGeom prst="rect">
            <a:avLst/>
          </a:prstGeom>
          <a:noFill/>
          <a:ln>
            <a:noFill/>
          </a:ln>
        </p:spPr>
      </p:pic>
      <p:pic>
        <p:nvPicPr>
          <p:cNvPr id="35" name="Picture 34" descr="http://t0.gstatic.com/images?q=tbn:ANd9GcRls8nqN4T9mJrWtk3f8Z5wY4u2k5YpcusPz67NYs2OMCTM_Yrd"/>
          <p:cNvPicPr/>
          <p:nvPr/>
        </p:nvPicPr>
        <p:blipFill>
          <a:blip r:embed="rId12">
            <a:extLst>
              <a:ext uri="{BEBA8EAE-BF5A-486C-A8C5-ECC9F3942E4B}">
                <a14:imgProps xmlns:a14="http://schemas.microsoft.com/office/drawing/2010/main">
                  <a14:imgLayer r:embed="rId13">
                    <a14:imgEffect>
                      <a14:artisticFilmGrain/>
                    </a14:imgEffect>
                    <a14:imgEffect>
                      <a14:brightnessContrast bright="54000"/>
                    </a14:imgEffect>
                  </a14:imgLayer>
                </a14:imgProps>
              </a:ext>
              <a:ext uri="{28A0092B-C50C-407E-A947-70E740481C1C}">
                <a14:useLocalDpi xmlns:a14="http://schemas.microsoft.com/office/drawing/2010/main" val="0"/>
              </a:ext>
            </a:extLst>
          </a:blip>
          <a:srcRect/>
          <a:stretch>
            <a:fillRect/>
          </a:stretch>
        </p:blipFill>
        <p:spPr bwMode="auto">
          <a:xfrm>
            <a:off x="870165" y="1844825"/>
            <a:ext cx="7662276" cy="2548388"/>
          </a:xfrm>
          <a:prstGeom prst="rect">
            <a:avLst/>
          </a:prstGeom>
          <a:noFill/>
          <a:ln>
            <a:noFill/>
          </a:ln>
        </p:spPr>
      </p:pic>
      <p:sp>
        <p:nvSpPr>
          <p:cNvPr id="4" name="Rectangle 3"/>
          <p:cNvSpPr/>
          <p:nvPr/>
        </p:nvSpPr>
        <p:spPr>
          <a:xfrm>
            <a:off x="959137" y="1943021"/>
            <a:ext cx="7573304" cy="2308324"/>
          </a:xfrm>
          <a:prstGeom prst="rect">
            <a:avLst/>
          </a:prstGeom>
        </p:spPr>
        <p:txBody>
          <a:bodyPr wrap="square">
            <a:spAutoFit/>
          </a:bodyPr>
          <a:lstStyle/>
          <a:p>
            <a:r>
              <a:rPr lang="en-GB" dirty="0">
                <a:latin typeface="Impact" pitchFamily="34" charset="0"/>
              </a:rPr>
              <a:t>Does adding always make a number bigger ?</a:t>
            </a:r>
          </a:p>
          <a:p>
            <a:r>
              <a:rPr lang="en-GB" dirty="0">
                <a:latin typeface="Impact" pitchFamily="34" charset="0"/>
              </a:rPr>
              <a:t>	Does the order in which you add and subtract matter ?</a:t>
            </a:r>
          </a:p>
          <a:p>
            <a:endParaRPr lang="en-GB" dirty="0">
              <a:latin typeface="Impact" pitchFamily="34" charset="0"/>
            </a:endParaRPr>
          </a:p>
          <a:p>
            <a:r>
              <a:rPr lang="en-GB" dirty="0">
                <a:latin typeface="Impact" pitchFamily="34" charset="0"/>
              </a:rPr>
              <a:t>Can you subtract a big number from a smaller one ?</a:t>
            </a:r>
          </a:p>
          <a:p>
            <a:r>
              <a:rPr lang="en-GB" dirty="0">
                <a:latin typeface="Impact" pitchFamily="34" charset="0"/>
              </a:rPr>
              <a:t>	Which is better, add in your head, on paper, on calculator?</a:t>
            </a:r>
          </a:p>
          <a:p>
            <a:endParaRPr lang="en-GB" dirty="0">
              <a:latin typeface="Impact" pitchFamily="34" charset="0"/>
            </a:endParaRPr>
          </a:p>
          <a:p>
            <a:r>
              <a:rPr lang="en-GB" dirty="0">
                <a:latin typeface="Impact" pitchFamily="34" charset="0"/>
              </a:rPr>
              <a:t>Is there a best method for adding and subtracting?</a:t>
            </a:r>
          </a:p>
          <a:p>
            <a:r>
              <a:rPr lang="en-GB" dirty="0">
                <a:latin typeface="Impact" pitchFamily="34" charset="0"/>
              </a:rPr>
              <a:t>	Does a ‘Decimal point’ affect adding or subtracting?</a:t>
            </a:r>
          </a:p>
        </p:txBody>
      </p:sp>
      <p:sp>
        <p:nvSpPr>
          <p:cNvPr id="10" name="Rectangle 9"/>
          <p:cNvSpPr/>
          <p:nvPr/>
        </p:nvSpPr>
        <p:spPr>
          <a:xfrm>
            <a:off x="4148638" y="4639429"/>
            <a:ext cx="3871060" cy="27699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1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Watch the introductory video and then discuss the above </a:t>
            </a:r>
          </a:p>
        </p:txBody>
      </p:sp>
      <p:sp>
        <p:nvSpPr>
          <p:cNvPr id="36" name="Snip Diagonal Corner Rectangle 35"/>
          <p:cNvSpPr/>
          <p:nvPr/>
        </p:nvSpPr>
        <p:spPr>
          <a:xfrm>
            <a:off x="3419872" y="4916428"/>
            <a:ext cx="5328592" cy="1176868"/>
          </a:xfrm>
          <a:prstGeom prst="snip2DiagRect">
            <a:avLst>
              <a:gd name="adj1" fmla="val 50000"/>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7" name="Rectangle 36"/>
          <p:cNvSpPr/>
          <p:nvPr/>
        </p:nvSpPr>
        <p:spPr>
          <a:xfrm>
            <a:off x="3954166" y="4945434"/>
            <a:ext cx="2164322" cy="276999"/>
          </a:xfrm>
          <a:prstGeom prst="rect">
            <a:avLst/>
          </a:prstGeom>
        </p:spPr>
        <p:txBody>
          <a:bodyPr wrap="square">
            <a:spAutoFit/>
          </a:bodyPr>
          <a:lstStyle/>
          <a:p>
            <a:r>
              <a:rPr lang="en-GB" sz="1200" dirty="0">
                <a:latin typeface="Impact" pitchFamily="34" charset="0"/>
              </a:rPr>
              <a:t>Your thoughts..</a:t>
            </a:r>
          </a:p>
        </p:txBody>
      </p:sp>
      <p:grpSp>
        <p:nvGrpSpPr>
          <p:cNvPr id="24" name="Group 23"/>
          <p:cNvGrpSpPr/>
          <p:nvPr/>
        </p:nvGrpSpPr>
        <p:grpSpPr>
          <a:xfrm>
            <a:off x="111805" y="49430"/>
            <a:ext cx="810644" cy="1884463"/>
            <a:chOff x="111805" y="49430"/>
            <a:chExt cx="810644" cy="1884463"/>
          </a:xfrm>
        </p:grpSpPr>
        <p:pic>
          <p:nvPicPr>
            <p:cNvPr id="25" name="Picture 24"/>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401657" y="49430"/>
              <a:ext cx="520792" cy="1884463"/>
            </a:xfrm>
            <a:prstGeom prst="rect">
              <a:avLst/>
            </a:prstGeom>
            <a:noFill/>
            <a:ln>
              <a:noFill/>
            </a:ln>
          </p:spPr>
        </p:pic>
        <p:pic>
          <p:nvPicPr>
            <p:cNvPr id="26" name="Picture 25"/>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11805" y="656504"/>
              <a:ext cx="539447" cy="539449"/>
            </a:xfrm>
            <a:prstGeom prst="rect">
              <a:avLst/>
            </a:prstGeom>
            <a:noFill/>
            <a:ln>
              <a:noFill/>
            </a:ln>
          </p:spPr>
        </p:pic>
      </p:grpSp>
      <p:pic>
        <p:nvPicPr>
          <p:cNvPr id="23" name="Picture 1"/>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845069" y="656987"/>
            <a:ext cx="503651" cy="423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4566246"/>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1007</TotalTime>
  <Words>2217</Words>
  <Application>Microsoft Office PowerPoint</Application>
  <PresentationFormat>On-screen Show (4:3)</PresentationFormat>
  <Paragraphs>345</Paragraphs>
  <Slides>27</Slides>
  <Notes>2</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27</vt:i4>
      </vt:variant>
    </vt:vector>
  </HeadingPairs>
  <TitlesOfParts>
    <vt:vector size="37" baseType="lpstr">
      <vt:lpstr>Arial</vt:lpstr>
      <vt:lpstr>Arial Black</vt:lpstr>
      <vt:lpstr>Arial Unicode MS</vt:lpstr>
      <vt:lpstr>Calibri</vt:lpstr>
      <vt:lpstr>Candara</vt:lpstr>
      <vt:lpstr>Gill Sans Ultra Bold</vt:lpstr>
      <vt:lpstr>Impact</vt:lpstr>
      <vt:lpstr>Line Printer (PC)</vt:lpstr>
      <vt:lpstr>Office Theme</vt:lpstr>
      <vt:lpstr>Worksheet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Guest</dc:creator>
  <cp:lastModifiedBy>Malcolm Cooke</cp:lastModifiedBy>
  <cp:revision>130</cp:revision>
  <dcterms:created xsi:type="dcterms:W3CDTF">2013-05-06T08:56:40Z</dcterms:created>
  <dcterms:modified xsi:type="dcterms:W3CDTF">2023-09-05T09:08:37Z</dcterms:modified>
</cp:coreProperties>
</file>