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7"/>
  </p:notesMasterIdLst>
  <p:sldIdLst>
    <p:sldId id="301" r:id="rId5"/>
    <p:sldId id="289" r:id="rId6"/>
    <p:sldId id="290" r:id="rId7"/>
    <p:sldId id="291" r:id="rId8"/>
    <p:sldId id="298" r:id="rId9"/>
    <p:sldId id="280" r:id="rId10"/>
    <p:sldId id="281" r:id="rId11"/>
    <p:sldId id="287" r:id="rId12"/>
    <p:sldId id="282" r:id="rId13"/>
    <p:sldId id="284" r:id="rId14"/>
    <p:sldId id="299" r:id="rId15"/>
    <p:sldId id="257" r:id="rId16"/>
    <p:sldId id="256" r:id="rId17"/>
    <p:sldId id="262" r:id="rId18"/>
    <p:sldId id="272" r:id="rId19"/>
    <p:sldId id="273" r:id="rId20"/>
    <p:sldId id="296" r:id="rId21"/>
    <p:sldId id="300" r:id="rId22"/>
    <p:sldId id="295" r:id="rId23"/>
    <p:sldId id="268" r:id="rId24"/>
    <p:sldId id="297" r:id="rId25"/>
    <p:sldId id="288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rran Ashmore" initials="AA" lastIdx="1" clrIdx="0">
    <p:extLst>
      <p:ext uri="{19B8F6BF-5375-455C-9EA6-DF929625EA0E}">
        <p15:presenceInfo xmlns:p15="http://schemas.microsoft.com/office/powerpoint/2012/main" userId="S::Arran.Ashmore@mkcollege.ac.uk::d712f0e5-4220-46a5-8585-627c7dd0ea3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80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B16032-D1EB-4D81-BF99-3064E12611B9}" type="datetimeFigureOut">
              <a:rPr lang="en-GB" smtClean="0"/>
              <a:t>14/02/2024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752890-54D3-445A-9C6E-1EFDAF23F8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6235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80EA92-161E-4736-B470-925394D699B5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11726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80EA92-161E-4736-B470-925394D699B5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46590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80EA92-161E-4736-B470-925394D699B5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7539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To check understanding of topics being covered in the lesson. Some</a:t>
            </a:r>
            <a:r>
              <a:rPr lang="en-GB" baseline="0" dirty="0"/>
              <a:t> classes will know how to do majority of these, therefore you can skip some bits out and spend time on what your students need help with the most.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1B4D1A-2351-4129-BDC4-54CDD697D5EC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58024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80EA92-161E-4736-B470-925394D699B5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40272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80EA92-161E-4736-B470-925394D699B5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3255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E736A0-9F24-45BF-B389-F6478DB45C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28700"/>
            <a:ext cx="9144000" cy="2481263"/>
          </a:xfr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defRPr sz="4000" spc="7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3D85EF-076F-4C35-862A-BAFF685DD6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24376"/>
            <a:ext cx="9144000" cy="1433423"/>
          </a:xfrm>
        </p:spPr>
        <p:txBody>
          <a:bodyPr>
            <a:normAutofit/>
          </a:bodyPr>
          <a:lstStyle>
            <a:lvl1pPr marL="0" indent="0" algn="ctr">
              <a:lnSpc>
                <a:spcPct val="150000"/>
              </a:lnSpc>
              <a:buNone/>
              <a:defRPr sz="1600" b="1" cap="all" spc="6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E221EC-BF54-4DDD-8900-F2027CDAD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213A3-10E9-421F-81BE-56E0786AB515}" type="datetime2">
              <a:rPr lang="en-US" smtClean="0"/>
              <a:t>Wednesday, February 14,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D5AB69-7069-48FB-8925-F2BA84129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9C32A-F7A5-4E3B-A28F-09C82341E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651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A997B-D473-47DE-8B7B-22AB6F31E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526035-4B81-4537-A22D-92C2E0DBB6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C2A44D-F637-4017-BAA2-77756A386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DABC0-2199-478F-BA77-33A651B6CB89}" type="datetime2">
              <a:rPr lang="en-US" smtClean="0"/>
              <a:t>Wednesday, February 14,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1DCE6-ED7D-417C-ABD4-41D61570F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AAF19A-FDAE-446A-A6B6-128F7F96A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578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96D838-45E9-4D61-AA4E-92A32B579F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457199"/>
            <a:ext cx="2628900" cy="5719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3183D0-4392-4364-8A2D-C47A2AF7A8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457199"/>
            <a:ext cx="7734300" cy="5719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4A36C9-28D5-4820-84F1-E4B9F4E50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230C6-DF61-47F4-B8C5-1B70E884BF06}" type="datetime2">
              <a:rPr lang="en-US" smtClean="0"/>
              <a:t>Wednesday, February 14,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97EDC8-558D-4646-86D9-A5424CF2A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0B7537-E67A-411A-BBA4-061521D3D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531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E99D7-1EE5-4262-9359-A0E2B7331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93080"/>
            <a:ext cx="10240903" cy="12334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3DA1C5-272A-45C2-A11A-E7769A27D3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114939"/>
            <a:ext cx="10240903" cy="395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63DA15-1EAB-4524-9BB7-8A7DA82A2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2B50C-7EEE-46CD-BAF7-BBC4026D959A}" type="datetime2">
              <a:rPr lang="en-US" smtClean="0"/>
              <a:t>Wednesday, February 14,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EB93B9-7818-489D-AFFB-B6EAD27FF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528D36-894E-4FCB-B8BB-84DE89949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102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964F1-5687-421F-B3DF-BA3C8DADC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930" y="1709738"/>
            <a:ext cx="9966519" cy="2852737"/>
          </a:xfrm>
        </p:spPr>
        <p:txBody>
          <a:bodyPr anchor="b">
            <a:normAutofit/>
          </a:bodyPr>
          <a:lstStyle>
            <a:lvl1pPr>
              <a:defRPr sz="4400" spc="7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DBB876-5FD9-4964-BD37-6F05DAEBE32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380930" y="4976327"/>
            <a:ext cx="9966520" cy="1113323"/>
          </a:xfrm>
        </p:spPr>
        <p:txBody>
          <a:bodyPr>
            <a:normAutofit/>
          </a:bodyPr>
          <a:lstStyle>
            <a:lvl1pPr marL="0" indent="0">
              <a:buNone/>
              <a:defRPr sz="1200" spc="6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5EA80A-FCDD-4009-9A1F-8B5481786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211C4-AE09-4254-A5E3-6DA9B099C971}" type="datetime2">
              <a:rPr lang="en-US" smtClean="0"/>
              <a:t>Wednesday, February 14,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A3422-56D9-4942-BC63-831AED91F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D4B42A-AC2C-4FD8-AD0D-BECDD3846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768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FDAF1-8359-4A0F-91B3-03E77C670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4054" y="457200"/>
            <a:ext cx="10309745" cy="1233488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1E3D3-6B33-4CA0-B06B-A8BB05CAB3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44054" y="1996141"/>
            <a:ext cx="4975746" cy="41808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29C334-815D-47FD-A9B5-E871E28641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96141"/>
            <a:ext cx="5181600" cy="41808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7975F2-7A90-4820-B90F-D28E31A35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742C3-E082-4760-93B2-E209268DD00C}" type="datetime2">
              <a:rPr lang="en-US" smtClean="0"/>
              <a:t>Wednesday, February 14, 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3CFAD5-8AF8-4610-8324-85AA062E2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808CC8-C46E-4A10-8A83-7A251067E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158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E82B8-F9D9-4F53-A4A6-F12EB5F12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8490" y="457200"/>
            <a:ext cx="9986898" cy="123348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F070CA-85E9-47C7-8564-FFA1AE34B9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68490" y="1681163"/>
            <a:ext cx="462908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38D4B1-41B3-4BF5-9076-A16984A81F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68490" y="2505075"/>
            <a:ext cx="462908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6A38DC-A016-4CFD-AC19-F24A9E0620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4816" y="1681163"/>
            <a:ext cx="501057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F930FA-8C00-42AB-B2D1-FE4E4BDB3C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4814" y="2505075"/>
            <a:ext cx="5010573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8B698E-FAE5-4F2C-AE0E-4FD281E8F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FC950-F824-48B9-B984-CAEE265865E5}" type="datetime2">
              <a:rPr lang="en-US" smtClean="0"/>
              <a:t>Wednesday, February 14, 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C4BB6C-CAA4-4EA8-8EA1-65ADE056F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BB6A12-0532-47CA-B070-232141CC1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847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08FA1-831E-4AD6-B0D1-BA85E67A5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457200"/>
            <a:ext cx="9982199" cy="1233488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E94142-C469-4B0E-8C01-C64BA28F5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3A0F-68E7-4D17-BB84-ED1BA4F6AC6B}" type="datetime2">
              <a:rPr lang="en-US" smtClean="0"/>
              <a:t>Wednesday, February 14, 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AAFCE6-5C7E-438F-8D4A-21E155681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ACFD88-63EA-427F-978C-B7844D1A5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51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82A4F0-76A5-4852-982B-32B3B6857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BC4F-EDA1-4BA2-BFF3-FE5B31CCB58B}" type="datetime2">
              <a:rPr lang="en-US" smtClean="0"/>
              <a:t>Wednesday, February 14, 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50CFAE-4BEB-4272-A2E6-FDD9D6A03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3B71B7-74B7-4CF1-8FE0-F4863CD7D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173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432BE-C4E5-4F12-AB53-EBEF2B76B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8755" y="457200"/>
            <a:ext cx="3932237" cy="192143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AE7F57-4ABF-4BA4-A892-38857A02F6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8130" y="987425"/>
            <a:ext cx="5707257" cy="487362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32E444-E5BD-443F-AB83-84D7CE0AB7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18755" y="2799184"/>
            <a:ext cx="3932237" cy="306980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1998A4-FD2F-4126-99C5-E2063AE02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E694C-1394-4838-A564-7380835C2E77}" type="datetime2">
              <a:rPr lang="en-US" smtClean="0"/>
              <a:t>Wednesday, February 14, 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6457D3-F808-4DB2-9C9C-B185E71F2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31BC9B-21D1-4D2D-B02E-C887A02CA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693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43EC2-2D8C-4E8D-8CC7-967648014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8966" y="681135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66AF89-5FBD-43DD-958D-A5C608AE2E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834742" y="858417"/>
            <a:ext cx="5520645" cy="500263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70A545-2CE6-48C4-A725-EF68A3F1BF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8966" y="2281335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4466B2-6FE6-4352-BBF9-84BCD946C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84B19-1A00-4EDB-8425-E1827A377364}" type="datetime2">
              <a:rPr lang="en-US" smtClean="0"/>
              <a:t>Wednesday, February 14, 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8991BC-29A5-4182-BD83-9D99D2889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C1C78F-6633-4604-8832-8E9D2DC76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116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D4C0BBB-0042-4603-A226-6117F3FD5B3C}"/>
              </a:ext>
            </a:extLst>
          </p:cNvPr>
          <p:cNvSpPr/>
          <p:nvPr/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C44F520-2598-460E-9F91-B02F60830CA2}"/>
              </a:ext>
            </a:extLst>
          </p:cNvPr>
          <p:cNvSpPr/>
          <p:nvPr/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478F2F-4F04-4604-9005-BF0CB1142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61666"/>
            <a:ext cx="9810376" cy="1659404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4A17D2-52AF-4B40-80A8-3E0DB855F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810376" cy="38578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92E0AA-D5B3-4BCF-BA69-209D9B335A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10111" y="6409170"/>
            <a:ext cx="3702392" cy="4488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300" baseline="0">
                <a:solidFill>
                  <a:schemeClr val="bg1"/>
                </a:solidFill>
              </a:defRPr>
            </a:lvl1pPr>
          </a:lstStyle>
          <a:p>
            <a:fld id="{10076A27-8146-4F75-9851-A83577C6FD8A}" type="datetime2">
              <a:rPr lang="en-US" smtClean="0"/>
              <a:t>Wednesday, February 14, 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A637-D86F-4FA1-985D-2D82456511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828801" y="1912217"/>
            <a:ext cx="41148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1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F2FA4D-A931-46BA-B767-29A6FD5AAD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9678" y="6408742"/>
            <a:ext cx="438652" cy="4488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bg1"/>
                </a:solidFill>
              </a:defRPr>
            </a:lvl1pPr>
          </a:lstStyle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712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b="1" i="0" kern="1200" cap="all" spc="7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7.png"/><Relationship Id="rId4" Type="http://schemas.microsoft.com/office/2007/relationships/hdphoto" Target="../media/hdphoto1.wd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0.png"/><Relationship Id="rId3" Type="http://schemas.openxmlformats.org/officeDocument/2006/relationships/image" Target="../media/image12.png"/><Relationship Id="rId7" Type="http://schemas.openxmlformats.org/officeDocument/2006/relationships/image" Target="../media/image8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0.png"/><Relationship Id="rId5" Type="http://schemas.openxmlformats.org/officeDocument/2006/relationships/image" Target="../media/image60.png"/><Relationship Id="rId10" Type="http://schemas.openxmlformats.org/officeDocument/2006/relationships/image" Target="../media/image110.png"/><Relationship Id="rId4" Type="http://schemas.openxmlformats.org/officeDocument/2006/relationships/image" Target="../media/image13.png"/><Relationship Id="rId9" Type="http://schemas.openxmlformats.org/officeDocument/2006/relationships/image" Target="../media/image10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microsoft.com/office/2007/relationships/hdphoto" Target="../media/hdphoto3.wdp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BD4C0BBB-0042-4603-A226-6117F3FD5B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C44F520-2598-460E-9F91-B02F60830C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calculus formula">
            <a:extLst>
              <a:ext uri="{FF2B5EF4-FFF2-40B4-BE49-F238E27FC236}">
                <a16:creationId xmlns:a16="http://schemas.microsoft.com/office/drawing/2014/main" id="{DAF3E55F-A12F-F8BB-9B32-13099A2FAFD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974" b="13537"/>
          <a:stretch/>
        </p:blipFill>
        <p:spPr>
          <a:xfrm>
            <a:off x="6625" y="10"/>
            <a:ext cx="12192000" cy="6875809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0AF57B88-1D4C-41FA-A761-EC1DD10C35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11000">
                <a:schemeClr val="accent2"/>
              </a:gs>
              <a:gs pos="100000">
                <a:schemeClr val="accent6">
                  <a:lumMod val="75000"/>
                  <a:alpha val="32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548F45-5164-4ABB-8212-7F293FDED8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9565" y="2659404"/>
            <a:ext cx="4355594" cy="4040742"/>
          </a:xfrm>
          <a:prstGeom prst="rect">
            <a:avLst/>
          </a:prstGeom>
          <a:gradFill>
            <a:gsLst>
              <a:gs pos="0">
                <a:schemeClr val="accent5">
                  <a:alpha val="65000"/>
                </a:schemeClr>
              </a:gs>
              <a:gs pos="100000">
                <a:schemeClr val="accent6"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5E81CCFB-7BEF-4186-86FB-D09450B4D0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4">
                  <a:lumMod val="20000"/>
                  <a:lumOff val="80000"/>
                  <a:alpha val="0"/>
                </a:schemeClr>
              </a:gs>
              <a:gs pos="100000">
                <a:schemeClr val="accent6">
                  <a:alpha val="29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4F131F-232C-D952-7739-0C4C7157B6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370" y="2950387"/>
            <a:ext cx="3245409" cy="3531403"/>
          </a:xfrm>
        </p:spPr>
        <p:txBody>
          <a:bodyPr vert="horz" lIns="0" tIns="0" rIns="0" bIns="0" rtlCol="0" anchor="t">
            <a:normAutofit/>
          </a:bodyPr>
          <a:lstStyle/>
          <a:p>
            <a:pPr algn="r"/>
            <a:r>
              <a:rPr lang="en-US" sz="3200" spc="750" dirty="0">
                <a:solidFill>
                  <a:schemeClr val="bg1"/>
                </a:solidFill>
              </a:rPr>
              <a:t>Maths</a:t>
            </a:r>
            <a:br>
              <a:rPr lang="en-US" sz="3200" spc="750" dirty="0">
                <a:solidFill>
                  <a:schemeClr val="bg1"/>
                </a:solidFill>
              </a:rPr>
            </a:br>
            <a:r>
              <a:rPr lang="en-US" sz="3200" spc="750" dirty="0">
                <a:solidFill>
                  <a:schemeClr val="bg1"/>
                </a:solidFill>
              </a:rPr>
              <a:t>Intro to Number</a:t>
            </a:r>
          </a:p>
        </p:txBody>
      </p:sp>
    </p:spTree>
    <p:extLst>
      <p:ext uri="{BB962C8B-B14F-4D97-AF65-F5344CB8AC3E}">
        <p14:creationId xmlns:p14="http://schemas.microsoft.com/office/powerpoint/2010/main" val="3609414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08271" y="1386037"/>
            <a:ext cx="5157261" cy="449752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393069" y="1386722"/>
            <a:ext cx="5157261" cy="449752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CA27D25-EBF1-4031-8931-1189D65DB671}"/>
              </a:ext>
            </a:extLst>
          </p:cNvPr>
          <p:cNvSpPr txBox="1"/>
          <p:nvPr/>
        </p:nvSpPr>
        <p:spPr>
          <a:xfrm>
            <a:off x="1200150" y="1885950"/>
            <a:ext cx="406717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GB" sz="2400" b="1" dirty="0"/>
              <a:t>16 – 5 x 2</a:t>
            </a:r>
          </a:p>
          <a:p>
            <a:pPr marL="342900" indent="-342900">
              <a:buAutoNum type="arabicParenR"/>
            </a:pPr>
            <a:endParaRPr lang="en-GB" sz="2400" b="1" dirty="0"/>
          </a:p>
          <a:p>
            <a:pPr marL="342900" indent="-342900">
              <a:buAutoNum type="arabicParenR"/>
            </a:pPr>
            <a:r>
              <a:rPr lang="en-GB" sz="2400" b="1" dirty="0"/>
              <a:t>10 – 3²</a:t>
            </a:r>
          </a:p>
          <a:p>
            <a:pPr marL="342900" indent="-342900">
              <a:buAutoNum type="arabicParenR"/>
            </a:pPr>
            <a:endParaRPr lang="en-GB" sz="2400" b="1" dirty="0"/>
          </a:p>
          <a:p>
            <a:pPr marL="342900" indent="-342900">
              <a:buAutoNum type="arabicParenR"/>
            </a:pPr>
            <a:r>
              <a:rPr lang="en-GB" sz="2400" b="1" dirty="0"/>
              <a:t>8 + 3(5 – 1)</a:t>
            </a:r>
          </a:p>
          <a:p>
            <a:pPr marL="342900" indent="-342900">
              <a:buAutoNum type="arabicParenR"/>
            </a:pPr>
            <a:endParaRPr lang="en-GB" sz="2400" b="1" dirty="0"/>
          </a:p>
          <a:p>
            <a:pPr marL="342900" indent="-342900">
              <a:buAutoNum type="arabicParenR"/>
            </a:pPr>
            <a:r>
              <a:rPr lang="en-GB" sz="2400" b="1" dirty="0"/>
              <a:t>2³ + 3²</a:t>
            </a:r>
          </a:p>
          <a:p>
            <a:pPr marL="342900" indent="-342900">
              <a:buAutoNum type="arabicParenR"/>
            </a:pPr>
            <a:endParaRPr lang="en-GB" sz="2400" b="1" dirty="0"/>
          </a:p>
          <a:p>
            <a:pPr marL="342900" indent="-342900">
              <a:buAutoNum type="arabicParenR"/>
            </a:pPr>
            <a:r>
              <a:rPr lang="en-GB" sz="2400" b="1" dirty="0"/>
              <a:t>(2 + 5)² 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2F9EE53-62B8-41D5-B4B6-DA3E19A2B6DA}"/>
              </a:ext>
            </a:extLst>
          </p:cNvPr>
          <p:cNvSpPr txBox="1"/>
          <p:nvPr/>
        </p:nvSpPr>
        <p:spPr>
          <a:xfrm>
            <a:off x="6589493" y="1741974"/>
            <a:ext cx="476441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US" sz="2400" b="1" dirty="0"/>
              <a:t>Joey thinks the answer to </a:t>
            </a:r>
            <a:br>
              <a:rPr lang="en-US" sz="2400" b="1" dirty="0"/>
            </a:br>
            <a:r>
              <a:rPr lang="en-US" sz="2400" b="1" dirty="0"/>
              <a:t>16 + 4 x 2 is 40. Albert thinks the answer to 16 + 4 x 2 is 24. Who is correct? Explain your answer.</a:t>
            </a:r>
          </a:p>
          <a:p>
            <a:pPr marL="342900" indent="-342900">
              <a:buAutoNum type="arabicParenR"/>
            </a:pPr>
            <a:endParaRPr lang="en-US" sz="2400" b="1" dirty="0"/>
          </a:p>
          <a:p>
            <a:pPr marL="342900" indent="-342900">
              <a:buAutoNum type="arabicParenR"/>
            </a:pPr>
            <a:r>
              <a:rPr lang="en-US" sz="2400" b="1" dirty="0"/>
              <a:t>Put brackets in the following statements to make them true.</a:t>
            </a:r>
          </a:p>
          <a:p>
            <a:pPr marL="342900" indent="-342900">
              <a:buAutoNum type="alphaLcParenR"/>
            </a:pPr>
            <a:r>
              <a:rPr lang="en-GB" sz="2400" b="1" dirty="0"/>
              <a:t>6 x 7 + 3 − 8 = 52</a:t>
            </a:r>
            <a:endParaRPr lang="en-US" sz="2400" b="1" dirty="0"/>
          </a:p>
          <a:p>
            <a:pPr marL="342900" indent="-342900">
              <a:buAutoNum type="alphaLcParenR"/>
            </a:pPr>
            <a:r>
              <a:rPr lang="en-GB" sz="2400" b="1" dirty="0"/>
              <a:t>4 + 3 x 7 − 1 = 42</a:t>
            </a:r>
          </a:p>
        </p:txBody>
      </p:sp>
    </p:spTree>
    <p:extLst>
      <p:ext uri="{BB962C8B-B14F-4D97-AF65-F5344CB8AC3E}">
        <p14:creationId xmlns:p14="http://schemas.microsoft.com/office/powerpoint/2010/main" val="470463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32509" y="249382"/>
            <a:ext cx="3482109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dirty="0"/>
              <a:t>Set 4 Paper 1</a:t>
            </a:r>
          </a:p>
        </p:txBody>
      </p:sp>
      <p:pic>
        <p:nvPicPr>
          <p:cNvPr id="7" name="Picture 2" descr="Image result for calculator symbol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332509" y="721121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&quot;Not Allowed&quot; Symbol 8">
            <a:extLst>
              <a:ext uri="{FF2B5EF4-FFF2-40B4-BE49-F238E27FC236}">
                <a16:creationId xmlns:a16="http://schemas.microsoft.com/office/drawing/2014/main" id="{E220FA85-D416-470C-9B3F-6A52804B0A33}"/>
              </a:ext>
            </a:extLst>
          </p:cNvPr>
          <p:cNvSpPr/>
          <p:nvPr/>
        </p:nvSpPr>
        <p:spPr>
          <a:xfrm>
            <a:off x="332509" y="721121"/>
            <a:ext cx="998142" cy="972000"/>
          </a:xfrm>
          <a:prstGeom prst="noSmoking">
            <a:avLst>
              <a:gd name="adj" fmla="val 11119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1026" name="Picture 2" descr="image">
            <a:extLst>
              <a:ext uri="{FF2B5EF4-FFF2-40B4-BE49-F238E27FC236}">
                <a16:creationId xmlns:a16="http://schemas.microsoft.com/office/drawing/2014/main" id="{F2A6EBF5-672B-A44A-C077-4F39438D69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022" y="1999705"/>
            <a:ext cx="10740599" cy="2343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A1F9407F-39A9-93F8-F225-EF7601A026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023" y="4949734"/>
            <a:ext cx="10740600" cy="9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74780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505529" y="134072"/>
            <a:ext cx="9144000" cy="9927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u="sng" dirty="0"/>
              <a:t>STARTER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CECF15E-941B-5724-0DF5-884CA032BBCF}"/>
              </a:ext>
            </a:extLst>
          </p:cNvPr>
          <p:cNvSpPr txBox="1"/>
          <p:nvPr/>
        </p:nvSpPr>
        <p:spPr>
          <a:xfrm>
            <a:off x="889553" y="1441174"/>
            <a:ext cx="4681082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800" dirty="0"/>
              <a:t>1) Write 240 as a product of primes. Give your answer in index form.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1AA2A23-893D-8B5B-4AE4-E7535EFDD6EC}"/>
              </a:ext>
            </a:extLst>
          </p:cNvPr>
          <p:cNvSpPr txBox="1"/>
          <p:nvPr/>
        </p:nvSpPr>
        <p:spPr>
          <a:xfrm>
            <a:off x="819538" y="3405917"/>
            <a:ext cx="4805762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800" dirty="0"/>
              <a:t>2) Find the lowest common multiple of 9 and 12.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6B5EDB2-A282-B5D1-6696-6A0A1275FDE9}"/>
              </a:ext>
            </a:extLst>
          </p:cNvPr>
          <p:cNvSpPr txBox="1"/>
          <p:nvPr/>
        </p:nvSpPr>
        <p:spPr>
          <a:xfrm>
            <a:off x="894081" y="4939772"/>
            <a:ext cx="4805762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800" dirty="0"/>
              <a:t>3) </a:t>
            </a:r>
            <a:r>
              <a:rPr lang="en-US" sz="2800" dirty="0"/>
              <a:t>Find the highest common factor of 30 and 18.</a:t>
            </a:r>
            <a:endParaRPr lang="en-GB" sz="2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C1411AB-10AE-1E4E-C367-FC5386D238D1}"/>
              </a:ext>
            </a:extLst>
          </p:cNvPr>
          <p:cNvSpPr txBox="1"/>
          <p:nvPr/>
        </p:nvSpPr>
        <p:spPr>
          <a:xfrm>
            <a:off x="6309360" y="1439275"/>
            <a:ext cx="4993088" cy="31085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800" dirty="0"/>
              <a:t>4) </a:t>
            </a:r>
            <a:r>
              <a:rPr lang="en-US" sz="2800" dirty="0"/>
              <a:t>Each member of a club is going to receive a badge. There are 140 members. The badges are sold in packs of 9. Work out the least number of packs of badges that need to be bought.</a:t>
            </a:r>
            <a:endParaRPr lang="en-GB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886A62C-029F-07BA-5985-51B5988E682D}"/>
                  </a:ext>
                </a:extLst>
              </p:cNvPr>
              <p:cNvSpPr txBox="1"/>
              <p:nvPr/>
            </p:nvSpPr>
            <p:spPr>
              <a:xfrm>
                <a:off x="6652590" y="5155215"/>
                <a:ext cx="4409661" cy="52322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5) Work out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</a:rPr>
                      <m:t>5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×(8+</m:t>
                    </m:r>
                    <m:sSup>
                      <m:sSupPr>
                        <m:ctrlP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GB" sz="28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886A62C-029F-07BA-5985-51B5988E68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2590" y="5155215"/>
                <a:ext cx="4409661" cy="523220"/>
              </a:xfrm>
              <a:prstGeom prst="rect">
                <a:avLst/>
              </a:prstGeom>
              <a:blipFill>
                <a:blip r:embed="rId3"/>
                <a:stretch>
                  <a:fillRect l="-2617" t="-10227" b="-30682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465078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3237" y="134072"/>
            <a:ext cx="9144000" cy="992764"/>
          </a:xfrm>
        </p:spPr>
        <p:txBody>
          <a:bodyPr>
            <a:normAutofit fontScale="90000"/>
          </a:bodyPr>
          <a:lstStyle/>
          <a:p>
            <a:r>
              <a:rPr lang="en-GB" u="sng" dirty="0"/>
              <a:t>INTRODUCTION TO NUMBER</a:t>
            </a:r>
            <a:endParaRPr lang="en-GB" b="1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720437" y="1426430"/>
            <a:ext cx="1078807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cs typeface="Times New Roman" panose="02020603050405020304" pitchFamily="18" charset="0"/>
              </a:rPr>
              <a:t>Learning Objectives</a:t>
            </a:r>
          </a:p>
          <a:p>
            <a:r>
              <a:rPr lang="en-GB" sz="2400" dirty="0">
                <a:cs typeface="Times New Roman" panose="02020603050405020304" pitchFamily="18" charset="0"/>
              </a:rPr>
              <a:t>To be able to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cs typeface="Times New Roman" panose="02020603050405020304" pitchFamily="18" charset="0"/>
              </a:rPr>
              <a:t>Round numbers to 1, 2 and 3 decimal places (estimating)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cs typeface="Times New Roman" panose="02020603050405020304" pitchFamily="18" charset="0"/>
              </a:rPr>
              <a:t>Round numbers to 1, 2 and 3 significant figures (estimating)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cs typeface="Times New Roman" panose="02020603050405020304" pitchFamily="18" charset="0"/>
              </a:rPr>
              <a:t>Complete error intervals</a:t>
            </a:r>
            <a:endParaRPr lang="en-GB" sz="2400" dirty="0">
              <a:cs typeface="Times New Roman" panose="02020603050405020304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71055" y="1256145"/>
            <a:ext cx="11286836" cy="2269376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ounded Rectangle 6"/>
          <p:cNvSpPr/>
          <p:nvPr/>
        </p:nvSpPr>
        <p:spPr>
          <a:xfrm>
            <a:off x="452582" y="3867857"/>
            <a:ext cx="11286836" cy="192058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858982" y="3867857"/>
                <a:ext cx="10474036" cy="19389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/>
                  <a:t>Work out the following:</a:t>
                </a:r>
              </a:p>
              <a:p>
                <a:endParaRPr lang="en-GB" sz="2400" dirty="0"/>
              </a:p>
              <a:p>
                <a:r>
                  <a:rPr lang="en-GB" sz="2400" dirty="0"/>
                  <a:t>1) 281 + 98.2                    3) 89 x 6.2</a:t>
                </a:r>
              </a:p>
              <a:p>
                <a:endParaRPr lang="en-GB" sz="2400" dirty="0"/>
              </a:p>
              <a:p>
                <a:r>
                  <a:rPr lang="en-GB" sz="2400" dirty="0"/>
                  <a:t>2) 4592 – 123.4                4) 432 </a:t>
                </a:r>
                <a14:m>
                  <m:oMath xmlns:m="http://schemas.openxmlformats.org/officeDocument/2006/math"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400" dirty="0"/>
                  <a:t> 5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8982" y="3867857"/>
                <a:ext cx="10474036" cy="1938992"/>
              </a:xfrm>
              <a:prstGeom prst="rect">
                <a:avLst/>
              </a:prstGeom>
              <a:blipFill>
                <a:blip r:embed="rId2"/>
                <a:stretch>
                  <a:fillRect l="-931" t="-2194" b="-627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616395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0"/>
            <a:ext cx="10476346" cy="1325563"/>
          </a:xfrm>
        </p:spPr>
        <p:txBody>
          <a:bodyPr/>
          <a:lstStyle/>
          <a:p>
            <a:pPr algn="ctr"/>
            <a:r>
              <a:rPr lang="en-GB" u="sng" dirty="0"/>
              <a:t>Rounding to Decimal Places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20800" y="2105891"/>
            <a:ext cx="39534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/>
              <a:t>2 . 6 3 8 5 3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096000" y="2172102"/>
            <a:ext cx="4170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/>
              <a:t>2 . 6 3 8 5 3 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1036320" y="1849231"/>
            <a:ext cx="4284116" cy="4727060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ounded Rectangle 20"/>
          <p:cNvSpPr/>
          <p:nvPr/>
        </p:nvSpPr>
        <p:spPr>
          <a:xfrm>
            <a:off x="5801360" y="1915441"/>
            <a:ext cx="4585214" cy="4727060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2696153" y="1387566"/>
            <a:ext cx="15447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1 </a:t>
            </a:r>
            <a:r>
              <a:rPr lang="en-GB" sz="2400" dirty="0" err="1"/>
              <a:t>d.p</a:t>
            </a:r>
            <a:endParaRPr lang="en-GB" sz="2400" dirty="0"/>
          </a:p>
        </p:txBody>
      </p:sp>
      <p:sp>
        <p:nvSpPr>
          <p:cNvPr id="24" name="TextBox 23"/>
          <p:cNvSpPr txBox="1"/>
          <p:nvPr/>
        </p:nvSpPr>
        <p:spPr>
          <a:xfrm>
            <a:off x="7784234" y="1417042"/>
            <a:ext cx="15447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2 </a:t>
            </a:r>
            <a:r>
              <a:rPr lang="en-GB" sz="2400" dirty="0" err="1"/>
              <a:t>d.p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9773177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811647" y="59220"/>
            <a:ext cx="10476346" cy="1325563"/>
          </a:xfrm>
        </p:spPr>
        <p:txBody>
          <a:bodyPr/>
          <a:lstStyle/>
          <a:p>
            <a:pPr algn="ctr"/>
            <a:r>
              <a:rPr lang="en-GB" u="sng" dirty="0"/>
              <a:t>Rounding to Significant Figures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77270" y="2108793"/>
            <a:ext cx="23007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/>
              <a:t>553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151094" y="2108793"/>
            <a:ext cx="371301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/>
              <a:t>0. 6 5 4 5 3 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387926" y="1846448"/>
            <a:ext cx="3703784" cy="4729841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ounded Rectangle 30"/>
          <p:cNvSpPr/>
          <p:nvPr/>
        </p:nvSpPr>
        <p:spPr>
          <a:xfrm>
            <a:off x="4197928" y="1846448"/>
            <a:ext cx="3703784" cy="4729842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ounded Rectangle 31"/>
          <p:cNvSpPr/>
          <p:nvPr/>
        </p:nvSpPr>
        <p:spPr>
          <a:xfrm>
            <a:off x="8031021" y="1846447"/>
            <a:ext cx="3703784" cy="4729842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TextBox 32"/>
          <p:cNvSpPr txBox="1"/>
          <p:nvPr/>
        </p:nvSpPr>
        <p:spPr>
          <a:xfrm>
            <a:off x="1397009" y="1387566"/>
            <a:ext cx="15447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1 </a:t>
            </a:r>
            <a:r>
              <a:rPr lang="en-GB" sz="2400" dirty="0" err="1"/>
              <a:t>s.f</a:t>
            </a:r>
            <a:endParaRPr lang="en-GB" sz="2400" dirty="0"/>
          </a:p>
        </p:txBody>
      </p:sp>
      <p:sp>
        <p:nvSpPr>
          <p:cNvPr id="34" name="TextBox 33"/>
          <p:cNvSpPr txBox="1"/>
          <p:nvPr/>
        </p:nvSpPr>
        <p:spPr>
          <a:xfrm>
            <a:off x="5277429" y="1387566"/>
            <a:ext cx="15447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2 </a:t>
            </a:r>
            <a:r>
              <a:rPr lang="en-GB" sz="2400" dirty="0" err="1"/>
              <a:t>s.f</a:t>
            </a:r>
            <a:endParaRPr lang="en-GB" sz="2400" dirty="0"/>
          </a:p>
        </p:txBody>
      </p:sp>
      <p:sp>
        <p:nvSpPr>
          <p:cNvPr id="35" name="TextBox 34"/>
          <p:cNvSpPr txBox="1"/>
          <p:nvPr/>
        </p:nvSpPr>
        <p:spPr>
          <a:xfrm>
            <a:off x="9052793" y="1384783"/>
            <a:ext cx="15447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3 </a:t>
            </a:r>
            <a:r>
              <a:rPr lang="en-GB" sz="2400" dirty="0" err="1"/>
              <a:t>s.f</a:t>
            </a:r>
            <a:endParaRPr lang="en-GB" sz="24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C108C0A-0DA8-42B5-B239-81CC4FC54D67}"/>
              </a:ext>
            </a:extLst>
          </p:cNvPr>
          <p:cNvSpPr txBox="1"/>
          <p:nvPr/>
        </p:nvSpPr>
        <p:spPr>
          <a:xfrm>
            <a:off x="4511040" y="2108793"/>
            <a:ext cx="222861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/>
              <a:t>553</a:t>
            </a:r>
          </a:p>
        </p:txBody>
      </p:sp>
    </p:spTree>
    <p:extLst>
      <p:ext uri="{BB962C8B-B14F-4D97-AF65-F5344CB8AC3E}">
        <p14:creationId xmlns:p14="http://schemas.microsoft.com/office/powerpoint/2010/main" val="11251439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344882" y="96642"/>
            <a:ext cx="6172200" cy="919358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C8559F0-4F20-4A7F-A035-D8CBFFCE9187}"/>
              </a:ext>
            </a:extLst>
          </p:cNvPr>
          <p:cNvSpPr txBox="1"/>
          <p:nvPr/>
        </p:nvSpPr>
        <p:spPr>
          <a:xfrm>
            <a:off x="1779010" y="1308228"/>
            <a:ext cx="957987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en-GB" sz="2800" dirty="0"/>
              <a:t>Round 785 to the nearest ten</a:t>
            </a:r>
          </a:p>
          <a:p>
            <a:pPr marL="342900" indent="-342900">
              <a:buAutoNum type="alphaLcParenR"/>
            </a:pPr>
            <a:endParaRPr lang="en-GB" sz="2800" dirty="0"/>
          </a:p>
          <a:p>
            <a:pPr marL="342900" indent="-342900">
              <a:buAutoNum type="alphaLcParenR"/>
            </a:pPr>
            <a:r>
              <a:rPr lang="en-GB" sz="2800" dirty="0"/>
              <a:t>Round 785 to 1 significant figure</a:t>
            </a:r>
          </a:p>
          <a:p>
            <a:pPr marL="342900" indent="-342900">
              <a:buAutoNum type="alphaLcParenR"/>
            </a:pPr>
            <a:endParaRPr lang="en-GB" sz="2800" dirty="0"/>
          </a:p>
          <a:p>
            <a:pPr marL="342900" indent="-342900">
              <a:buAutoNum type="alphaLcParenR"/>
            </a:pPr>
            <a:r>
              <a:rPr lang="en-GB" sz="2800" dirty="0"/>
              <a:t>Round 623.819 to 1 decimal place</a:t>
            </a:r>
          </a:p>
          <a:p>
            <a:pPr marL="342900" indent="-342900">
              <a:buAutoNum type="alphaLcParenR"/>
            </a:pPr>
            <a:endParaRPr lang="en-GB" sz="2800" dirty="0"/>
          </a:p>
          <a:p>
            <a:pPr marL="342900" indent="-342900">
              <a:buAutoNum type="alphaLcParenR"/>
            </a:pPr>
            <a:r>
              <a:rPr lang="en-GB" sz="2800" dirty="0"/>
              <a:t>Round 623.819 to 1 significant figure</a:t>
            </a:r>
          </a:p>
          <a:p>
            <a:pPr marL="342900" indent="-342900">
              <a:buAutoNum type="alphaLcParenR"/>
            </a:pPr>
            <a:endParaRPr lang="en-GB" sz="2800" dirty="0"/>
          </a:p>
          <a:p>
            <a:pPr marL="342900" indent="-342900">
              <a:buAutoNum type="alphaLcParenR"/>
            </a:pPr>
            <a:r>
              <a:rPr lang="en-GB" sz="2800" dirty="0"/>
              <a:t>Round 0.214 to 2 decimal places</a:t>
            </a:r>
          </a:p>
          <a:p>
            <a:pPr marL="342900" indent="-342900">
              <a:buAutoNum type="alphaLcParenR"/>
            </a:pPr>
            <a:endParaRPr lang="en-GB" sz="2800" dirty="0"/>
          </a:p>
          <a:p>
            <a:pPr marL="342900" indent="-342900">
              <a:buAutoNum type="alphaLcParenR"/>
            </a:pPr>
            <a:r>
              <a:rPr lang="en-GB" sz="2800" dirty="0"/>
              <a:t>Round 0.2175 to 2 significant figures</a:t>
            </a:r>
          </a:p>
        </p:txBody>
      </p:sp>
      <p:sp>
        <p:nvSpPr>
          <p:cNvPr id="6" name="Rounded Rectangle 10">
            <a:extLst>
              <a:ext uri="{FF2B5EF4-FFF2-40B4-BE49-F238E27FC236}">
                <a16:creationId xmlns:a16="http://schemas.microsoft.com/office/drawing/2014/main" id="{670BE1AE-242C-4503-877F-49FFF5DB2D39}"/>
              </a:ext>
            </a:extLst>
          </p:cNvPr>
          <p:cNvSpPr/>
          <p:nvPr/>
        </p:nvSpPr>
        <p:spPr>
          <a:xfrm>
            <a:off x="1352549" y="1181100"/>
            <a:ext cx="7598411" cy="5086349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72335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32509" y="249382"/>
            <a:ext cx="34821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Nov 21 Paper 1</a:t>
            </a:r>
          </a:p>
        </p:txBody>
      </p:sp>
      <p:pic>
        <p:nvPicPr>
          <p:cNvPr id="7" name="Picture 2" descr="Image result for calculator symbol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332509" y="721121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&quot;Not Allowed&quot; Symbol 8">
            <a:extLst>
              <a:ext uri="{FF2B5EF4-FFF2-40B4-BE49-F238E27FC236}">
                <a16:creationId xmlns:a16="http://schemas.microsoft.com/office/drawing/2014/main" id="{E220FA85-D416-470C-9B3F-6A52804B0A33}"/>
              </a:ext>
            </a:extLst>
          </p:cNvPr>
          <p:cNvSpPr/>
          <p:nvPr/>
        </p:nvSpPr>
        <p:spPr>
          <a:xfrm>
            <a:off x="332509" y="721121"/>
            <a:ext cx="998142" cy="972000"/>
          </a:xfrm>
          <a:prstGeom prst="noSmoking">
            <a:avLst>
              <a:gd name="adj" fmla="val 11119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EE7F8B0-BA9D-DBD5-B946-02A3BE2E85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1612" y="2443162"/>
            <a:ext cx="9248775" cy="1971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87573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827" y="-66328"/>
            <a:ext cx="10476346" cy="1325563"/>
          </a:xfrm>
        </p:spPr>
        <p:txBody>
          <a:bodyPr/>
          <a:lstStyle/>
          <a:p>
            <a:pPr algn="ctr"/>
            <a:r>
              <a:rPr lang="en-GB" u="sng" dirty="0"/>
              <a:t>Estimation</a:t>
            </a:r>
          </a:p>
        </p:txBody>
      </p:sp>
      <p:sp>
        <p:nvSpPr>
          <p:cNvPr id="10" name="Rounded Rectangle 4">
            <a:extLst>
              <a:ext uri="{FF2B5EF4-FFF2-40B4-BE49-F238E27FC236}">
                <a16:creationId xmlns:a16="http://schemas.microsoft.com/office/drawing/2014/main" id="{9B139CB0-CF68-E0A5-D500-82A10A471F42}"/>
              </a:ext>
            </a:extLst>
          </p:cNvPr>
          <p:cNvSpPr/>
          <p:nvPr/>
        </p:nvSpPr>
        <p:spPr>
          <a:xfrm>
            <a:off x="471055" y="1256145"/>
            <a:ext cx="11286836" cy="2172855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ounded Rectangle 4">
            <a:extLst>
              <a:ext uri="{FF2B5EF4-FFF2-40B4-BE49-F238E27FC236}">
                <a16:creationId xmlns:a16="http://schemas.microsoft.com/office/drawing/2014/main" id="{116F5EC4-C323-D75B-0D30-C75AF3BFAC0B}"/>
              </a:ext>
            </a:extLst>
          </p:cNvPr>
          <p:cNvSpPr/>
          <p:nvPr/>
        </p:nvSpPr>
        <p:spPr>
          <a:xfrm>
            <a:off x="471055" y="4227945"/>
            <a:ext cx="11286836" cy="2172855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BC19E6-095A-666B-FB82-0F046D074744}"/>
              </a:ext>
            </a:extLst>
          </p:cNvPr>
          <p:cNvSpPr txBox="1"/>
          <p:nvPr/>
        </p:nvSpPr>
        <p:spPr>
          <a:xfrm>
            <a:off x="755375" y="1848678"/>
            <a:ext cx="11201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By rounding to 1 significant figure, estimate the answer to this</a:t>
            </a:r>
          </a:p>
          <a:p>
            <a:r>
              <a:rPr lang="en-GB" sz="2800" dirty="0"/>
              <a:t>	</a:t>
            </a:r>
          </a:p>
          <a:p>
            <a:r>
              <a:rPr lang="en-GB" sz="2800" dirty="0"/>
              <a:t> </a:t>
            </a:r>
            <a:r>
              <a:rPr lang="en-GB" sz="2800" b="1" dirty="0"/>
              <a:t>482 x 12.2 =</a:t>
            </a:r>
          </a:p>
          <a:p>
            <a:endParaRPr lang="en-GB" dirty="0"/>
          </a:p>
          <a:p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24982A9C-109A-AD9D-2796-D7EAEF63E1E9}"/>
                  </a:ext>
                </a:extLst>
              </p:cNvPr>
              <p:cNvSpPr txBox="1"/>
              <p:nvPr/>
            </p:nvSpPr>
            <p:spPr>
              <a:xfrm>
                <a:off x="471055" y="4358052"/>
                <a:ext cx="11286836" cy="234352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By rounding to 1 significant figure, estimate the answer to this</a:t>
                </a:r>
              </a:p>
              <a:p>
                <a:pPr algn="ctr"/>
                <a:endParaRPr lang="en-GB" sz="2800" dirty="0"/>
              </a:p>
              <a:p>
                <a:pPr algn="ctr"/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4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4400" b="0" i="1" smtClean="0">
                            <a:latin typeface="Cambria Math" panose="02040503050406030204" pitchFamily="18" charset="0"/>
                          </a:rPr>
                          <m:t>48.3 + 290</m:t>
                        </m:r>
                      </m:num>
                      <m:den>
                        <m:r>
                          <a:rPr lang="en-GB" sz="4400" b="0" i="1" smtClean="0">
                            <a:latin typeface="Cambria Math" panose="02040503050406030204" pitchFamily="18" charset="0"/>
                          </a:rPr>
                          <m:t>7.1</m:t>
                        </m:r>
                      </m:den>
                    </m:f>
                  </m:oMath>
                </a14:m>
                <a:r>
                  <a:rPr lang="en-GB" sz="2800" dirty="0"/>
                  <a:t>  =</a:t>
                </a:r>
              </a:p>
              <a:p>
                <a:endParaRPr lang="en-GB" sz="28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24982A9C-109A-AD9D-2796-D7EAEF63E1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055" y="4358052"/>
                <a:ext cx="11286836" cy="2343527"/>
              </a:xfrm>
              <a:prstGeom prst="rect">
                <a:avLst/>
              </a:prstGeom>
              <a:blipFill>
                <a:blip r:embed="rId2"/>
                <a:stretch>
                  <a:fillRect t="-260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131016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096617" y="111528"/>
            <a:ext cx="9998765" cy="1325563"/>
          </a:xfrm>
        </p:spPr>
        <p:txBody>
          <a:bodyPr>
            <a:normAutofit/>
          </a:bodyPr>
          <a:lstStyle/>
          <a:p>
            <a:r>
              <a:rPr lang="en-GB" dirty="0"/>
              <a:t>Your turn…</a:t>
            </a:r>
          </a:p>
        </p:txBody>
      </p:sp>
      <p:sp>
        <p:nvSpPr>
          <p:cNvPr id="7" name="Rounded Rectangle 7">
            <a:extLst>
              <a:ext uri="{FF2B5EF4-FFF2-40B4-BE49-F238E27FC236}">
                <a16:creationId xmlns:a16="http://schemas.microsoft.com/office/drawing/2014/main" id="{62610657-D585-49B0-BAC2-1FDF7FB0EE26}"/>
              </a:ext>
            </a:extLst>
          </p:cNvPr>
          <p:cNvSpPr/>
          <p:nvPr/>
        </p:nvSpPr>
        <p:spPr>
          <a:xfrm>
            <a:off x="674030" y="1356190"/>
            <a:ext cx="10865300" cy="207281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ounded Rectangle 8">
            <a:extLst>
              <a:ext uri="{FF2B5EF4-FFF2-40B4-BE49-F238E27FC236}">
                <a16:creationId xmlns:a16="http://schemas.microsoft.com/office/drawing/2014/main" id="{A20A6428-E5B3-4E3B-9BE4-0E168627F926}"/>
              </a:ext>
            </a:extLst>
          </p:cNvPr>
          <p:cNvSpPr/>
          <p:nvPr/>
        </p:nvSpPr>
        <p:spPr>
          <a:xfrm>
            <a:off x="674030" y="3596928"/>
            <a:ext cx="10865300" cy="2914706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E9F9381-58BE-4CE9-AD95-CD62924AA4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6617" y="4302890"/>
            <a:ext cx="8210550" cy="208597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1CA7C6AA-3C90-445C-BB10-23D2E5E6ED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90530" y="2160231"/>
            <a:ext cx="2845203" cy="137713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C03840B-036A-4CC0-B283-841DEA3EEBE4}"/>
              </a:ext>
            </a:extLst>
          </p:cNvPr>
          <p:cNvSpPr txBox="1"/>
          <p:nvPr/>
        </p:nvSpPr>
        <p:spPr>
          <a:xfrm>
            <a:off x="1096617" y="1605019"/>
            <a:ext cx="76332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Work out an estimate for the following: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6A9A181-4A94-B4EA-F940-F4791C8C49BC}"/>
              </a:ext>
            </a:extLst>
          </p:cNvPr>
          <p:cNvSpPr txBox="1"/>
          <p:nvPr/>
        </p:nvSpPr>
        <p:spPr>
          <a:xfrm>
            <a:off x="1096617" y="3779670"/>
            <a:ext cx="76332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Work out an estimate for the following: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68087433-5298-F00E-5FB8-3208498917BF}"/>
              </a:ext>
            </a:extLst>
          </p:cNvPr>
          <p:cNvGrpSpPr/>
          <p:nvPr/>
        </p:nvGrpSpPr>
        <p:grpSpPr>
          <a:xfrm>
            <a:off x="2973872" y="4441632"/>
            <a:ext cx="6839364" cy="2091316"/>
            <a:chOff x="2973872" y="4441632"/>
            <a:chExt cx="6839364" cy="209131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>
                  <a:extLst>
                    <a:ext uri="{FF2B5EF4-FFF2-40B4-BE49-F238E27FC236}">
                      <a16:creationId xmlns:a16="http://schemas.microsoft.com/office/drawing/2014/main" id="{AC0B3CD9-5D08-AB2F-59FF-E5CB5FE36020}"/>
                    </a:ext>
                  </a:extLst>
                </p:cNvPr>
                <p:cNvSpPr txBox="1"/>
                <p:nvPr/>
              </p:nvSpPr>
              <p:spPr>
                <a:xfrm>
                  <a:off x="2973872" y="4441632"/>
                  <a:ext cx="673790" cy="8897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300+600</m:t>
                            </m:r>
                          </m:num>
                          <m:den>
                            <m:r>
                              <a:rPr lang="en-GB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100</m:t>
                            </m:r>
                          </m:den>
                        </m:f>
                        <m:r>
                          <a:rPr lang="en-GB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=9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3" name="TextBox 2">
                  <a:extLst>
                    <a:ext uri="{FF2B5EF4-FFF2-40B4-BE49-F238E27FC236}">
                      <a16:creationId xmlns:a16="http://schemas.microsoft.com/office/drawing/2014/main" id="{AC0B3CD9-5D08-AB2F-59FF-E5CB5FE3602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73872" y="4441632"/>
                  <a:ext cx="673790" cy="889731"/>
                </a:xfrm>
                <a:prstGeom prst="rect">
                  <a:avLst/>
                </a:prstGeom>
                <a:blipFill>
                  <a:blip r:embed="rId5"/>
                  <a:stretch>
                    <a:fillRect r="-68182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>
                  <a:extLst>
                    <a:ext uri="{FF2B5EF4-FFF2-40B4-BE49-F238E27FC236}">
                      <a16:creationId xmlns:a16="http://schemas.microsoft.com/office/drawing/2014/main" id="{50A13B06-19B7-5D63-C146-4F357A47F749}"/>
                    </a:ext>
                  </a:extLst>
                </p:cNvPr>
                <p:cNvSpPr txBox="1"/>
                <p:nvPr/>
              </p:nvSpPr>
              <p:spPr>
                <a:xfrm>
                  <a:off x="5935733" y="4441632"/>
                  <a:ext cx="673790" cy="91358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8000</m:t>
                            </m:r>
                          </m:num>
                          <m:den>
                            <m:r>
                              <a:rPr lang="en-GB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700−500</m:t>
                            </m:r>
                          </m:den>
                        </m:f>
                        <m:r>
                          <a:rPr lang="en-GB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=40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5" name="TextBox 4">
                  <a:extLst>
                    <a:ext uri="{FF2B5EF4-FFF2-40B4-BE49-F238E27FC236}">
                      <a16:creationId xmlns:a16="http://schemas.microsoft.com/office/drawing/2014/main" id="{50A13B06-19B7-5D63-C146-4F357A47F74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35733" y="4441632"/>
                  <a:ext cx="673790" cy="913583"/>
                </a:xfrm>
                <a:prstGeom prst="rect">
                  <a:avLst/>
                </a:prstGeom>
                <a:blipFill>
                  <a:blip r:embed="rId6"/>
                  <a:stretch>
                    <a:fillRect r="-68182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>
                  <a:extLst>
                    <a:ext uri="{FF2B5EF4-FFF2-40B4-BE49-F238E27FC236}">
                      <a16:creationId xmlns:a16="http://schemas.microsoft.com/office/drawing/2014/main" id="{5EFD78D9-FB0F-CA30-092A-DBBADE20CCA4}"/>
                    </a:ext>
                  </a:extLst>
                </p:cNvPr>
                <p:cNvSpPr txBox="1"/>
                <p:nvPr/>
              </p:nvSpPr>
              <p:spPr>
                <a:xfrm>
                  <a:off x="9139446" y="4441632"/>
                  <a:ext cx="673790" cy="91358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7+20</m:t>
                            </m:r>
                          </m:num>
                          <m:den>
                            <m:r>
                              <a:rPr lang="en-GB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10−5</m:t>
                            </m:r>
                          </m:den>
                        </m:f>
                        <m:r>
                          <a:rPr lang="en-GB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=5.4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6" name="TextBox 5">
                  <a:extLst>
                    <a:ext uri="{FF2B5EF4-FFF2-40B4-BE49-F238E27FC236}">
                      <a16:creationId xmlns:a16="http://schemas.microsoft.com/office/drawing/2014/main" id="{5EFD78D9-FB0F-CA30-092A-DBBADE20CCA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139446" y="4441632"/>
                  <a:ext cx="673790" cy="913583"/>
                </a:xfrm>
                <a:prstGeom prst="rect">
                  <a:avLst/>
                </a:prstGeom>
                <a:blipFill>
                  <a:blip r:embed="rId7"/>
                  <a:stretch>
                    <a:fillRect r="-10811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>
                  <a:extLst>
                    <a:ext uri="{FF2B5EF4-FFF2-40B4-BE49-F238E27FC236}">
                      <a16:creationId xmlns:a16="http://schemas.microsoft.com/office/drawing/2014/main" id="{8161F6E1-9894-DCE7-76C0-BF0E55CC0156}"/>
                    </a:ext>
                  </a:extLst>
                </p:cNvPr>
                <p:cNvSpPr txBox="1"/>
                <p:nvPr/>
              </p:nvSpPr>
              <p:spPr>
                <a:xfrm>
                  <a:off x="2973872" y="5614024"/>
                  <a:ext cx="673790" cy="91358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100+300</m:t>
                            </m:r>
                          </m:num>
                          <m:den>
                            <m:r>
                              <a:rPr lang="en-GB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30−10</m:t>
                            </m:r>
                          </m:den>
                        </m:f>
                        <m:r>
                          <a:rPr lang="en-GB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=20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9" name="TextBox 8">
                  <a:extLst>
                    <a:ext uri="{FF2B5EF4-FFF2-40B4-BE49-F238E27FC236}">
                      <a16:creationId xmlns:a16="http://schemas.microsoft.com/office/drawing/2014/main" id="{8161F6E1-9894-DCE7-76C0-BF0E55CC015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73872" y="5614024"/>
                  <a:ext cx="673790" cy="913583"/>
                </a:xfrm>
                <a:prstGeom prst="rect">
                  <a:avLst/>
                </a:prstGeom>
                <a:blipFill>
                  <a:blip r:embed="rId8"/>
                  <a:stretch>
                    <a:fillRect r="-68182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D11F679F-6E34-110C-C25E-2DA2E2D084BA}"/>
                    </a:ext>
                  </a:extLst>
                </p:cNvPr>
                <p:cNvSpPr txBox="1"/>
                <p:nvPr/>
              </p:nvSpPr>
              <p:spPr>
                <a:xfrm>
                  <a:off x="5935733" y="5619365"/>
                  <a:ext cx="673790" cy="91358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4000</m:t>
                            </m:r>
                          </m:num>
                          <m:den>
                            <m:r>
                              <a:rPr lang="en-GB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10</m:t>
                            </m:r>
                            <m:r>
                              <a:rPr lang="en-GB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×</m:t>
                            </m:r>
                            <m:r>
                              <a:rPr lang="en-GB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50</m:t>
                            </m:r>
                          </m:den>
                        </m:f>
                        <m:r>
                          <a:rPr lang="en-GB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=8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D11F679F-6E34-110C-C25E-2DA2E2D084B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35733" y="5619365"/>
                  <a:ext cx="673790" cy="913583"/>
                </a:xfrm>
                <a:prstGeom prst="rect">
                  <a:avLst/>
                </a:prstGeom>
                <a:blipFill>
                  <a:blip r:embed="rId9"/>
                  <a:stretch>
                    <a:fillRect r="-29091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F8056BD1-D466-5C45-8AAD-D4CAED4087D2}"/>
                    </a:ext>
                  </a:extLst>
                </p:cNvPr>
                <p:cNvSpPr txBox="1"/>
                <p:nvPr/>
              </p:nvSpPr>
              <p:spPr>
                <a:xfrm>
                  <a:off x="8970272" y="5614024"/>
                  <a:ext cx="673790" cy="91358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40</m:t>
                            </m:r>
                            <m:r>
                              <a:rPr lang="en-GB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×200</m:t>
                            </m:r>
                          </m:num>
                          <m:den>
                            <m:r>
                              <a:rPr lang="en-GB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10</m:t>
                            </m:r>
                            <m:r>
                              <a:rPr lang="en-GB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×8</m:t>
                            </m:r>
                          </m:den>
                        </m:f>
                        <m:r>
                          <a:rPr lang="en-GB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=100</m:t>
                        </m:r>
                      </m:oMath>
                    </m:oMathPara>
                  </a14:m>
                  <a:endParaRPr lang="en-GB" dirty="0"/>
                </a:p>
              </p:txBody>
            </p:sp>
          </mc:Choice>
          <mc:Fallback xmlns=""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F8056BD1-D466-5C45-8AAD-D4CAED4087D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970272" y="5614024"/>
                  <a:ext cx="673790" cy="913583"/>
                </a:xfrm>
                <a:prstGeom prst="rect">
                  <a:avLst/>
                </a:prstGeom>
                <a:blipFill>
                  <a:blip r:embed="rId10"/>
                  <a:stretch>
                    <a:fillRect r="-48182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910380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33237" y="134072"/>
            <a:ext cx="9144000" cy="992764"/>
          </a:xfrm>
        </p:spPr>
        <p:txBody>
          <a:bodyPr>
            <a:normAutofit fontScale="90000"/>
          </a:bodyPr>
          <a:lstStyle/>
          <a:p>
            <a:r>
              <a:rPr lang="en-GB" u="sng" dirty="0"/>
              <a:t>INTRODUCTION TO NUMBER</a:t>
            </a:r>
            <a:endParaRPr lang="en-GB" b="1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720437" y="1455011"/>
            <a:ext cx="10788072" cy="2400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Learning Objectives</a:t>
            </a:r>
          </a:p>
          <a:p>
            <a:pPr>
              <a:lnSpc>
                <a:spcPct val="150000"/>
              </a:lnSpc>
            </a:pPr>
            <a:r>
              <a:rPr lang="en-GB" dirty="0">
                <a:cs typeface="Times New Roman" panose="02020603050405020304" pitchFamily="18" charset="0"/>
              </a:rPr>
              <a:t>To be able to :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b="1" dirty="0">
                <a:cs typeface="Times New Roman" panose="02020603050405020304" pitchFamily="18" charset="0"/>
              </a:rPr>
              <a:t>Identify factors and multiples of two or more numbers LCM HCF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b="1" dirty="0">
                <a:cs typeface="Times New Roman" panose="02020603050405020304" pitchFamily="18" charset="0"/>
              </a:rPr>
              <a:t>Round numbers to 1, 2 and 3 decimal places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b="1" dirty="0">
                <a:cs typeface="Times New Roman" panose="02020603050405020304" pitchFamily="18" charset="0"/>
              </a:rPr>
              <a:t>Round numbers to 1, 2 and 3 significant figures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b="1" dirty="0">
                <a:cs typeface="Times New Roman" panose="02020603050405020304" pitchFamily="18" charset="0"/>
              </a:rPr>
              <a:t>BIDMAS Revision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71055" y="1256144"/>
            <a:ext cx="11286836" cy="3018229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ounded Rectangle 6"/>
          <p:cNvSpPr/>
          <p:nvPr/>
        </p:nvSpPr>
        <p:spPr>
          <a:xfrm>
            <a:off x="537730" y="4486027"/>
            <a:ext cx="11286836" cy="192058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877455" y="4507937"/>
                <a:ext cx="10474036" cy="22159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dirty="0"/>
                  <a:t>Work out the following:</a:t>
                </a:r>
              </a:p>
              <a:p>
                <a:endParaRPr lang="en-GB" sz="2400" dirty="0"/>
              </a:p>
              <a:p>
                <a:r>
                  <a:rPr lang="en-GB" sz="2400" dirty="0"/>
                  <a:t>1) 468 + 795                    3) 325 x 67</a:t>
                </a:r>
              </a:p>
              <a:p>
                <a:endParaRPr lang="en-GB" sz="2400" dirty="0"/>
              </a:p>
              <a:p>
                <a:r>
                  <a:rPr lang="en-GB" sz="2400" dirty="0"/>
                  <a:t>2) 730 – 488                    4) 425 </a:t>
                </a:r>
                <a14:m>
                  <m:oMath xmlns:m="http://schemas.openxmlformats.org/officeDocument/2006/math">
                    <m:r>
                      <a:rPr lang="en-GB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400" dirty="0"/>
                  <a:t> 5</a:t>
                </a:r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7455" y="4507937"/>
                <a:ext cx="10474036" cy="2215991"/>
              </a:xfrm>
              <a:prstGeom prst="rect">
                <a:avLst/>
              </a:prstGeom>
              <a:blipFill>
                <a:blip r:embed="rId2"/>
                <a:stretch>
                  <a:fillRect l="-931" t="-219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20145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32509" y="249382"/>
            <a:ext cx="34821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Set 3 Paper 1</a:t>
            </a:r>
          </a:p>
        </p:txBody>
      </p:sp>
      <p:pic>
        <p:nvPicPr>
          <p:cNvPr id="7" name="Picture 2" descr="Image result for calculator symbol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332509" y="721121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&quot;Not Allowed&quot; Symbol 8">
            <a:extLst>
              <a:ext uri="{FF2B5EF4-FFF2-40B4-BE49-F238E27FC236}">
                <a16:creationId xmlns:a16="http://schemas.microsoft.com/office/drawing/2014/main" id="{E220FA85-D416-470C-9B3F-6A52804B0A33}"/>
              </a:ext>
            </a:extLst>
          </p:cNvPr>
          <p:cNvSpPr/>
          <p:nvPr/>
        </p:nvSpPr>
        <p:spPr>
          <a:xfrm>
            <a:off x="332509" y="721121"/>
            <a:ext cx="998142" cy="972000"/>
          </a:xfrm>
          <a:prstGeom prst="noSmoking">
            <a:avLst>
              <a:gd name="adj" fmla="val 11119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3AC2916-2544-4966-A574-2053000BC5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60693" y="1792264"/>
            <a:ext cx="11014923" cy="2858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3485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GB" u="sng" dirty="0"/>
              <a:t>Error Intervals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431637" y="1356190"/>
            <a:ext cx="9531928" cy="233151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1431637" y="4180122"/>
            <a:ext cx="9531928" cy="2331512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D4FC779-3479-0EBF-C762-3979B3C3EAD3}"/>
              </a:ext>
            </a:extLst>
          </p:cNvPr>
          <p:cNvSpPr txBox="1"/>
          <p:nvPr/>
        </p:nvSpPr>
        <p:spPr>
          <a:xfrm>
            <a:off x="1749287" y="1798983"/>
            <a:ext cx="861722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A number, when rounded to the nearest 10, is 50. What is the </a:t>
            </a:r>
            <a:r>
              <a:rPr lang="en-GB" sz="2800" b="1" dirty="0"/>
              <a:t>lower bound </a:t>
            </a:r>
            <a:r>
              <a:rPr lang="en-GB" sz="2800" dirty="0"/>
              <a:t>and what is the </a:t>
            </a:r>
            <a:r>
              <a:rPr lang="en-GB" sz="2800" b="1" dirty="0"/>
              <a:t>upper bound?</a:t>
            </a:r>
            <a:endParaRPr lang="en-GB" sz="2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6583681-A99B-C2C6-2EBB-9DF206BDA0A3}"/>
              </a:ext>
            </a:extLst>
          </p:cNvPr>
          <p:cNvSpPr txBox="1"/>
          <p:nvPr/>
        </p:nvSpPr>
        <p:spPr>
          <a:xfrm>
            <a:off x="1888988" y="4540319"/>
            <a:ext cx="861722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The mass of a coin is 8 grams to the nearest gram. Complete the error interval below.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1E1BE7A-F0DA-1181-5A58-F14585E5B6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97982" y="5602637"/>
            <a:ext cx="6199238" cy="704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93779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32509" y="249382"/>
            <a:ext cx="34821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Set 4 Paper 1</a:t>
            </a:r>
          </a:p>
        </p:txBody>
      </p:sp>
      <p:pic>
        <p:nvPicPr>
          <p:cNvPr id="7" name="Picture 2" descr="Image result for calculator symbol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332509" y="721121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&quot;Not Allowed&quot; Symbol 8">
            <a:extLst>
              <a:ext uri="{FF2B5EF4-FFF2-40B4-BE49-F238E27FC236}">
                <a16:creationId xmlns:a16="http://schemas.microsoft.com/office/drawing/2014/main" id="{E220FA85-D416-470C-9B3F-6A52804B0A33}"/>
              </a:ext>
            </a:extLst>
          </p:cNvPr>
          <p:cNvSpPr/>
          <p:nvPr/>
        </p:nvSpPr>
        <p:spPr>
          <a:xfrm>
            <a:off x="332509" y="721121"/>
            <a:ext cx="998142" cy="972000"/>
          </a:xfrm>
          <a:prstGeom prst="noSmoking">
            <a:avLst>
              <a:gd name="adj" fmla="val 11119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1B8EB98-13C3-E6B7-1C4A-D849D7EAA2B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998"/>
          <a:stretch/>
        </p:blipFill>
        <p:spPr>
          <a:xfrm>
            <a:off x="1560443" y="1028699"/>
            <a:ext cx="9869557" cy="5223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00019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901786" y="30627"/>
            <a:ext cx="8388427" cy="1325563"/>
          </a:xfrm>
        </p:spPr>
        <p:txBody>
          <a:bodyPr>
            <a:normAutofit/>
          </a:bodyPr>
          <a:lstStyle/>
          <a:p>
            <a:pPr algn="ctr"/>
            <a:r>
              <a:rPr lang="en-GB" u="sng" dirty="0"/>
              <a:t>Prime Numbers/Prime Factorisation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431637" y="1356190"/>
            <a:ext cx="9531928" cy="233151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1431637" y="3861722"/>
            <a:ext cx="9531928" cy="2331512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BE2A553-865C-4179-8347-3E030EFDB08D}"/>
              </a:ext>
            </a:extLst>
          </p:cNvPr>
          <p:cNvSpPr txBox="1"/>
          <p:nvPr/>
        </p:nvSpPr>
        <p:spPr>
          <a:xfrm>
            <a:off x="1632450" y="1530210"/>
            <a:ext cx="59113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/>
              <a:t>List all the prime numbers less than 20.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1D75067-5671-4350-A429-37436EBE0391}"/>
              </a:ext>
            </a:extLst>
          </p:cNvPr>
          <p:cNvSpPr txBox="1"/>
          <p:nvPr/>
        </p:nvSpPr>
        <p:spPr>
          <a:xfrm>
            <a:off x="1632450" y="4033086"/>
            <a:ext cx="104740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/>
              <a:t>Express 42 as a product of its prime factors.</a:t>
            </a:r>
          </a:p>
        </p:txBody>
      </p:sp>
    </p:spTree>
    <p:extLst>
      <p:ext uri="{BB962C8B-B14F-4D97-AF65-F5344CB8AC3E}">
        <p14:creationId xmlns:p14="http://schemas.microsoft.com/office/powerpoint/2010/main" val="2043220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156038" y="-370104"/>
            <a:ext cx="6172200" cy="1143000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08709" y="772896"/>
            <a:ext cx="5952336" cy="5591174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618300" y="899266"/>
            <a:ext cx="5157261" cy="505946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BA21968-77F8-4A0D-B2BD-CA14CBAFE237}"/>
              </a:ext>
            </a:extLst>
          </p:cNvPr>
          <p:cNvSpPr txBox="1"/>
          <p:nvPr/>
        </p:nvSpPr>
        <p:spPr>
          <a:xfrm>
            <a:off x="665964" y="899266"/>
            <a:ext cx="494412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GB" sz="2400" dirty="0"/>
              <a:t>Here is a list of numbers</a:t>
            </a:r>
          </a:p>
          <a:p>
            <a:endParaRPr lang="en-GB" sz="2400" dirty="0"/>
          </a:p>
          <a:p>
            <a:pPr marL="342900" indent="-342900">
              <a:buAutoNum type="arabicPlain" startAt="6"/>
            </a:pPr>
            <a:r>
              <a:rPr lang="en-GB" sz="2400" dirty="0"/>
              <a:t>10     11     16     24     30     40</a:t>
            </a:r>
          </a:p>
          <a:p>
            <a:endParaRPr lang="en-GB" sz="2400" dirty="0"/>
          </a:p>
          <a:p>
            <a:pPr marL="342900" indent="-342900">
              <a:buAutoNum type="alphaLcParenR"/>
            </a:pPr>
            <a:r>
              <a:rPr lang="en-GB" sz="2400" dirty="0"/>
              <a:t>Write down a multiple of 20</a:t>
            </a:r>
          </a:p>
          <a:p>
            <a:pPr marL="342900" indent="-342900">
              <a:buAutoNum type="alphaLcParenR"/>
            </a:pPr>
            <a:r>
              <a:rPr lang="en-GB" sz="2400" dirty="0"/>
              <a:t>Write down a factor of 12</a:t>
            </a:r>
          </a:p>
          <a:p>
            <a:pPr marL="342900" indent="-342900">
              <a:buAutoNum type="alphaLcParenR"/>
            </a:pPr>
            <a:r>
              <a:rPr lang="en-GB" sz="2400" dirty="0"/>
              <a:t>Write down a prime number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28B60EB-3D84-419E-95CF-0C508A44A894}"/>
              </a:ext>
            </a:extLst>
          </p:cNvPr>
          <p:cNvSpPr txBox="1"/>
          <p:nvPr/>
        </p:nvSpPr>
        <p:spPr>
          <a:xfrm>
            <a:off x="665964" y="3631668"/>
            <a:ext cx="569508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2) Here is a list of numbers</a:t>
            </a:r>
          </a:p>
          <a:p>
            <a:endParaRPr lang="en-GB" sz="2400" dirty="0"/>
          </a:p>
          <a:p>
            <a:r>
              <a:rPr lang="en-GB" sz="2400" dirty="0"/>
              <a:t>15     16     17     18     20     22     24     29</a:t>
            </a:r>
          </a:p>
          <a:p>
            <a:pPr marL="342900" indent="-342900">
              <a:buAutoNum type="arabicPlain" startAt="15"/>
            </a:pPr>
            <a:endParaRPr lang="en-GB" sz="2400" dirty="0"/>
          </a:p>
          <a:p>
            <a:pPr marL="342900" indent="-342900">
              <a:buAutoNum type="alphaLcParenR"/>
            </a:pPr>
            <a:r>
              <a:rPr lang="en-GB" sz="2400" dirty="0"/>
              <a:t>Write down the prime numbers</a:t>
            </a:r>
          </a:p>
          <a:p>
            <a:pPr marL="342900" indent="-342900">
              <a:buAutoNum type="alphaLcParenR"/>
            </a:pPr>
            <a:r>
              <a:rPr lang="en-GB" sz="2400" dirty="0"/>
              <a:t>Write down a factor of 30</a:t>
            </a:r>
          </a:p>
          <a:p>
            <a:pPr marL="342900" indent="-342900">
              <a:buAutoNum type="alphaLcParenR"/>
            </a:pPr>
            <a:r>
              <a:rPr lang="en-GB" sz="2400" dirty="0"/>
              <a:t>Write down an even multiple of 3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82560A1-EFA8-4193-8A91-E2D6ED9DF669}"/>
              </a:ext>
            </a:extLst>
          </p:cNvPr>
          <p:cNvSpPr txBox="1"/>
          <p:nvPr/>
        </p:nvSpPr>
        <p:spPr>
          <a:xfrm>
            <a:off x="6875555" y="1065086"/>
            <a:ext cx="4642753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GB" sz="2400" dirty="0"/>
              <a:t>Express 100 as a product of its prime factors.</a:t>
            </a:r>
          </a:p>
          <a:p>
            <a:pPr marL="342900" indent="-342900">
              <a:buAutoNum type="arabicParenR"/>
            </a:pPr>
            <a:endParaRPr lang="en-GB" sz="2400" dirty="0"/>
          </a:p>
          <a:p>
            <a:pPr marL="342900" indent="-342900">
              <a:buAutoNum type="arabicParenR"/>
            </a:pPr>
            <a:endParaRPr lang="en-GB" sz="2400" dirty="0"/>
          </a:p>
          <a:p>
            <a:pPr marL="342900" indent="-342900">
              <a:buAutoNum type="arabicParenR"/>
            </a:pPr>
            <a:endParaRPr lang="en-GB" sz="2400" dirty="0"/>
          </a:p>
          <a:p>
            <a:pPr marL="342900" indent="-342900">
              <a:buAutoNum type="arabicParenR"/>
            </a:pPr>
            <a:r>
              <a:rPr lang="en-GB" sz="2400" dirty="0"/>
              <a:t>Express 75 as a product of its prime factors.</a:t>
            </a:r>
          </a:p>
          <a:p>
            <a:pPr marL="342900" indent="-342900">
              <a:buAutoNum type="arabicParenR"/>
            </a:pPr>
            <a:endParaRPr lang="en-GB" sz="2400" dirty="0"/>
          </a:p>
          <a:p>
            <a:pPr marL="342900" indent="-342900">
              <a:buAutoNum type="arabicParenR"/>
            </a:pPr>
            <a:endParaRPr lang="en-GB" sz="2400" dirty="0"/>
          </a:p>
          <a:p>
            <a:pPr marL="342900" indent="-342900">
              <a:buAutoNum type="arabicParenR"/>
            </a:pPr>
            <a:endParaRPr lang="en-GB" sz="2400" dirty="0"/>
          </a:p>
          <a:p>
            <a:pPr marL="342900" indent="-342900">
              <a:buAutoNum type="arabicParenR"/>
            </a:pPr>
            <a:r>
              <a:rPr lang="en-GB" sz="2400" dirty="0"/>
              <a:t>Express 108 as a product of its prime factors. Give your answer in index form.</a:t>
            </a:r>
          </a:p>
        </p:txBody>
      </p:sp>
    </p:spTree>
    <p:extLst>
      <p:ext uri="{BB962C8B-B14F-4D97-AF65-F5344CB8AC3E}">
        <p14:creationId xmlns:p14="http://schemas.microsoft.com/office/powerpoint/2010/main" val="2153895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32509" y="249382"/>
            <a:ext cx="34821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Nov 21 Paper 1</a:t>
            </a:r>
          </a:p>
        </p:txBody>
      </p:sp>
      <p:pic>
        <p:nvPicPr>
          <p:cNvPr id="7" name="Picture 2" descr="Image result for calculator symbol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332509" y="721121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&quot;Not Allowed&quot; Symbol 8">
            <a:extLst>
              <a:ext uri="{FF2B5EF4-FFF2-40B4-BE49-F238E27FC236}">
                <a16:creationId xmlns:a16="http://schemas.microsoft.com/office/drawing/2014/main" id="{E220FA85-D416-470C-9B3F-6A52804B0A33}"/>
              </a:ext>
            </a:extLst>
          </p:cNvPr>
          <p:cNvSpPr/>
          <p:nvPr/>
        </p:nvSpPr>
        <p:spPr>
          <a:xfrm>
            <a:off x="332509" y="721121"/>
            <a:ext cx="998142" cy="972000"/>
          </a:xfrm>
          <a:prstGeom prst="noSmoking">
            <a:avLst>
              <a:gd name="adj" fmla="val 11119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C7FE403-B95F-F25B-D52A-B0A1E080794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9978"/>
          <a:stretch/>
        </p:blipFill>
        <p:spPr>
          <a:xfrm>
            <a:off x="233680" y="2129127"/>
            <a:ext cx="11561314" cy="1299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13903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52650" y="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GB" u="sng" dirty="0"/>
              <a:t>LCM and HCF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431637" y="1356190"/>
            <a:ext cx="9531928" cy="233151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1431637" y="3861722"/>
            <a:ext cx="9531928" cy="2331512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BE2A553-865C-4179-8347-3E030EFDB08D}"/>
              </a:ext>
            </a:extLst>
          </p:cNvPr>
          <p:cNvSpPr txBox="1"/>
          <p:nvPr/>
        </p:nvSpPr>
        <p:spPr>
          <a:xfrm>
            <a:off x="1632450" y="1530210"/>
            <a:ext cx="394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Find the LCM of 6 and 8.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1D75067-5671-4350-A429-37436EBE0391}"/>
              </a:ext>
            </a:extLst>
          </p:cNvPr>
          <p:cNvSpPr txBox="1"/>
          <p:nvPr/>
        </p:nvSpPr>
        <p:spPr>
          <a:xfrm>
            <a:off x="1632450" y="4033086"/>
            <a:ext cx="104740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Find the HCF of 32 and 56.</a:t>
            </a:r>
          </a:p>
        </p:txBody>
      </p:sp>
    </p:spTree>
    <p:extLst>
      <p:ext uri="{BB962C8B-B14F-4D97-AF65-F5344CB8AC3E}">
        <p14:creationId xmlns:p14="http://schemas.microsoft.com/office/powerpoint/2010/main" val="896718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08271" y="1386037"/>
            <a:ext cx="5157261" cy="449752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393069" y="1386722"/>
            <a:ext cx="5157261" cy="449752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F87B1CC-5E34-488B-B57A-0E56503166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686952" y="1639587"/>
            <a:ext cx="4084689" cy="365789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sz="2400" dirty="0"/>
              <a:t>Find the HCF of the following:</a:t>
            </a:r>
          </a:p>
          <a:p>
            <a:endParaRPr lang="en-GB" sz="2400" dirty="0"/>
          </a:p>
          <a:p>
            <a:pPr marL="514350" indent="-514350">
              <a:buFont typeface="+mj-lt"/>
              <a:buAutoNum type="alphaLcParenR"/>
            </a:pPr>
            <a:r>
              <a:rPr lang="en-GB" sz="2400" dirty="0"/>
              <a:t>18 and 28</a:t>
            </a:r>
          </a:p>
          <a:p>
            <a:pPr marL="514350" indent="-514350">
              <a:buFont typeface="+mj-lt"/>
              <a:buAutoNum type="alphaLcParenR"/>
            </a:pPr>
            <a:r>
              <a:rPr lang="en-GB" sz="2400" dirty="0"/>
              <a:t>16 and 40</a:t>
            </a:r>
          </a:p>
          <a:p>
            <a:pPr marL="514350" indent="-514350">
              <a:buFont typeface="+mj-lt"/>
              <a:buAutoNum type="alphaLcParenR"/>
            </a:pPr>
            <a:r>
              <a:rPr lang="en-GB" sz="2400" dirty="0"/>
              <a:t>42 and 90</a:t>
            </a:r>
          </a:p>
          <a:p>
            <a:pPr marL="514350" indent="-514350">
              <a:buFont typeface="+mj-lt"/>
              <a:buAutoNum type="alphaLcParenR"/>
            </a:pPr>
            <a:r>
              <a:rPr lang="en-GB" sz="2400" dirty="0"/>
              <a:t>40 and 63</a:t>
            </a:r>
          </a:p>
          <a:p>
            <a:pPr marL="514350" indent="-514350">
              <a:buFont typeface="+mj-lt"/>
              <a:buAutoNum type="alphaLcParenR"/>
            </a:pPr>
            <a:r>
              <a:rPr lang="en-GB" sz="2400" dirty="0"/>
              <a:t>20, 64 and 108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666743-3688-4A86-A61E-F0DC7A1799CF}"/>
              </a:ext>
            </a:extLst>
          </p:cNvPr>
          <p:cNvSpPr txBox="1"/>
          <p:nvPr/>
        </p:nvSpPr>
        <p:spPr>
          <a:xfrm>
            <a:off x="9093473" y="2688643"/>
            <a:ext cx="864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F3D8481-95FD-4B46-96AA-04314662C1C9}"/>
              </a:ext>
            </a:extLst>
          </p:cNvPr>
          <p:cNvSpPr txBox="1"/>
          <p:nvPr/>
        </p:nvSpPr>
        <p:spPr>
          <a:xfrm>
            <a:off x="9097374" y="3208226"/>
            <a:ext cx="864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F5F31ED-314D-4021-AB82-2F55523D4BD3}"/>
              </a:ext>
            </a:extLst>
          </p:cNvPr>
          <p:cNvSpPr txBox="1"/>
          <p:nvPr/>
        </p:nvSpPr>
        <p:spPr>
          <a:xfrm>
            <a:off x="9093473" y="3728246"/>
            <a:ext cx="864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6341058-B6E4-46A4-A216-3293C45DB78B}"/>
              </a:ext>
            </a:extLst>
          </p:cNvPr>
          <p:cNvSpPr txBox="1"/>
          <p:nvPr/>
        </p:nvSpPr>
        <p:spPr>
          <a:xfrm>
            <a:off x="9093473" y="4277603"/>
            <a:ext cx="864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09F1822-1DFD-4EAC-87C9-DAF89E5716BA}"/>
              </a:ext>
            </a:extLst>
          </p:cNvPr>
          <p:cNvSpPr txBox="1"/>
          <p:nvPr/>
        </p:nvSpPr>
        <p:spPr>
          <a:xfrm>
            <a:off x="9525588" y="4773704"/>
            <a:ext cx="864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20" name="Content Placeholder 3">
            <a:extLst>
              <a:ext uri="{FF2B5EF4-FFF2-40B4-BE49-F238E27FC236}">
                <a16:creationId xmlns:a16="http://schemas.microsoft.com/office/drawing/2014/main" id="{5A5EC991-D9B0-439F-B03A-B72842B5A70F}"/>
              </a:ext>
            </a:extLst>
          </p:cNvPr>
          <p:cNvSpPr txBox="1">
            <a:spLocks/>
          </p:cNvSpPr>
          <p:nvPr/>
        </p:nvSpPr>
        <p:spPr>
          <a:xfrm>
            <a:off x="902152" y="1636930"/>
            <a:ext cx="4569497" cy="452596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400" dirty="0"/>
              <a:t>Find the LCM of the following:</a:t>
            </a:r>
          </a:p>
          <a:p>
            <a:endParaRPr lang="en-GB" sz="2400" dirty="0"/>
          </a:p>
          <a:p>
            <a:pPr marL="514350" indent="-514350">
              <a:buFont typeface="+mj-lt"/>
              <a:buAutoNum type="alphaLcParenR"/>
            </a:pPr>
            <a:r>
              <a:rPr lang="en-GB" sz="2400" dirty="0"/>
              <a:t>4 and 5</a:t>
            </a:r>
          </a:p>
          <a:p>
            <a:pPr marL="514350" indent="-514350">
              <a:buFont typeface="+mj-lt"/>
              <a:buAutoNum type="alphaLcParenR"/>
            </a:pPr>
            <a:r>
              <a:rPr lang="en-GB" sz="2400" dirty="0"/>
              <a:t>8 and 12</a:t>
            </a:r>
          </a:p>
          <a:p>
            <a:pPr marL="514350" indent="-514350">
              <a:buFont typeface="+mj-lt"/>
              <a:buAutoNum type="alphaLcParenR"/>
            </a:pPr>
            <a:r>
              <a:rPr lang="en-GB" sz="2400" dirty="0"/>
              <a:t>6 and 9</a:t>
            </a:r>
          </a:p>
          <a:p>
            <a:pPr marL="514350" indent="-514350">
              <a:buFont typeface="+mj-lt"/>
              <a:buAutoNum type="alphaLcParenR"/>
            </a:pPr>
            <a:r>
              <a:rPr lang="en-GB" sz="2400" dirty="0"/>
              <a:t>12 and 15</a:t>
            </a:r>
          </a:p>
          <a:p>
            <a:pPr marL="514350" indent="-514350">
              <a:buFont typeface="+mj-lt"/>
              <a:buAutoNum type="alphaLcParenR"/>
            </a:pPr>
            <a:r>
              <a:rPr lang="en-GB" sz="2400" dirty="0"/>
              <a:t>5, 8 and 10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6370709-E066-454E-AA2C-ACE123AE9AD8}"/>
              </a:ext>
            </a:extLst>
          </p:cNvPr>
          <p:cNvSpPr txBox="1"/>
          <p:nvPr/>
        </p:nvSpPr>
        <p:spPr>
          <a:xfrm>
            <a:off x="3312443" y="2505670"/>
            <a:ext cx="864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</a:rPr>
              <a:t>20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4FA14D1-6BC5-46A9-A1D2-EA9511B8FEA0}"/>
              </a:ext>
            </a:extLst>
          </p:cNvPr>
          <p:cNvSpPr txBox="1"/>
          <p:nvPr/>
        </p:nvSpPr>
        <p:spPr>
          <a:xfrm>
            <a:off x="3312443" y="2967335"/>
            <a:ext cx="864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</a:rPr>
              <a:t>24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0DEA5EA-8C75-405F-9F43-F41212D354A3}"/>
              </a:ext>
            </a:extLst>
          </p:cNvPr>
          <p:cNvSpPr txBox="1"/>
          <p:nvPr/>
        </p:nvSpPr>
        <p:spPr>
          <a:xfrm>
            <a:off x="3312443" y="3432634"/>
            <a:ext cx="864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</a:rPr>
              <a:t>18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CA48895-CEE2-42D3-BADF-F66833D03565}"/>
              </a:ext>
            </a:extLst>
          </p:cNvPr>
          <p:cNvSpPr txBox="1"/>
          <p:nvPr/>
        </p:nvSpPr>
        <p:spPr>
          <a:xfrm>
            <a:off x="3312443" y="3868910"/>
            <a:ext cx="864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</a:rPr>
              <a:t>60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179EB41-FFC4-41EA-BE07-28E2FF629593}"/>
              </a:ext>
            </a:extLst>
          </p:cNvPr>
          <p:cNvSpPr txBox="1"/>
          <p:nvPr/>
        </p:nvSpPr>
        <p:spPr>
          <a:xfrm>
            <a:off x="3312443" y="4309722"/>
            <a:ext cx="864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FF0000"/>
                </a:solidFill>
              </a:rPr>
              <a:t>40</a:t>
            </a:r>
          </a:p>
        </p:txBody>
      </p:sp>
    </p:spTree>
    <p:extLst>
      <p:ext uri="{BB962C8B-B14F-4D97-AF65-F5344CB8AC3E}">
        <p14:creationId xmlns:p14="http://schemas.microsoft.com/office/powerpoint/2010/main" val="1369539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0" grpId="0"/>
      <p:bldP spid="12" grpId="0"/>
      <p:bldP spid="13" grpId="0"/>
      <p:bldP spid="16" grpId="0"/>
      <p:bldP spid="18" grpId="0"/>
      <p:bldP spid="22" grpId="0"/>
      <p:bldP spid="24" grpId="0"/>
      <p:bldP spid="25" grpId="0"/>
      <p:bldP spid="26" grpId="0"/>
      <p:bldP spid="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32509" y="249382"/>
            <a:ext cx="3482109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dirty="0"/>
              <a:t>Set 4 Paper 1</a:t>
            </a:r>
          </a:p>
        </p:txBody>
      </p:sp>
      <p:pic>
        <p:nvPicPr>
          <p:cNvPr id="7" name="Picture 2" descr="Image result for calculator symbol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332509" y="721121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&quot;Not Allowed&quot; Symbol 8">
            <a:extLst>
              <a:ext uri="{FF2B5EF4-FFF2-40B4-BE49-F238E27FC236}">
                <a16:creationId xmlns:a16="http://schemas.microsoft.com/office/drawing/2014/main" id="{E220FA85-D416-470C-9B3F-6A52804B0A33}"/>
              </a:ext>
            </a:extLst>
          </p:cNvPr>
          <p:cNvSpPr/>
          <p:nvPr/>
        </p:nvSpPr>
        <p:spPr>
          <a:xfrm>
            <a:off x="332509" y="721121"/>
            <a:ext cx="998142" cy="972000"/>
          </a:xfrm>
          <a:prstGeom prst="noSmoking">
            <a:avLst>
              <a:gd name="adj" fmla="val 11119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9248B82-B672-9540-A23E-FFC5013CC1E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304"/>
          <a:stretch/>
        </p:blipFill>
        <p:spPr>
          <a:xfrm>
            <a:off x="332508" y="1792263"/>
            <a:ext cx="11229571" cy="4251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35990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52650" y="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GB" u="sng" dirty="0"/>
              <a:t>BIDMAS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431637" y="1356190"/>
            <a:ext cx="9531928" cy="233151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1431637" y="3861722"/>
            <a:ext cx="9531928" cy="2331512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BE2A553-865C-4179-8347-3E030EFDB08D}"/>
              </a:ext>
            </a:extLst>
          </p:cNvPr>
          <p:cNvSpPr txBox="1"/>
          <p:nvPr/>
        </p:nvSpPr>
        <p:spPr>
          <a:xfrm>
            <a:off x="1632449" y="1530210"/>
            <a:ext cx="51442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What does BIDMAS stand for?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61D75067-5671-4350-A429-37436EBE0391}"/>
                  </a:ext>
                </a:extLst>
              </p:cNvPr>
              <p:cNvSpPr txBox="1"/>
              <p:nvPr/>
            </p:nvSpPr>
            <p:spPr>
              <a:xfrm>
                <a:off x="1632450" y="4033086"/>
                <a:ext cx="10474036" cy="14773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rabicParenR"/>
                </a:pPr>
                <a:r>
                  <a:rPr lang="en-GB" sz="2400" b="1" dirty="0"/>
                  <a:t>Calculate      9 x 2 + 20 </a:t>
                </a:r>
                <a14:m>
                  <m:oMath xmlns:m="http://schemas.openxmlformats.org/officeDocument/2006/math">
                    <m:r>
                      <a:rPr lang="en-GB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400" b="1" dirty="0"/>
                  <a:t> 2</a:t>
                </a:r>
              </a:p>
              <a:p>
                <a:pPr marL="342900" indent="-342900">
                  <a:buAutoNum type="arabicParenR"/>
                </a:pPr>
                <a:endParaRPr lang="en-GB" sz="2400" dirty="0"/>
              </a:p>
              <a:p>
                <a:pPr marL="342900" indent="-342900">
                  <a:buFontTx/>
                  <a:buAutoNum type="arabicParenR"/>
                </a:pPr>
                <a:r>
                  <a:rPr lang="en-GB" sz="2400" b="1" dirty="0"/>
                  <a:t>Calculate      5 x 2² + 1</a:t>
                </a:r>
              </a:p>
              <a:p>
                <a:pPr marL="342900" indent="-342900">
                  <a:buAutoNum type="arabicParenR"/>
                </a:pPr>
                <a:endParaRPr lang="en-GB" dirty="0"/>
              </a:p>
            </p:txBody>
          </p:sp>
        </mc:Choice>
        <mc:Fallback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61D75067-5671-4350-A429-37436EBE03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2450" y="4033086"/>
                <a:ext cx="10474036" cy="1477328"/>
              </a:xfrm>
              <a:prstGeom prst="rect">
                <a:avLst/>
              </a:prstGeom>
              <a:blipFill>
                <a:blip r:embed="rId3"/>
                <a:stretch>
                  <a:fillRect l="-931" t="-371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24718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GradientRiseVTI">
  <a:themeElements>
    <a:clrScheme name="AnalogousFromLightSeedRightStep">
      <a:dk1>
        <a:srgbClr val="000000"/>
      </a:dk1>
      <a:lt1>
        <a:srgbClr val="FFFFFF"/>
      </a:lt1>
      <a:dk2>
        <a:srgbClr val="412425"/>
      </a:dk2>
      <a:lt2>
        <a:srgbClr val="E8E2E4"/>
      </a:lt2>
      <a:accent1>
        <a:srgbClr val="33B589"/>
      </a:accent1>
      <a:accent2>
        <a:srgbClr val="2FB1BC"/>
      </a:accent2>
      <a:accent3>
        <a:srgbClr val="5DA5ED"/>
      </a:accent3>
      <a:accent4>
        <a:srgbClr val="4E5BEB"/>
      </a:accent4>
      <a:accent5>
        <a:srgbClr val="986EEE"/>
      </a:accent5>
      <a:accent6>
        <a:srgbClr val="C34EEB"/>
      </a:accent6>
      <a:hlink>
        <a:srgbClr val="AE6981"/>
      </a:hlink>
      <a:folHlink>
        <a:srgbClr val="7F7F7F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RiseVTI" id="{C2FC082F-B444-4222-AF20-78444CCB5722}" vid="{39F213E4-0CBC-40CB-B3F6-8C5562B6B99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EDFF64637C074B9468D8400699BC31" ma:contentTypeVersion="15" ma:contentTypeDescription="Create a new document." ma:contentTypeScope="" ma:versionID="e87f61f65a00283ebdf97d04ba055837">
  <xsd:schema xmlns:xsd="http://www.w3.org/2001/XMLSchema" xmlns:xs="http://www.w3.org/2001/XMLSchema" xmlns:p="http://schemas.microsoft.com/office/2006/metadata/properties" xmlns:ns2="a675e989-819c-4ef8-a9e7-308823201b25" xmlns:ns3="84be7d0a-34a6-4ef2-a332-62c3b98ca601" targetNamespace="http://schemas.microsoft.com/office/2006/metadata/properties" ma:root="true" ma:fieldsID="3853668554907096303159e8899f52b8" ns2:_="" ns3:_="">
    <xsd:import namespace="a675e989-819c-4ef8-a9e7-308823201b25"/>
    <xsd:import namespace="84be7d0a-34a6-4ef2-a332-62c3b98c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Presentationanddiscussio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e989-819c-4ef8-a9e7-308823201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Presentationanddiscussion" ma:index="17" nillable="true" ma:displayName="Presentation and discussion" ma:description="Prince Gyamfi Presentation&#10;Ahmad, Eyob, Kirthikan discussion" ma:format="Dropdown" ma:internalName="Presentationanddiscussion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e7d0a-34a6-4ef2-a332-62c3b98ca60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anddiscussion xmlns="a675e989-819c-4ef8-a9e7-308823201b2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AC7282F-0B1F-454A-AD49-97384822E77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75e989-819c-4ef8-a9e7-308823201b25"/>
    <ds:schemaRef ds:uri="84be7d0a-34a6-4ef2-a332-62c3b98ca6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3447A31-FCAF-4810-A35F-2CE03EC188BE}">
  <ds:schemaRefs>
    <ds:schemaRef ds:uri="http://schemas.microsoft.com/office/2006/metadata/properties"/>
    <ds:schemaRef ds:uri="http://purl.org/dc/elements/1.1/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84be7d0a-34a6-4ef2-a332-62c3b98ca601"/>
    <ds:schemaRef ds:uri="http://schemas.microsoft.com/office/2006/documentManagement/types"/>
    <ds:schemaRef ds:uri="a675e989-819c-4ef8-a9e7-308823201b25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6F11B962-4CE2-405C-96F1-9F8947D4951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2090</TotalTime>
  <Words>827</Words>
  <Application>Microsoft Office PowerPoint</Application>
  <PresentationFormat>Widescreen</PresentationFormat>
  <Paragraphs>161</Paragraphs>
  <Slides>22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Avenir Next LT Pro</vt:lpstr>
      <vt:lpstr>Avenir Next LT Pro Light</vt:lpstr>
      <vt:lpstr>Calibri</vt:lpstr>
      <vt:lpstr>Cambria Math</vt:lpstr>
      <vt:lpstr>Times New Roman</vt:lpstr>
      <vt:lpstr>GradientRiseVTI</vt:lpstr>
      <vt:lpstr>Maths Intro to Number</vt:lpstr>
      <vt:lpstr>INTRODUCTION TO NUMBER</vt:lpstr>
      <vt:lpstr>Prime Numbers/Prime Factorisation</vt:lpstr>
      <vt:lpstr>Your turn…</vt:lpstr>
      <vt:lpstr>PowerPoint Presentation</vt:lpstr>
      <vt:lpstr>LCM and HCF</vt:lpstr>
      <vt:lpstr>Your turn…</vt:lpstr>
      <vt:lpstr>PowerPoint Presentation</vt:lpstr>
      <vt:lpstr>BIDMAS</vt:lpstr>
      <vt:lpstr>Your turn…</vt:lpstr>
      <vt:lpstr>PowerPoint Presentation</vt:lpstr>
      <vt:lpstr>PowerPoint Presentation</vt:lpstr>
      <vt:lpstr>INTRODUCTION TO NUMBER</vt:lpstr>
      <vt:lpstr>Rounding to Decimal Places</vt:lpstr>
      <vt:lpstr>Rounding to Significant Figures</vt:lpstr>
      <vt:lpstr>Your turn…</vt:lpstr>
      <vt:lpstr>PowerPoint Presentation</vt:lpstr>
      <vt:lpstr>Estimation</vt:lpstr>
      <vt:lpstr>Your turn…</vt:lpstr>
      <vt:lpstr>PowerPoint Presentation</vt:lpstr>
      <vt:lpstr>Error Intervals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Maths at MK College 2020/2021</dc:title>
  <dc:creator>Iain Ashmore</dc:creator>
  <cp:lastModifiedBy>Malcolm Cooke</cp:lastModifiedBy>
  <cp:revision>36</cp:revision>
  <dcterms:created xsi:type="dcterms:W3CDTF">2020-09-07T12:24:13Z</dcterms:created>
  <dcterms:modified xsi:type="dcterms:W3CDTF">2024-02-14T19:52:19Z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0x01010020EDFF64637C074B9468D8400699BC31</vt:lpwstr>
  </property>
</Properties>
</file>