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75" r:id="rId5"/>
    <p:sldId id="259" r:id="rId6"/>
    <p:sldId id="263" r:id="rId7"/>
    <p:sldId id="261" r:id="rId8"/>
    <p:sldId id="262" r:id="rId9"/>
    <p:sldId id="265" r:id="rId10"/>
    <p:sldId id="272" r:id="rId11"/>
    <p:sldId id="27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4E1A87-386D-4F64-863E-7087741EEBC2}" v="1" dt="2022-10-14T08:45:09.84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colm Cooke" userId="629abd82-4003-4907-b151-625ed5717e62" providerId="ADAL" clId="{834E1A87-386D-4F64-863E-7087741EEBC2}"/>
    <pc:docChg chg="modSld">
      <pc:chgData name="Malcolm Cooke" userId="629abd82-4003-4907-b151-625ed5717e62" providerId="ADAL" clId="{834E1A87-386D-4F64-863E-7087741EEBC2}" dt="2022-10-14T08:45:44.802" v="0" actId="947"/>
      <pc:docMkLst>
        <pc:docMk/>
      </pc:docMkLst>
      <pc:sldChg chg="modSp mod">
        <pc:chgData name="Malcolm Cooke" userId="629abd82-4003-4907-b151-625ed5717e62" providerId="ADAL" clId="{834E1A87-386D-4F64-863E-7087741EEBC2}" dt="2022-10-14T08:45:44.802" v="0" actId="947"/>
        <pc:sldMkLst>
          <pc:docMk/>
          <pc:sldMk cId="2514046669" sldId="275"/>
        </pc:sldMkLst>
        <pc:spChg chg="mod">
          <ac:chgData name="Malcolm Cooke" userId="629abd82-4003-4907-b151-625ed5717e62" providerId="ADAL" clId="{834E1A87-386D-4F64-863E-7087741EEBC2}" dt="2022-10-14T08:45:44.802" v="0" actId="947"/>
          <ac:spMkLst>
            <pc:docMk/>
            <pc:sldMk cId="2514046669" sldId="275"/>
            <ac:spMk id="10" creationId="{EC6F0B66-CFFA-CC4E-F5DB-016415672A3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411A1-D9A0-4A64-9E49-D4C28A08B867}" type="datetimeFigureOut">
              <a:rPr lang="en-GB" smtClean="0"/>
              <a:t>14/10/2022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B0A785-6593-49A1-9F2D-D6C45C84A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819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73AA5-1C66-4E19-9057-96C029CC9EB8}" type="datetime1">
              <a:rPr lang="en-GB" smtClean="0"/>
              <a:t>14/10/2022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DCB47-B3D4-4921-9CDD-9F3DEAEC30EB}" type="datetime1">
              <a:rPr lang="en-GB" smtClean="0"/>
              <a:t>14/10/2022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C22CB-EA20-4D49-AC70-C77AFF34D87E}" type="datetime1">
              <a:rPr lang="en-GB" smtClean="0"/>
              <a:t>14/10/2022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B66AE-2DF9-4CBE-8840-78D8A6727E0B}" type="datetime1">
              <a:rPr lang="en-GB" smtClean="0"/>
              <a:t>14/10/2022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25678-1E26-4254-BEA1-9552B251B08B}" type="datetime1">
              <a:rPr lang="en-GB" smtClean="0"/>
              <a:t>14/10/2022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B3585-2E5E-48B3-8188-9AAD90591B87}" type="datetime1">
              <a:rPr lang="en-GB" smtClean="0"/>
              <a:t>14/10/2022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E6DF7-6611-41C0-911B-673C93FCED93}" type="datetime1">
              <a:rPr lang="en-GB" smtClean="0"/>
              <a:t>14/10/2022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97C10-B164-44E4-9B91-926201B737CE}" type="datetime1">
              <a:rPr lang="en-GB" smtClean="0"/>
              <a:t>14/10/2022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E46F8-4C76-4D8F-A050-BFE74D83C53B}" type="datetime1">
              <a:rPr lang="en-GB" smtClean="0"/>
              <a:t>14/10/2022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74011-3902-4C66-BEFF-56A2EB8F3652}" type="datetime1">
              <a:rPr lang="en-GB" smtClean="0"/>
              <a:t>14/10/2022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E054-3BA9-4D90-8E01-AC8801C4E964}" type="datetime1">
              <a:rPr lang="en-GB" smtClean="0"/>
              <a:t>14/10/2022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FE75D-FC25-4A9E-8E64-B2B7B7DB10DC}" type="datetime1">
              <a:rPr lang="en-GB" smtClean="0"/>
              <a:t>14/10/2022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408831"/>
            <a:ext cx="10788072" cy="1988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 :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Follow the order of precedence of operators, including indices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dirty="0">
              <a:solidFill>
                <a:schemeClr val="bg2">
                  <a:lumMod val="50000"/>
                </a:schemeClr>
              </a:solidFill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217923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3692106"/>
            <a:ext cx="11286836" cy="294884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BIDMAS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D32BA56-95A7-4F7D-BAE6-D38471F2B7A9}"/>
              </a:ext>
            </a:extLst>
          </p:cNvPr>
          <p:cNvSpPr txBox="1"/>
          <p:nvPr/>
        </p:nvSpPr>
        <p:spPr>
          <a:xfrm>
            <a:off x="720437" y="3763386"/>
            <a:ext cx="3989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</a:rPr>
              <a:t>Recap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987959E-8061-467B-ADC5-949AC0546173}"/>
                  </a:ext>
                </a:extLst>
              </p:cNvPr>
              <p:cNvSpPr txBox="1"/>
              <p:nvPr/>
            </p:nvSpPr>
            <p:spPr>
              <a:xfrm>
                <a:off x="434109" y="4186550"/>
                <a:ext cx="5524915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eriod"/>
                </a:pPr>
                <a:r>
                  <a:rPr lang="en-GB" dirty="0"/>
                  <a:t>Order the following numbers from lowest to highest:</a:t>
                </a:r>
              </a:p>
              <a:p>
                <a:r>
                  <a:rPr lang="en-GB" dirty="0"/>
                  <a:t>       0.73   </a:t>
                </a: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GB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1.27 </m:t>
                    </m:r>
                  </m:oMath>
                </a14:m>
                <a:r>
                  <a:rPr lang="en-GB" dirty="0"/>
                  <a:t>  </a:t>
                </a:r>
                <a:r>
                  <a:rPr lang="en-GB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−15    3.5    − 2.65    12      73</a:t>
                </a:r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987959E-8061-467B-ADC5-949AC05461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109" y="4186550"/>
                <a:ext cx="5524915" cy="1200329"/>
              </a:xfrm>
              <a:prstGeom prst="rect">
                <a:avLst/>
              </a:prstGeom>
              <a:blipFill>
                <a:blip r:embed="rId2"/>
                <a:stretch>
                  <a:fillRect l="-882" t="-30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286EBA6E-A7AA-464A-AE78-5AC564547406}"/>
              </a:ext>
            </a:extLst>
          </p:cNvPr>
          <p:cNvSpPr txBox="1"/>
          <p:nvPr/>
        </p:nvSpPr>
        <p:spPr>
          <a:xfrm>
            <a:off x="708372" y="4942879"/>
            <a:ext cx="55369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There are 300 people who wish to go on the same coach trip. One coach can seat a maximum of 65 people.</a:t>
            </a:r>
          </a:p>
          <a:p>
            <a:r>
              <a:rPr lang="en-GB" dirty="0"/>
              <a:t>   a) How many coaches will be needed?</a:t>
            </a:r>
          </a:p>
          <a:p>
            <a:r>
              <a:rPr lang="en-GB" dirty="0"/>
              <a:t>   b) How many people will be seated on the last coach?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21C7FEF-5293-4190-89EA-983840F6C7A8}"/>
              </a:ext>
            </a:extLst>
          </p:cNvPr>
          <p:cNvSpPr txBox="1"/>
          <p:nvPr/>
        </p:nvSpPr>
        <p:spPr>
          <a:xfrm>
            <a:off x="6282298" y="5235592"/>
            <a:ext cx="5020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4.  Work out 6²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1E1FB83-B35D-46A5-9623-41E96AA18D32}"/>
                  </a:ext>
                </a:extLst>
              </p:cNvPr>
              <p:cNvSpPr txBox="1"/>
              <p:nvPr/>
            </p:nvSpPr>
            <p:spPr>
              <a:xfrm>
                <a:off x="6419864" y="5820303"/>
                <a:ext cx="5020574" cy="4075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 Calculate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25 </m:t>
                        </m:r>
                      </m:e>
                    </m:rad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41E1FB83-B35D-46A5-9623-41E96AA18D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9864" y="5820303"/>
                <a:ext cx="5020574" cy="407547"/>
              </a:xfrm>
              <a:prstGeom prst="rect">
                <a:avLst/>
              </a:prstGeom>
              <a:blipFill>
                <a:blip r:embed="rId3"/>
                <a:stretch>
                  <a:fillRect t="-1493" b="-208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>
            <a:extLst>
              <a:ext uri="{FF2B5EF4-FFF2-40B4-BE49-F238E27FC236}">
                <a16:creationId xmlns:a16="http://schemas.microsoft.com/office/drawing/2014/main" id="{544D331D-3846-4E58-BF45-7EE88380113A}"/>
              </a:ext>
            </a:extLst>
          </p:cNvPr>
          <p:cNvSpPr txBox="1"/>
          <p:nvPr/>
        </p:nvSpPr>
        <p:spPr>
          <a:xfrm>
            <a:off x="6509596" y="4185284"/>
            <a:ext cx="55889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 holiday costs £240 per person for a family of four.                     a) How much will the holiday cost in total?</a:t>
            </a:r>
          </a:p>
          <a:p>
            <a:r>
              <a:rPr lang="en-GB" dirty="0"/>
              <a:t>b) Round your answer to the nearest hundred pounds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53B58C-0C4E-4F8E-86F4-C16088B15277}"/>
              </a:ext>
            </a:extLst>
          </p:cNvPr>
          <p:cNvSpPr txBox="1"/>
          <p:nvPr/>
        </p:nvSpPr>
        <p:spPr>
          <a:xfrm>
            <a:off x="434109" y="4942879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C78A98-142B-434A-8FFC-935CB199784B}"/>
              </a:ext>
            </a:extLst>
          </p:cNvPr>
          <p:cNvSpPr txBox="1"/>
          <p:nvPr/>
        </p:nvSpPr>
        <p:spPr>
          <a:xfrm>
            <a:off x="6223268" y="4195383"/>
            <a:ext cx="393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F468C6-5958-47ED-B4B6-4974B2AE0B21}"/>
              </a:ext>
            </a:extLst>
          </p:cNvPr>
          <p:cNvSpPr txBox="1"/>
          <p:nvPr/>
        </p:nvSpPr>
        <p:spPr>
          <a:xfrm>
            <a:off x="6282298" y="5858518"/>
            <a:ext cx="420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5.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6F0B66-CFFA-CC4E-F5DB-016415672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z="1400" smtClean="0"/>
              <a:t>1</a:t>
            </a:fld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514046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91710" y="2411911"/>
            <a:ext cx="4978401" cy="260100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738943" y="2395802"/>
            <a:ext cx="4978401" cy="26171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691710" y="1706941"/>
            <a:ext cx="49229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BIDMAS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38943" y="1706940"/>
            <a:ext cx="6030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Indices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>
                <a:solidFill>
                  <a:schemeClr val="tx1">
                    <a:lumMod val="75000"/>
                    <a:lumOff val="25000"/>
                  </a:schemeClr>
                </a:solidFill>
              </a:rPr>
              <a:t>STARTER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62578" y="2411911"/>
            <a:ext cx="4729021" cy="21268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Work out the following:</a:t>
            </a:r>
          </a:p>
          <a:p>
            <a:pPr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a)  3 x (12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4)</a:t>
            </a:r>
          </a:p>
          <a:p>
            <a:pPr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b)  (30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−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15) ÷ 3</a:t>
            </a:r>
          </a:p>
          <a:p>
            <a:pPr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c)  18 – 3  x  5</a:t>
            </a:r>
          </a:p>
          <a:p>
            <a:pPr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cs typeface="Calibri"/>
              </a:rPr>
              <a:t>d   15 + 6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Calibri"/>
              </a:rPr>
              <a:t>− 2 x 7</a:t>
            </a: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cs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55999" y="2411911"/>
            <a:ext cx="4544291" cy="2957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Work out the following: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2²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4²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3³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5³ + 2</a:t>
            </a:r>
            <a:r>
              <a:rPr lang="en-GB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</a:p>
          <a:p>
            <a:pPr marL="342900" indent="-342900">
              <a:lnSpc>
                <a:spcPct val="150000"/>
              </a:lnSpc>
              <a:buAutoNum type="alphaLcParenR" startAt="2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AutoNum type="alphaLcParenR" startAt="2"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502C89-77C5-3F54-817C-A54B6B569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BIDMAS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542473" y="4994694"/>
            <a:ext cx="9531928" cy="122137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26970" y="5339750"/>
                <a:ext cx="9162934" cy="49170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GB" sz="18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     a)   5 - 1 + (7 x 5)				b) </a:t>
                </a:r>
                <a:r>
                  <a:rPr lang="en-GB" sz="1800" dirty="0"/>
                  <a:t>16 </a:t>
                </a:r>
                <a:r>
                  <a:rPr lang="en-GB" sz="1800" dirty="0">
                    <a:ea typeface="Cambria Math" panose="02040503050406030204" pitchFamily="18" charset="0"/>
                  </a:rPr>
                  <a:t>÷ 4  +  5  x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GB" sz="1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1800" dirty="0">
                    <a:ea typeface="Cambria Math" panose="02040503050406030204" pitchFamily="18" charset="0"/>
                  </a:rPr>
                  <a:t> </a:t>
                </a:r>
                <a:endParaRPr lang="en-GB" sz="1800" dirty="0"/>
              </a:p>
              <a:p>
                <a:pPr marL="0" indent="0">
                  <a:buNone/>
                </a:pPr>
                <a:endParaRPr lang="en-GB" sz="18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26970" y="5339750"/>
                <a:ext cx="9162934" cy="491707"/>
              </a:xfrm>
              <a:blipFill>
                <a:blip r:embed="rId2"/>
                <a:stretch>
                  <a:fillRect t="-135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D1A3962-542B-42A8-A1B7-0C198B8B2036}"/>
                  </a:ext>
                </a:extLst>
              </p:cNvPr>
              <p:cNvSpPr txBox="1"/>
              <p:nvPr/>
            </p:nvSpPr>
            <p:spPr>
              <a:xfrm>
                <a:off x="3952786" y="1702751"/>
                <a:ext cx="4130164" cy="26549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b="1" dirty="0">
                    <a:solidFill>
                      <a:srgbClr val="FF0000"/>
                    </a:solidFill>
                  </a:rPr>
                  <a:t>B</a:t>
                </a:r>
                <a:r>
                  <a:rPr lang="en-GB" sz="2800" dirty="0"/>
                  <a:t>   		                    ( )</a:t>
                </a:r>
              </a:p>
              <a:p>
                <a:r>
                  <a:rPr lang="en-GB" sz="2800" b="1" dirty="0">
                    <a:solidFill>
                      <a:srgbClr val="FF0000"/>
                    </a:solidFill>
                  </a:rPr>
                  <a:t>I </a:t>
                </a:r>
                <a:r>
                  <a:rPr lang="en-GB" sz="2800" dirty="0"/>
                  <a:t>                          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800" dirty="0"/>
                  <a:t>     </a:t>
                </a:r>
              </a:p>
              <a:p>
                <a:r>
                  <a:rPr lang="en-GB" sz="2800" b="1" dirty="0">
                    <a:solidFill>
                      <a:srgbClr val="FF0000"/>
                    </a:solidFill>
                  </a:rPr>
                  <a:t>D</a:t>
                </a:r>
                <a:r>
                  <a:rPr lang="en-GB" sz="2800" dirty="0"/>
                  <a:t>	                               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÷</a:t>
                </a:r>
              </a:p>
              <a:p>
                <a:r>
                  <a:rPr lang="en-GB" sz="2800" b="1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M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                                 ×</a:t>
                </a:r>
              </a:p>
              <a:p>
                <a:r>
                  <a:rPr lang="en-GB" sz="2800" b="1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A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                                 +</a:t>
                </a:r>
              </a:p>
              <a:p>
                <a:r>
                  <a:rPr lang="en-GB" sz="2800" b="1" dirty="0">
                    <a:solidFill>
                      <a:srgbClr val="FF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S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	                                 −</a:t>
                </a:r>
                <a:endParaRPr lang="en-GB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D1A3962-542B-42A8-A1B7-0C198B8B20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2786" y="1702751"/>
                <a:ext cx="4130164" cy="2654910"/>
              </a:xfrm>
              <a:prstGeom prst="rect">
                <a:avLst/>
              </a:prstGeom>
              <a:blipFill>
                <a:blip r:embed="rId3"/>
                <a:stretch>
                  <a:fillRect l="-2950" t="-2064" b="-573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42F65F8-59A9-4261-80AC-EC22129841AF}"/>
              </a:ext>
            </a:extLst>
          </p:cNvPr>
          <p:cNvSpPr/>
          <p:nvPr/>
        </p:nvSpPr>
        <p:spPr>
          <a:xfrm>
            <a:off x="3364302" y="1496726"/>
            <a:ext cx="4951562" cy="292862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98C88B-EC1B-D32E-59AC-3DC15AB20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428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F4FFAF-DC4E-4860-90BF-32EFD815CAD1}"/>
              </a:ext>
            </a:extLst>
          </p:cNvPr>
          <p:cNvSpPr txBox="1"/>
          <p:nvPr/>
        </p:nvSpPr>
        <p:spPr>
          <a:xfrm>
            <a:off x="1155940" y="2276166"/>
            <a:ext cx="4940060" cy="59093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/>
              <a:t>a)   (3 + 3) x 4</a:t>
            </a:r>
          </a:p>
          <a:p>
            <a:r>
              <a:rPr lang="en-GB" dirty="0"/>
              <a:t>      </a:t>
            </a:r>
          </a:p>
          <a:p>
            <a:r>
              <a:rPr lang="en-GB" dirty="0"/>
              <a:t>b)   4 x 2 </a:t>
            </a:r>
            <a:r>
              <a:rPr lang="en-GB" dirty="0">
                <a:ea typeface="Cambria Math" panose="02040503050406030204" pitchFamily="18" charset="0"/>
              </a:rPr>
              <a:t>− 5</a:t>
            </a:r>
          </a:p>
          <a:p>
            <a:endParaRPr lang="en-GB" dirty="0">
              <a:ea typeface="Cambria Math" panose="02040503050406030204" pitchFamily="18" charset="0"/>
            </a:endParaRPr>
          </a:p>
          <a:p>
            <a:pPr marL="342900" indent="-342900">
              <a:buAutoNum type="alphaLcParenR" startAt="3"/>
            </a:pPr>
            <a:r>
              <a:rPr lang="en-GB" dirty="0">
                <a:ea typeface="Cambria Math" panose="02040503050406030204" pitchFamily="18" charset="0"/>
              </a:rPr>
              <a:t>5 + 7  ÷ 6</a:t>
            </a:r>
          </a:p>
          <a:p>
            <a:pPr marL="342900" indent="-342900">
              <a:buAutoNum type="alphaLcParenR" startAt="3"/>
            </a:pPr>
            <a:endParaRPr lang="en-GB" dirty="0">
              <a:ea typeface="Cambria Math" panose="02040503050406030204" pitchFamily="18" charset="0"/>
            </a:endParaRPr>
          </a:p>
          <a:p>
            <a:pPr marL="342900" indent="-342900">
              <a:buAutoNum type="alphaLcParenR" startAt="3"/>
            </a:pPr>
            <a:r>
              <a:rPr lang="en-GB" dirty="0">
                <a:ea typeface="Cambria Math" panose="02040503050406030204" pitchFamily="18" charset="0"/>
              </a:rPr>
              <a:t>5 × 3 + 5</a:t>
            </a:r>
          </a:p>
          <a:p>
            <a:pPr marL="342900" indent="-342900">
              <a:buAutoNum type="alphaLcParenR" startAt="3"/>
            </a:pPr>
            <a:endParaRPr lang="en-GB" dirty="0">
              <a:ea typeface="Cambria Math" panose="02040503050406030204" pitchFamily="18" charset="0"/>
            </a:endParaRPr>
          </a:p>
          <a:p>
            <a:pPr marL="342900" indent="-342900">
              <a:buAutoNum type="alphaLcParenR" startAt="3"/>
            </a:pPr>
            <a:r>
              <a:rPr lang="en-GB" dirty="0">
                <a:ea typeface="Cambria Math" panose="02040503050406030204" pitchFamily="18" charset="0"/>
              </a:rPr>
              <a:t>(9 − 4)² + 5</a:t>
            </a:r>
          </a:p>
          <a:p>
            <a:pPr marL="342900" indent="-342900">
              <a:buAutoNum type="alphaLcParenR" startAt="3"/>
            </a:pPr>
            <a:endParaRPr lang="en-GB" dirty="0">
              <a:ea typeface="Cambria Math" panose="02040503050406030204" pitchFamily="18" charset="0"/>
            </a:endParaRPr>
          </a:p>
          <a:p>
            <a:pPr marL="342900" indent="-342900">
              <a:buAutoNum type="alphaLcParenR" startAt="3"/>
            </a:pPr>
            <a:r>
              <a:rPr lang="en-GB" dirty="0">
                <a:ea typeface="Cambria Math" panose="02040503050406030204" pitchFamily="18" charset="0"/>
              </a:rPr>
              <a:t>2 x (15 − 2)</a:t>
            </a:r>
          </a:p>
          <a:p>
            <a:pPr marL="342900" indent="-342900">
              <a:buAutoNum type="alphaLcParenR" startAt="3"/>
            </a:pPr>
            <a:endParaRPr lang="en-GB" dirty="0">
              <a:ea typeface="Cambria Math" panose="02040503050406030204" pitchFamily="18" charset="0"/>
            </a:endParaRPr>
          </a:p>
          <a:p>
            <a:pPr marL="342900" indent="-342900">
              <a:buAutoNum type="alphaLcParenR" startAt="3"/>
            </a:pPr>
            <a:r>
              <a:rPr lang="en-GB" dirty="0">
                <a:ea typeface="Cambria Math" panose="02040503050406030204" pitchFamily="18" charset="0"/>
              </a:rPr>
              <a:t>(5 x 4) + 2²</a:t>
            </a:r>
          </a:p>
          <a:p>
            <a:endParaRPr lang="en-GB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	</a:t>
            </a:r>
            <a:r>
              <a:rPr lang="en-GB" dirty="0"/>
              <a:t> </a:t>
            </a:r>
          </a:p>
          <a:p>
            <a:pPr marL="342900" indent="-342900">
              <a:buAutoNum type="alphaLcParenR"/>
            </a:pPr>
            <a:endParaRPr lang="en-GB" dirty="0"/>
          </a:p>
          <a:p>
            <a:pPr marL="342900" indent="-342900">
              <a:buAutoNum type="alphaLcParenR"/>
            </a:pPr>
            <a:endParaRPr lang="en-GB" dirty="0"/>
          </a:p>
          <a:p>
            <a:pPr marL="342900" indent="-342900">
              <a:buAutoNum type="alphaLcParenR"/>
            </a:pPr>
            <a:endParaRPr lang="en-GB" dirty="0"/>
          </a:p>
          <a:p>
            <a:pPr marL="342900" indent="-342900">
              <a:buAutoNum type="alphaLcParenR"/>
            </a:pPr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6CBDF01-19CE-4126-BBD9-0A83D4C53471}"/>
                  </a:ext>
                </a:extLst>
              </p:cNvPr>
              <p:cNvSpPr txBox="1"/>
              <p:nvPr/>
            </p:nvSpPr>
            <p:spPr>
              <a:xfrm>
                <a:off x="7379208" y="2193870"/>
                <a:ext cx="2770632" cy="42940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 startAt="8"/>
                </a:pPr>
                <a:r>
                  <a:rPr lang="en-GB" dirty="0"/>
                  <a:t>( 8 + 2) </a:t>
                </a:r>
                <a:r>
                  <a:rPr lang="en-GB" dirty="0">
                    <a:ea typeface="Cambria Math" panose="02040503050406030204" pitchFamily="18" charset="0"/>
                  </a:rPr>
                  <a:t>÷ 10</a:t>
                </a:r>
              </a:p>
              <a:p>
                <a:pPr marL="342900" indent="-342900">
                  <a:buAutoNum type="alphaLcParenR" startAt="8"/>
                </a:pPr>
                <a:endParaRPr lang="en-GB" dirty="0">
                  <a:ea typeface="Cambria Math" panose="02040503050406030204" pitchFamily="18" charset="0"/>
                </a:endParaRPr>
              </a:p>
              <a:p>
                <a:pPr marL="342900" indent="-342900">
                  <a:buAutoNum type="alphaLcParenR" startAt="8"/>
                </a:pPr>
                <a:r>
                  <a:rPr lang="en-GB" dirty="0">
                    <a:ea typeface="Cambria Math" panose="02040503050406030204" pitchFamily="18" charset="0"/>
                  </a:rPr>
                  <a:t>(1 + 14) − (5 x 3)</a:t>
                </a:r>
              </a:p>
              <a:p>
                <a:pPr marL="342900" indent="-342900">
                  <a:buAutoNum type="alphaLcParenR" startAt="8"/>
                </a:pPr>
                <a:endParaRPr lang="en-GB" dirty="0">
                  <a:ea typeface="Cambria Math" panose="02040503050406030204" pitchFamily="18" charset="0"/>
                </a:endParaRPr>
              </a:p>
              <a:p>
                <a:pPr marL="342900" indent="-342900">
                  <a:buAutoNum type="alphaLcParenR" startAt="8"/>
                </a:pPr>
                <a:r>
                  <a:rPr lang="en-GB" dirty="0">
                    <a:ea typeface="Cambria Math" panose="02040503050406030204" pitchFamily="18" charset="0"/>
                  </a:rPr>
                  <a:t>(10 + 6) ÷ (4 x 2)</a:t>
                </a:r>
              </a:p>
              <a:p>
                <a:pPr marL="342900" indent="-342900">
                  <a:buAutoNum type="alphaLcParenR" startAt="8"/>
                </a:pPr>
                <a:endParaRPr lang="en-GB" dirty="0">
                  <a:ea typeface="Cambria Math" panose="02040503050406030204" pitchFamily="18" charset="0"/>
                </a:endParaRPr>
              </a:p>
              <a:p>
                <a:pPr marL="342900" indent="-342900">
                  <a:buAutoNum type="alphaLcParenR" startAt="8"/>
                </a:pPr>
                <a:r>
                  <a:rPr lang="en-GB" dirty="0">
                    <a:ea typeface="Cambria Math" panose="02040503050406030204" pitchFamily="18" charset="0"/>
                  </a:rPr>
                  <a:t>1 + 2² x (6 − 3)</a:t>
                </a:r>
              </a:p>
              <a:p>
                <a:pPr marL="342900" indent="-342900">
                  <a:buAutoNum type="alphaLcParenR" startAt="8"/>
                </a:pPr>
                <a:endParaRPr lang="en-GB" dirty="0">
                  <a:ea typeface="Cambria Math" panose="02040503050406030204" pitchFamily="18" charset="0"/>
                </a:endParaRPr>
              </a:p>
              <a:p>
                <a:pPr marL="342900" indent="-342900">
                  <a:buAutoNum type="alphaLcParenR" startAt="8"/>
                </a:pPr>
                <a:r>
                  <a:rPr lang="en-GB" dirty="0">
                    <a:ea typeface="Cambria Math" panose="02040503050406030204" pitchFamily="18" charset="0"/>
                  </a:rPr>
                  <a:t>(7 x 2) ÷ (20 − 6)</a:t>
                </a:r>
              </a:p>
              <a:p>
                <a:pPr marL="342900" indent="-342900">
                  <a:buAutoNum type="alphaLcParenR" startAt="8"/>
                </a:pPr>
                <a:endParaRPr lang="en-GB" dirty="0">
                  <a:ea typeface="Cambria Math" panose="02040503050406030204" pitchFamily="18" charset="0"/>
                </a:endParaRPr>
              </a:p>
              <a:p>
                <a:pPr marL="342900" indent="-342900">
                  <a:buAutoNum type="alphaLcParenR" startAt="8"/>
                </a:pPr>
                <a:r>
                  <a:rPr lang="en-GB" dirty="0">
                    <a:ea typeface="Cambria Math" panose="02040503050406030204" pitchFamily="18" charset="0"/>
                  </a:rPr>
                  <a:t> 3 − 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</m:t>
                        </m:r>
                      </m:e>
                    </m:rad>
                  </m:oMath>
                </a14:m>
                <a:r>
                  <a:rPr lang="en-GB" dirty="0"/>
                  <a:t>  + (18 </a:t>
                </a:r>
                <a:r>
                  <a:rPr lang="en-GB" dirty="0">
                    <a:ea typeface="Cambria Math" panose="02040503050406030204" pitchFamily="18" charset="0"/>
                  </a:rPr>
                  <a:t>− 6)</a:t>
                </a:r>
              </a:p>
              <a:p>
                <a:pPr marL="342900" indent="-342900">
                  <a:buAutoNum type="alphaLcParenR" startAt="8"/>
                </a:pPr>
                <a:endParaRPr lang="en-GB" dirty="0">
                  <a:ea typeface="Cambria Math" panose="02040503050406030204" pitchFamily="18" charset="0"/>
                </a:endParaRPr>
              </a:p>
              <a:p>
                <a:pPr marL="342900" indent="-342900">
                  <a:buAutoNum type="alphaLcParenR" startAt="8"/>
                </a:pPr>
                <a:r>
                  <a:rPr lang="en-GB" dirty="0">
                    <a:ea typeface="Cambria Math" panose="02040503050406030204" pitchFamily="18" charset="0"/>
                  </a:rPr>
                  <a:t>(9 x 4) −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(5 ×5)</m:t>
                        </m:r>
                      </m:e>
                    </m:rad>
                  </m:oMath>
                </a14:m>
                <a:endParaRPr lang="en-GB" dirty="0">
                  <a:ea typeface="Cambria Math" panose="02040503050406030204" pitchFamily="18" charset="0"/>
                </a:endParaRPr>
              </a:p>
              <a:p>
                <a:pPr marL="342900" indent="-342900">
                  <a:buAutoNum type="alphaLcParenR" startAt="8"/>
                </a:pPr>
                <a:endParaRPr lang="en-GB" dirty="0">
                  <a:ea typeface="Cambria Math" panose="02040503050406030204" pitchFamily="18" charset="0"/>
                </a:endParaRPr>
              </a:p>
              <a:p>
                <a:pPr marL="342900" indent="-342900">
                  <a:buAutoNum type="alphaLcParenR" startAt="8"/>
                </a:pPr>
                <a:endParaRPr lang="en-GB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6CBDF01-19CE-4126-BBD9-0A83D4C534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9208" y="2193870"/>
                <a:ext cx="2770632" cy="4294061"/>
              </a:xfrm>
              <a:prstGeom prst="rect">
                <a:avLst/>
              </a:prstGeom>
              <a:blipFill>
                <a:blip r:embed="rId2"/>
                <a:stretch>
                  <a:fillRect l="-1982" t="-11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0DEC775-9959-4638-9F34-79671D70DFD7}"/>
              </a:ext>
            </a:extLst>
          </p:cNvPr>
          <p:cNvSpPr/>
          <p:nvPr/>
        </p:nvSpPr>
        <p:spPr>
          <a:xfrm>
            <a:off x="603347" y="1746504"/>
            <a:ext cx="4526280" cy="442638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2D5BEA2-1980-4089-82DE-C61A972AEE68}"/>
              </a:ext>
            </a:extLst>
          </p:cNvPr>
          <p:cNvSpPr/>
          <p:nvPr/>
        </p:nvSpPr>
        <p:spPr>
          <a:xfrm>
            <a:off x="6894576" y="1618488"/>
            <a:ext cx="4809744" cy="4554402"/>
          </a:xfrm>
          <a:prstGeom prst="round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46D439-B890-4067-8878-31038B46EB96}"/>
              </a:ext>
            </a:extLst>
          </p:cNvPr>
          <p:cNvSpPr txBox="1"/>
          <p:nvPr/>
        </p:nvSpPr>
        <p:spPr>
          <a:xfrm>
            <a:off x="722376" y="1271016"/>
            <a:ext cx="5724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1. Work out the following: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48BC103-E36B-DB23-A9D1-E539BAE59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INDICES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C06584-8EA3-48FA-B477-678B4AF7D0B3}"/>
              </a:ext>
            </a:extLst>
          </p:cNvPr>
          <p:cNvSpPr txBox="1"/>
          <p:nvPr/>
        </p:nvSpPr>
        <p:spPr>
          <a:xfrm>
            <a:off x="2641591" y="2388298"/>
            <a:ext cx="42969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3² = 3 x 3 = 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372199-2BC8-45EA-B80B-4461862C19AA}"/>
              </a:ext>
            </a:extLst>
          </p:cNvPr>
          <p:cNvSpPr txBox="1"/>
          <p:nvPr/>
        </p:nvSpPr>
        <p:spPr>
          <a:xfrm>
            <a:off x="2678488" y="3915705"/>
            <a:ext cx="27604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5³ = 5 x 5 x 5 = 125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0E7CE39-3E42-48F3-A0CC-CCE9F61667E2}"/>
              </a:ext>
            </a:extLst>
          </p:cNvPr>
          <p:cNvSpPr/>
          <p:nvPr/>
        </p:nvSpPr>
        <p:spPr>
          <a:xfrm>
            <a:off x="2415397" y="2122097"/>
            <a:ext cx="6944263" cy="330391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23A983-B8D1-2467-AB95-C5F78DFCB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488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4684" y="2089323"/>
            <a:ext cx="4555957" cy="498598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AutoNum type="alphaLcParenR"/>
            </a:pP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4²</a:t>
            </a:r>
          </a:p>
          <a:p>
            <a:pPr marL="342900" indent="-342900">
              <a:buAutoNum type="alphaLcParenR"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7²</a:t>
            </a:r>
          </a:p>
          <a:p>
            <a:pPr marL="342900" indent="-342900">
              <a:buAutoNum type="alphaLcParenR"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2³</a:t>
            </a:r>
          </a:p>
          <a:p>
            <a:pPr marL="342900" indent="-342900">
              <a:buAutoNum type="alphaLcParenR"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3³</a:t>
            </a:r>
          </a:p>
          <a:p>
            <a:pPr marL="342900" indent="-342900">
              <a:buAutoNum type="alphaLcParenR"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2</a:t>
            </a:r>
            <a:r>
              <a:rPr lang="en-GB" b="1" baseline="30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6</a:t>
            </a:r>
          </a:p>
          <a:p>
            <a:pPr marL="342900" indent="-342900">
              <a:buAutoNum type="alphaLcParenR"/>
            </a:pPr>
            <a:endParaRPr lang="en-GB" b="1" baseline="300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f)   6</a:t>
            </a:r>
            <a:r>
              <a:rPr lang="en-GB" baseline="30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4</a:t>
            </a:r>
          </a:p>
          <a:p>
            <a:pPr marL="342900" indent="-342900">
              <a:buAutoNum type="alphaLcParenR"/>
            </a:pPr>
            <a:endParaRPr lang="en-GB" baseline="300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r>
              <a:rPr lang="en-GB" baseline="30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 </a:t>
            </a: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g)  8</a:t>
            </a:r>
            <a:r>
              <a:rPr lang="en-GB" baseline="30000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5</a:t>
            </a:r>
          </a:p>
          <a:p>
            <a:pPr marL="342900" indent="-342900">
              <a:buAutoNum type="alphaLcParenR"/>
            </a:pPr>
            <a:endParaRPr lang="en-GB" b="1" baseline="300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endParaRPr lang="en-GB" b="1" baseline="30000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endParaRPr lang="en-GB" dirty="0">
              <a:solidFill>
                <a:schemeClr val="bg2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642596" y="2189907"/>
                <a:ext cx="4555957" cy="63709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 startAt="8"/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3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+ 4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3</a:t>
                </a:r>
              </a:p>
              <a:p>
                <a:pPr marL="342900" indent="-342900">
                  <a:buAutoNum type="alphaLcParenR" startAt="8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i)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+ 2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+ 3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</a:t>
                </a:r>
              </a:p>
              <a:p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j)    3 x 2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5</a:t>
                </a: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4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x 2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</a:t>
                </a: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l)    80 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− 6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6</a:t>
                </a: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5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− 2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3</a:t>
                </a: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8"/>
                </a:pPr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8"/>
                </a:pPr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7"/>
                </a:pPr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7"/>
                </a:pPr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2596" y="2189907"/>
                <a:ext cx="4555957" cy="6370975"/>
              </a:xfrm>
              <a:prstGeom prst="rect">
                <a:avLst/>
              </a:prstGeom>
              <a:blipFill>
                <a:blip r:embed="rId2"/>
                <a:stretch>
                  <a:fillRect l="-1205" t="-4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le 10"/>
          <p:cNvSpPr/>
          <p:nvPr/>
        </p:nvSpPr>
        <p:spPr>
          <a:xfrm>
            <a:off x="583380" y="1861525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41945" y="1861525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16F755-05B3-4E49-808F-5B0633C35CBD}"/>
              </a:ext>
            </a:extLst>
          </p:cNvPr>
          <p:cNvSpPr txBox="1"/>
          <p:nvPr/>
        </p:nvSpPr>
        <p:spPr>
          <a:xfrm>
            <a:off x="672620" y="1274062"/>
            <a:ext cx="2994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Evaluate the following: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8D5802-0F52-4ED7-87C6-A3B2E5B22F47}"/>
              </a:ext>
            </a:extLst>
          </p:cNvPr>
          <p:cNvSpPr txBox="1"/>
          <p:nvPr/>
        </p:nvSpPr>
        <p:spPr>
          <a:xfrm>
            <a:off x="6531723" y="1347444"/>
            <a:ext cx="3563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the value of: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CD0ADD-7B4C-D420-A1DC-85D02304F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667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6A0158EB-EAB0-4980-80A5-934177DE3C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276" y="808475"/>
            <a:ext cx="895475" cy="82879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D197742-74BB-40B0-8A97-BB378AB47C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4727" y="329704"/>
            <a:ext cx="1249309" cy="257211"/>
          </a:xfrm>
          <a:prstGeom prst="rect">
            <a:avLst/>
          </a:prstGeom>
        </p:spPr>
      </p:pic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2B58CDD-02E2-4690-8508-AB47068574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6276" y="329704"/>
            <a:ext cx="1505844" cy="291130"/>
          </a:xfrm>
          <a:prstGeom prst="rect">
            <a:avLst/>
          </a:prstGeom>
        </p:spPr>
      </p:pic>
      <p:pic>
        <p:nvPicPr>
          <p:cNvPr id="9" name="Picture 8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618AFE64-DBBE-42C8-8F02-2E5F86EF3F4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2413" y="1469758"/>
            <a:ext cx="9211961" cy="5153744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4E94C61-217B-CC89-0AFB-56F4F587C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45030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BAA8E23-D839-493B-A5DD-37B0139F68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843" y="1270521"/>
            <a:ext cx="956285" cy="840165"/>
          </a:xfrm>
          <a:prstGeom prst="rect">
            <a:avLst/>
          </a:prstGeom>
        </p:spPr>
      </p:pic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60D80FA-B40E-4FF4-A25E-89CE01FAFD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436" y="278395"/>
            <a:ext cx="1595660" cy="27626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48ED06A-2DDF-4A69-B130-73685EBF01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232" y="636326"/>
            <a:ext cx="1573864" cy="276264"/>
          </a:xfrm>
          <a:prstGeom prst="rect">
            <a:avLst/>
          </a:prstGeom>
        </p:spPr>
      </p:pic>
      <p:pic>
        <p:nvPicPr>
          <p:cNvPr id="11" name="Picture 10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F64B56F4-15EF-4961-A237-F9B832479B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1397" y="278395"/>
            <a:ext cx="9135750" cy="6354062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9AE4B28-8B11-F731-C173-E5328C9E6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452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4" ma:contentTypeDescription="Create a new document." ma:contentTypeScope="" ma:versionID="999ee6dba2c83fd35070fcf36004950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fe37b08140f3367720c3b68730b0f79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EC392571-BB4A-446D-B269-D847A2F365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CF44E9-3204-4EF9-AA2B-5AE50A8A107A}">
  <ds:schemaRefs>
    <ds:schemaRef ds:uri="84be7d0a-34a6-4ef2-a332-62c3b98ca601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a675e989-819c-4ef8-a9e7-308823201b2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441</Words>
  <Application>Microsoft Office PowerPoint</Application>
  <PresentationFormat>Widescreen</PresentationFormat>
  <Paragraphs>130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Cambria Math</vt:lpstr>
      <vt:lpstr>Office Theme</vt:lpstr>
      <vt:lpstr>BIDMAS</vt:lpstr>
      <vt:lpstr>PowerPoint Presentation</vt:lpstr>
      <vt:lpstr>BIDMAS</vt:lpstr>
      <vt:lpstr>Your turn…</vt:lpstr>
      <vt:lpstr>INDICES</vt:lpstr>
      <vt:lpstr>Your turn…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</dc:title>
  <dc:creator>Jenisha Ananthan</dc:creator>
  <cp:lastModifiedBy>Malcolm Cooke</cp:lastModifiedBy>
  <cp:revision>2</cp:revision>
  <dcterms:created xsi:type="dcterms:W3CDTF">2021-04-21T08:57:39Z</dcterms:created>
  <dcterms:modified xsi:type="dcterms:W3CDTF">2022-10-14T08:45:55Z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