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2" r:id="rId2"/>
    <p:sldId id="328" r:id="rId3"/>
    <p:sldId id="327" r:id="rId4"/>
    <p:sldId id="257" r:id="rId5"/>
    <p:sldId id="258" r:id="rId6"/>
    <p:sldId id="297" r:id="rId7"/>
    <p:sldId id="339" r:id="rId8"/>
    <p:sldId id="299" r:id="rId9"/>
    <p:sldId id="324" r:id="rId10"/>
    <p:sldId id="325" r:id="rId11"/>
    <p:sldId id="301" r:id="rId12"/>
    <p:sldId id="303" r:id="rId13"/>
    <p:sldId id="304" r:id="rId14"/>
    <p:sldId id="332" r:id="rId15"/>
    <p:sldId id="333" r:id="rId16"/>
    <p:sldId id="336" r:id="rId17"/>
    <p:sldId id="305" r:id="rId18"/>
    <p:sldId id="306" r:id="rId19"/>
    <p:sldId id="307" r:id="rId20"/>
    <p:sldId id="311" r:id="rId21"/>
    <p:sldId id="337" r:id="rId22"/>
    <p:sldId id="334" r:id="rId23"/>
    <p:sldId id="313" r:id="rId24"/>
    <p:sldId id="314" r:id="rId25"/>
    <p:sldId id="338" r:id="rId26"/>
    <p:sldId id="316" r:id="rId27"/>
    <p:sldId id="320" r:id="rId28"/>
    <p:sldId id="321" r:id="rId29"/>
    <p:sldId id="331" r:id="rId30"/>
    <p:sldId id="340" r:id="rId31"/>
    <p:sldId id="330" r:id="rId32"/>
    <p:sldId id="329"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0" autoAdjust="0"/>
    <p:restoredTop sz="94660"/>
  </p:normalViewPr>
  <p:slideViewPr>
    <p:cSldViewPr>
      <p:cViewPr varScale="1">
        <p:scale>
          <a:sx n="75" d="100"/>
          <a:sy n="75" d="100"/>
        </p:scale>
        <p:origin x="112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573A96-CC48-4A26-8D9B-D8BCEF984E70}" type="datetimeFigureOut">
              <a:rPr lang="en-GB" smtClean="0"/>
              <a:t>18/11/2019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F762A8-73CC-4E4F-9599-6DDDAF9477BE}" type="slidenum">
              <a:rPr lang="en-GB" smtClean="0"/>
              <a:t>‹#›</a:t>
            </a:fld>
            <a:endParaRPr lang="en-GB"/>
          </a:p>
        </p:txBody>
      </p:sp>
    </p:spTree>
    <p:extLst>
      <p:ext uri="{BB962C8B-B14F-4D97-AF65-F5344CB8AC3E}">
        <p14:creationId xmlns:p14="http://schemas.microsoft.com/office/powerpoint/2010/main" val="204475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22</a:t>
            </a:fld>
            <a:endParaRPr lang="en-GB"/>
          </a:p>
        </p:txBody>
      </p:sp>
    </p:spTree>
    <p:extLst>
      <p:ext uri="{BB962C8B-B14F-4D97-AF65-F5344CB8AC3E}">
        <p14:creationId xmlns:p14="http://schemas.microsoft.com/office/powerpoint/2010/main" val="255354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18/11/2019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18/11/2019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18/11/2019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18/11/2019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18/11/2019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18/11/2019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5.png"/><Relationship Id="rId18" Type="http://schemas.openxmlformats.org/officeDocument/2006/relationships/image" Target="../media/image70.jpeg"/><Relationship Id="rId3" Type="http://schemas.microsoft.com/office/2007/relationships/hdphoto" Target="../media/hdphoto5.wdp"/><Relationship Id="rId7" Type="http://schemas.openxmlformats.org/officeDocument/2006/relationships/image" Target="../media/image64.png"/><Relationship Id="rId12" Type="http://schemas.openxmlformats.org/officeDocument/2006/relationships/image" Target="../media/image66.png"/><Relationship Id="rId17" Type="http://schemas.openxmlformats.org/officeDocument/2006/relationships/image" Target="../media/image69.jpeg"/><Relationship Id="rId2" Type="http://schemas.openxmlformats.org/officeDocument/2006/relationships/image" Target="../media/image47.png"/><Relationship Id="rId16"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1.wdp"/><Relationship Id="rId5" Type="http://schemas.openxmlformats.org/officeDocument/2006/relationships/image" Target="../media/image6.png"/><Relationship Id="rId15" Type="http://schemas.openxmlformats.org/officeDocument/2006/relationships/image" Target="../media/image67.jpeg"/><Relationship Id="rId10" Type="http://schemas.openxmlformats.org/officeDocument/2006/relationships/image" Target="../media/image65.jpe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72.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0.png"/><Relationship Id="rId5" Type="http://schemas.openxmlformats.org/officeDocument/2006/relationships/image" Target="../media/image71.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6.png"/><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75.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10.png"/><Relationship Id="rId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5.wdp"/><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78.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0.png"/><Relationship Id="rId5" Type="http://schemas.openxmlformats.org/officeDocument/2006/relationships/image" Target="../media/image77.png"/><Relationship Id="rId15" Type="http://schemas.microsoft.com/office/2007/relationships/hdphoto" Target="../media/hdphoto16.wdp"/><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79.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7.wdp"/><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80.jpe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10.png"/><Relationship Id="rId5" Type="http://schemas.openxmlformats.org/officeDocument/2006/relationships/image" Target="../media/image77.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9.jpeg"/><Relationship Id="rId3" Type="http://schemas.microsoft.com/office/2007/relationships/hdphoto" Target="../media/hdphoto5.wdp"/><Relationship Id="rId7" Type="http://schemas.openxmlformats.org/officeDocument/2006/relationships/image" Target="../media/image6.png"/><Relationship Id="rId12" Type="http://schemas.microsoft.com/office/2007/relationships/hdphoto" Target="../media/hdphoto18.wdp"/><Relationship Id="rId2" Type="http://schemas.openxmlformats.org/officeDocument/2006/relationships/image" Target="../media/image47.png"/><Relationship Id="rId16" Type="http://schemas.openxmlformats.org/officeDocument/2006/relationships/image" Target="../media/image62.jpe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81.png"/><Relationship Id="rId5" Type="http://schemas.openxmlformats.org/officeDocument/2006/relationships/image" Target="../media/image77.png"/><Relationship Id="rId15"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11.png"/><Relationship Id="rId14" Type="http://schemas.microsoft.com/office/2007/relationships/hdphoto" Target="../media/hdphoto16.wdp"/></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2.png"/><Relationship Id="rId4" Type="http://schemas.openxmlformats.org/officeDocument/2006/relationships/image" Target="../media/image32.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arcademics.com/games/ratio-stadium/ratio-stadium.html" TargetMode="External"/><Relationship Id="rId18" Type="http://schemas.openxmlformats.org/officeDocument/2006/relationships/hyperlink" Target="http://www.mathsteacher.com.au/year10/ch17_variation/03_dividing/25div.htm" TargetMode="External"/><Relationship Id="rId3" Type="http://schemas.microsoft.com/office/2007/relationships/hdphoto" Target="../media/hdphoto5.wdp"/><Relationship Id="rId7" Type="http://schemas.openxmlformats.org/officeDocument/2006/relationships/image" Target="../media/image36.png"/><Relationship Id="rId12" Type="http://schemas.openxmlformats.org/officeDocument/2006/relationships/hyperlink" Target="http://www.mathplayground.com/ASB_RatioBlaster.html" TargetMode="External"/><Relationship Id="rId17" Type="http://schemas.openxmlformats.org/officeDocument/2006/relationships/hyperlink" Target="http://www.wikihow.com/Calculate-Ratios" TargetMode="External"/><Relationship Id="rId2" Type="http://schemas.openxmlformats.org/officeDocument/2006/relationships/image" Target="../media/image47.png"/><Relationship Id="rId16" Type="http://schemas.openxmlformats.org/officeDocument/2006/relationships/hyperlink" Target="http://www.bbc.co.uk/bitesize/ks3/maths/number/ratio/revision/4" TargetMode="Externa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hyperlink" Target="http://illuminations.nctm.org/ActivityDetail.aspx?ID=64" TargetMode="External"/><Relationship Id="rId5" Type="http://schemas.openxmlformats.org/officeDocument/2006/relationships/image" Target="../media/image6.png"/><Relationship Id="rId15" Type="http://schemas.openxmlformats.org/officeDocument/2006/relationships/hyperlink" Target="http://www.thinkingblocks.com/ThinkingBlocks_Ratios/TB_Ratio_Main.html" TargetMode="External"/><Relationship Id="rId10" Type="http://schemas.openxmlformats.org/officeDocument/2006/relationships/hyperlink" Target="http://www.mymaths.co.uk/samples/sampleGameFruitRatio.swf"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bbc.co.uk/schools/gcsebitesize/maths/number/ratiosact.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4.png"/><Relationship Id="rId5" Type="http://schemas.openxmlformats.org/officeDocument/2006/relationships/image" Target="../media/image6.png"/><Relationship Id="rId10" Type="http://schemas.openxmlformats.org/officeDocument/2006/relationships/image" Target="../media/image83.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20.wdp"/></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87.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hyperlink" Target="http://www.google.co.uk/url?sa=i&amp;rct=j&amp;q=futuristic+tv&amp;source=images&amp;cd=&amp;cad=rja&amp;docid=06u76WtNZNhm1M&amp;tbnid=V--MykoY7gJ-PM:&amp;ved=0CAUQjRw&amp;url=http://ultrahdsets.com/3d-tv-buying-guide/&amp;ei=44EgUrr6MYTPhAeKsoDADQ&amp;psig=AFQjCNFlULJWmr0UlYcRWD5cw21i7xGhsg&amp;ust=1377945596784988" TargetMode="External"/><Relationship Id="rId5" Type="http://schemas.openxmlformats.org/officeDocument/2006/relationships/image" Target="../media/image6.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21.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9.png"/><Relationship Id="rId5" Type="http://schemas.openxmlformats.org/officeDocument/2006/relationships/image" Target="../media/image6.png"/><Relationship Id="rId10" Type="http://schemas.openxmlformats.org/officeDocument/2006/relationships/image" Target="../media/image88.pn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1.png"/><Relationship Id="rId3" Type="http://schemas.microsoft.com/office/2007/relationships/hdphoto" Target="../media/hdphoto5.wdp"/><Relationship Id="rId7" Type="http://schemas.microsoft.com/office/2007/relationships/hdphoto" Target="../media/hdphoto22.wdp"/><Relationship Id="rId12"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11.png"/><Relationship Id="rId5" Type="http://schemas.openxmlformats.org/officeDocument/2006/relationships/hyperlink" Target="http://www.google.co.uk/url?sa=i&amp;rct=j&amp;q=futuristic+tv&amp;source=images&amp;cd=&amp;cad=rja&amp;docid=hFdEHJet7Ba68M&amp;tbnid=Q-UhoUbHkHi1-M:&amp;ved=0CAUQjRw&amp;url=http://www.123rf.com/photo_4101880_futuristic-digital-age-tv-and-channels-background.html&amp;ei=ZnkgUuafCISQhQeps4HQBA&amp;psig=AFQjCNFlULJWmr0UlYcRWD5cw21i7xGhsg&amp;ust=1377945596784988" TargetMode="External"/><Relationship Id="rId15" Type="http://schemas.openxmlformats.org/officeDocument/2006/relationships/image" Target="../media/image9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6.png"/><Relationship Id="rId1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6.png"/><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95.jpeg"/><Relationship Id="rId4" Type="http://schemas.microsoft.com/office/2007/relationships/hdphoto" Target="../media/hdphoto5.wdp"/><Relationship Id="rId9" Type="http://schemas.openxmlformats.org/officeDocument/2006/relationships/image" Target="../media/image38.png"/><Relationship Id="rId14" Type="http://schemas.microsoft.com/office/2007/relationships/hdphoto" Target="../media/hdphoto23.wdp"/></Relationships>
</file>

<file path=ppt/slides/_rels/slide23.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98.png"/><Relationship Id="rId12"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4.wdp"/><Relationship Id="rId11" Type="http://schemas.openxmlformats.org/officeDocument/2006/relationships/image" Target="../media/image38.png"/><Relationship Id="rId5" Type="http://schemas.openxmlformats.org/officeDocument/2006/relationships/image" Target="../media/image97.png"/><Relationship Id="rId10"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0.png"/><Relationship Id="rId3" Type="http://schemas.microsoft.com/office/2007/relationships/hdphoto" Target="../media/hdphoto5.wdp"/><Relationship Id="rId7" Type="http://schemas.microsoft.com/office/2007/relationships/hdphoto" Target="../media/hdphoto26.wdp"/><Relationship Id="rId12"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99.jpeg"/><Relationship Id="rId11" Type="http://schemas.openxmlformats.org/officeDocument/2006/relationships/image" Target="../media/image11.png"/><Relationship Id="rId5" Type="http://schemas.openxmlformats.org/officeDocument/2006/relationships/hyperlink" Target="http://www.google.co.uk/url?sa=i&amp;rct=j&amp;q=futuristic+tv&amp;source=images&amp;cd=&amp;cad=rja&amp;docid=lBFBRZq8cJg-cM&amp;tbnid=lBm1JsixSsKiTM:&amp;ved=0CAUQjRw&amp;url=http://www.hometone.com/virtually-floating-household-products-amaze-guests.html&amp;ei=t3YgUr-qK8iShgf73YCQBA&amp;psig=AFQjCNFlULJWmr0UlYcRWD5cw21i7xGhsg&amp;ust=1377945596784988" TargetMode="External"/><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1.png"/><Relationship Id="rId4" Type="http://schemas.openxmlformats.org/officeDocument/2006/relationships/image" Target="../media/image32.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3.png"/><Relationship Id="rId3" Type="http://schemas.microsoft.com/office/2007/relationships/hdphoto" Target="../media/hdphoto5.wdp"/><Relationship Id="rId7" Type="http://schemas.microsoft.com/office/2007/relationships/hdphoto" Target="../media/hdphoto22.wdp"/><Relationship Id="rId12"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02.jpeg"/><Relationship Id="rId11" Type="http://schemas.openxmlformats.org/officeDocument/2006/relationships/image" Target="../media/image11.png"/><Relationship Id="rId5" Type="http://schemas.openxmlformats.org/officeDocument/2006/relationships/hyperlink" Target="http://www.google.co.uk/url?sa=i&amp;rct=j&amp;q=futuristic+tv&amp;source=images&amp;cd=&amp;cad=rja&amp;docid=hFdEHJet7Ba68M&amp;tbnid=Q-UhoUbHkHi1-M:&amp;ved=0CAUQjRw&amp;url=http://www.123rf.com/photo_4101880_futuristic-digital-age-tv-and-channels-background.html&amp;ei=ZnkgUuafCISQhQeps4HQBA&amp;psig=AFQjCNFlULJWmr0UlYcRWD5cw21i7xGhsg&amp;ust=1377945596784988" TargetMode="External"/><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6.pn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7.wdp"/><Relationship Id="rId3" Type="http://schemas.microsoft.com/office/2007/relationships/hdphoto" Target="../media/hdphoto5.wdp"/><Relationship Id="rId7" Type="http://schemas.openxmlformats.org/officeDocument/2006/relationships/image" Target="../media/image40.png"/><Relationship Id="rId12" Type="http://schemas.openxmlformats.org/officeDocument/2006/relationships/image" Target="../media/image10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6.png"/><Relationship Id="rId5" Type="http://schemas.openxmlformats.org/officeDocument/2006/relationships/image" Target="../media/image6.png"/><Relationship Id="rId10" Type="http://schemas.openxmlformats.org/officeDocument/2006/relationships/image" Target="../media/image105.png"/><Relationship Id="rId4" Type="http://schemas.openxmlformats.org/officeDocument/2006/relationships/image" Target="../media/image5.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pn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11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10.png"/><Relationship Id="rId5" Type="http://schemas.openxmlformats.org/officeDocument/2006/relationships/image" Target="../media/image6.png"/><Relationship Id="rId10" Type="http://schemas.openxmlformats.org/officeDocument/2006/relationships/image" Target="../media/image109.png"/><Relationship Id="rId4" Type="http://schemas.openxmlformats.org/officeDocument/2006/relationships/image" Target="../media/image5.png"/><Relationship Id="rId9"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0.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42.png"/><Relationship Id="rId12" Type="http://schemas.openxmlformats.org/officeDocument/2006/relationships/image" Target="../media/image10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13.png"/><Relationship Id="rId5" Type="http://schemas.openxmlformats.org/officeDocument/2006/relationships/image" Target="../media/image6.png"/><Relationship Id="rId10" Type="http://schemas.openxmlformats.org/officeDocument/2006/relationships/image" Target="../media/image112.png"/><Relationship Id="rId4" Type="http://schemas.openxmlformats.org/officeDocument/2006/relationships/image" Target="../media/image5.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6.png"/><Relationship Id="rId3" Type="http://schemas.microsoft.com/office/2007/relationships/hdphoto" Target="../media/hdphoto5.wdp"/><Relationship Id="rId7" Type="http://schemas.openxmlformats.org/officeDocument/2006/relationships/image" Target="../media/image32.png"/><Relationship Id="rId12" Type="http://schemas.openxmlformats.org/officeDocument/2006/relationships/image" Target="../media/image55.png"/><Relationship Id="rId2" Type="http://schemas.openxmlformats.org/officeDocument/2006/relationships/image" Target="../media/image47.png"/><Relationship Id="rId16" Type="http://schemas.openxmlformats.org/officeDocument/2006/relationships/image" Target="../media/image59.gif"/><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8.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54.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114.png"/><Relationship Id="rId12"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16.png"/><Relationship Id="rId5" Type="http://schemas.openxmlformats.org/officeDocument/2006/relationships/image" Target="../media/image6.png"/><Relationship Id="rId10" Type="http://schemas.microsoft.com/office/2007/relationships/hdphoto" Target="../media/hdphoto29.wdp"/><Relationship Id="rId4" Type="http://schemas.openxmlformats.org/officeDocument/2006/relationships/image" Target="../media/image5.png"/><Relationship Id="rId9" Type="http://schemas.openxmlformats.org/officeDocument/2006/relationships/image" Target="../media/image11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11.png"/><Relationship Id="rId3" Type="http://schemas.openxmlformats.org/officeDocument/2006/relationships/image" Target="../media/image6.png"/><Relationship Id="rId21" Type="http://schemas.openxmlformats.org/officeDocument/2006/relationships/image" Target="../media/image1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image" Target="../media/image5.png"/><Relationship Id="rId16" Type="http://schemas.openxmlformats.org/officeDocument/2006/relationships/slide" Target="slide3.xml"/><Relationship Id="rId20"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3.jpe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49.png"/><Relationship Id="rId17" Type="http://schemas.openxmlformats.org/officeDocument/2006/relationships/image" Target="../media/image46.emf"/><Relationship Id="rId2" Type="http://schemas.openxmlformats.org/officeDocument/2006/relationships/slideLayout" Target="../slideLayouts/slideLayout1.xml"/><Relationship Id="rId16" Type="http://schemas.openxmlformats.org/officeDocument/2006/relationships/package" Target="../embeddings/Microsoft_Excel_Worksheet1.xlsx"/><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45.emf"/><Relationship Id="rId10" Type="http://schemas.openxmlformats.org/officeDocument/2006/relationships/image" Target="../media/image11.png"/><Relationship Id="rId4" Type="http://schemas.microsoft.com/office/2007/relationships/hdphoto" Target="../media/hdphoto5.wdp"/><Relationship Id="rId9" Type="http://schemas.openxmlformats.org/officeDocument/2006/relationships/image" Target="../media/image37.png"/><Relationship Id="rId1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1.png"/><Relationship Id="rId3" Type="http://schemas.microsoft.com/office/2007/relationships/hdphoto" Target="../media/hdphoto5.wdp"/><Relationship Id="rId7" Type="http://schemas.openxmlformats.org/officeDocument/2006/relationships/image" Target="../media/image48.png"/><Relationship Id="rId12"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37.png"/><Relationship Id="rId12"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1.png"/><Relationship Id="rId5" Type="http://schemas.openxmlformats.org/officeDocument/2006/relationships/image" Target="../media/image6.png"/><Relationship Id="rId10"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6.png"/><Relationship Id="rId3" Type="http://schemas.microsoft.com/office/2007/relationships/hdphoto" Target="../media/hdphoto5.wdp"/><Relationship Id="rId7" Type="http://schemas.openxmlformats.org/officeDocument/2006/relationships/image" Target="../media/image32.png"/><Relationship Id="rId12" Type="http://schemas.openxmlformats.org/officeDocument/2006/relationships/image" Target="../media/image55.png"/><Relationship Id="rId2" Type="http://schemas.openxmlformats.org/officeDocument/2006/relationships/image" Target="../media/image47.png"/><Relationship Id="rId16" Type="http://schemas.openxmlformats.org/officeDocument/2006/relationships/image" Target="../media/image59.gif"/><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8.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54.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0.jpeg"/><Relationship Id="rId12" Type="http://schemas.openxmlformats.org/officeDocument/2006/relationships/image" Target="../media/image63.jpeg"/><Relationship Id="rId2" Type="http://schemas.openxmlformats.org/officeDocument/2006/relationships/image" Target="../media/image47.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2.jpe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youtube.com/watch?v=PAOx66_QYFc" TargetMode="External"/><Relationship Id="rId4" Type="http://schemas.openxmlformats.org/officeDocument/2006/relationships/image" Target="../media/image5.png"/><Relationship Id="rId9" Type="http://schemas.openxmlformats.org/officeDocument/2006/relationships/image" Target="../media/image61.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139321"/>
          </a:xfrm>
          <a:prstGeom prst="rect">
            <a:avLst/>
          </a:prstGeom>
        </p:spPr>
        <p:txBody>
          <a:bodyPr wrap="square">
            <a:spAutoFit/>
          </a:bodyPr>
          <a:lstStyle/>
          <a:p>
            <a:r>
              <a:rPr lang="en-GB" dirty="0">
                <a:latin typeface="Impact" pitchFamily="34" charset="0"/>
              </a:rPr>
              <a:t>Ratio</a:t>
            </a:r>
          </a:p>
          <a:p>
            <a:r>
              <a:rPr lang="en-GB" dirty="0">
                <a:latin typeface="Impact" pitchFamily="34" charset="0"/>
              </a:rPr>
              <a:t>Proportion</a:t>
            </a:r>
          </a:p>
          <a:p>
            <a:r>
              <a:rPr lang="en-GB" dirty="0">
                <a:latin typeface="Impact" pitchFamily="34" charset="0"/>
              </a:rPr>
              <a:t>Scale</a:t>
            </a:r>
          </a:p>
          <a:p>
            <a:r>
              <a:rPr lang="en-GB" dirty="0">
                <a:latin typeface="Impact" pitchFamily="34" charset="0"/>
              </a:rPr>
              <a:t>Enlarge/Enlargement</a:t>
            </a:r>
          </a:p>
          <a:p>
            <a:r>
              <a:rPr lang="en-GB" dirty="0">
                <a:latin typeface="Impact" pitchFamily="34" charset="0"/>
              </a:rPr>
              <a:t>Reduce/Reduction</a:t>
            </a:r>
          </a:p>
          <a:p>
            <a:r>
              <a:rPr lang="en-GB" dirty="0">
                <a:latin typeface="Impact" pitchFamily="34" charset="0"/>
              </a:rPr>
              <a:t>Equivalent</a:t>
            </a:r>
          </a:p>
          <a:p>
            <a:r>
              <a:rPr lang="en-GB" dirty="0">
                <a:latin typeface="Impact" pitchFamily="34" charset="0"/>
              </a:rPr>
              <a:t>Simplest form</a:t>
            </a:r>
          </a:p>
          <a:p>
            <a:r>
              <a:rPr lang="en-GB" dirty="0">
                <a:latin typeface="Impact" pitchFamily="34" charset="0"/>
              </a:rPr>
              <a:t>Golden ratio</a:t>
            </a:r>
          </a:p>
          <a:p>
            <a:r>
              <a:rPr lang="en-GB" dirty="0">
                <a:latin typeface="Impact" pitchFamily="34" charset="0"/>
              </a:rPr>
              <a:t>Mixture</a:t>
            </a:r>
          </a:p>
          <a:p>
            <a:r>
              <a:rPr lang="en-GB" dirty="0">
                <a:latin typeface="Impact" pitchFamily="34" charset="0"/>
              </a:rPr>
              <a:t>Composite</a:t>
            </a:r>
          </a:p>
          <a:p>
            <a:endParaRPr lang="en-GB" dirty="0">
              <a:latin typeface="Impact" pitchFamily="34" charset="0"/>
            </a:endParaRPr>
          </a:p>
        </p:txBody>
      </p:sp>
      <p:pic>
        <p:nvPicPr>
          <p:cNvPr id="24" name="Picture 23"/>
          <p:cNvPicPr/>
          <p:nvPr/>
        </p:nvPicPr>
        <p:blipFill>
          <a:blip r:embed="rId7" cstate="print">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0800000">
            <a:off x="-29004" y="1129778"/>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89622" y="867454"/>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92354" y="1405071"/>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665975" y="1776206"/>
            <a:ext cx="219966" cy="1350213"/>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64728" y="1949154"/>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438170" y="2258561"/>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20595" y="2520263"/>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615511" y="2801275"/>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82186" y="3067634"/>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438171" y="3331973"/>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schemeClr val="accent4">
                <a:shade val="45000"/>
                <a:satMod val="135000"/>
              </a:schemeClr>
              <a:prstClr val="white"/>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3970318"/>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Chef</a:t>
            </a:r>
          </a:p>
          <a:p>
            <a:r>
              <a:rPr lang="en-GB" dirty="0">
                <a:latin typeface="Arial Unicode MS" pitchFamily="34" charset="-128"/>
                <a:ea typeface="Arial Unicode MS" pitchFamily="34" charset="-128"/>
                <a:cs typeface="Arial Unicode MS" pitchFamily="34" charset="-128"/>
              </a:rPr>
              <a:t>Hair dresser</a:t>
            </a:r>
          </a:p>
          <a:p>
            <a:r>
              <a:rPr lang="en-GB" dirty="0">
                <a:latin typeface="Arial Unicode MS" pitchFamily="34" charset="-128"/>
                <a:ea typeface="Arial Unicode MS" pitchFamily="34" charset="-128"/>
                <a:cs typeface="Arial Unicode MS" pitchFamily="34" charset="-128"/>
              </a:rPr>
              <a:t>Architect</a:t>
            </a:r>
          </a:p>
          <a:p>
            <a:r>
              <a:rPr lang="en-GB" dirty="0">
                <a:latin typeface="Arial Unicode MS" pitchFamily="34" charset="-128"/>
                <a:ea typeface="Arial Unicode MS" pitchFamily="34" charset="-128"/>
                <a:cs typeface="Arial Unicode MS" pitchFamily="34" charset="-128"/>
              </a:rPr>
              <a:t>Driver</a:t>
            </a:r>
          </a:p>
          <a:p>
            <a:r>
              <a:rPr lang="en-GB" dirty="0">
                <a:latin typeface="Arial Unicode MS" pitchFamily="34" charset="-128"/>
                <a:ea typeface="Arial Unicode MS" pitchFamily="34" charset="-128"/>
                <a:cs typeface="Arial Unicode MS" pitchFamily="34" charset="-128"/>
              </a:rPr>
              <a:t>Currency Exchange</a:t>
            </a:r>
          </a:p>
          <a:p>
            <a:r>
              <a:rPr lang="en-GB" dirty="0">
                <a:latin typeface="Arial Unicode MS" pitchFamily="34" charset="-128"/>
                <a:ea typeface="Arial Unicode MS" pitchFamily="34" charset="-128"/>
                <a:cs typeface="Arial Unicode MS" pitchFamily="34" charset="-128"/>
              </a:rPr>
              <a:t>Child Care</a:t>
            </a:r>
          </a:p>
          <a:p>
            <a:r>
              <a:rPr lang="en-GB" dirty="0">
                <a:latin typeface="Arial Unicode MS" pitchFamily="34" charset="-128"/>
                <a:ea typeface="Arial Unicode MS" pitchFamily="34" charset="-128"/>
                <a:cs typeface="Arial Unicode MS" pitchFamily="34" charset="-128"/>
              </a:rPr>
              <a:t>Shareholders</a:t>
            </a:r>
          </a:p>
          <a:p>
            <a:r>
              <a:rPr lang="en-GB" dirty="0">
                <a:latin typeface="Arial Unicode MS" pitchFamily="34" charset="-128"/>
                <a:ea typeface="Arial Unicode MS" pitchFamily="34" charset="-128"/>
                <a:cs typeface="Arial Unicode MS" pitchFamily="34" charset="-128"/>
              </a:rPr>
              <a:t>Building/Construction…. Can you think of more? ……………………</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3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
        <p:nvSpPr>
          <p:cNvPr id="2" name="Rectangle 1"/>
          <p:cNvSpPr/>
          <p:nvPr/>
        </p:nvSpPr>
        <p:spPr>
          <a:xfrm>
            <a:off x="1019139" y="4555885"/>
            <a:ext cx="3482709" cy="276999"/>
          </a:xfrm>
          <a:prstGeom prst="rect">
            <a:avLst/>
          </a:prstGeom>
        </p:spPr>
        <p:txBody>
          <a:bodyPr wrap="square">
            <a:spAutoFit/>
          </a:bodyPr>
          <a:lstStyle/>
          <a:p>
            <a:r>
              <a:rPr lang="en-GB" sz="1200" dirty="0">
                <a:latin typeface="Impact" pitchFamily="34" charset="0"/>
              </a:rPr>
              <a:t>These are the words you will be using in this topic</a:t>
            </a:r>
          </a:p>
        </p:txBody>
      </p:sp>
      <p:pic>
        <p:nvPicPr>
          <p:cNvPr id="1026" name="Picture 2" descr="http://www.rit.edu/news/lib/filelib/200708/new_che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139" y="5177332"/>
            <a:ext cx="1621900" cy="10321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goodhousekeeping.com/cm/goodhousekeeping/images/ah/ghk-stainbuster-hair-dye-mdn.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57079" y="5010033"/>
            <a:ext cx="873499" cy="11646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ocoabeach4less.com/wp-content/gallery/currency-exchange/currency.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8755" y="4940039"/>
            <a:ext cx="1751357" cy="1269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nationalcareersservice.direct.gov.uk/SiteCollectionImages/Job%20Profile%20Photos/Job%20Profile%20Photos/Architect.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64979" y="4653542"/>
            <a:ext cx="2418083" cy="161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1051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PlasticWrap/>
                    </a14:imgEffect>
                    <a14:imgEffect>
                      <a14:brightnessContrast bright="60000" contrast="44000"/>
                    </a14:imgEffect>
                  </a14:imgLayer>
                </a14:imgProps>
              </a:ext>
              <a:ext uri="{28A0092B-C50C-407E-A947-70E740481C1C}">
                <a14:useLocalDpi xmlns:a14="http://schemas.microsoft.com/office/drawing/2010/main" val="0"/>
              </a:ext>
            </a:extLst>
          </a:blip>
          <a:srcRect/>
          <a:stretch>
            <a:fillRect/>
          </a:stretch>
        </p:blipFill>
        <p:spPr bwMode="auto">
          <a:xfrm>
            <a:off x="164174" y="2348880"/>
            <a:ext cx="868110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51" y="2400921"/>
            <a:ext cx="524827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54097">
            <a:off x="5932990" y="2672280"/>
            <a:ext cx="2539989" cy="366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59137" y="1460147"/>
            <a:ext cx="7573304" cy="2031325"/>
          </a:xfrm>
          <a:prstGeom prst="rect">
            <a:avLst/>
          </a:prstGeom>
        </p:spPr>
        <p:txBody>
          <a:bodyPr wrap="square">
            <a:spAutoFit/>
          </a:bodyPr>
          <a:lstStyle/>
          <a:p>
            <a:r>
              <a:rPr lang="en-GB" dirty="0">
                <a:latin typeface="Impact" pitchFamily="34" charset="0"/>
              </a:rPr>
              <a:t>Draw Big Ben Clock Tower</a:t>
            </a:r>
          </a:p>
          <a:p>
            <a:r>
              <a:rPr lang="en-GB" dirty="0">
                <a:latin typeface="Impact" pitchFamily="34" charset="0"/>
              </a:rPr>
              <a:t>	Draw an ‘Enlarged image’ of the same picture</a:t>
            </a:r>
          </a:p>
          <a:p>
            <a:r>
              <a:rPr lang="en-GB" dirty="0">
                <a:latin typeface="Impact" pitchFamily="34" charset="0"/>
              </a:rPr>
              <a:t>		Draw a ‘reduced sized image’ of the same picture</a:t>
            </a:r>
          </a:p>
          <a:p>
            <a:pPr marL="342900" indent="-342900">
              <a:buAutoNum type="arabicParenR"/>
            </a:pPr>
            <a:endParaRPr lang="en-GB" dirty="0">
              <a:latin typeface="Impact" pitchFamily="34" charset="0"/>
            </a:endParaRPr>
          </a:p>
          <a:p>
            <a:pPr marL="342900" indent="-342900">
              <a:buAutoNum type="arabicParenR"/>
            </a:pPr>
            <a:r>
              <a:rPr lang="en-GB" dirty="0">
                <a:latin typeface="Impact" pitchFamily="34" charset="0"/>
              </a:rPr>
              <a:t>Measure the size of the images</a:t>
            </a:r>
          </a:p>
          <a:p>
            <a:pPr marL="342900" indent="-342900">
              <a:buAutoNum type="arabicParenR"/>
            </a:pPr>
            <a:r>
              <a:rPr lang="en-GB" dirty="0">
                <a:latin typeface="Impact" pitchFamily="34" charset="0"/>
              </a:rPr>
              <a:t>Can you find how much bigger and smaller the other images are to the original ??</a:t>
            </a:r>
          </a:p>
        </p:txBody>
      </p:sp>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90590"/>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artisticMosiaicBubbles/>
                    </a14:imgEffect>
                    <a14:imgEffect>
                      <a14:brightnessContrast bright="50000" contrast="-17000"/>
                    </a14:imgEffect>
                  </a14:imgLayer>
                </a14:imgProps>
              </a:ext>
              <a:ext uri="{28A0092B-C50C-407E-A947-70E740481C1C}">
                <a14:useLocalDpi xmlns:a14="http://schemas.microsoft.com/office/drawing/2010/main" val="0"/>
              </a:ext>
            </a:extLst>
          </a:blip>
          <a:srcRect/>
          <a:stretch>
            <a:fillRect/>
          </a:stretch>
        </p:blipFill>
        <p:spPr bwMode="auto">
          <a:xfrm>
            <a:off x="177398" y="1525636"/>
            <a:ext cx="8715082" cy="49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724419" y="1556792"/>
            <a:ext cx="4063605" cy="2031325"/>
          </a:xfrm>
          <a:prstGeom prst="rect">
            <a:avLst/>
          </a:prstGeom>
        </p:spPr>
        <p:txBody>
          <a:bodyPr wrap="square">
            <a:spAutoFit/>
          </a:bodyPr>
          <a:lstStyle/>
          <a:p>
            <a:r>
              <a:rPr lang="en-GB" dirty="0">
                <a:latin typeface="Impact" pitchFamily="34" charset="0"/>
              </a:rPr>
              <a:t>A Ratio is a balancing of two values against each other.  </a:t>
            </a:r>
          </a:p>
          <a:p>
            <a:endParaRPr lang="en-GB" dirty="0">
              <a:latin typeface="Impact" pitchFamily="34" charset="0"/>
            </a:endParaRPr>
          </a:p>
          <a:p>
            <a:r>
              <a:rPr lang="en-GB" i="1" dirty="0">
                <a:latin typeface="Impact" pitchFamily="34" charset="0"/>
              </a:rPr>
              <a:t>When one value changes (gets larger or smaller by a number of times) the other value also changes by the same amount of times.</a:t>
            </a:r>
          </a:p>
        </p:txBody>
      </p:sp>
      <p:pic>
        <p:nvPicPr>
          <p:cNvPr id="2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4" name="Picture 2" descr="sca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040" y="1596005"/>
            <a:ext cx="374412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68313" y="3645023"/>
            <a:ext cx="4607743" cy="2663701"/>
            <a:chOff x="468313" y="1916113"/>
            <a:chExt cx="7920037" cy="4392612"/>
          </a:xfrm>
        </p:grpSpPr>
        <p:sp>
          <p:nvSpPr>
            <p:cNvPr id="1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1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11"/>
            <p:cNvSpPr>
              <a:spLocks noChangeArrowheads="1"/>
            </p:cNvSpPr>
            <p:nvPr/>
          </p:nvSpPr>
          <p:spPr bwMode="auto">
            <a:xfrm>
              <a:off x="1619250" y="5805488"/>
              <a:ext cx="4897438" cy="503237"/>
            </a:xfrm>
            <a:prstGeom prst="curvedUpArrow">
              <a:avLst>
                <a:gd name="adj1" fmla="val 194637"/>
                <a:gd name="adj2" fmla="val 389275"/>
                <a:gd name="adj3" fmla="val 33333"/>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utoShape 12"/>
            <p:cNvSpPr>
              <a:spLocks noChangeArrowheads="1"/>
            </p:cNvSpPr>
            <p:nvPr/>
          </p:nvSpPr>
          <p:spPr bwMode="auto">
            <a:xfrm>
              <a:off x="1835150" y="1916113"/>
              <a:ext cx="5400675" cy="720725"/>
            </a:xfrm>
            <a:prstGeom prst="curvedDownArrow">
              <a:avLst>
                <a:gd name="adj1" fmla="val 149868"/>
                <a:gd name="adj2" fmla="val 299736"/>
                <a:gd name="adj3" fmla="val 33333"/>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3740" y="3766013"/>
            <a:ext cx="2340719" cy="26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562203" y="4011234"/>
            <a:ext cx="2087990" cy="923330"/>
          </a:xfrm>
          <a:prstGeom prst="rect">
            <a:avLst/>
          </a:prstGeom>
        </p:spPr>
        <p:txBody>
          <a:bodyPr wrap="square">
            <a:spAutoFit/>
          </a:bodyPr>
          <a:lstStyle/>
          <a:p>
            <a:r>
              <a:rPr lang="en-GB" dirty="0">
                <a:latin typeface="Impact" pitchFamily="34" charset="0"/>
              </a:rPr>
              <a:t>A Ratio Box can help to set out your problems</a:t>
            </a:r>
            <a:endParaRPr lang="en-GB" i="1" dirty="0">
              <a:latin typeface="Impact" pitchFamily="34" charset="0"/>
            </a:endParaRPr>
          </a:p>
        </p:txBody>
      </p:sp>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93909"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2"/>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PlasticWrap/>
                    </a14:imgEffect>
                    <a14:imgEffect>
                      <a14:brightnessContrast bright="88000" contrast="-5000"/>
                    </a14:imgEffect>
                  </a14:imgLayer>
                </a14:imgProps>
              </a:ext>
              <a:ext uri="{28A0092B-C50C-407E-A947-70E740481C1C}">
                <a14:useLocalDpi xmlns:a14="http://schemas.microsoft.com/office/drawing/2010/main" val="0"/>
              </a:ext>
            </a:extLst>
          </a:blip>
          <a:srcRect/>
          <a:stretch>
            <a:fillRect/>
          </a:stretch>
        </p:blipFill>
        <p:spPr bwMode="auto">
          <a:xfrm rot="10800000">
            <a:off x="177399" y="1493976"/>
            <a:ext cx="8643073" cy="502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251520" y="1700808"/>
            <a:ext cx="8352928" cy="4893647"/>
          </a:xfrm>
          <a:prstGeom prst="rect">
            <a:avLst/>
          </a:prstGeom>
        </p:spPr>
        <p:txBody>
          <a:bodyPr wrap="square">
            <a:spAutoFit/>
          </a:bodyPr>
          <a:lstStyle/>
          <a:p>
            <a:r>
              <a:rPr lang="en-GB" dirty="0">
                <a:latin typeface="Impact" pitchFamily="34" charset="0"/>
              </a:rPr>
              <a:t>Writing Ratios:  an  example………  “I have </a:t>
            </a:r>
            <a:r>
              <a:rPr lang="en-GB" dirty="0">
                <a:solidFill>
                  <a:srgbClr val="FF0000"/>
                </a:solidFill>
                <a:latin typeface="Impact" pitchFamily="34" charset="0"/>
              </a:rPr>
              <a:t>10kg</a:t>
            </a:r>
            <a:r>
              <a:rPr lang="en-GB" dirty="0">
                <a:latin typeface="Impact" pitchFamily="34" charset="0"/>
              </a:rPr>
              <a:t> of sand and </a:t>
            </a:r>
            <a:r>
              <a:rPr lang="en-GB" dirty="0">
                <a:solidFill>
                  <a:srgbClr val="7030A0"/>
                </a:solidFill>
                <a:latin typeface="Impact" pitchFamily="34" charset="0"/>
              </a:rPr>
              <a:t>15kg</a:t>
            </a:r>
            <a:r>
              <a:rPr lang="en-GB" dirty="0">
                <a:latin typeface="Impact" pitchFamily="34" charset="0"/>
              </a:rPr>
              <a:t> of cement”</a:t>
            </a:r>
          </a:p>
          <a:p>
            <a:endParaRPr lang="en-GB" sz="1400" dirty="0">
              <a:latin typeface="Impact" pitchFamily="34" charset="0"/>
            </a:endParaRPr>
          </a:p>
          <a:p>
            <a:r>
              <a:rPr lang="en-GB" sz="1400" dirty="0">
                <a:latin typeface="Impact" pitchFamily="34" charset="0"/>
              </a:rPr>
              <a:t>1)  To write a ratio find the two units that relate to each other</a:t>
            </a:r>
          </a:p>
          <a:p>
            <a:pPr lvl="1"/>
            <a:r>
              <a:rPr lang="en-GB" sz="1400" dirty="0" err="1">
                <a:latin typeface="Impact" pitchFamily="34" charset="0"/>
              </a:rPr>
              <a:t>Eg</a:t>
            </a:r>
            <a:r>
              <a:rPr lang="en-GB" sz="1400" dirty="0">
                <a:latin typeface="Impact" pitchFamily="34" charset="0"/>
              </a:rPr>
              <a:t>   Sand and Cement</a:t>
            </a:r>
          </a:p>
          <a:p>
            <a:pPr lvl="1"/>
            <a:endParaRPr lang="en-GB" sz="1400" dirty="0">
              <a:latin typeface="Impact" pitchFamily="34" charset="0"/>
            </a:endParaRPr>
          </a:p>
          <a:p>
            <a:r>
              <a:rPr lang="en-GB" sz="1400" dirty="0">
                <a:latin typeface="Impact" pitchFamily="34" charset="0"/>
              </a:rPr>
              <a:t>2) Set up a box, writing the two units above the two columns</a:t>
            </a:r>
          </a:p>
          <a:p>
            <a:r>
              <a:rPr lang="en-GB" sz="1400" dirty="0">
                <a:latin typeface="Impact" pitchFamily="34" charset="0"/>
              </a:rPr>
              <a:t>               </a:t>
            </a:r>
            <a:r>
              <a:rPr lang="en-GB" sz="1400" dirty="0" err="1">
                <a:latin typeface="Impact" pitchFamily="34" charset="0"/>
              </a:rPr>
              <a:t>Eg</a:t>
            </a:r>
            <a:r>
              <a:rPr lang="en-GB" sz="1400" dirty="0">
                <a:latin typeface="Impact" pitchFamily="34" charset="0"/>
              </a:rPr>
              <a:t>	Sand    Cement</a:t>
            </a: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pPr marL="342900" indent="-342900">
              <a:buAutoNum type="arabicParenR" startAt="3"/>
            </a:pPr>
            <a:r>
              <a:rPr lang="en-GB" sz="1400" dirty="0">
                <a:latin typeface="Impact" pitchFamily="34" charset="0"/>
              </a:rPr>
              <a:t>Place any original values that you know about the units (before they change) at the bottom of the box</a:t>
            </a:r>
          </a:p>
          <a:p>
            <a:r>
              <a:rPr lang="en-GB" sz="1400" dirty="0">
                <a:latin typeface="Impact" pitchFamily="34" charset="0"/>
              </a:rPr>
              <a:t>               </a:t>
            </a:r>
            <a:r>
              <a:rPr lang="en-GB" sz="1400" dirty="0" err="1">
                <a:latin typeface="Impact" pitchFamily="34" charset="0"/>
              </a:rPr>
              <a:t>Eg</a:t>
            </a:r>
            <a:r>
              <a:rPr lang="en-GB" sz="1400" dirty="0">
                <a:latin typeface="Impact" pitchFamily="34" charset="0"/>
              </a:rPr>
              <a:t>	Sand    Cement		</a:t>
            </a:r>
            <a:r>
              <a:rPr lang="en-GB" sz="1400" i="1" dirty="0">
                <a:latin typeface="Impact" pitchFamily="34" charset="0"/>
              </a:rPr>
              <a:t>(Setting up this box is a very good check that</a:t>
            </a:r>
          </a:p>
          <a:p>
            <a:r>
              <a:rPr lang="en-GB" sz="1400" i="1" dirty="0">
                <a:latin typeface="Impact" pitchFamily="34" charset="0"/>
              </a:rPr>
              <a:t>				the values you are using are ‘ORIGINAL’ unchanged amounts)</a:t>
            </a:r>
          </a:p>
          <a:p>
            <a:endParaRPr lang="en-GB" sz="1400" dirty="0">
              <a:latin typeface="Impact" pitchFamily="34" charset="0"/>
            </a:endParaRPr>
          </a:p>
          <a:p>
            <a:r>
              <a:rPr lang="en-GB" sz="1400" dirty="0" err="1">
                <a:latin typeface="Impact" pitchFamily="34" charset="0"/>
              </a:rPr>
              <a:t>Orginal</a:t>
            </a:r>
            <a:r>
              <a:rPr lang="en-GB" sz="1400" dirty="0">
                <a:latin typeface="Impact" pitchFamily="34" charset="0"/>
              </a:rPr>
              <a:t>		            Original</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4)  Place a colon between the two values…..from left to right this ratio now reads     10 kg :  15 kg</a:t>
            </a:r>
          </a:p>
          <a:p>
            <a:r>
              <a:rPr lang="en-GB" sz="1400" dirty="0">
                <a:latin typeface="Impact" pitchFamily="34" charset="0"/>
              </a:rPr>
              <a:t>	This is a ratio that means you for every 10kg of sand you need 15kg of cement.</a:t>
            </a:r>
          </a:p>
          <a:p>
            <a:r>
              <a:rPr lang="en-GB" sz="1400" dirty="0">
                <a:latin typeface="Impact" pitchFamily="34" charset="0"/>
              </a:rPr>
              <a:t>		IMPORTANT !!   RATIOS ARE ALWAYS READ FROM LEFT TO RIGHT </a:t>
            </a:r>
          </a:p>
          <a:p>
            <a:r>
              <a:rPr lang="en-GB" sz="1400" dirty="0">
                <a:latin typeface="Impact" pitchFamily="34" charset="0"/>
              </a:rPr>
              <a:t>  </a:t>
            </a:r>
          </a:p>
        </p:txBody>
      </p:sp>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grpSp>
        <p:nvGrpSpPr>
          <p:cNvPr id="14" name="Group 13"/>
          <p:cNvGrpSpPr/>
          <p:nvPr/>
        </p:nvGrpSpPr>
        <p:grpSpPr>
          <a:xfrm>
            <a:off x="987056" y="3300277"/>
            <a:ext cx="1512168" cy="768862"/>
            <a:chOff x="468313" y="2492375"/>
            <a:chExt cx="7920037" cy="3384550"/>
          </a:xfrm>
        </p:grpSpPr>
        <p:sp>
          <p:nvSpPr>
            <p:cNvPr id="1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1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23"/>
          <p:cNvGrpSpPr/>
          <p:nvPr/>
        </p:nvGrpSpPr>
        <p:grpSpPr>
          <a:xfrm>
            <a:off x="966445" y="4581128"/>
            <a:ext cx="1512168" cy="768862"/>
            <a:chOff x="468313" y="2492375"/>
            <a:chExt cx="7920037" cy="3384550"/>
          </a:xfrm>
        </p:grpSpPr>
        <p:sp>
          <p:nvSpPr>
            <p:cNvPr id="2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2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Rectangle 1"/>
          <p:cNvSpPr/>
          <p:nvPr/>
        </p:nvSpPr>
        <p:spPr>
          <a:xfrm>
            <a:off x="988898" y="4985848"/>
            <a:ext cx="72167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pitchFamily="34" charset="0"/>
              </a:rPr>
              <a:t>10 kg</a:t>
            </a:r>
            <a:endPar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Rectangle 28"/>
          <p:cNvSpPr/>
          <p:nvPr/>
        </p:nvSpPr>
        <p:spPr>
          <a:xfrm>
            <a:off x="1751313" y="4978103"/>
            <a:ext cx="72167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rgbClr val="7030A0"/>
                </a:solidFill>
                <a:effectLst>
                  <a:outerShdw blurRad="50800" dist="39000" dir="5460000" algn="tl">
                    <a:srgbClr val="000000">
                      <a:alpha val="38000"/>
                    </a:srgbClr>
                  </a:outerShdw>
                </a:effectLst>
                <a:latin typeface="Impact" pitchFamily="34" charset="0"/>
              </a:rPr>
              <a:t>15 kg</a:t>
            </a:r>
            <a:endParaRPr lang="en-GB" sz="2000" b="1" cap="none" spc="0" dirty="0">
              <a:ln w="11430"/>
              <a:solidFill>
                <a:srgbClr val="7030A0"/>
              </a:soli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12">
            <a:duotone>
              <a:schemeClr val="accent4">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flipH="1">
            <a:off x="5148064" y="1700808"/>
            <a:ext cx="3625223" cy="2904891"/>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6156176" y="5517232"/>
            <a:ext cx="100811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Arrow 30"/>
          <p:cNvSpPr/>
          <p:nvPr/>
        </p:nvSpPr>
        <p:spPr>
          <a:xfrm>
            <a:off x="3851920" y="5513680"/>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descr="http://www.yourdictionary.com/images/main.exclamation-point.jpg"/>
          <p:cNvPicPr>
            <a:picLocks noChangeAspect="1" noChangeArrowheads="1"/>
          </p:cNvPicPr>
          <p:nvPr/>
        </p:nvPicPr>
        <p:blipFill>
          <a:blip r:embed="rId14" cstate="print">
            <a:duotone>
              <a:schemeClr val="accent3">
                <a:shade val="45000"/>
                <a:satMod val="135000"/>
              </a:schemeClr>
              <a:prstClr val="white"/>
            </a:duotone>
            <a:extLst>
              <a:ext uri="{BEBA8EAE-BF5A-486C-A8C5-ECC9F3942E4B}">
                <a14:imgProps xmlns:a14="http://schemas.microsoft.com/office/drawing/2010/main">
                  <a14:imgLayer r:embed="rId15">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6837559" y="5920019"/>
            <a:ext cx="390074" cy="53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93909"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PlasticWrap/>
                    </a14:imgEffect>
                    <a14:imgEffect>
                      <a14:brightnessContrast bright="88000" contrast="-5000"/>
                    </a14:imgEffect>
                  </a14:imgLayer>
                </a14:imgProps>
              </a:ext>
              <a:ext uri="{28A0092B-C50C-407E-A947-70E740481C1C}">
                <a14:useLocalDpi xmlns:a14="http://schemas.microsoft.com/office/drawing/2010/main" val="0"/>
              </a:ext>
            </a:extLst>
          </a:blip>
          <a:srcRect/>
          <a:stretch>
            <a:fillRect/>
          </a:stretch>
        </p:blipFill>
        <p:spPr bwMode="auto">
          <a:xfrm>
            <a:off x="177399" y="1493976"/>
            <a:ext cx="8643073" cy="502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Snip Diagonal Corner Rectangle 7"/>
          <p:cNvSpPr/>
          <p:nvPr/>
        </p:nvSpPr>
        <p:spPr>
          <a:xfrm>
            <a:off x="595184" y="5013176"/>
            <a:ext cx="3983343" cy="400110"/>
          </a:xfrm>
          <a:prstGeom prst="snip2Diag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25" name="Rectangle 24"/>
          <p:cNvSpPr/>
          <p:nvPr/>
        </p:nvSpPr>
        <p:spPr>
          <a:xfrm>
            <a:off x="177399" y="1700808"/>
            <a:ext cx="8755542" cy="4616648"/>
          </a:xfrm>
          <a:prstGeom prst="rect">
            <a:avLst/>
          </a:prstGeom>
        </p:spPr>
        <p:txBody>
          <a:bodyPr wrap="square">
            <a:spAutoFit/>
          </a:bodyPr>
          <a:lstStyle/>
          <a:p>
            <a:r>
              <a:rPr lang="en-GB" dirty="0">
                <a:latin typeface="Impact" pitchFamily="34" charset="0"/>
              </a:rPr>
              <a:t>Changing Amounts:  an  example……. “</a:t>
            </a:r>
            <a:r>
              <a:rPr lang="en-GB" dirty="0">
                <a:solidFill>
                  <a:srgbClr val="FF0000"/>
                </a:solidFill>
                <a:latin typeface="Impact" pitchFamily="34" charset="0"/>
              </a:rPr>
              <a:t>A</a:t>
            </a:r>
            <a:r>
              <a:rPr lang="en-GB" dirty="0">
                <a:latin typeface="Impact" pitchFamily="34" charset="0"/>
              </a:rPr>
              <a:t> ticket costs </a:t>
            </a:r>
            <a:r>
              <a:rPr lang="en-GB" dirty="0">
                <a:solidFill>
                  <a:srgbClr val="7030A0"/>
                </a:solidFill>
                <a:latin typeface="Impact" pitchFamily="34" charset="0"/>
              </a:rPr>
              <a:t>£6.  </a:t>
            </a:r>
            <a:r>
              <a:rPr lang="en-GB" dirty="0">
                <a:latin typeface="Impact" pitchFamily="34" charset="0"/>
              </a:rPr>
              <a:t>How many tickets can I buy for </a:t>
            </a:r>
            <a:r>
              <a:rPr lang="en-GB" dirty="0">
                <a:solidFill>
                  <a:srgbClr val="7030A0"/>
                </a:solidFill>
                <a:latin typeface="Impact" pitchFamily="34" charset="0"/>
              </a:rPr>
              <a:t>£24 </a:t>
            </a:r>
            <a:r>
              <a:rPr lang="en-GB" dirty="0">
                <a:latin typeface="Impact" pitchFamily="34" charset="0"/>
              </a:rPr>
              <a:t>?</a:t>
            </a:r>
          </a:p>
          <a:p>
            <a:endParaRPr lang="en-GB" sz="1200" dirty="0">
              <a:latin typeface="Impact" pitchFamily="34" charset="0"/>
            </a:endParaRPr>
          </a:p>
          <a:p>
            <a:pPr marL="228600" indent="-228600">
              <a:buAutoNum type="arabicParenR"/>
            </a:pPr>
            <a:r>
              <a:rPr lang="en-GB" sz="1200" dirty="0">
                <a:latin typeface="Impact" pitchFamily="34" charset="0"/>
              </a:rPr>
              <a:t>  Find the two units that relate to each other</a:t>
            </a:r>
          </a:p>
          <a:p>
            <a:r>
              <a:rPr lang="en-GB" sz="1200" dirty="0">
                <a:latin typeface="Impact" pitchFamily="34" charset="0"/>
              </a:rPr>
              <a:t>               </a:t>
            </a:r>
            <a:r>
              <a:rPr lang="en-GB" sz="1200" dirty="0" err="1">
                <a:latin typeface="Impact" pitchFamily="34" charset="0"/>
              </a:rPr>
              <a:t>Eg</a:t>
            </a:r>
            <a:r>
              <a:rPr lang="en-GB" sz="1200" dirty="0">
                <a:latin typeface="Impact" pitchFamily="34" charset="0"/>
              </a:rPr>
              <a:t>   Tickets and Pounds</a:t>
            </a:r>
          </a:p>
          <a:p>
            <a:pPr lvl="1"/>
            <a:endParaRPr lang="en-GB" sz="1200" dirty="0">
              <a:latin typeface="Impact" pitchFamily="34" charset="0"/>
            </a:endParaRPr>
          </a:p>
          <a:p>
            <a:r>
              <a:rPr lang="en-GB" sz="1200" dirty="0">
                <a:latin typeface="Impact" pitchFamily="34" charset="0"/>
              </a:rPr>
              <a:t>2)      Set up a box, writing the two units above the two columns</a:t>
            </a:r>
          </a:p>
          <a:p>
            <a:r>
              <a:rPr lang="en-GB" sz="1200" dirty="0">
                <a:latin typeface="Impact" pitchFamily="34" charset="0"/>
              </a:rPr>
              <a:t>               </a:t>
            </a:r>
            <a:r>
              <a:rPr lang="en-GB" sz="1200" dirty="0" err="1">
                <a:latin typeface="Impact" pitchFamily="34" charset="0"/>
              </a:rPr>
              <a:t>Eg</a:t>
            </a:r>
            <a:r>
              <a:rPr lang="en-GB" sz="1200" dirty="0">
                <a:latin typeface="Impact" pitchFamily="34" charset="0"/>
              </a:rPr>
              <a:t>   Tickets      Pounds</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pPr marL="342900" indent="-342900">
              <a:buAutoNum type="arabicParenR" startAt="3"/>
            </a:pPr>
            <a:r>
              <a:rPr lang="en-GB" sz="1200" dirty="0">
                <a:latin typeface="Impact" pitchFamily="34" charset="0"/>
              </a:rPr>
              <a:t>Write the ORIGINAL values at the bottom in the correct columns, write any new CHANGED amounts above.</a:t>
            </a:r>
          </a:p>
          <a:p>
            <a:r>
              <a:rPr lang="en-GB" sz="1200" dirty="0">
                <a:latin typeface="Impact" pitchFamily="34" charset="0"/>
              </a:rPr>
              <a:t>               </a:t>
            </a:r>
            <a:r>
              <a:rPr lang="en-GB" sz="1200" dirty="0" err="1">
                <a:latin typeface="Impact" pitchFamily="34" charset="0"/>
              </a:rPr>
              <a:t>Eg</a:t>
            </a:r>
            <a:r>
              <a:rPr lang="en-GB" sz="1200" dirty="0">
                <a:latin typeface="Impact" pitchFamily="34" charset="0"/>
              </a:rPr>
              <a:t>   Tickets      Pounds		</a:t>
            </a:r>
            <a:endParaRPr lang="en-GB" sz="1200" i="1" dirty="0">
              <a:latin typeface="Impact" pitchFamily="34" charset="0"/>
            </a:endParaRPr>
          </a:p>
          <a:p>
            <a:r>
              <a:rPr lang="en-GB" sz="1200" i="1" dirty="0">
                <a:latin typeface="Impact" pitchFamily="34" charset="0"/>
              </a:rPr>
              <a:t>      New		         New</a:t>
            </a:r>
          </a:p>
          <a:p>
            <a:endParaRPr lang="en-GB" sz="1200" dirty="0">
              <a:latin typeface="Impact" pitchFamily="34" charset="0"/>
            </a:endParaRPr>
          </a:p>
          <a:p>
            <a:r>
              <a:rPr lang="en-GB" sz="1200" dirty="0" err="1">
                <a:latin typeface="Impact" pitchFamily="34" charset="0"/>
              </a:rPr>
              <a:t>Orginal</a:t>
            </a:r>
            <a:r>
              <a:rPr lang="en-GB" sz="1200" dirty="0">
                <a:latin typeface="Impact" pitchFamily="34" charset="0"/>
              </a:rPr>
              <a:t>		         Original</a:t>
            </a:r>
          </a:p>
          <a:p>
            <a:endParaRPr lang="en-GB" sz="1200" dirty="0">
              <a:latin typeface="Impact" pitchFamily="34" charset="0"/>
            </a:endParaRPr>
          </a:p>
          <a:p>
            <a:pPr marL="342900" indent="-342900">
              <a:buAutoNum type="arabicParenR" startAt="4"/>
            </a:pPr>
            <a:r>
              <a:rPr lang="en-GB" sz="1200" dirty="0">
                <a:latin typeface="Impact" pitchFamily="34" charset="0"/>
              </a:rPr>
              <a:t>Find out by how much one of the values has changed by DIVIDING the NEW by the ORIGINAL</a:t>
            </a:r>
          </a:p>
          <a:p>
            <a:r>
              <a:rPr lang="en-GB" sz="1200" dirty="0">
                <a:latin typeface="Impact" pitchFamily="34" charset="0"/>
              </a:rPr>
              <a:t>	</a:t>
            </a:r>
          </a:p>
          <a:p>
            <a:r>
              <a:rPr lang="en-GB" sz="1200" dirty="0">
                <a:latin typeface="Impact" pitchFamily="34" charset="0"/>
              </a:rPr>
              <a:t>	Ratio Change Formula:     </a:t>
            </a:r>
            <a:r>
              <a:rPr lang="en-GB" sz="1200" dirty="0">
                <a:solidFill>
                  <a:srgbClr val="00B050"/>
                </a:solidFill>
                <a:latin typeface="Impact" pitchFamily="34" charset="0"/>
              </a:rPr>
              <a:t>Scale Factor </a:t>
            </a:r>
            <a:r>
              <a:rPr lang="en-GB" sz="1200" dirty="0">
                <a:latin typeface="Impact" pitchFamily="34" charset="0"/>
              </a:rPr>
              <a:t>= New / Original  	</a:t>
            </a:r>
            <a:r>
              <a:rPr lang="en-GB" sz="1200" dirty="0" err="1">
                <a:latin typeface="Impact" pitchFamily="34" charset="0"/>
              </a:rPr>
              <a:t>Eg</a:t>
            </a:r>
            <a:r>
              <a:rPr lang="en-GB" sz="1200" dirty="0">
                <a:latin typeface="Impact" pitchFamily="34" charset="0"/>
              </a:rPr>
              <a:t>   		(this means the cost of the tickets</a:t>
            </a:r>
          </a:p>
          <a:p>
            <a:r>
              <a:rPr lang="en-GB" sz="1200" dirty="0">
                <a:latin typeface="Impact" pitchFamily="34" charset="0"/>
              </a:rPr>
              <a:t>							is 4 times larger)</a:t>
            </a:r>
          </a:p>
          <a:p>
            <a:pPr marL="228600" indent="-228600">
              <a:buAutoNum type="arabicParenR" startAt="5"/>
            </a:pPr>
            <a:r>
              <a:rPr lang="en-GB" sz="1200" dirty="0">
                <a:latin typeface="Impact" pitchFamily="34" charset="0"/>
              </a:rPr>
              <a:t>MULTIPLY the other value by this scaling factor to find the other new value</a:t>
            </a:r>
          </a:p>
          <a:p>
            <a:pPr lvl="1"/>
            <a:r>
              <a:rPr lang="en-GB" sz="1200" dirty="0">
                <a:latin typeface="Impact" pitchFamily="34" charset="0"/>
              </a:rPr>
              <a:t>					</a:t>
            </a:r>
            <a:r>
              <a:rPr lang="en-GB" sz="1200" dirty="0" err="1">
                <a:latin typeface="Impact" pitchFamily="34" charset="0"/>
              </a:rPr>
              <a:t>Eg</a:t>
            </a:r>
            <a:endParaRPr lang="en-GB" sz="1200" dirty="0">
              <a:latin typeface="Impact" pitchFamily="34" charset="0"/>
            </a:endParaRPr>
          </a:p>
          <a:p>
            <a:pPr lvl="1"/>
            <a:endParaRPr lang="en-GB" sz="1200" dirty="0">
              <a:latin typeface="Impact" pitchFamily="34" charset="0"/>
            </a:endParaRPr>
          </a:p>
          <a:p>
            <a:pPr lvl="1"/>
            <a:r>
              <a:rPr lang="en-GB" sz="1200" dirty="0">
                <a:latin typeface="Impact" pitchFamily="34" charset="0"/>
              </a:rPr>
              <a:t>			6)  The answer is …”you can buy 4 tickets (for £24)”      </a:t>
            </a:r>
          </a:p>
        </p:txBody>
      </p:sp>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grpSp>
        <p:nvGrpSpPr>
          <p:cNvPr id="14" name="Group 13"/>
          <p:cNvGrpSpPr/>
          <p:nvPr/>
        </p:nvGrpSpPr>
        <p:grpSpPr>
          <a:xfrm>
            <a:off x="752439" y="3099371"/>
            <a:ext cx="1344237" cy="435537"/>
            <a:chOff x="468313" y="2492375"/>
            <a:chExt cx="7920037" cy="3384550"/>
          </a:xfrm>
        </p:grpSpPr>
        <p:sp>
          <p:nvSpPr>
            <p:cNvPr id="1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1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 name="Group 34"/>
          <p:cNvGrpSpPr/>
          <p:nvPr/>
        </p:nvGrpSpPr>
        <p:grpSpPr>
          <a:xfrm>
            <a:off x="793300" y="4077072"/>
            <a:ext cx="1344237" cy="435537"/>
            <a:chOff x="468313" y="2492375"/>
            <a:chExt cx="7920037" cy="3384550"/>
          </a:xfrm>
        </p:grpSpPr>
        <p:sp>
          <p:nvSpPr>
            <p:cNvPr id="3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Rectangle 1"/>
          <p:cNvSpPr/>
          <p:nvPr/>
        </p:nvSpPr>
        <p:spPr>
          <a:xfrm>
            <a:off x="998764" y="4187448"/>
            <a:ext cx="31451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9" name="Rectangle 28"/>
          <p:cNvSpPr/>
          <p:nvPr/>
        </p:nvSpPr>
        <p:spPr>
          <a:xfrm>
            <a:off x="1689728" y="4187448"/>
            <a:ext cx="31451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rgbClr val="7030A0"/>
                </a:solidFill>
                <a:effectLst>
                  <a:outerShdw blurRad="50800" dist="39000" dir="5460000" algn="tl">
                    <a:srgbClr val="000000">
                      <a:alpha val="38000"/>
                    </a:srgbClr>
                  </a:outerShdw>
                </a:effectLst>
              </a:rPr>
              <a:t>6</a:t>
            </a:r>
          </a:p>
        </p:txBody>
      </p:sp>
      <p:sp>
        <p:nvSpPr>
          <p:cNvPr id="30" name="Rectangle 29"/>
          <p:cNvSpPr/>
          <p:nvPr/>
        </p:nvSpPr>
        <p:spPr>
          <a:xfrm>
            <a:off x="1624807" y="3929118"/>
            <a:ext cx="44435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24</a:t>
            </a:r>
            <a:endParaRPr lang="en-GB" sz="2000" b="1" cap="none" spc="0" dirty="0">
              <a:ln w="11430"/>
              <a:solidFill>
                <a:srgbClr val="7030A0"/>
              </a:solidFill>
              <a:effectLst>
                <a:outerShdw blurRad="50800" dist="39000" dir="5460000" algn="tl">
                  <a:srgbClr val="000000">
                    <a:alpha val="38000"/>
                  </a:srgbClr>
                </a:outerShdw>
              </a:effectLst>
            </a:endParaRPr>
          </a:p>
        </p:txBody>
      </p:sp>
      <p:sp>
        <p:nvSpPr>
          <p:cNvPr id="39" name="Rectangle 38"/>
          <p:cNvSpPr/>
          <p:nvPr/>
        </p:nvSpPr>
        <p:spPr>
          <a:xfrm>
            <a:off x="5004048" y="5013176"/>
            <a:ext cx="1209836"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24 / 6 = </a:t>
            </a:r>
            <a:r>
              <a:rPr lang="en-GB" sz="2000" b="1" dirty="0">
                <a:ln w="11430"/>
                <a:solidFill>
                  <a:srgbClr val="00B050"/>
                </a:solidFill>
                <a:effectLst>
                  <a:outerShdw blurRad="50800" dist="39000" dir="5460000" algn="tl">
                    <a:srgbClr val="000000">
                      <a:alpha val="38000"/>
                    </a:srgbClr>
                  </a:outerShdw>
                </a:effectLst>
              </a:rPr>
              <a:t>4</a:t>
            </a:r>
            <a:r>
              <a:rPr lang="en-GB" sz="2000" b="1" dirty="0">
                <a:ln w="11430"/>
                <a:solidFill>
                  <a:srgbClr val="7030A0"/>
                </a:solidFill>
                <a:effectLst>
                  <a:outerShdw blurRad="50800" dist="39000" dir="5460000" algn="tl">
                    <a:srgbClr val="000000">
                      <a:alpha val="38000"/>
                    </a:srgbClr>
                  </a:outerShdw>
                </a:effectLst>
              </a:rPr>
              <a:t> </a:t>
            </a:r>
            <a:endParaRPr lang="en-GB" sz="2000" b="1" cap="none" spc="0" dirty="0">
              <a:ln w="11430"/>
              <a:solidFill>
                <a:srgbClr val="7030A0"/>
              </a:solidFill>
              <a:effectLst>
                <a:outerShdw blurRad="50800" dist="39000" dir="5460000" algn="tl">
                  <a:srgbClr val="000000">
                    <a:alpha val="38000"/>
                  </a:srgbClr>
                </a:outerShdw>
              </a:effectLst>
            </a:endParaRPr>
          </a:p>
        </p:txBody>
      </p:sp>
      <p:sp>
        <p:nvSpPr>
          <p:cNvPr id="40" name="Rectangle 39"/>
          <p:cNvSpPr/>
          <p:nvPr/>
        </p:nvSpPr>
        <p:spPr>
          <a:xfrm>
            <a:off x="5004048" y="5548015"/>
            <a:ext cx="105189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en-GB" sz="2000" b="1" cap="none" spc="0" dirty="0">
                <a:ln w="11430"/>
                <a:solidFill>
                  <a:srgbClr val="00B050"/>
                </a:solidFill>
                <a:effectLst>
                  <a:outerShdw blurRad="50800" dist="39000" dir="5460000" algn="tl">
                    <a:srgbClr val="000000">
                      <a:alpha val="38000"/>
                    </a:srgbClr>
                  </a:outerShdw>
                </a:effectLst>
              </a:rPr>
              <a:t>x 4</a:t>
            </a: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4</a:t>
            </a:r>
          </a:p>
        </p:txBody>
      </p:sp>
      <p:cxnSp>
        <p:nvCxnSpPr>
          <p:cNvPr id="6" name="Straight Arrow Connector 5"/>
          <p:cNvCxnSpPr/>
          <p:nvPr/>
        </p:nvCxnSpPr>
        <p:spPr>
          <a:xfrm flipH="1">
            <a:off x="5608966" y="5413286"/>
            <a:ext cx="403194" cy="247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998764" y="5824760"/>
            <a:ext cx="1344237" cy="435537"/>
            <a:chOff x="468313" y="2492375"/>
            <a:chExt cx="7920037" cy="3384550"/>
          </a:xfrm>
        </p:grpSpPr>
        <p:sp>
          <p:nvSpPr>
            <p:cNvPr id="42"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3"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 name="Rectangle 44"/>
          <p:cNvSpPr/>
          <p:nvPr/>
        </p:nvSpPr>
        <p:spPr>
          <a:xfrm>
            <a:off x="1204228" y="5935136"/>
            <a:ext cx="31451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46" name="Rectangle 45"/>
          <p:cNvSpPr/>
          <p:nvPr/>
        </p:nvSpPr>
        <p:spPr>
          <a:xfrm>
            <a:off x="1895192" y="5935136"/>
            <a:ext cx="31451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rgbClr val="7030A0"/>
                </a:solidFill>
                <a:effectLst>
                  <a:outerShdw blurRad="50800" dist="39000" dir="5460000" algn="tl">
                    <a:srgbClr val="000000">
                      <a:alpha val="38000"/>
                    </a:srgbClr>
                  </a:outerShdw>
                </a:effectLst>
              </a:rPr>
              <a:t>6</a:t>
            </a:r>
          </a:p>
        </p:txBody>
      </p:sp>
      <p:sp>
        <p:nvSpPr>
          <p:cNvPr id="47" name="Rectangle 46"/>
          <p:cNvSpPr/>
          <p:nvPr/>
        </p:nvSpPr>
        <p:spPr>
          <a:xfrm>
            <a:off x="1830271" y="5676806"/>
            <a:ext cx="44435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24</a:t>
            </a:r>
            <a:endParaRPr lang="en-GB" sz="2000" b="1" cap="none" spc="0" dirty="0">
              <a:ln w="11430"/>
              <a:solidFill>
                <a:srgbClr val="7030A0"/>
              </a:solidFill>
              <a:effectLst>
                <a:outerShdw blurRad="50800" dist="39000" dir="5460000" algn="tl">
                  <a:srgbClr val="000000">
                    <a:alpha val="38000"/>
                  </a:srgbClr>
                </a:outerShdw>
              </a:effectLst>
            </a:endParaRPr>
          </a:p>
        </p:txBody>
      </p:sp>
      <p:sp>
        <p:nvSpPr>
          <p:cNvPr id="48" name="Rectangle 47"/>
          <p:cNvSpPr/>
          <p:nvPr/>
        </p:nvSpPr>
        <p:spPr>
          <a:xfrm>
            <a:off x="1198655" y="5689163"/>
            <a:ext cx="31451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Curved Left Arrow 6"/>
          <p:cNvSpPr/>
          <p:nvPr/>
        </p:nvSpPr>
        <p:spPr>
          <a:xfrm flipH="1" flipV="1">
            <a:off x="789082" y="5834155"/>
            <a:ext cx="154568" cy="4016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378618" y="5876861"/>
            <a:ext cx="43313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00B050"/>
                </a:solidFill>
                <a:effectLst>
                  <a:outerShdw blurRad="50800" dist="39000" dir="5460000" algn="tl">
                    <a:srgbClr val="000000">
                      <a:alpha val="38000"/>
                    </a:srgbClr>
                  </a:outerShdw>
                </a:effectLst>
              </a:rPr>
              <a:t>x4</a:t>
            </a:r>
            <a:endParaRPr lang="en-GB" sz="2000" b="1" cap="none" spc="0" dirty="0">
              <a:ln w="11430"/>
              <a:solidFill>
                <a:srgbClr val="00B050"/>
              </a:solidFill>
              <a:effectLst>
                <a:outerShdw blurRad="50800" dist="39000" dir="5460000" algn="tl">
                  <a:srgbClr val="000000">
                    <a:alpha val="38000"/>
                  </a:srgbClr>
                </a:outerShdw>
              </a:effectLst>
            </a:endParaRPr>
          </a:p>
        </p:txBody>
      </p:sp>
      <p:pic>
        <p:nvPicPr>
          <p:cNvPr id="50" name="Picture 2" descr="http://www.yourdictionary.com/images/main.exclamation-point.jpg"/>
          <p:cNvPicPr>
            <a:picLocks noChangeAspect="1" noChangeArrowheads="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754572" y="4994325"/>
            <a:ext cx="320349" cy="43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326923"/>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93909"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PlasticWrap/>
                    </a14:imgEffect>
                    <a14:imgEffect>
                      <a14:brightnessContrast bright="88000" contrast="-5000"/>
                    </a14:imgEffect>
                  </a14:imgLayer>
                </a14:imgProps>
              </a:ext>
              <a:ext uri="{28A0092B-C50C-407E-A947-70E740481C1C}">
                <a14:useLocalDpi xmlns:a14="http://schemas.microsoft.com/office/drawing/2010/main" val="0"/>
              </a:ext>
            </a:extLst>
          </a:blip>
          <a:srcRect/>
          <a:stretch>
            <a:fillRect/>
          </a:stretch>
        </p:blipFill>
        <p:spPr bwMode="auto">
          <a:xfrm>
            <a:off x="177399" y="1493976"/>
            <a:ext cx="8643073" cy="502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177399" y="1700808"/>
            <a:ext cx="8755542" cy="4616648"/>
          </a:xfrm>
          <a:prstGeom prst="rect">
            <a:avLst/>
          </a:prstGeom>
        </p:spPr>
        <p:txBody>
          <a:bodyPr wrap="square">
            <a:spAutoFit/>
          </a:bodyPr>
          <a:lstStyle/>
          <a:p>
            <a:r>
              <a:rPr lang="en-GB" dirty="0">
                <a:latin typeface="Impact" pitchFamily="34" charset="0"/>
              </a:rPr>
              <a:t>Equivalent Ratios:  an  example……. “Simplify </a:t>
            </a:r>
            <a:r>
              <a:rPr lang="en-GB" dirty="0">
                <a:solidFill>
                  <a:srgbClr val="FF0000"/>
                </a:solidFill>
                <a:latin typeface="Impact" pitchFamily="34" charset="0"/>
              </a:rPr>
              <a:t>250</a:t>
            </a:r>
            <a:r>
              <a:rPr lang="en-GB" dirty="0">
                <a:latin typeface="Impact" pitchFamily="34" charset="0"/>
              </a:rPr>
              <a:t>mm : </a:t>
            </a:r>
            <a:r>
              <a:rPr lang="en-GB" dirty="0">
                <a:solidFill>
                  <a:srgbClr val="7030A0"/>
                </a:solidFill>
                <a:latin typeface="Impact" pitchFamily="34" charset="0"/>
              </a:rPr>
              <a:t>750</a:t>
            </a:r>
            <a:r>
              <a:rPr lang="en-GB" dirty="0">
                <a:latin typeface="Impact" pitchFamily="34" charset="0"/>
              </a:rPr>
              <a:t>mm”</a:t>
            </a:r>
          </a:p>
          <a:p>
            <a:endParaRPr lang="en-GB" sz="1200" dirty="0">
              <a:latin typeface="Impact" pitchFamily="34" charset="0"/>
            </a:endParaRPr>
          </a:p>
          <a:p>
            <a:r>
              <a:rPr lang="en-GB" sz="1200" dirty="0">
                <a:latin typeface="Impact" pitchFamily="34" charset="0"/>
              </a:rPr>
              <a:t>1)      Set up a box, writing the two values at the TOP</a:t>
            </a:r>
          </a:p>
          <a:p>
            <a:r>
              <a:rPr lang="en-GB" sz="1200" dirty="0">
                <a:latin typeface="Impact" pitchFamily="34" charset="0"/>
              </a:rPr>
              <a:t>               </a:t>
            </a:r>
            <a:r>
              <a:rPr lang="en-GB" sz="1200" dirty="0" err="1">
                <a:latin typeface="Impact" pitchFamily="34" charset="0"/>
              </a:rPr>
              <a:t>Eg</a:t>
            </a:r>
            <a:r>
              <a:rPr lang="en-GB" sz="1200" dirty="0">
                <a:latin typeface="Impact" pitchFamily="34" charset="0"/>
              </a:rPr>
              <a:t>   </a:t>
            </a:r>
          </a:p>
          <a:p>
            <a:r>
              <a:rPr lang="en-GB" sz="1200" dirty="0">
                <a:latin typeface="Impact" pitchFamily="34" charset="0"/>
              </a:rPr>
              <a:t>        New		         New</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pPr marL="228600" indent="-228600">
              <a:buAutoNum type="arabicParenR" startAt="2"/>
            </a:pPr>
            <a:r>
              <a:rPr lang="en-GB" sz="1200" dirty="0">
                <a:latin typeface="Impact" pitchFamily="34" charset="0"/>
              </a:rPr>
              <a:t>Find a ‘FACTOR’ of both numbers and divide them both by this factor</a:t>
            </a:r>
          </a:p>
          <a:p>
            <a:pPr lvl="1"/>
            <a:r>
              <a:rPr lang="en-GB" sz="1200" dirty="0">
                <a:latin typeface="Impact" pitchFamily="34" charset="0"/>
              </a:rPr>
              <a:t>(reminder:  the word ‘Factor’ means a number that another number can be divided by, </a:t>
            </a:r>
            <a:r>
              <a:rPr lang="en-GB" sz="1200" dirty="0" err="1">
                <a:latin typeface="Impact" pitchFamily="34" charset="0"/>
              </a:rPr>
              <a:t>eg</a:t>
            </a:r>
            <a:r>
              <a:rPr lang="en-GB" sz="1200" dirty="0">
                <a:latin typeface="Impact" pitchFamily="34" charset="0"/>
              </a:rPr>
              <a:t> 6 is a factor of 12 because 12 can be divided by 6)</a:t>
            </a:r>
          </a:p>
          <a:p>
            <a:endParaRPr lang="en-GB" sz="1200" dirty="0">
              <a:latin typeface="Impact" pitchFamily="34" charset="0"/>
            </a:endParaRPr>
          </a:p>
          <a:p>
            <a:r>
              <a:rPr lang="en-GB" sz="1200" dirty="0">
                <a:latin typeface="Impact" pitchFamily="34" charset="0"/>
              </a:rPr>
              <a:t>               </a:t>
            </a:r>
            <a:r>
              <a:rPr lang="en-GB" sz="1200" dirty="0" err="1">
                <a:latin typeface="Impact" pitchFamily="34" charset="0"/>
              </a:rPr>
              <a:t>Eg</a:t>
            </a:r>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				New simplified ratio is 25 : 75…….this can continue to 5 : 15, then 1 : 3</a:t>
            </a:r>
          </a:p>
          <a:p>
            <a:endParaRPr lang="en-GB" sz="1200" dirty="0">
              <a:latin typeface="Impact" pitchFamily="34" charset="0"/>
            </a:endParaRPr>
          </a:p>
          <a:p>
            <a:endParaRPr lang="en-GB" sz="1200" dirty="0">
              <a:latin typeface="Impact" pitchFamily="34" charset="0"/>
            </a:endParaRPr>
          </a:p>
          <a:p>
            <a:pPr marL="228600" indent="-228600">
              <a:buAutoNum type="arabicParenR" startAt="3"/>
            </a:pPr>
            <a:r>
              <a:rPr lang="en-GB" sz="1200" dirty="0">
                <a:latin typeface="Impact" pitchFamily="34" charset="0"/>
              </a:rPr>
              <a:t>Continue to find factors of the two numbers and dividing them both each time until one of the values becomes a PRIME number, the number ONE or both numbers can no longer be divided by a same value.</a:t>
            </a:r>
          </a:p>
          <a:p>
            <a:pPr marL="228600" indent="-228600">
              <a:buAutoNum type="arabicParenR" startAt="3"/>
            </a:pPr>
            <a:endParaRPr lang="en-GB" sz="1200" dirty="0">
              <a:latin typeface="Impact" pitchFamily="34" charset="0"/>
            </a:endParaRPr>
          </a:p>
          <a:p>
            <a:pPr marL="228600" indent="-228600">
              <a:buAutoNum type="arabicParenR" startAt="3"/>
            </a:pPr>
            <a:endParaRPr lang="en-GB" sz="1200" dirty="0">
              <a:latin typeface="Impact" pitchFamily="34" charset="0"/>
            </a:endParaRPr>
          </a:p>
          <a:p>
            <a:pPr marL="228600" indent="-228600">
              <a:buAutoNum type="arabicParenR" startAt="3"/>
            </a:pPr>
            <a:endParaRPr lang="en-GB" sz="1200" dirty="0">
              <a:latin typeface="Impact" pitchFamily="34" charset="0"/>
            </a:endParaRPr>
          </a:p>
          <a:p>
            <a:pPr marL="228600" indent="-228600">
              <a:buAutoNum type="arabicParenR" startAt="3"/>
            </a:pPr>
            <a:endParaRPr lang="en-GB" sz="1200" dirty="0">
              <a:latin typeface="Impact" pitchFamily="34" charset="0"/>
            </a:endParaRPr>
          </a:p>
          <a:p>
            <a:endParaRPr lang="en-GB" sz="1200" dirty="0">
              <a:latin typeface="Impact" pitchFamily="34" charset="0"/>
            </a:endParaRPr>
          </a:p>
        </p:txBody>
      </p:sp>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grpSp>
        <p:nvGrpSpPr>
          <p:cNvPr id="14" name="Group 13"/>
          <p:cNvGrpSpPr/>
          <p:nvPr/>
        </p:nvGrpSpPr>
        <p:grpSpPr>
          <a:xfrm>
            <a:off x="909075" y="2492896"/>
            <a:ext cx="1344237" cy="576064"/>
            <a:chOff x="468313" y="2492375"/>
            <a:chExt cx="7920037" cy="3384550"/>
          </a:xfrm>
        </p:grpSpPr>
        <p:sp>
          <p:nvSpPr>
            <p:cNvPr id="1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1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Rectangle 1"/>
          <p:cNvSpPr/>
          <p:nvPr/>
        </p:nvSpPr>
        <p:spPr>
          <a:xfrm>
            <a:off x="917130" y="2400858"/>
            <a:ext cx="574196"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250</a:t>
            </a:r>
          </a:p>
        </p:txBody>
      </p:sp>
      <p:sp>
        <p:nvSpPr>
          <p:cNvPr id="51" name="Rectangle 50"/>
          <p:cNvSpPr/>
          <p:nvPr/>
        </p:nvSpPr>
        <p:spPr>
          <a:xfrm>
            <a:off x="1672890" y="2394913"/>
            <a:ext cx="574196"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750</a:t>
            </a:r>
            <a:endParaRPr lang="en-GB" sz="2000" b="1" cap="none" spc="0" dirty="0">
              <a:ln w="11430"/>
              <a:solidFill>
                <a:srgbClr val="7030A0"/>
              </a:solidFill>
              <a:effectLst>
                <a:outerShdw blurRad="50800" dist="39000" dir="5460000" algn="tl">
                  <a:srgbClr val="000000">
                    <a:alpha val="38000"/>
                  </a:srgbClr>
                </a:outerShdw>
              </a:effectLst>
            </a:endParaRPr>
          </a:p>
        </p:txBody>
      </p:sp>
      <p:grpSp>
        <p:nvGrpSpPr>
          <p:cNvPr id="52" name="Group 51"/>
          <p:cNvGrpSpPr/>
          <p:nvPr/>
        </p:nvGrpSpPr>
        <p:grpSpPr>
          <a:xfrm>
            <a:off x="1681557" y="4065662"/>
            <a:ext cx="1344237" cy="576064"/>
            <a:chOff x="468313" y="2492375"/>
            <a:chExt cx="7920037" cy="3384550"/>
          </a:xfrm>
        </p:grpSpPr>
        <p:sp>
          <p:nvSpPr>
            <p:cNvPr id="53"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54"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 name="Rectangle 55"/>
          <p:cNvSpPr/>
          <p:nvPr/>
        </p:nvSpPr>
        <p:spPr>
          <a:xfrm>
            <a:off x="1689612" y="3973624"/>
            <a:ext cx="574196"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250</a:t>
            </a:r>
          </a:p>
        </p:txBody>
      </p:sp>
      <p:sp>
        <p:nvSpPr>
          <p:cNvPr id="57" name="Rectangle 56"/>
          <p:cNvSpPr/>
          <p:nvPr/>
        </p:nvSpPr>
        <p:spPr>
          <a:xfrm>
            <a:off x="2445372" y="3967679"/>
            <a:ext cx="574196"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750</a:t>
            </a:r>
            <a:endParaRPr lang="en-GB" sz="2000" b="1" cap="none" spc="0" dirty="0">
              <a:ln w="11430"/>
              <a:solidFill>
                <a:srgbClr val="7030A0"/>
              </a:solidFill>
              <a:effectLst>
                <a:outerShdw blurRad="50800" dist="39000" dir="5460000" algn="tl">
                  <a:srgbClr val="000000">
                    <a:alpha val="38000"/>
                  </a:srgbClr>
                </a:outerShdw>
              </a:effectLst>
            </a:endParaRPr>
          </a:p>
        </p:txBody>
      </p:sp>
      <p:sp>
        <p:nvSpPr>
          <p:cNvPr id="58" name="Rectangle 57"/>
          <p:cNvSpPr/>
          <p:nvPr/>
        </p:nvSpPr>
        <p:spPr>
          <a:xfrm>
            <a:off x="1783123" y="4275585"/>
            <a:ext cx="44435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a:t>
            </a:r>
          </a:p>
        </p:txBody>
      </p:sp>
      <p:sp>
        <p:nvSpPr>
          <p:cNvPr id="59" name="Rectangle 58"/>
          <p:cNvSpPr/>
          <p:nvPr/>
        </p:nvSpPr>
        <p:spPr>
          <a:xfrm>
            <a:off x="2517763" y="4322745"/>
            <a:ext cx="44435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7030A0"/>
                </a:solidFill>
                <a:effectLst>
                  <a:outerShdw blurRad="50800" dist="39000" dir="5460000" algn="tl">
                    <a:srgbClr val="000000">
                      <a:alpha val="38000"/>
                    </a:srgbClr>
                  </a:outerShdw>
                </a:effectLst>
              </a:rPr>
              <a:t>75</a:t>
            </a:r>
            <a:endParaRPr lang="en-GB" sz="2000" b="1" cap="none" spc="0" dirty="0">
              <a:ln w="11430"/>
              <a:solidFill>
                <a:srgbClr val="7030A0"/>
              </a:solidFill>
              <a:effectLst>
                <a:outerShdw blurRad="50800" dist="39000" dir="5460000" algn="tl">
                  <a:srgbClr val="000000">
                    <a:alpha val="38000"/>
                  </a:srgbClr>
                </a:outerShdw>
              </a:effectLst>
            </a:endParaRPr>
          </a:p>
        </p:txBody>
      </p:sp>
      <p:sp>
        <p:nvSpPr>
          <p:cNvPr id="60" name="Curved Left Arrow 59"/>
          <p:cNvSpPr/>
          <p:nvPr/>
        </p:nvSpPr>
        <p:spPr>
          <a:xfrm>
            <a:off x="3087438" y="4145140"/>
            <a:ext cx="162516" cy="4990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60"/>
          <p:cNvSpPr/>
          <p:nvPr/>
        </p:nvSpPr>
        <p:spPr>
          <a:xfrm>
            <a:off x="3249954" y="4135265"/>
            <a:ext cx="55496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00B050"/>
                </a:solidFill>
                <a:effectLst>
                  <a:outerShdw blurRad="50800" dist="39000" dir="5460000" algn="tl">
                    <a:srgbClr val="000000">
                      <a:alpha val="38000"/>
                    </a:srgbClr>
                  </a:outerShdw>
                </a:effectLst>
              </a:rPr>
              <a:t>/10</a:t>
            </a:r>
            <a:endParaRPr lang="en-GB" sz="2000" b="1" cap="none" spc="0" dirty="0">
              <a:ln w="11430"/>
              <a:solidFill>
                <a:srgbClr val="00B050"/>
              </a:solidFill>
              <a:effectLst>
                <a:outerShdw blurRad="50800" dist="39000" dir="5460000" algn="tl">
                  <a:srgbClr val="000000">
                    <a:alpha val="38000"/>
                  </a:srgbClr>
                </a:outerShdw>
              </a:effectLst>
            </a:endParaRPr>
          </a:p>
        </p:txBody>
      </p:sp>
      <p:sp>
        <p:nvSpPr>
          <p:cNvPr id="62" name="Rectangle 61"/>
          <p:cNvSpPr/>
          <p:nvPr/>
        </p:nvSpPr>
        <p:spPr>
          <a:xfrm>
            <a:off x="827584" y="4132500"/>
            <a:ext cx="55496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rgbClr val="00B050"/>
                </a:solidFill>
                <a:effectLst>
                  <a:outerShdw blurRad="50800" dist="39000" dir="5460000" algn="tl">
                    <a:srgbClr val="000000">
                      <a:alpha val="38000"/>
                    </a:srgbClr>
                  </a:outerShdw>
                </a:effectLst>
              </a:rPr>
              <a:t>/10</a:t>
            </a:r>
            <a:endParaRPr lang="en-GB" sz="2000" b="1" cap="none" spc="0" dirty="0">
              <a:ln w="11430"/>
              <a:solidFill>
                <a:srgbClr val="00B050"/>
              </a:soli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flipH="1">
            <a:off x="177399" y="5373215"/>
            <a:ext cx="8643072" cy="114628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Curved Left Arrow 62"/>
          <p:cNvSpPr/>
          <p:nvPr/>
        </p:nvSpPr>
        <p:spPr>
          <a:xfrm flipH="1">
            <a:off x="1445674" y="4124192"/>
            <a:ext cx="147480" cy="4990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7" name="Picture 2" descr="http://www.yourdictionary.com/images/main.exclamation-point.jpg"/>
          <p:cNvPicPr>
            <a:picLocks noChangeAspect="1" noChangeArrowheads="1"/>
          </p:cNvPicPr>
          <p:nvPr/>
        </p:nvPicPr>
        <p:blipFill>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3562116" y="5559818"/>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http://t0.gstatic.com/images?q=tbn:ANd9GcRulifBJQFeHf9uTB9zOgT7aVi0mWpqcuJvW4geQ0ysGX1leqaS">
            <a:hlinkClick r:id="rId15"/>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88224" y="5826369"/>
            <a:ext cx="766952" cy="405497"/>
          </a:xfrm>
          <a:prstGeom prst="rect">
            <a:avLst/>
          </a:prstGeom>
          <a:noFill/>
          <a:ln>
            <a:noFill/>
          </a:ln>
        </p:spPr>
      </p:pic>
      <p:sp>
        <p:nvSpPr>
          <p:cNvPr id="69" name="Rectangle 68"/>
          <p:cNvSpPr/>
          <p:nvPr/>
        </p:nvSpPr>
        <p:spPr>
          <a:xfrm>
            <a:off x="4057510" y="5897043"/>
            <a:ext cx="3168352" cy="369332"/>
          </a:xfrm>
          <a:prstGeom prst="rect">
            <a:avLst/>
          </a:prstGeom>
        </p:spPr>
        <p:txBody>
          <a:bodyPr wrap="square">
            <a:spAutoFit/>
          </a:bodyPr>
          <a:lstStyle/>
          <a:p>
            <a:r>
              <a:rPr lang="en-GB" dirty="0">
                <a:latin typeface="Impact" pitchFamily="34" charset="0"/>
              </a:rPr>
              <a:t>Now watch the tutor video</a:t>
            </a:r>
            <a:endParaRPr lang="en-GB" sz="1200" dirty="0">
              <a:latin typeface="Impact" pitchFamily="34" charset="0"/>
            </a:endParaRPr>
          </a:p>
        </p:txBody>
      </p:sp>
    </p:spTree>
    <p:extLst>
      <p:ext uri="{BB962C8B-B14F-4D97-AF65-F5344CB8AC3E}">
        <p14:creationId xmlns:p14="http://schemas.microsoft.com/office/powerpoint/2010/main" val="359846476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146634" y="1547186"/>
            <a:ext cx="8997365" cy="6647974"/>
          </a:xfrm>
          <a:prstGeom prst="rect">
            <a:avLst/>
          </a:prstGeom>
        </p:spPr>
        <p:txBody>
          <a:bodyPr wrap="square">
            <a:spAutoFit/>
          </a:bodyPr>
          <a:lstStyle/>
          <a:p>
            <a:r>
              <a:rPr lang="en-GB" sz="1400" dirty="0">
                <a:latin typeface="Impact" pitchFamily="34" charset="0"/>
              </a:rPr>
              <a:t>     Block 1  :   Watch tutor led demo (in class or on video)</a:t>
            </a:r>
          </a:p>
          <a:p>
            <a:endParaRPr lang="en-GB" sz="1400" dirty="0">
              <a:latin typeface="Impact" pitchFamily="34" charset="0"/>
            </a:endParaRPr>
          </a:p>
          <a:p>
            <a:r>
              <a:rPr lang="en-GB" sz="1400" dirty="0">
                <a:latin typeface="Impact" pitchFamily="34" charset="0"/>
              </a:rPr>
              <a:t>Try these, 	1)  Write “five people have ten pounds” as a ratio	2)  Write “picture width is 10cm and length 30cm” as a ratio       3)  Write “three companies have £1M” as a ratio         4)  Write “ five pounds is worth seven dollars” as a ratio</a:t>
            </a:r>
          </a:p>
          <a:p>
            <a:r>
              <a:rPr lang="en-GB" sz="1400" dirty="0">
                <a:latin typeface="Impact" pitchFamily="34" charset="0"/>
              </a:rPr>
              <a:t>5) Write “one and a half hours per movie” as a ratio         6)  Write “an equal share between two” as a ratio !</a:t>
            </a:r>
          </a:p>
          <a:p>
            <a:endParaRPr lang="en-GB" sz="1200" dirty="0">
              <a:latin typeface="Impact" pitchFamily="34" charset="0"/>
            </a:endParaRPr>
          </a:p>
          <a:p>
            <a:r>
              <a:rPr lang="en-GB" sz="1400" dirty="0">
                <a:latin typeface="Impact" pitchFamily="34" charset="0"/>
              </a:rPr>
              <a:t>   Block 2 :  Watch tutor led demo (in class or on video)</a:t>
            </a:r>
          </a:p>
          <a:p>
            <a:endParaRPr lang="en-GB" sz="1400" dirty="0">
              <a:latin typeface="Impact" pitchFamily="34" charset="0"/>
            </a:endParaRPr>
          </a:p>
          <a:p>
            <a:r>
              <a:rPr lang="en-GB" sz="1400" dirty="0">
                <a:latin typeface="Impact" pitchFamily="34" charset="0"/>
              </a:rPr>
              <a:t>Try these, 	7)   Use a ratio of 1 : 2  to increase £600	8)  Use a ratio of 3 : 2 to decrease 150g</a:t>
            </a:r>
          </a:p>
          <a:p>
            <a:pPr marL="228600" indent="-228600">
              <a:buAutoNum type="arabicParenR" startAt="9"/>
            </a:pPr>
            <a:r>
              <a:rPr lang="en-GB" sz="1400" dirty="0">
                <a:latin typeface="Impact" pitchFamily="34" charset="0"/>
              </a:rPr>
              <a:t>Use a ratio of 10 : 7 to decrease 1000ml	10)  Write a ratio that increases a score from 60% to 70%</a:t>
            </a:r>
          </a:p>
          <a:p>
            <a:r>
              <a:rPr lang="en-GB" sz="1200" dirty="0">
                <a:latin typeface="Impact" pitchFamily="34" charset="0"/>
              </a:rPr>
              <a:t>	</a:t>
            </a:r>
          </a:p>
          <a:p>
            <a:r>
              <a:rPr lang="en-GB" sz="1200" dirty="0">
                <a:latin typeface="Impact" pitchFamily="34" charset="0"/>
              </a:rPr>
              <a:t> Find the missing values  11)		         12)		13)		14)</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400" dirty="0">
                <a:latin typeface="Impact" pitchFamily="34" charset="0"/>
              </a:rPr>
              <a:t>    Block 3 : Watch tutor led demo (in class or on video)</a:t>
            </a:r>
          </a:p>
          <a:p>
            <a:endParaRPr lang="en-GB" sz="1400" dirty="0">
              <a:latin typeface="Impact" pitchFamily="34" charset="0"/>
            </a:endParaRPr>
          </a:p>
          <a:p>
            <a:r>
              <a:rPr lang="en-GB" sz="1400" dirty="0">
                <a:latin typeface="Impact" pitchFamily="34" charset="0"/>
              </a:rPr>
              <a:t>Try these, 	     15)  Simplify 8 : 10 to its lowest terms	                  16)  Reduce to its simplest form 20 : 5</a:t>
            </a:r>
          </a:p>
          <a:p>
            <a:pPr marL="228600" indent="-228600">
              <a:buAutoNum type="arabicParenR" startAt="17"/>
            </a:pPr>
            <a:r>
              <a:rPr lang="en-GB" sz="1400" dirty="0">
                <a:latin typeface="Impact" pitchFamily="34" charset="0"/>
              </a:rPr>
              <a:t>Simplify 10% : 15%	   18)  Make a 1 : ?? ratio from…  0.2 : 3	      19)  Share £400 in a ratio 3 : 1</a:t>
            </a:r>
          </a:p>
          <a:p>
            <a:r>
              <a:rPr lang="en-GB" sz="1400" dirty="0">
                <a:latin typeface="Impact" pitchFamily="34" charset="0"/>
              </a:rPr>
              <a:t>20)  1/3   :   2   =   1 : ??	21)  A map scale is 1 : 400,000,  how far is 6cm on the map in km  (100,000cm=1km)?</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501385"/>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184835"/>
            <a:ext cx="349488" cy="1264608"/>
          </a:xfrm>
          <a:prstGeom prst="rect">
            <a:avLst/>
          </a:prstGeom>
          <a:noFill/>
          <a:ln>
            <a:noFill/>
          </a:ln>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677845"/>
            <a:ext cx="363652" cy="351114"/>
          </a:xfrm>
          <a:prstGeom prst="rect">
            <a:avLst/>
          </a:prstGeom>
          <a:noFill/>
          <a:ln>
            <a:noFill/>
          </a:ln>
        </p:spPr>
      </p:pic>
      <p:grpSp>
        <p:nvGrpSpPr>
          <p:cNvPr id="26" name="Group 25"/>
          <p:cNvGrpSpPr/>
          <p:nvPr/>
        </p:nvGrpSpPr>
        <p:grpSpPr>
          <a:xfrm>
            <a:off x="2292408" y="3843054"/>
            <a:ext cx="847047" cy="318834"/>
            <a:chOff x="468313" y="2492375"/>
            <a:chExt cx="7920037" cy="3384550"/>
          </a:xfrm>
        </p:grpSpPr>
        <p:sp>
          <p:nvSpPr>
            <p:cNvPr id="31"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2"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 name="Rectangle 33"/>
          <p:cNvSpPr/>
          <p:nvPr/>
        </p:nvSpPr>
        <p:spPr>
          <a:xfrm>
            <a:off x="2361838" y="3875960"/>
            <a:ext cx="361819"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chemeClr val="bg1"/>
                </a:solidFill>
                <a:effectLst>
                  <a:outerShdw blurRad="50800" dist="39000" dir="5460000" algn="tl">
                    <a:srgbClr val="000000">
                      <a:alpha val="38000"/>
                    </a:srgbClr>
                  </a:outerShdw>
                </a:effectLst>
              </a:rPr>
              <a:t>5</a:t>
            </a:r>
          </a:p>
        </p:txBody>
      </p:sp>
      <p:sp>
        <p:nvSpPr>
          <p:cNvPr id="35" name="Rectangle 34"/>
          <p:cNvSpPr/>
          <p:nvPr/>
        </p:nvSpPr>
        <p:spPr>
          <a:xfrm>
            <a:off x="2723657" y="3858113"/>
            <a:ext cx="44946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20</a:t>
            </a:r>
            <a:endParaRPr lang="en-GB" sz="2000" b="1" cap="none" spc="0" dirty="0">
              <a:ln w="11430"/>
              <a:solidFill>
                <a:schemeClr val="bg1"/>
              </a:solidFill>
              <a:effectLst>
                <a:outerShdw blurRad="50800" dist="39000" dir="5460000" algn="tl">
                  <a:srgbClr val="000000">
                    <a:alpha val="38000"/>
                  </a:srgbClr>
                </a:outerShdw>
              </a:effectLst>
            </a:endParaRPr>
          </a:p>
        </p:txBody>
      </p:sp>
      <p:sp>
        <p:nvSpPr>
          <p:cNvPr id="36" name="Rectangle 35"/>
          <p:cNvSpPr/>
          <p:nvPr/>
        </p:nvSpPr>
        <p:spPr>
          <a:xfrm>
            <a:off x="2170780" y="3658058"/>
            <a:ext cx="50653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10</a:t>
            </a:r>
            <a:endParaRPr lang="en-GB" sz="2000" b="1" cap="none" spc="0" dirty="0">
              <a:ln w="11430"/>
              <a:solidFill>
                <a:schemeClr val="bg1"/>
              </a:solidFill>
              <a:effectLst>
                <a:outerShdw blurRad="50800" dist="39000" dir="5460000" algn="tl">
                  <a:srgbClr val="000000">
                    <a:alpha val="38000"/>
                  </a:srgbClr>
                </a:outerShdw>
              </a:effectLst>
            </a:endParaRPr>
          </a:p>
        </p:txBody>
      </p:sp>
      <p:grpSp>
        <p:nvGrpSpPr>
          <p:cNvPr id="37" name="Group 36"/>
          <p:cNvGrpSpPr/>
          <p:nvPr/>
        </p:nvGrpSpPr>
        <p:grpSpPr>
          <a:xfrm>
            <a:off x="3731480" y="3851234"/>
            <a:ext cx="847047" cy="318834"/>
            <a:chOff x="468313" y="2492375"/>
            <a:chExt cx="7920037" cy="3384550"/>
          </a:xfrm>
        </p:grpSpPr>
        <p:sp>
          <p:nvSpPr>
            <p:cNvPr id="38"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39"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 name="Rectangle 40"/>
          <p:cNvSpPr/>
          <p:nvPr/>
        </p:nvSpPr>
        <p:spPr>
          <a:xfrm>
            <a:off x="3609852" y="3884140"/>
            <a:ext cx="55287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18</a:t>
            </a:r>
            <a:endParaRPr lang="en-GB" sz="2000" b="1" cap="none" spc="0" dirty="0">
              <a:ln w="11430"/>
              <a:solidFill>
                <a:schemeClr val="bg1"/>
              </a:solidFill>
              <a:effectLst>
                <a:outerShdw blurRad="50800" dist="39000" dir="5460000" algn="tl">
                  <a:srgbClr val="000000">
                    <a:alpha val="38000"/>
                  </a:srgbClr>
                </a:outerShdw>
              </a:effectLst>
            </a:endParaRPr>
          </a:p>
        </p:txBody>
      </p:sp>
      <p:sp>
        <p:nvSpPr>
          <p:cNvPr id="42" name="Rectangle 41"/>
          <p:cNvSpPr/>
          <p:nvPr/>
        </p:nvSpPr>
        <p:spPr>
          <a:xfrm>
            <a:off x="4162729" y="3866293"/>
            <a:ext cx="44946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chemeClr val="bg1"/>
                </a:solidFill>
                <a:effectLst>
                  <a:outerShdw blurRad="50800" dist="39000" dir="5460000" algn="tl">
                    <a:srgbClr val="000000">
                      <a:alpha val="38000"/>
                    </a:srgbClr>
                  </a:outerShdw>
                </a:effectLst>
              </a:rPr>
              <a:t>6</a:t>
            </a:r>
          </a:p>
        </p:txBody>
      </p:sp>
      <p:sp>
        <p:nvSpPr>
          <p:cNvPr id="43" name="Rectangle 42"/>
          <p:cNvSpPr/>
          <p:nvPr/>
        </p:nvSpPr>
        <p:spPr>
          <a:xfrm>
            <a:off x="3609852" y="3666238"/>
            <a:ext cx="50653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9</a:t>
            </a:r>
            <a:endParaRPr lang="en-GB" sz="2000" b="1" cap="none" spc="0" dirty="0">
              <a:ln w="11430"/>
              <a:solidFill>
                <a:schemeClr val="bg1"/>
              </a:solidFill>
              <a:effectLst>
                <a:outerShdw blurRad="50800" dist="39000" dir="5460000" algn="tl">
                  <a:srgbClr val="000000">
                    <a:alpha val="38000"/>
                  </a:srgbClr>
                </a:outerShdw>
              </a:effectLst>
            </a:endParaRPr>
          </a:p>
        </p:txBody>
      </p:sp>
      <p:grpSp>
        <p:nvGrpSpPr>
          <p:cNvPr id="44" name="Group 43"/>
          <p:cNvGrpSpPr/>
          <p:nvPr/>
        </p:nvGrpSpPr>
        <p:grpSpPr>
          <a:xfrm>
            <a:off x="5455577" y="3827276"/>
            <a:ext cx="847047" cy="318834"/>
            <a:chOff x="468313" y="2492375"/>
            <a:chExt cx="7920037" cy="3384550"/>
          </a:xfrm>
        </p:grpSpPr>
        <p:sp>
          <p:nvSpPr>
            <p:cNvPr id="45"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46"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 name="Rectangle 47"/>
          <p:cNvSpPr/>
          <p:nvPr/>
        </p:nvSpPr>
        <p:spPr>
          <a:xfrm>
            <a:off x="5525007" y="3853303"/>
            <a:ext cx="361819"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cap="none" spc="0" dirty="0">
                <a:ln w="11430"/>
                <a:solidFill>
                  <a:schemeClr val="bg1"/>
                </a:solidFill>
                <a:effectLst>
                  <a:outerShdw blurRad="50800" dist="39000" dir="5460000" algn="tl">
                    <a:srgbClr val="000000">
                      <a:alpha val="38000"/>
                    </a:srgbClr>
                  </a:outerShdw>
                </a:effectLst>
              </a:rPr>
              <a:t>4</a:t>
            </a:r>
          </a:p>
        </p:txBody>
      </p:sp>
      <p:sp>
        <p:nvSpPr>
          <p:cNvPr id="49" name="Rectangle 48"/>
          <p:cNvSpPr/>
          <p:nvPr/>
        </p:nvSpPr>
        <p:spPr>
          <a:xfrm>
            <a:off x="5886826" y="3658058"/>
            <a:ext cx="44946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20</a:t>
            </a:r>
            <a:endParaRPr lang="en-GB" sz="2000" b="1" cap="none" spc="0" dirty="0">
              <a:ln w="11430"/>
              <a:solidFill>
                <a:schemeClr val="bg1"/>
              </a:solidFill>
              <a:effectLst>
                <a:outerShdw blurRad="50800" dist="39000" dir="5460000" algn="tl">
                  <a:srgbClr val="000000">
                    <a:alpha val="38000"/>
                  </a:srgbClr>
                </a:outerShdw>
              </a:effectLst>
            </a:endParaRPr>
          </a:p>
        </p:txBody>
      </p:sp>
      <p:sp>
        <p:nvSpPr>
          <p:cNvPr id="51" name="Rectangle 50"/>
          <p:cNvSpPr/>
          <p:nvPr/>
        </p:nvSpPr>
        <p:spPr>
          <a:xfrm>
            <a:off x="5484509" y="3653248"/>
            <a:ext cx="361819"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1</a:t>
            </a:r>
            <a:endParaRPr lang="en-GB" sz="2000" b="1" cap="none" spc="0" dirty="0">
              <a:ln w="11430"/>
              <a:solidFill>
                <a:schemeClr val="bg1"/>
              </a:solidFill>
              <a:effectLst>
                <a:outerShdw blurRad="50800" dist="39000" dir="5460000" algn="tl">
                  <a:srgbClr val="000000">
                    <a:alpha val="38000"/>
                  </a:srgbClr>
                </a:outerShdw>
              </a:effectLst>
            </a:endParaRPr>
          </a:p>
        </p:txBody>
      </p:sp>
      <p:grpSp>
        <p:nvGrpSpPr>
          <p:cNvPr id="52" name="Group 51"/>
          <p:cNvGrpSpPr/>
          <p:nvPr/>
        </p:nvGrpSpPr>
        <p:grpSpPr>
          <a:xfrm>
            <a:off x="7236296" y="3823986"/>
            <a:ext cx="847047" cy="318834"/>
            <a:chOff x="468313" y="2492375"/>
            <a:chExt cx="7920037" cy="3384550"/>
          </a:xfrm>
        </p:grpSpPr>
        <p:sp>
          <p:nvSpPr>
            <p:cNvPr id="53"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54"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Rectangle 56"/>
          <p:cNvSpPr/>
          <p:nvPr/>
        </p:nvSpPr>
        <p:spPr>
          <a:xfrm>
            <a:off x="7667544" y="3654768"/>
            <a:ext cx="648871"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240</a:t>
            </a:r>
            <a:endParaRPr lang="en-GB" sz="2000" b="1" cap="none" spc="0" dirty="0">
              <a:ln w="11430"/>
              <a:solidFill>
                <a:schemeClr val="bg1"/>
              </a:solidFill>
              <a:effectLst>
                <a:outerShdw blurRad="50800" dist="39000" dir="5460000" algn="tl">
                  <a:srgbClr val="000000">
                    <a:alpha val="38000"/>
                  </a:srgbClr>
                </a:outerShdw>
              </a:effectLst>
            </a:endParaRPr>
          </a:p>
        </p:txBody>
      </p:sp>
      <p:sp>
        <p:nvSpPr>
          <p:cNvPr id="58" name="Rectangle 57"/>
          <p:cNvSpPr/>
          <p:nvPr/>
        </p:nvSpPr>
        <p:spPr>
          <a:xfrm>
            <a:off x="7125860" y="3666238"/>
            <a:ext cx="53476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12</a:t>
            </a:r>
            <a:endParaRPr lang="en-GB" sz="2000" b="1" cap="none" spc="0" dirty="0">
              <a:ln w="11430"/>
              <a:solidFill>
                <a:schemeClr val="bg1"/>
              </a:solidFill>
              <a:effectLst>
                <a:outerShdw blurRad="50800" dist="39000" dir="5460000" algn="tl">
                  <a:srgbClr val="000000">
                    <a:alpha val="38000"/>
                  </a:srgbClr>
                </a:outerShdw>
              </a:effectLst>
            </a:endParaRPr>
          </a:p>
        </p:txBody>
      </p:sp>
      <p:sp>
        <p:nvSpPr>
          <p:cNvPr id="59" name="Rectangle 58"/>
          <p:cNvSpPr/>
          <p:nvPr/>
        </p:nvSpPr>
        <p:spPr>
          <a:xfrm>
            <a:off x="7667545" y="3867864"/>
            <a:ext cx="44946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000" b="1" dirty="0">
                <a:ln w="11430"/>
                <a:solidFill>
                  <a:schemeClr val="bg1"/>
                </a:solidFill>
                <a:effectLst>
                  <a:outerShdw blurRad="50800" dist="39000" dir="5460000" algn="tl">
                    <a:srgbClr val="000000">
                      <a:alpha val="38000"/>
                    </a:srgbClr>
                  </a:outerShdw>
                </a:effectLst>
              </a:rPr>
              <a:t>20</a:t>
            </a:r>
            <a:endParaRPr lang="en-GB" sz="2000" b="1" cap="none" spc="0" dirty="0">
              <a:ln w="11430"/>
              <a:solidFill>
                <a:schemeClr val="bg1"/>
              </a:soli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13" y="5855435"/>
            <a:ext cx="8745126" cy="71628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69188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51397" y="1635914"/>
            <a:ext cx="3384499" cy="523220"/>
          </a:xfrm>
          <a:prstGeom prst="rect">
            <a:avLst/>
          </a:prstGeom>
        </p:spPr>
        <p:txBody>
          <a:bodyPr wrap="square">
            <a:spAutoFit/>
          </a:bodyPr>
          <a:lstStyle/>
          <a:p>
            <a:r>
              <a:rPr lang="en-GB" sz="1400" dirty="0">
                <a:latin typeface="Impact" pitchFamily="34" charset="0"/>
              </a:rPr>
              <a:t>Ratio Fruit Machine practice, hold and nudge ratios to score points</a:t>
            </a:r>
          </a:p>
        </p:txBody>
      </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
        <p:nvSpPr>
          <p:cNvPr id="2" name="Rectangle 1"/>
          <p:cNvSpPr/>
          <p:nvPr/>
        </p:nvSpPr>
        <p:spPr>
          <a:xfrm>
            <a:off x="3707904" y="1635914"/>
            <a:ext cx="4932040" cy="307777"/>
          </a:xfrm>
          <a:prstGeom prst="rect">
            <a:avLst/>
          </a:prstGeom>
        </p:spPr>
        <p:txBody>
          <a:bodyPr wrap="square">
            <a:spAutoFit/>
          </a:bodyPr>
          <a:lstStyle/>
          <a:p>
            <a:r>
              <a:rPr lang="en-GB" sz="1400" dirty="0">
                <a:hlinkClick r:id="rId10"/>
              </a:rPr>
              <a:t>http://www.mymaths.co.uk/samples/sampleGameFruitRatio.swf</a:t>
            </a:r>
            <a:endParaRPr lang="en-GB" sz="1400" dirty="0"/>
          </a:p>
        </p:txBody>
      </p:sp>
      <p:sp>
        <p:nvSpPr>
          <p:cNvPr id="4" name="Rectangle 3"/>
          <p:cNvSpPr/>
          <p:nvPr/>
        </p:nvSpPr>
        <p:spPr>
          <a:xfrm>
            <a:off x="3707904" y="2207007"/>
            <a:ext cx="4572000" cy="307777"/>
          </a:xfrm>
          <a:prstGeom prst="rect">
            <a:avLst/>
          </a:prstGeom>
        </p:spPr>
        <p:txBody>
          <a:bodyPr>
            <a:spAutoFit/>
          </a:bodyPr>
          <a:lstStyle/>
          <a:p>
            <a:r>
              <a:rPr lang="en-GB" sz="1400" dirty="0">
                <a:hlinkClick r:id="rId11"/>
              </a:rPr>
              <a:t>http://illuminations.nctm.org/ActivityDetail.aspx?ID=64</a:t>
            </a:r>
            <a:endParaRPr lang="en-GB" sz="1400" dirty="0"/>
          </a:p>
        </p:txBody>
      </p:sp>
      <p:sp>
        <p:nvSpPr>
          <p:cNvPr id="16" name="Rectangle 15"/>
          <p:cNvSpPr/>
          <p:nvPr/>
        </p:nvSpPr>
        <p:spPr>
          <a:xfrm>
            <a:off x="251397" y="2164790"/>
            <a:ext cx="3384499" cy="523220"/>
          </a:xfrm>
          <a:prstGeom prst="rect">
            <a:avLst/>
          </a:prstGeom>
        </p:spPr>
        <p:txBody>
          <a:bodyPr wrap="square">
            <a:spAutoFit/>
          </a:bodyPr>
          <a:lstStyle/>
          <a:p>
            <a:r>
              <a:rPr lang="en-GB" sz="1400" dirty="0">
                <a:latin typeface="Impact" pitchFamily="34" charset="0"/>
              </a:rPr>
              <a:t>Divide numbers up into their factors to help practice find simplified ratios</a:t>
            </a:r>
          </a:p>
        </p:txBody>
      </p:sp>
      <p:sp>
        <p:nvSpPr>
          <p:cNvPr id="6" name="Rectangle 5"/>
          <p:cNvSpPr/>
          <p:nvPr/>
        </p:nvSpPr>
        <p:spPr>
          <a:xfrm>
            <a:off x="3733543" y="2636912"/>
            <a:ext cx="4572000" cy="307777"/>
          </a:xfrm>
          <a:prstGeom prst="rect">
            <a:avLst/>
          </a:prstGeom>
        </p:spPr>
        <p:txBody>
          <a:bodyPr>
            <a:spAutoFit/>
          </a:bodyPr>
          <a:lstStyle/>
          <a:p>
            <a:r>
              <a:rPr lang="en-GB" sz="1400" dirty="0">
                <a:hlinkClick r:id="rId12"/>
              </a:rPr>
              <a:t>http://www.mathplayground.com/ASB_RatioBlaster.html</a:t>
            </a:r>
            <a:endParaRPr lang="en-GB" sz="1400" dirty="0"/>
          </a:p>
        </p:txBody>
      </p:sp>
      <p:sp>
        <p:nvSpPr>
          <p:cNvPr id="19" name="Rectangle 18"/>
          <p:cNvSpPr/>
          <p:nvPr/>
        </p:nvSpPr>
        <p:spPr>
          <a:xfrm>
            <a:off x="287462" y="2697756"/>
            <a:ext cx="3384499" cy="307777"/>
          </a:xfrm>
          <a:prstGeom prst="rect">
            <a:avLst/>
          </a:prstGeom>
        </p:spPr>
        <p:txBody>
          <a:bodyPr wrap="square">
            <a:spAutoFit/>
          </a:bodyPr>
          <a:lstStyle/>
          <a:p>
            <a:r>
              <a:rPr lang="en-GB" sz="1400" dirty="0">
                <a:latin typeface="Impact" pitchFamily="34" charset="0"/>
              </a:rPr>
              <a:t>Blast equivalent ratios in this fun game</a:t>
            </a:r>
          </a:p>
        </p:txBody>
      </p:sp>
      <p:sp>
        <p:nvSpPr>
          <p:cNvPr id="7" name="Rectangle 6"/>
          <p:cNvSpPr/>
          <p:nvPr/>
        </p:nvSpPr>
        <p:spPr>
          <a:xfrm>
            <a:off x="3751231" y="3028537"/>
            <a:ext cx="4572000" cy="523220"/>
          </a:xfrm>
          <a:prstGeom prst="rect">
            <a:avLst/>
          </a:prstGeom>
        </p:spPr>
        <p:txBody>
          <a:bodyPr>
            <a:spAutoFit/>
          </a:bodyPr>
          <a:lstStyle/>
          <a:p>
            <a:r>
              <a:rPr lang="en-GB" sz="1400" dirty="0">
                <a:hlinkClick r:id="rId13"/>
              </a:rPr>
              <a:t>http://www.arcademics.com/games/ratio-stadium/ratio-stadium.html</a:t>
            </a:r>
            <a:endParaRPr lang="en-GB" sz="1400" dirty="0"/>
          </a:p>
        </p:txBody>
      </p:sp>
      <p:sp>
        <p:nvSpPr>
          <p:cNvPr id="20" name="Rectangle 19"/>
          <p:cNvSpPr/>
          <p:nvPr/>
        </p:nvSpPr>
        <p:spPr>
          <a:xfrm>
            <a:off x="296792" y="3037609"/>
            <a:ext cx="3384499" cy="523220"/>
          </a:xfrm>
          <a:prstGeom prst="rect">
            <a:avLst/>
          </a:prstGeom>
        </p:spPr>
        <p:txBody>
          <a:bodyPr wrap="square">
            <a:spAutoFit/>
          </a:bodyPr>
          <a:lstStyle/>
          <a:p>
            <a:r>
              <a:rPr lang="en-GB" sz="1400" dirty="0">
                <a:latin typeface="Impact" pitchFamily="34" charset="0"/>
              </a:rPr>
              <a:t>Motor bike race while practicing equivalent ratios</a:t>
            </a:r>
          </a:p>
        </p:txBody>
      </p:sp>
      <p:sp>
        <p:nvSpPr>
          <p:cNvPr id="8" name="Rectangle 7"/>
          <p:cNvSpPr/>
          <p:nvPr/>
        </p:nvSpPr>
        <p:spPr>
          <a:xfrm>
            <a:off x="3751231" y="3575882"/>
            <a:ext cx="4572000" cy="523220"/>
          </a:xfrm>
          <a:prstGeom prst="rect">
            <a:avLst/>
          </a:prstGeom>
        </p:spPr>
        <p:txBody>
          <a:bodyPr>
            <a:spAutoFit/>
          </a:bodyPr>
          <a:lstStyle/>
          <a:p>
            <a:r>
              <a:rPr lang="en-GB" sz="1400" dirty="0">
                <a:hlinkClick r:id="rId14"/>
              </a:rPr>
              <a:t>http://www.bbc.co.uk/schools/gcsebitesize/maths/number/ratiosact.shtml</a:t>
            </a:r>
            <a:endParaRPr lang="en-GB" sz="1400" dirty="0"/>
          </a:p>
        </p:txBody>
      </p:sp>
      <p:sp>
        <p:nvSpPr>
          <p:cNvPr id="23" name="Rectangle 22"/>
          <p:cNvSpPr/>
          <p:nvPr/>
        </p:nvSpPr>
        <p:spPr>
          <a:xfrm>
            <a:off x="315209" y="3583803"/>
            <a:ext cx="3384499" cy="523220"/>
          </a:xfrm>
          <a:prstGeom prst="rect">
            <a:avLst/>
          </a:prstGeom>
        </p:spPr>
        <p:txBody>
          <a:bodyPr wrap="square">
            <a:spAutoFit/>
          </a:bodyPr>
          <a:lstStyle/>
          <a:p>
            <a:r>
              <a:rPr lang="en-GB" sz="1400" dirty="0" err="1">
                <a:latin typeface="Impact" pitchFamily="34" charset="0"/>
              </a:rPr>
              <a:t>Bitesize</a:t>
            </a:r>
            <a:r>
              <a:rPr lang="en-GB" sz="1400" dirty="0">
                <a:latin typeface="Impact" pitchFamily="34" charset="0"/>
              </a:rPr>
              <a:t> website video and ratio instructions, examples and visuals</a:t>
            </a:r>
          </a:p>
        </p:txBody>
      </p:sp>
      <p:sp>
        <p:nvSpPr>
          <p:cNvPr id="9" name="Rectangle 8"/>
          <p:cNvSpPr/>
          <p:nvPr/>
        </p:nvSpPr>
        <p:spPr>
          <a:xfrm>
            <a:off x="3745470" y="4099102"/>
            <a:ext cx="4572000" cy="523220"/>
          </a:xfrm>
          <a:prstGeom prst="rect">
            <a:avLst/>
          </a:prstGeom>
        </p:spPr>
        <p:txBody>
          <a:bodyPr>
            <a:spAutoFit/>
          </a:bodyPr>
          <a:lstStyle/>
          <a:p>
            <a:r>
              <a:rPr lang="en-GB" sz="1400" dirty="0">
                <a:hlinkClick r:id="rId15"/>
              </a:rPr>
              <a:t>http://www.thinkingblocks.com/ThinkingBlocks_Ratios/TB_Ratio_Main.html</a:t>
            </a:r>
            <a:endParaRPr lang="en-GB" sz="1400" dirty="0"/>
          </a:p>
        </p:txBody>
      </p:sp>
      <p:sp>
        <p:nvSpPr>
          <p:cNvPr id="24" name="Rectangle 23"/>
          <p:cNvSpPr/>
          <p:nvPr/>
        </p:nvSpPr>
        <p:spPr>
          <a:xfrm>
            <a:off x="315209" y="4126835"/>
            <a:ext cx="3384499" cy="523220"/>
          </a:xfrm>
          <a:prstGeom prst="rect">
            <a:avLst/>
          </a:prstGeom>
        </p:spPr>
        <p:txBody>
          <a:bodyPr wrap="square">
            <a:spAutoFit/>
          </a:bodyPr>
          <a:lstStyle/>
          <a:p>
            <a:r>
              <a:rPr lang="en-GB" sz="1400" dirty="0">
                <a:latin typeface="Impact" pitchFamily="34" charset="0"/>
              </a:rPr>
              <a:t>Variety of word problems with visuals and guidance on solving</a:t>
            </a:r>
          </a:p>
        </p:txBody>
      </p:sp>
      <p:sp>
        <p:nvSpPr>
          <p:cNvPr id="10" name="Rectangle 9"/>
          <p:cNvSpPr/>
          <p:nvPr/>
        </p:nvSpPr>
        <p:spPr>
          <a:xfrm>
            <a:off x="3751231" y="4650054"/>
            <a:ext cx="4572000" cy="584775"/>
          </a:xfrm>
          <a:prstGeom prst="rect">
            <a:avLst/>
          </a:prstGeom>
        </p:spPr>
        <p:txBody>
          <a:bodyPr>
            <a:spAutoFit/>
          </a:bodyPr>
          <a:lstStyle/>
          <a:p>
            <a:r>
              <a:rPr lang="en-GB" sz="1400" dirty="0">
                <a:hlinkClick r:id="rId16"/>
              </a:rPr>
              <a:t>http://www.bbc.co.uk/bitesize/ks3/maths/number/ratio/revision/4</a:t>
            </a:r>
            <a:r>
              <a:rPr lang="en-GB" dirty="0"/>
              <a:t>/</a:t>
            </a:r>
          </a:p>
        </p:txBody>
      </p:sp>
      <p:sp>
        <p:nvSpPr>
          <p:cNvPr id="26" name="Rectangle 25"/>
          <p:cNvSpPr/>
          <p:nvPr/>
        </p:nvSpPr>
        <p:spPr>
          <a:xfrm>
            <a:off x="327661" y="4680831"/>
            <a:ext cx="3384499" cy="523220"/>
          </a:xfrm>
          <a:prstGeom prst="rect">
            <a:avLst/>
          </a:prstGeom>
        </p:spPr>
        <p:txBody>
          <a:bodyPr wrap="square">
            <a:spAutoFit/>
          </a:bodyPr>
          <a:lstStyle/>
          <a:p>
            <a:r>
              <a:rPr lang="en-GB" sz="1400" dirty="0">
                <a:latin typeface="Impact" pitchFamily="34" charset="0"/>
              </a:rPr>
              <a:t>BBC </a:t>
            </a:r>
            <a:r>
              <a:rPr lang="en-GB" sz="1400" dirty="0" err="1">
                <a:latin typeface="Impact" pitchFamily="34" charset="0"/>
              </a:rPr>
              <a:t>bitesize</a:t>
            </a:r>
            <a:r>
              <a:rPr lang="en-GB" sz="1400" dirty="0">
                <a:latin typeface="Impact" pitchFamily="34" charset="0"/>
              </a:rPr>
              <a:t> website’s help with methods, activities and practice</a:t>
            </a:r>
          </a:p>
        </p:txBody>
      </p:sp>
      <p:sp>
        <p:nvSpPr>
          <p:cNvPr id="12" name="Rectangle 11"/>
          <p:cNvSpPr/>
          <p:nvPr/>
        </p:nvSpPr>
        <p:spPr>
          <a:xfrm>
            <a:off x="3745470" y="5256798"/>
            <a:ext cx="3288977" cy="307777"/>
          </a:xfrm>
          <a:prstGeom prst="rect">
            <a:avLst/>
          </a:prstGeom>
        </p:spPr>
        <p:txBody>
          <a:bodyPr wrap="none">
            <a:spAutoFit/>
          </a:bodyPr>
          <a:lstStyle/>
          <a:p>
            <a:r>
              <a:rPr lang="en-GB" sz="1400" dirty="0">
                <a:hlinkClick r:id="rId17"/>
              </a:rPr>
              <a:t>http://www.wikihow.com/Calculate-Ratios</a:t>
            </a:r>
            <a:endParaRPr lang="en-GB" sz="1400" dirty="0"/>
          </a:p>
        </p:txBody>
      </p:sp>
      <p:sp>
        <p:nvSpPr>
          <p:cNvPr id="28" name="Rectangle 27"/>
          <p:cNvSpPr/>
          <p:nvPr/>
        </p:nvSpPr>
        <p:spPr>
          <a:xfrm>
            <a:off x="366732" y="5204051"/>
            <a:ext cx="3384499" cy="523220"/>
          </a:xfrm>
          <a:prstGeom prst="rect">
            <a:avLst/>
          </a:prstGeom>
        </p:spPr>
        <p:txBody>
          <a:bodyPr wrap="square">
            <a:spAutoFit/>
          </a:bodyPr>
          <a:lstStyle/>
          <a:p>
            <a:r>
              <a:rPr lang="en-GB" sz="1400" dirty="0">
                <a:latin typeface="Impact" pitchFamily="34" charset="0"/>
              </a:rPr>
              <a:t>Wiki’s simple guide to the basics of ratios, stating methods and video instruction</a:t>
            </a:r>
          </a:p>
        </p:txBody>
      </p:sp>
      <p:sp>
        <p:nvSpPr>
          <p:cNvPr id="14" name="Rectangle 13"/>
          <p:cNvSpPr/>
          <p:nvPr/>
        </p:nvSpPr>
        <p:spPr>
          <a:xfrm>
            <a:off x="3781285" y="5727271"/>
            <a:ext cx="4572000" cy="523220"/>
          </a:xfrm>
          <a:prstGeom prst="rect">
            <a:avLst/>
          </a:prstGeom>
        </p:spPr>
        <p:txBody>
          <a:bodyPr>
            <a:spAutoFit/>
          </a:bodyPr>
          <a:lstStyle/>
          <a:p>
            <a:r>
              <a:rPr lang="en-GB" sz="1400" dirty="0">
                <a:hlinkClick r:id="rId18"/>
              </a:rPr>
              <a:t>http://www.mathsteacher.com.au/year10/ch17_variation/03_dividing/25div.htm</a:t>
            </a:r>
            <a:endParaRPr lang="en-GB" sz="1400" dirty="0"/>
          </a:p>
        </p:txBody>
      </p:sp>
      <p:sp>
        <p:nvSpPr>
          <p:cNvPr id="30" name="Rectangle 29"/>
          <p:cNvSpPr/>
          <p:nvPr/>
        </p:nvSpPr>
        <p:spPr>
          <a:xfrm>
            <a:off x="366307" y="5805264"/>
            <a:ext cx="3384499" cy="307777"/>
          </a:xfrm>
          <a:prstGeom prst="rect">
            <a:avLst/>
          </a:prstGeom>
        </p:spPr>
        <p:txBody>
          <a:bodyPr wrap="square">
            <a:spAutoFit/>
          </a:bodyPr>
          <a:lstStyle/>
          <a:p>
            <a:r>
              <a:rPr lang="en-GB" sz="1400" dirty="0">
                <a:latin typeface="Impact" pitchFamily="34" charset="0"/>
              </a:rPr>
              <a:t>Examples of splitting up values into ratios</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6911" y="1449442"/>
            <a:ext cx="5184576" cy="51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111806" y="1449443"/>
            <a:ext cx="1723890" cy="503621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PlasticWrap/>
                    </a14:imgEffect>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7164288" y="1449442"/>
            <a:ext cx="1728192" cy="503621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nip Diagonal Corner Rectangle 1"/>
          <p:cNvSpPr/>
          <p:nvPr/>
        </p:nvSpPr>
        <p:spPr>
          <a:xfrm>
            <a:off x="5364088" y="3645024"/>
            <a:ext cx="648072" cy="1224136"/>
          </a:xfrm>
          <a:prstGeom prst="snip2Diag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nip Diagonal Corner Rectangle 18"/>
          <p:cNvSpPr/>
          <p:nvPr/>
        </p:nvSpPr>
        <p:spPr>
          <a:xfrm>
            <a:off x="5408476" y="5276723"/>
            <a:ext cx="603684" cy="1224136"/>
          </a:xfrm>
          <a:prstGeom prst="snip2Diag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51520" y="1700808"/>
            <a:ext cx="5544616" cy="4893647"/>
          </a:xfrm>
          <a:prstGeom prst="rect">
            <a:avLst/>
          </a:prstGeom>
        </p:spPr>
        <p:txBody>
          <a:bodyPr wrap="square">
            <a:spAutoFit/>
          </a:bodyPr>
          <a:lstStyle/>
          <a:p>
            <a:r>
              <a:rPr lang="en-GB" sz="3200" dirty="0">
                <a:latin typeface="Impact" pitchFamily="34" charset="0"/>
              </a:rPr>
              <a:t>Pictionary Game !</a:t>
            </a:r>
          </a:p>
          <a:p>
            <a:endParaRPr lang="en-GB" sz="1400" dirty="0">
              <a:latin typeface="Impact" pitchFamily="34" charset="0"/>
            </a:endParaRPr>
          </a:p>
          <a:p>
            <a:pPr marL="342900" indent="-342900">
              <a:buAutoNum type="arabicParenR"/>
            </a:pPr>
            <a:r>
              <a:rPr lang="en-GB" sz="1400" dirty="0">
                <a:latin typeface="Impact" pitchFamily="34" charset="0"/>
              </a:rPr>
              <a:t>Split into teams and pick 3 green ratio cards at random</a:t>
            </a:r>
          </a:p>
          <a:p>
            <a:pPr marL="342900" indent="-342900">
              <a:buAutoNum type="arabicParenR"/>
            </a:pPr>
            <a:r>
              <a:rPr lang="en-GB" sz="1400" dirty="0">
                <a:latin typeface="Impact" pitchFamily="34" charset="0"/>
              </a:rPr>
              <a:t>Choose a drawer from each team to start and which team goes first</a:t>
            </a:r>
          </a:p>
          <a:p>
            <a:pPr marL="342900" indent="-342900">
              <a:buAutoNum type="arabicParenR"/>
            </a:pPr>
            <a:r>
              <a:rPr lang="en-GB" sz="1400" dirty="0">
                <a:latin typeface="Impact" pitchFamily="34" charset="0"/>
              </a:rPr>
              <a:t>Pick a card and draw the object/item, your team needs to guess what you are drawing within 1 minute</a:t>
            </a:r>
          </a:p>
          <a:p>
            <a:pPr marL="342900" indent="-342900">
              <a:buAutoNum type="arabicParenR"/>
            </a:pPr>
            <a:r>
              <a:rPr lang="en-GB" sz="1400" dirty="0">
                <a:latin typeface="Impact" pitchFamily="34" charset="0"/>
              </a:rPr>
              <a:t>If your team guesses correctly they can either pick another green ratio card or discard one they do not want to another team</a:t>
            </a:r>
          </a:p>
          <a:p>
            <a:pPr marL="342900" indent="-342900">
              <a:buAutoNum type="arabicParenR"/>
            </a:pPr>
            <a:r>
              <a:rPr lang="en-GB" sz="1400" dirty="0">
                <a:latin typeface="Impact" pitchFamily="34" charset="0"/>
              </a:rPr>
              <a:t>If your team does not get it correct the other team get a chance to guess and if correct discard or choose a new green ratio card </a:t>
            </a:r>
          </a:p>
          <a:p>
            <a:pPr marL="342900" indent="-342900">
              <a:buAutoNum type="arabicParenR"/>
            </a:pPr>
            <a:r>
              <a:rPr lang="en-GB" sz="1400" dirty="0">
                <a:latin typeface="Impact" pitchFamily="34" charset="0"/>
              </a:rPr>
              <a:t>Play for 20 minutes</a:t>
            </a:r>
          </a:p>
          <a:p>
            <a:pPr marL="342900" indent="-342900">
              <a:buAutoNum type="arabicParenR"/>
            </a:pPr>
            <a:r>
              <a:rPr lang="en-GB" sz="1400" dirty="0">
                <a:latin typeface="Impact" pitchFamily="34" charset="0"/>
              </a:rPr>
              <a:t>After 20 minutes both teams start with 1 point and then arrange their remaining green ratio cards to create a winning score</a:t>
            </a:r>
          </a:p>
          <a:p>
            <a:endParaRPr lang="en-GB" sz="1400" dirty="0">
              <a:latin typeface="Impact" pitchFamily="34" charset="0"/>
            </a:endParaRPr>
          </a:p>
          <a:p>
            <a:r>
              <a:rPr lang="en-GB" sz="1400" dirty="0">
                <a:latin typeface="Impact" pitchFamily="34" charset="0"/>
              </a:rPr>
              <a:t>Scoring      Multiply each ratio by the next in sequence</a:t>
            </a:r>
          </a:p>
          <a:p>
            <a:endParaRPr lang="en-GB" sz="1400" dirty="0">
              <a:latin typeface="Impact" pitchFamily="34" charset="0"/>
            </a:endParaRPr>
          </a:p>
          <a:p>
            <a:r>
              <a:rPr lang="en-GB" sz="1400" dirty="0" err="1">
                <a:latin typeface="Impact" pitchFamily="34" charset="0"/>
              </a:rPr>
              <a:t>Eq</a:t>
            </a:r>
            <a:r>
              <a:rPr lang="en-GB" sz="1400" dirty="0">
                <a:latin typeface="Impact" pitchFamily="34" charset="0"/>
              </a:rPr>
              <a:t> Team 1    starts with score 1,   then has ratio cards 1 : 6,    3 : 1  and  1 : 10</a:t>
            </a:r>
          </a:p>
          <a:p>
            <a:endParaRPr lang="en-GB" sz="1400" dirty="0">
              <a:latin typeface="Impact" pitchFamily="34" charset="0"/>
            </a:endParaRPr>
          </a:p>
          <a:p>
            <a:r>
              <a:rPr lang="en-GB" sz="1400" dirty="0">
                <a:latin typeface="Impact" pitchFamily="34" charset="0"/>
              </a:rPr>
              <a:t>	So      1 x 6 = 6  now use 6 as new score   so  6 x  (1/3) = 2</a:t>
            </a:r>
          </a:p>
          <a:p>
            <a:r>
              <a:rPr lang="en-GB" sz="1400" dirty="0">
                <a:latin typeface="Impact" pitchFamily="34" charset="0"/>
              </a:rPr>
              <a:t>	lastly  use 2 as new score for the final ratio    so  2 x 10 = 20</a:t>
            </a:r>
          </a:p>
          <a:p>
            <a:r>
              <a:rPr lang="en-GB" sz="1400" dirty="0">
                <a:latin typeface="Impact" pitchFamily="34" charset="0"/>
              </a:rPr>
              <a:t>		Team 1  scores 20 points !!  </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4098" name="Picture 2"/>
          <p:cNvPicPr>
            <a:picLocks noChangeAspect="1" noChangeArrowheads="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0702715">
            <a:off x="5868815" y="1192750"/>
            <a:ext cx="2661528" cy="375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2164879" y="5661248"/>
            <a:ext cx="204708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674865" y="5661248"/>
            <a:ext cx="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220072" y="5618816"/>
            <a:ext cx="144018" cy="474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descr="http://ultrahdsets.com/wp-content/uploads/2012/07/41.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857661">
            <a:off x="5773031" y="4042633"/>
            <a:ext cx="2695100" cy="178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94483" y="2348880"/>
            <a:ext cx="1512168" cy="1460028"/>
          </a:xfrm>
          <a:prstGeom prst="rect">
            <a:avLst/>
          </a:prstGeom>
          <a:noFill/>
          <a:ln>
            <a:noFill/>
          </a:ln>
        </p:spPr>
      </p:pic>
      <p:sp>
        <p:nvSpPr>
          <p:cNvPr id="2" name="Rectangle 1"/>
          <p:cNvSpPr/>
          <p:nvPr/>
        </p:nvSpPr>
        <p:spPr>
          <a:xfrm>
            <a:off x="1046917" y="4289973"/>
            <a:ext cx="6843155" cy="1107996"/>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6600" b="1" cap="none" spc="0" dirty="0">
                <a:ln w="12700" cmpd="sng">
                  <a:solidFill>
                    <a:schemeClr val="accent4"/>
                  </a:solidFill>
                  <a:prstDash val="solid"/>
                </a:ln>
                <a:solidFill>
                  <a:srgbClr val="7030A0"/>
                </a:solidFill>
                <a:effectLst/>
              </a:rPr>
              <a:t>RATIOS AND SCALE</a:t>
            </a:r>
          </a:p>
        </p:txBody>
      </p:sp>
    </p:spTree>
    <p:extLst>
      <p:ext uri="{BB962C8B-B14F-4D97-AF65-F5344CB8AC3E}">
        <p14:creationId xmlns:p14="http://schemas.microsoft.com/office/powerpoint/2010/main" val="33692305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6012160" y="2734699"/>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399" y="1535009"/>
            <a:ext cx="6122794" cy="380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6307" y="3002681"/>
            <a:ext cx="5373570" cy="3266538"/>
            <a:chOff x="468313" y="1916113"/>
            <a:chExt cx="7920037" cy="4392612"/>
          </a:xfrm>
        </p:grpSpPr>
        <p:sp>
          <p:nvSpPr>
            <p:cNvPr id="16" name="AutoShape 2"/>
            <p:cNvSpPr>
              <a:spLocks noChangeArrowheads="1"/>
            </p:cNvSpPr>
            <p:nvPr/>
          </p:nvSpPr>
          <p:spPr bwMode="auto">
            <a:xfrm>
              <a:off x="468313" y="2492375"/>
              <a:ext cx="7920037" cy="33845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17" name="AutoShape 6"/>
            <p:cNvSpPr>
              <a:spLocks noChangeArrowheads="1"/>
            </p:cNvSpPr>
            <p:nvPr/>
          </p:nvSpPr>
          <p:spPr bwMode="auto">
            <a:xfrm>
              <a:off x="4140200" y="2565400"/>
              <a:ext cx="360363" cy="3168650"/>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7"/>
            <p:cNvSpPr>
              <a:spLocks noChangeArrowheads="1"/>
            </p:cNvSpPr>
            <p:nvPr/>
          </p:nvSpPr>
          <p:spPr bwMode="auto">
            <a:xfrm>
              <a:off x="684213" y="4076700"/>
              <a:ext cx="7416800" cy="288925"/>
            </a:xfrm>
            <a:prstGeom prst="cube">
              <a:avLst>
                <a:gd name="adj"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1"/>
            <p:cNvSpPr>
              <a:spLocks noChangeArrowheads="1"/>
            </p:cNvSpPr>
            <p:nvPr/>
          </p:nvSpPr>
          <p:spPr bwMode="auto">
            <a:xfrm>
              <a:off x="1619250" y="5805488"/>
              <a:ext cx="4897438" cy="503237"/>
            </a:xfrm>
            <a:prstGeom prst="curvedUpArrow">
              <a:avLst>
                <a:gd name="adj1" fmla="val 194637"/>
                <a:gd name="adj2" fmla="val 389275"/>
                <a:gd name="adj3" fmla="val 33333"/>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utoShape 12"/>
            <p:cNvSpPr>
              <a:spLocks noChangeArrowheads="1"/>
            </p:cNvSpPr>
            <p:nvPr/>
          </p:nvSpPr>
          <p:spPr bwMode="auto">
            <a:xfrm>
              <a:off x="1835150" y="1916113"/>
              <a:ext cx="5400675" cy="720725"/>
            </a:xfrm>
            <a:prstGeom prst="curvedDownArrow">
              <a:avLst>
                <a:gd name="adj1" fmla="val 149868"/>
                <a:gd name="adj2" fmla="val 299736"/>
                <a:gd name="adj3" fmla="val 33333"/>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42730">
            <a:off x="6186245" y="4551818"/>
            <a:ext cx="2445876" cy="176156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6081022" y="1592986"/>
            <a:ext cx="2656322" cy="3046988"/>
          </a:xfrm>
          <a:prstGeom prst="rect">
            <a:avLst/>
          </a:prstGeom>
        </p:spPr>
        <p:txBody>
          <a:bodyPr wrap="square">
            <a:spAutoFit/>
          </a:bodyPr>
          <a:lstStyle/>
          <a:p>
            <a:r>
              <a:rPr lang="en-GB" sz="1600" dirty="0">
                <a:latin typeface="Impact" pitchFamily="34" charset="0"/>
              </a:rPr>
              <a:t>Computer Activity</a:t>
            </a:r>
          </a:p>
          <a:p>
            <a:endParaRPr lang="en-GB" sz="1600" dirty="0">
              <a:latin typeface="Impact" pitchFamily="34" charset="0"/>
            </a:endParaRPr>
          </a:p>
          <a:p>
            <a:pPr marL="342900" indent="-342900">
              <a:buAutoNum type="arabicParenR"/>
            </a:pPr>
            <a:r>
              <a:rPr lang="en-GB" sz="1600" dirty="0">
                <a:latin typeface="Impact" pitchFamily="34" charset="0"/>
              </a:rPr>
              <a:t>Create a ‘Ratio Box’ on a spreadsheet</a:t>
            </a:r>
          </a:p>
          <a:p>
            <a:pPr marL="342900" indent="-342900">
              <a:buAutoNum type="arabicParenR"/>
            </a:pPr>
            <a:r>
              <a:rPr lang="en-GB" sz="1600" dirty="0">
                <a:latin typeface="Impact" pitchFamily="34" charset="0"/>
              </a:rPr>
              <a:t>Create formulae that will allow the computer to solve ratio problems for you</a:t>
            </a:r>
          </a:p>
          <a:p>
            <a:pPr marL="342900" indent="-342900">
              <a:buAutoNum type="arabicParenR"/>
            </a:pPr>
            <a:r>
              <a:rPr lang="en-GB" sz="1600" dirty="0">
                <a:latin typeface="Impact" pitchFamily="34" charset="0"/>
              </a:rPr>
              <a:t>Use your computer ratio boxes to check your work on other games/sums/</a:t>
            </a:r>
          </a:p>
          <a:p>
            <a:r>
              <a:rPr lang="en-GB" sz="1600" dirty="0">
                <a:latin typeface="Impact" pitchFamily="34" charset="0"/>
              </a:rPr>
              <a:t>          worksheets/ books</a:t>
            </a:r>
          </a:p>
        </p:txBody>
      </p:sp>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0" name="Picture 2" descr="http://us.123rf.com/400wm/400/400/kentoh/kentoh0901/kentoh090100136/4101880-futuristic-digital-age-tv-and-channels-background.jpg">
            <a:hlinkClick r:id="rId5"/>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lasticWrap/>
                    </a14:imgEffect>
                    <a14:imgEffect>
                      <a14:brightnessContrast bright="12000" contrast="-55000"/>
                    </a14:imgEffect>
                  </a14:imgLayer>
                </a14:imgProps>
              </a:ext>
              <a:ext uri="{28A0092B-C50C-407E-A947-70E740481C1C}">
                <a14:useLocalDpi xmlns:a14="http://schemas.microsoft.com/office/drawing/2010/main" val="0"/>
              </a:ext>
            </a:extLst>
          </a:blip>
          <a:srcRect/>
          <a:stretch>
            <a:fillRect/>
          </a:stretch>
        </p:blipFill>
        <p:spPr bwMode="auto">
          <a:xfrm>
            <a:off x="109683" y="1449443"/>
            <a:ext cx="8782797" cy="5126581"/>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rot="21067380">
            <a:off x="411603" y="1901622"/>
            <a:ext cx="7736013" cy="646331"/>
          </a:xfrm>
          <a:prstGeom prst="rect">
            <a:avLst/>
          </a:prstGeom>
        </p:spPr>
        <p:txBody>
          <a:bodyPr wrap="square">
            <a:spAutoFit/>
          </a:bodyPr>
          <a:lstStyle/>
          <a:p>
            <a:r>
              <a:rPr lang="en-GB" dirty="0">
                <a:latin typeface="Impact" pitchFamily="34" charset="0"/>
              </a:rPr>
              <a:t>Use the maps and question sheets to answer the functional skills questions.  Don’t forget to lay out your workings to show how you solved the problems</a:t>
            </a:r>
          </a:p>
        </p:txBody>
      </p:sp>
      <p:pic>
        <p:nvPicPr>
          <p:cNvPr id="1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9712"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864" y="4336404"/>
            <a:ext cx="4259015" cy="21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7824" y="3140968"/>
            <a:ext cx="4321695"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32240" y="2256227"/>
            <a:ext cx="2051720" cy="165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610693"/>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2646" y="214083"/>
            <a:ext cx="487126" cy="1335473"/>
          </a:xfrm>
          <a:prstGeom prst="rect">
            <a:avLst/>
          </a:prstGeom>
          <a:noFill/>
          <a:ln>
            <a:noFill/>
          </a:ln>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739" y="707093"/>
            <a:ext cx="506868" cy="423824"/>
          </a:xfrm>
          <a:prstGeom prst="rect">
            <a:avLst/>
          </a:prstGeom>
          <a:noFill/>
          <a:ln>
            <a:noFill/>
          </a:ln>
        </p:spPr>
      </p:pic>
      <p:pic>
        <p:nvPicPr>
          <p:cNvPr id="1026"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rot="16200000">
            <a:off x="4115113" y="1707345"/>
            <a:ext cx="876300" cy="864009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30412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artisticCrisscrossEtching/>
                    </a14:imgEffect>
                    <a14:imgEffect>
                      <a14:brightnessContrast bright="70000" contrast="-3000"/>
                    </a14:imgEffect>
                  </a14:imgLayer>
                </a14:imgProps>
              </a:ext>
              <a:ext uri="{28A0092B-C50C-407E-A947-70E740481C1C}">
                <a14:useLocalDpi xmlns:a14="http://schemas.microsoft.com/office/drawing/2010/main" val="0"/>
              </a:ext>
            </a:extLst>
          </a:blip>
          <a:srcRect/>
          <a:stretch>
            <a:fillRect/>
          </a:stretch>
        </p:blipFill>
        <p:spPr bwMode="auto">
          <a:xfrm>
            <a:off x="177399" y="1515655"/>
            <a:ext cx="8715081" cy="49434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PlasticWrap/>
                    </a14:imgEffect>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rot="5400000">
            <a:off x="6046386" y="3597592"/>
            <a:ext cx="4801675" cy="115212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287292" y="1638919"/>
            <a:ext cx="2268484" cy="2585323"/>
          </a:xfrm>
          <a:prstGeom prst="rect">
            <a:avLst/>
          </a:prstGeom>
        </p:spPr>
        <p:txBody>
          <a:bodyPr wrap="square">
            <a:spAutoFit/>
          </a:bodyPr>
          <a:lstStyle/>
          <a:p>
            <a:r>
              <a:rPr lang="en-GB" dirty="0">
                <a:latin typeface="Impact" pitchFamily="34" charset="0"/>
              </a:rPr>
              <a:t>A   </a:t>
            </a:r>
            <a:r>
              <a:rPr lang="en-GB" sz="1200" dirty="0">
                <a:latin typeface="Impact" pitchFamily="34" charset="0"/>
              </a:rPr>
              <a:t>Write what each ratio means</a:t>
            </a:r>
          </a:p>
          <a:p>
            <a:r>
              <a:rPr lang="en-GB" sz="1200" dirty="0" err="1">
                <a:latin typeface="Impact" pitchFamily="34" charset="0"/>
              </a:rPr>
              <a:t>Eg</a:t>
            </a:r>
            <a:r>
              <a:rPr lang="en-GB" sz="1200" dirty="0">
                <a:latin typeface="Impact" pitchFamily="34" charset="0"/>
              </a:rPr>
              <a:t>:  1 : 2 means x2 bigger</a:t>
            </a:r>
          </a:p>
          <a:p>
            <a:endParaRPr lang="en-GB" sz="1200" dirty="0">
              <a:latin typeface="Impact" pitchFamily="34" charset="0"/>
            </a:endParaRPr>
          </a:p>
          <a:p>
            <a:pPr marL="228600" indent="-228600">
              <a:buAutoNum type="arabicParenR"/>
            </a:pPr>
            <a:r>
              <a:rPr lang="en-GB" sz="1200" dirty="0">
                <a:latin typeface="Impact" pitchFamily="34" charset="0"/>
              </a:rPr>
              <a:t>1 : 3  …………………………………..</a:t>
            </a:r>
          </a:p>
          <a:p>
            <a:pPr marL="228600" indent="-228600">
              <a:buAutoNum type="arabicParenR"/>
            </a:pPr>
            <a:r>
              <a:rPr lang="en-GB" sz="1200" dirty="0">
                <a:latin typeface="Impact" pitchFamily="34" charset="0"/>
              </a:rPr>
              <a:t>1 : 5 ……………………………………</a:t>
            </a:r>
          </a:p>
          <a:p>
            <a:pPr marL="228600" indent="-228600">
              <a:buAutoNum type="arabicParenR"/>
            </a:pPr>
            <a:r>
              <a:rPr lang="en-GB" sz="1200" dirty="0">
                <a:latin typeface="Impact" pitchFamily="34" charset="0"/>
              </a:rPr>
              <a:t>4 : 1 ……………………………………</a:t>
            </a:r>
          </a:p>
          <a:p>
            <a:pPr marL="228600" indent="-228600">
              <a:buAutoNum type="arabicParenR"/>
            </a:pPr>
            <a:r>
              <a:rPr lang="en-GB" sz="1200" dirty="0">
                <a:latin typeface="Impact" pitchFamily="34" charset="0"/>
              </a:rPr>
              <a:t>11 : 1 …………………………………..</a:t>
            </a:r>
          </a:p>
          <a:p>
            <a:pPr marL="228600" indent="-228600">
              <a:buAutoNum type="arabicParenR"/>
            </a:pPr>
            <a:r>
              <a:rPr lang="en-GB" sz="1200" dirty="0">
                <a:latin typeface="Impact" pitchFamily="34" charset="0"/>
              </a:rPr>
              <a:t>2 : 8 …………………………………..</a:t>
            </a:r>
          </a:p>
          <a:p>
            <a:pPr marL="228600" indent="-228600">
              <a:buAutoNum type="arabicParenR"/>
            </a:pPr>
            <a:r>
              <a:rPr lang="en-GB" sz="1200" dirty="0">
                <a:latin typeface="Impact" pitchFamily="34" charset="0"/>
              </a:rPr>
              <a:t>7 : 1 …………………………………….</a:t>
            </a:r>
          </a:p>
          <a:p>
            <a:pPr marL="228600" indent="-228600">
              <a:buAutoNum type="arabicParenR"/>
            </a:pPr>
            <a:r>
              <a:rPr lang="en-GB" sz="1200" dirty="0">
                <a:latin typeface="Impact" pitchFamily="34" charset="0"/>
              </a:rPr>
              <a:t>10 : 1 ………………………………….</a:t>
            </a:r>
          </a:p>
          <a:p>
            <a:pPr marL="228600" indent="-228600">
              <a:buAutoNum type="arabicParenR"/>
            </a:pPr>
            <a:r>
              <a:rPr lang="en-GB" sz="1200" dirty="0">
                <a:latin typeface="Impact" pitchFamily="34" charset="0"/>
              </a:rPr>
              <a:t>1 : 50 …………………………………</a:t>
            </a:r>
          </a:p>
          <a:p>
            <a:pPr marL="228600" indent="-228600">
              <a:buAutoNum type="arabicParenR"/>
            </a:pPr>
            <a:r>
              <a:rPr lang="en-GB" sz="1200" dirty="0">
                <a:latin typeface="Impact" pitchFamily="34" charset="0"/>
              </a:rPr>
              <a:t>2 : 100 ………………………………</a:t>
            </a:r>
          </a:p>
          <a:p>
            <a:pPr marL="228600" indent="-228600">
              <a:buAutoNum type="arabicParenR"/>
            </a:pPr>
            <a:r>
              <a:rPr lang="en-GB" sz="1200" dirty="0">
                <a:latin typeface="Impact" pitchFamily="34" charset="0"/>
              </a:rPr>
              <a:t>  15 : 5 ………………………………..</a:t>
            </a:r>
          </a:p>
        </p:txBody>
      </p:sp>
      <p:pic>
        <p:nvPicPr>
          <p:cNvPr id="14"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
        <p:nvSpPr>
          <p:cNvPr id="15" name="Rectangle 14"/>
          <p:cNvSpPr/>
          <p:nvPr/>
        </p:nvSpPr>
        <p:spPr>
          <a:xfrm>
            <a:off x="255946" y="4239659"/>
            <a:ext cx="2268484" cy="2031325"/>
          </a:xfrm>
          <a:prstGeom prst="rect">
            <a:avLst/>
          </a:prstGeom>
        </p:spPr>
        <p:txBody>
          <a:bodyPr wrap="square">
            <a:spAutoFit/>
          </a:bodyPr>
          <a:lstStyle/>
          <a:p>
            <a:r>
              <a:rPr lang="en-GB" dirty="0">
                <a:latin typeface="Impact" pitchFamily="34" charset="0"/>
              </a:rPr>
              <a:t>B   </a:t>
            </a:r>
            <a:r>
              <a:rPr lang="en-GB" sz="1200" dirty="0">
                <a:latin typeface="Impact" pitchFamily="34" charset="0"/>
              </a:rPr>
              <a:t>Write what each ratio means</a:t>
            </a:r>
          </a:p>
          <a:p>
            <a:r>
              <a:rPr lang="en-GB" sz="1200" dirty="0" err="1">
                <a:latin typeface="Impact" pitchFamily="34" charset="0"/>
              </a:rPr>
              <a:t>Eg</a:t>
            </a:r>
            <a:r>
              <a:rPr lang="en-GB" sz="1200" dirty="0">
                <a:latin typeface="Impact" pitchFamily="34" charset="0"/>
              </a:rPr>
              <a:t>:  1 : 2 means x2 bigger</a:t>
            </a:r>
          </a:p>
          <a:p>
            <a:endParaRPr lang="en-GB" sz="1200" dirty="0">
              <a:latin typeface="Impact" pitchFamily="34" charset="0"/>
            </a:endParaRPr>
          </a:p>
          <a:p>
            <a:pPr marL="228600" indent="-228600">
              <a:buAutoNum type="arabicParenR" startAt="11"/>
            </a:pPr>
            <a:r>
              <a:rPr lang="en-GB" sz="1200" dirty="0">
                <a:latin typeface="Impact" pitchFamily="34" charset="0"/>
              </a:rPr>
              <a:t>3 : 2 ……………………………………</a:t>
            </a:r>
          </a:p>
          <a:p>
            <a:pPr marL="228600" indent="-228600">
              <a:buAutoNum type="arabicParenR" startAt="11"/>
            </a:pPr>
            <a:r>
              <a:rPr lang="en-GB" sz="1200" dirty="0">
                <a:latin typeface="Impact" pitchFamily="34" charset="0"/>
              </a:rPr>
              <a:t>3 : 9 ……………………………………</a:t>
            </a:r>
          </a:p>
          <a:p>
            <a:pPr marL="228600" indent="-228600">
              <a:buAutoNum type="arabicParenR" startAt="11"/>
            </a:pPr>
            <a:r>
              <a:rPr lang="en-GB" sz="1200" dirty="0">
                <a:latin typeface="Impact" pitchFamily="34" charset="0"/>
              </a:rPr>
              <a:t>10 : 2 ………………………………....</a:t>
            </a:r>
          </a:p>
          <a:p>
            <a:pPr marL="228600" indent="-228600">
              <a:buAutoNum type="arabicParenR" startAt="11"/>
            </a:pPr>
            <a:r>
              <a:rPr lang="en-GB" sz="1200" dirty="0">
                <a:latin typeface="Impact" pitchFamily="34" charset="0"/>
              </a:rPr>
              <a:t>60 : 40 ……………………………….</a:t>
            </a:r>
          </a:p>
          <a:p>
            <a:pPr marL="228600" indent="-228600">
              <a:buAutoNum type="arabicParenR" startAt="11"/>
            </a:pPr>
            <a:r>
              <a:rPr lang="en-GB" sz="1200" dirty="0">
                <a:latin typeface="Impact" pitchFamily="34" charset="0"/>
              </a:rPr>
              <a:t>½  : 4  ………………………………….</a:t>
            </a:r>
          </a:p>
          <a:p>
            <a:pPr marL="228600" indent="-228600">
              <a:buAutoNum type="arabicParenR" startAt="11"/>
            </a:pPr>
            <a:r>
              <a:rPr lang="en-GB" sz="1200" dirty="0">
                <a:latin typeface="Impact" pitchFamily="34" charset="0"/>
              </a:rPr>
              <a:t>50% : 25% …………………………</a:t>
            </a:r>
          </a:p>
          <a:p>
            <a:pPr marL="228600" indent="-228600">
              <a:buAutoNum type="arabicParenR" startAt="11"/>
            </a:pPr>
            <a:r>
              <a:rPr lang="en-GB" sz="1200" dirty="0">
                <a:latin typeface="Impact" pitchFamily="34" charset="0"/>
              </a:rPr>
              <a:t>0.3  :  0.03 …………………………</a:t>
            </a:r>
          </a:p>
        </p:txBody>
      </p:sp>
      <p:sp>
        <p:nvSpPr>
          <p:cNvPr id="16" name="Rectangle 15"/>
          <p:cNvSpPr/>
          <p:nvPr/>
        </p:nvSpPr>
        <p:spPr>
          <a:xfrm>
            <a:off x="2699792" y="1654336"/>
            <a:ext cx="2268484" cy="4524315"/>
          </a:xfrm>
          <a:prstGeom prst="rect">
            <a:avLst/>
          </a:prstGeom>
        </p:spPr>
        <p:txBody>
          <a:bodyPr wrap="square">
            <a:spAutoFit/>
          </a:bodyPr>
          <a:lstStyle/>
          <a:p>
            <a:r>
              <a:rPr lang="en-GB" dirty="0">
                <a:latin typeface="Impact" pitchFamily="34" charset="0"/>
              </a:rPr>
              <a:t>C </a:t>
            </a:r>
            <a:r>
              <a:rPr lang="en-GB" sz="1200" dirty="0">
                <a:latin typeface="Impact" pitchFamily="34" charset="0"/>
              </a:rPr>
              <a:t>Simplify these ratios</a:t>
            </a:r>
          </a:p>
          <a:p>
            <a:r>
              <a:rPr lang="en-GB" sz="1200" dirty="0" err="1">
                <a:latin typeface="Impact" pitchFamily="34" charset="0"/>
              </a:rPr>
              <a:t>Eg</a:t>
            </a:r>
            <a:r>
              <a:rPr lang="en-GB" sz="1200" dirty="0">
                <a:latin typeface="Impact" pitchFamily="34" charset="0"/>
              </a:rPr>
              <a:t> :   3 : 6 = 1 : 2</a:t>
            </a:r>
          </a:p>
          <a:p>
            <a:endParaRPr lang="en-GB" sz="1200" dirty="0">
              <a:latin typeface="Impact" pitchFamily="34" charset="0"/>
            </a:endParaRPr>
          </a:p>
          <a:p>
            <a:r>
              <a:rPr lang="en-GB" sz="1200" dirty="0">
                <a:latin typeface="Impact" pitchFamily="34" charset="0"/>
              </a:rPr>
              <a:t>18)   4 : 2 ………………………………</a:t>
            </a:r>
          </a:p>
          <a:p>
            <a:pPr marL="228600" indent="-228600">
              <a:buAutoNum type="arabicParenR" startAt="19"/>
            </a:pPr>
            <a:r>
              <a:rPr lang="en-GB" sz="1200" dirty="0">
                <a:latin typeface="Impact" pitchFamily="34" charset="0"/>
              </a:rPr>
              <a:t>16 : 8 …………………………….</a:t>
            </a:r>
          </a:p>
          <a:p>
            <a:pPr marL="228600" indent="-228600">
              <a:buAutoNum type="arabicParenR" startAt="19"/>
            </a:pPr>
            <a:r>
              <a:rPr lang="en-GB" sz="1200" dirty="0">
                <a:latin typeface="Impact" pitchFamily="34" charset="0"/>
              </a:rPr>
              <a:t>18 : 6 ……………………………..</a:t>
            </a:r>
          </a:p>
          <a:p>
            <a:pPr marL="228600" indent="-228600">
              <a:buAutoNum type="arabicParenR" startAt="19"/>
            </a:pPr>
            <a:r>
              <a:rPr lang="en-GB" sz="1200" dirty="0">
                <a:latin typeface="Impact" pitchFamily="34" charset="0"/>
              </a:rPr>
              <a:t>10 : 100 …………………………</a:t>
            </a:r>
          </a:p>
          <a:p>
            <a:pPr marL="228600" indent="-228600">
              <a:buAutoNum type="arabicParenR" startAt="19"/>
            </a:pPr>
            <a:r>
              <a:rPr lang="en-GB" sz="1200" dirty="0">
                <a:latin typeface="Impact" pitchFamily="34" charset="0"/>
              </a:rPr>
              <a:t> 4 : 20 …………………………….</a:t>
            </a:r>
          </a:p>
          <a:p>
            <a:pPr marL="228600" indent="-228600">
              <a:buAutoNum type="arabicParenR" startAt="19"/>
            </a:pPr>
            <a:r>
              <a:rPr lang="en-GB" sz="1200" dirty="0">
                <a:latin typeface="Impact" pitchFamily="34" charset="0"/>
              </a:rPr>
              <a:t> 63 : 9 ……………………………</a:t>
            </a:r>
          </a:p>
          <a:p>
            <a:pPr marL="228600" indent="-228600">
              <a:buAutoNum type="arabicParenR" startAt="19"/>
            </a:pPr>
            <a:r>
              <a:rPr lang="en-GB" sz="1200" dirty="0">
                <a:latin typeface="Impact" pitchFamily="34" charset="0"/>
              </a:rPr>
              <a:t> 7 : 56 ………………………………</a:t>
            </a:r>
          </a:p>
          <a:p>
            <a:pPr marL="228600" indent="-228600">
              <a:buAutoNum type="arabicParenR" startAt="19"/>
            </a:pPr>
            <a:endParaRPr lang="en-GB" sz="1200" dirty="0">
              <a:latin typeface="Impact" pitchFamily="34" charset="0"/>
            </a:endParaRPr>
          </a:p>
          <a:p>
            <a:pPr marL="228600" indent="-228600">
              <a:buAutoNum type="arabicParenR" startAt="19"/>
            </a:pPr>
            <a:endParaRPr lang="en-GB" sz="1200" dirty="0">
              <a:latin typeface="Impact" pitchFamily="34" charset="0"/>
            </a:endParaRPr>
          </a:p>
          <a:p>
            <a:r>
              <a:rPr lang="en-GB" dirty="0">
                <a:latin typeface="Impact" pitchFamily="34" charset="0"/>
              </a:rPr>
              <a:t>D</a:t>
            </a:r>
            <a:r>
              <a:rPr lang="en-GB" sz="1200" dirty="0">
                <a:latin typeface="Impact" pitchFamily="34" charset="0"/>
              </a:rPr>
              <a:t> Simplify these ratios</a:t>
            </a:r>
          </a:p>
          <a:p>
            <a:r>
              <a:rPr lang="en-GB" sz="1200" dirty="0" err="1">
                <a:latin typeface="Impact" pitchFamily="34" charset="0"/>
              </a:rPr>
              <a:t>Eg</a:t>
            </a:r>
            <a:r>
              <a:rPr lang="en-GB" sz="1200" dirty="0">
                <a:latin typeface="Impact" pitchFamily="34" charset="0"/>
              </a:rPr>
              <a:t> :   3 : 6 = 1 : 3</a:t>
            </a:r>
          </a:p>
          <a:p>
            <a:endParaRPr lang="en-GB" sz="1200" dirty="0">
              <a:latin typeface="Impact" pitchFamily="34" charset="0"/>
            </a:endParaRPr>
          </a:p>
          <a:p>
            <a:pPr marL="228600" indent="-228600">
              <a:buAutoNum type="arabicParenR" startAt="25"/>
            </a:pPr>
            <a:r>
              <a:rPr lang="en-GB" sz="1200" dirty="0">
                <a:latin typeface="Impact" pitchFamily="34" charset="0"/>
              </a:rPr>
              <a:t> 45 : 9 …………………………….</a:t>
            </a:r>
          </a:p>
          <a:p>
            <a:pPr marL="228600" indent="-228600">
              <a:buAutoNum type="arabicParenR" startAt="25"/>
            </a:pPr>
            <a:r>
              <a:rPr lang="en-GB" sz="1200" dirty="0">
                <a:latin typeface="Impact" pitchFamily="34" charset="0"/>
              </a:rPr>
              <a:t> 300 : 15 …………………………</a:t>
            </a:r>
          </a:p>
          <a:p>
            <a:pPr marL="228600" indent="-228600">
              <a:buAutoNum type="arabicParenR" startAt="25"/>
            </a:pPr>
            <a:r>
              <a:rPr lang="en-GB" sz="1200" dirty="0">
                <a:latin typeface="Impact" pitchFamily="34" charset="0"/>
              </a:rPr>
              <a:t> 1K : 500 …………………………</a:t>
            </a:r>
          </a:p>
          <a:p>
            <a:pPr marL="228600" indent="-228600">
              <a:buAutoNum type="arabicParenR" startAt="25"/>
            </a:pPr>
            <a:r>
              <a:rPr lang="en-GB" sz="1200" dirty="0">
                <a:latin typeface="Impact" pitchFamily="34" charset="0"/>
              </a:rPr>
              <a:t>  80% : 15% ……………………</a:t>
            </a:r>
          </a:p>
          <a:p>
            <a:pPr marL="228600" indent="-228600">
              <a:buAutoNum type="arabicParenR" startAt="25"/>
            </a:pPr>
            <a:r>
              <a:rPr lang="en-GB" sz="1200" dirty="0">
                <a:latin typeface="Impact" pitchFamily="34" charset="0"/>
              </a:rPr>
              <a:t>  1/5 : 4/5 ………………………</a:t>
            </a:r>
          </a:p>
          <a:p>
            <a:pPr marL="228600" indent="-228600">
              <a:buAutoNum type="arabicParenR" startAt="25"/>
            </a:pPr>
            <a:r>
              <a:rPr lang="en-GB" sz="1200" dirty="0">
                <a:latin typeface="Impact" pitchFamily="34" charset="0"/>
              </a:rPr>
              <a:t> £3M : £2K …………………….</a:t>
            </a:r>
          </a:p>
          <a:p>
            <a:pPr marL="228600" indent="-228600">
              <a:buAutoNum type="arabicParenR" startAt="25"/>
            </a:pPr>
            <a:r>
              <a:rPr lang="en-GB" sz="1200" dirty="0">
                <a:latin typeface="Impact" pitchFamily="34" charset="0"/>
              </a:rPr>
              <a:t> 2cm : 50mm ………………..</a:t>
            </a:r>
          </a:p>
          <a:p>
            <a:pPr marL="228600" indent="-228600">
              <a:buAutoNum type="arabicParenR" startAt="25"/>
            </a:pPr>
            <a:r>
              <a:rPr lang="en-GB" sz="1200" dirty="0">
                <a:latin typeface="Impact" pitchFamily="34" charset="0"/>
              </a:rPr>
              <a:t>  240 : 80 ………………………..</a:t>
            </a:r>
          </a:p>
        </p:txBody>
      </p:sp>
      <p:sp>
        <p:nvSpPr>
          <p:cNvPr id="18" name="Rectangle 17"/>
          <p:cNvSpPr/>
          <p:nvPr/>
        </p:nvSpPr>
        <p:spPr>
          <a:xfrm>
            <a:off x="4614487" y="1640206"/>
            <a:ext cx="4205985" cy="4524315"/>
          </a:xfrm>
          <a:prstGeom prst="rect">
            <a:avLst/>
          </a:prstGeom>
        </p:spPr>
        <p:txBody>
          <a:bodyPr wrap="square">
            <a:spAutoFit/>
          </a:bodyPr>
          <a:lstStyle/>
          <a:p>
            <a:r>
              <a:rPr lang="en-GB" dirty="0">
                <a:latin typeface="Impact" pitchFamily="34" charset="0"/>
              </a:rPr>
              <a:t>E </a:t>
            </a:r>
            <a:r>
              <a:rPr lang="en-GB" sz="1200" dirty="0">
                <a:latin typeface="Impact" pitchFamily="34" charset="0"/>
              </a:rPr>
              <a:t>Increase or decrease the values shown using the ratio given</a:t>
            </a:r>
          </a:p>
          <a:p>
            <a:endParaRPr lang="en-GB" sz="1200" dirty="0">
              <a:latin typeface="Impact" pitchFamily="34" charset="0"/>
            </a:endParaRPr>
          </a:p>
          <a:p>
            <a:r>
              <a:rPr lang="en-GB" sz="1200" dirty="0" err="1">
                <a:latin typeface="Impact" pitchFamily="34" charset="0"/>
              </a:rPr>
              <a:t>Eg</a:t>
            </a:r>
            <a:r>
              <a:rPr lang="en-GB" sz="1200" dirty="0">
                <a:latin typeface="Impact" pitchFamily="34" charset="0"/>
              </a:rPr>
              <a:t>:  £400 by 1 : 3  =  £400 x3 = £1200</a:t>
            </a:r>
          </a:p>
          <a:p>
            <a:endParaRPr lang="en-GB" sz="1200" dirty="0">
              <a:latin typeface="Impact" pitchFamily="34" charset="0"/>
            </a:endParaRPr>
          </a:p>
          <a:p>
            <a:pPr marL="228600" indent="-228600">
              <a:buAutoNum type="arabicParenR" startAt="33"/>
            </a:pPr>
            <a:r>
              <a:rPr lang="en-GB" sz="1200" dirty="0">
                <a:latin typeface="Impact" pitchFamily="34" charset="0"/>
              </a:rPr>
              <a:t>  2 by 1 : 10 =</a:t>
            </a:r>
          </a:p>
          <a:p>
            <a:pPr marL="228600" indent="-228600">
              <a:buAutoNum type="arabicParenR" startAt="33"/>
            </a:pPr>
            <a:r>
              <a:rPr lang="en-GB" sz="1200" dirty="0">
                <a:latin typeface="Impact" pitchFamily="34" charset="0"/>
              </a:rPr>
              <a:t>  9  by 1 : 5 =</a:t>
            </a:r>
          </a:p>
          <a:p>
            <a:pPr marL="228600" indent="-228600">
              <a:buAutoNum type="arabicParenR" startAt="33"/>
            </a:pPr>
            <a:r>
              <a:rPr lang="en-GB" sz="1200" dirty="0">
                <a:latin typeface="Impact" pitchFamily="34" charset="0"/>
              </a:rPr>
              <a:t>  10  by 1 : 4 =</a:t>
            </a:r>
          </a:p>
          <a:p>
            <a:pPr marL="228600" indent="-228600">
              <a:buAutoNum type="arabicParenR" startAt="33"/>
            </a:pPr>
            <a:r>
              <a:rPr lang="en-GB" sz="1200" dirty="0">
                <a:latin typeface="Impact" pitchFamily="34" charset="0"/>
              </a:rPr>
              <a:t>  25 by 5 : 1 =</a:t>
            </a:r>
          </a:p>
          <a:p>
            <a:pPr marL="228600" indent="-228600">
              <a:buAutoNum type="arabicParenR" startAt="33"/>
            </a:pPr>
            <a:r>
              <a:rPr lang="en-GB" sz="1200" dirty="0">
                <a:latin typeface="Impact" pitchFamily="34" charset="0"/>
              </a:rPr>
              <a:t>  18 by 3 : 1 =</a:t>
            </a:r>
          </a:p>
          <a:p>
            <a:pPr marL="228600" indent="-228600">
              <a:buAutoNum type="arabicParenR" startAt="33"/>
            </a:pPr>
            <a:r>
              <a:rPr lang="en-GB" sz="1200" dirty="0">
                <a:latin typeface="Impact" pitchFamily="34" charset="0"/>
              </a:rPr>
              <a:t>  16 by 2 : 3 =</a:t>
            </a:r>
          </a:p>
          <a:p>
            <a:pPr marL="228600" indent="-228600">
              <a:buAutoNum type="arabicParenR" startAt="33"/>
            </a:pPr>
            <a:r>
              <a:rPr lang="en-GB" sz="1200" dirty="0">
                <a:latin typeface="Impact" pitchFamily="34" charset="0"/>
              </a:rPr>
              <a:t>   30 by 6 : 5 =</a:t>
            </a:r>
          </a:p>
          <a:p>
            <a:pPr marL="228600" indent="-228600">
              <a:buAutoNum type="arabicParenR" startAt="33"/>
            </a:pPr>
            <a:r>
              <a:rPr lang="en-GB" sz="1200" dirty="0">
                <a:latin typeface="Impact" pitchFamily="34" charset="0"/>
              </a:rPr>
              <a:t>  19 by 1 : 6 =</a:t>
            </a:r>
          </a:p>
          <a:p>
            <a:pPr marL="228600" indent="-228600">
              <a:buAutoNum type="arabicParenR" startAt="33"/>
            </a:pPr>
            <a:r>
              <a:rPr lang="en-GB" sz="1200" dirty="0">
                <a:latin typeface="Impact" pitchFamily="34" charset="0"/>
              </a:rPr>
              <a:t>  40 by 4 : 2 =</a:t>
            </a:r>
          </a:p>
          <a:p>
            <a:pPr marL="228600" indent="-228600">
              <a:buAutoNum type="arabicParenR" startAt="33"/>
            </a:pPr>
            <a:r>
              <a:rPr lang="en-GB" sz="1200" dirty="0">
                <a:latin typeface="Impact" pitchFamily="34" charset="0"/>
              </a:rPr>
              <a:t>  300 by 15 : 1 =</a:t>
            </a:r>
          </a:p>
          <a:p>
            <a:pPr marL="228600" indent="-228600">
              <a:buAutoNum type="arabicParenR" startAt="33"/>
            </a:pPr>
            <a:r>
              <a:rPr lang="en-GB" sz="1200" dirty="0">
                <a:latin typeface="Impact" pitchFamily="34" charset="0"/>
              </a:rPr>
              <a:t>  £2.50 by 5 : 6 =</a:t>
            </a:r>
          </a:p>
          <a:p>
            <a:pPr marL="228600" indent="-228600">
              <a:buAutoNum type="arabicParenR" startAt="33"/>
            </a:pPr>
            <a:r>
              <a:rPr lang="en-GB" sz="1200" dirty="0">
                <a:latin typeface="Impact" pitchFamily="34" charset="0"/>
              </a:rPr>
              <a:t>  20 miles by 10 : 15 =</a:t>
            </a:r>
          </a:p>
          <a:p>
            <a:endParaRPr lang="en-GB" sz="1200" dirty="0">
              <a:latin typeface="Impact" pitchFamily="34" charset="0"/>
            </a:endParaRPr>
          </a:p>
          <a:p>
            <a:r>
              <a:rPr lang="en-GB" dirty="0">
                <a:latin typeface="Impact" pitchFamily="34" charset="0"/>
              </a:rPr>
              <a:t>F</a:t>
            </a:r>
            <a:r>
              <a:rPr lang="en-GB" sz="1200" dirty="0">
                <a:latin typeface="Impact" pitchFamily="34" charset="0"/>
              </a:rPr>
              <a:t>   Split these values up in the given ratios</a:t>
            </a:r>
          </a:p>
          <a:p>
            <a:r>
              <a:rPr lang="en-GB" sz="1200" dirty="0" err="1">
                <a:latin typeface="Impact" pitchFamily="34" charset="0"/>
              </a:rPr>
              <a:t>Eg</a:t>
            </a:r>
            <a:r>
              <a:rPr lang="en-GB" sz="1200" dirty="0">
                <a:latin typeface="Impact" pitchFamily="34" charset="0"/>
              </a:rPr>
              <a:t>:  200g,  1 : 2 : 2      (1+2+2 =5 parts so 200g/5 =40g)  40 : 80 : 80</a:t>
            </a:r>
          </a:p>
          <a:p>
            <a:endParaRPr lang="en-GB" sz="1200" dirty="0">
              <a:latin typeface="Impact" pitchFamily="34" charset="0"/>
            </a:endParaRPr>
          </a:p>
          <a:p>
            <a:pPr marL="228600" indent="-228600">
              <a:buAutoNum type="arabicParenR" startAt="45"/>
            </a:pPr>
            <a:r>
              <a:rPr lang="en-GB" sz="1200" dirty="0">
                <a:latin typeface="Impact" pitchFamily="34" charset="0"/>
              </a:rPr>
              <a:t> £300 ,   1 : 3 : 5  =</a:t>
            </a:r>
          </a:p>
          <a:p>
            <a:pPr marL="228600" indent="-228600">
              <a:buAutoNum type="arabicParenR" startAt="45"/>
            </a:pPr>
            <a:r>
              <a:rPr lang="en-GB" sz="1200" dirty="0">
                <a:latin typeface="Impact" pitchFamily="34" charset="0"/>
              </a:rPr>
              <a:t>  500 ,   2 : 1 : 2 =</a:t>
            </a:r>
          </a:p>
          <a:p>
            <a:pPr marL="228600" indent="-228600">
              <a:buAutoNum type="arabicParenR" startAt="45"/>
            </a:pPr>
            <a:r>
              <a:rPr lang="en-GB" sz="1200" dirty="0">
                <a:latin typeface="Impact" pitchFamily="34" charset="0"/>
              </a:rPr>
              <a:t>  600m   40 : 20 =</a:t>
            </a:r>
          </a:p>
        </p:txBody>
      </p:sp>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8" name="Picture 4" descr="http://www.hometone.com/wp-content/uploads/2012/07/futuristic_tv_rack_3v16f.jpg">
            <a:hlinkClick r:id="rId5"/>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GlowDiffused/>
                    </a14:imgEffect>
                    <a14:imgEffect>
                      <a14:brightnessContrast bright="73000"/>
                    </a14:imgEffect>
                  </a14:imgLayer>
                </a14:imgProps>
              </a:ext>
              <a:ext uri="{28A0092B-C50C-407E-A947-70E740481C1C}">
                <a14:useLocalDpi xmlns:a14="http://schemas.microsoft.com/office/drawing/2010/main" val="0"/>
              </a:ext>
            </a:extLst>
          </a:blip>
          <a:srcRect/>
          <a:stretch>
            <a:fillRect/>
          </a:stretch>
        </p:blipFill>
        <p:spPr bwMode="auto">
          <a:xfrm rot="10800000">
            <a:off x="177399" y="1470733"/>
            <a:ext cx="8643074" cy="5027288"/>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59225" y="1743891"/>
            <a:ext cx="8389239" cy="4185761"/>
          </a:xfrm>
          <a:prstGeom prst="rect">
            <a:avLst/>
          </a:prstGeom>
        </p:spPr>
        <p:txBody>
          <a:bodyPr wrap="square">
            <a:spAutoFit/>
          </a:bodyPr>
          <a:lstStyle/>
          <a:p>
            <a:r>
              <a:rPr lang="en-GB" sz="1400" dirty="0">
                <a:latin typeface="Impact" pitchFamily="34" charset="0"/>
              </a:rPr>
              <a:t>Q1  A boxer wins 1:2 of his fights.  In his career he has 60 professional fights.  How many does he win?</a:t>
            </a:r>
          </a:p>
          <a:p>
            <a:endParaRPr lang="en-GB" sz="1400" dirty="0">
              <a:latin typeface="Impact" pitchFamily="34" charset="0"/>
            </a:endParaRPr>
          </a:p>
          <a:p>
            <a:r>
              <a:rPr lang="en-GB" sz="1400" dirty="0">
                <a:latin typeface="Impact" pitchFamily="34" charset="0"/>
              </a:rPr>
              <a:t>Q2  To place a pic on Facebook I need to reduce its memory size in a 4 : 1 ratio.   The original pic has 2MB (two million bytes of memory).  What is the memory size of the reduced pic ?</a:t>
            </a:r>
          </a:p>
          <a:p>
            <a:endParaRPr lang="en-GB" sz="1400" dirty="0">
              <a:latin typeface="Impact" pitchFamily="34" charset="0"/>
            </a:endParaRPr>
          </a:p>
          <a:p>
            <a:r>
              <a:rPr lang="en-GB" sz="1400" dirty="0">
                <a:latin typeface="Impact" pitchFamily="34" charset="0"/>
              </a:rPr>
              <a:t>Q3  A TV has a screen ‘Aspect Ratio’ of 4 : 9.  If the</a:t>
            </a:r>
          </a:p>
          <a:p>
            <a:r>
              <a:rPr lang="en-GB" sz="1400" dirty="0">
                <a:latin typeface="Impact" pitchFamily="34" charset="0"/>
              </a:rPr>
              <a:t> actual length of the screen is 45cm, how tall is it ?</a:t>
            </a:r>
          </a:p>
          <a:p>
            <a:endParaRPr lang="en-GB" sz="1400" dirty="0">
              <a:latin typeface="Impact" pitchFamily="34" charset="0"/>
            </a:endParaRPr>
          </a:p>
          <a:p>
            <a:r>
              <a:rPr lang="en-GB" sz="1400" dirty="0">
                <a:latin typeface="Impact" pitchFamily="34" charset="0"/>
              </a:rPr>
              <a:t>Q4  A map scale is 1 : 60,000.  A distance measured on a map is 3cm. How</a:t>
            </a:r>
          </a:p>
          <a:p>
            <a:r>
              <a:rPr lang="en-GB" sz="1400" dirty="0">
                <a:latin typeface="Impact" pitchFamily="34" charset="0"/>
              </a:rPr>
              <a:t>far is the real distance ?</a:t>
            </a:r>
          </a:p>
          <a:p>
            <a:endParaRPr lang="en-GB" sz="1400" dirty="0">
              <a:latin typeface="Impact" pitchFamily="34" charset="0"/>
            </a:endParaRPr>
          </a:p>
          <a:p>
            <a:r>
              <a:rPr lang="en-GB" sz="1400" dirty="0">
                <a:latin typeface="Impact" pitchFamily="34" charset="0"/>
              </a:rPr>
              <a:t>Q5 Sales of shoes to clothes in a shop are at 2 : 7.  If one million pairs of shoes are sold, how many items of clothing are sold?</a:t>
            </a:r>
          </a:p>
          <a:p>
            <a:endParaRPr lang="en-GB" sz="1400" dirty="0">
              <a:latin typeface="Impact" pitchFamily="34" charset="0"/>
            </a:endParaRPr>
          </a:p>
          <a:p>
            <a:r>
              <a:rPr lang="en-GB" sz="1400" dirty="0">
                <a:latin typeface="Impact" pitchFamily="34" charset="0"/>
              </a:rPr>
              <a:t>Q6  A mixture for a drink is made with concentrate 1 part and water 5 parts.  I want to make three litres of drink.  How much water do I need.  Clue..1000ml is 1 litre</a:t>
            </a:r>
          </a:p>
          <a:p>
            <a:endParaRPr lang="en-GB" sz="1400" dirty="0">
              <a:latin typeface="Impact" pitchFamily="34" charset="0"/>
            </a:endParaRPr>
          </a:p>
          <a:p>
            <a:r>
              <a:rPr lang="en-GB" sz="1400" dirty="0">
                <a:latin typeface="Impact" pitchFamily="34" charset="0"/>
              </a:rPr>
              <a:t>Q7  Two companies make the following losses during the year.  What is the ratio of losses between company A and B in its simplest terms ?    	Company A   - £ 24	Company B   - £ 6</a:t>
            </a:r>
          </a:p>
        </p:txBody>
      </p:sp>
      <p:pic>
        <p:nvPicPr>
          <p:cNvPr id="1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0841" y="2523033"/>
            <a:ext cx="1765747" cy="132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399" y="1163429"/>
            <a:ext cx="7232613" cy="539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rot="259418">
            <a:off x="7494095" y="2585471"/>
            <a:ext cx="1311837" cy="2554545"/>
          </a:xfrm>
          <a:prstGeom prst="rect">
            <a:avLst/>
          </a:prstGeom>
        </p:spPr>
        <p:txBody>
          <a:bodyPr wrap="square">
            <a:spAutoFit/>
          </a:bodyPr>
          <a:lstStyle/>
          <a:p>
            <a:pPr lvl="0"/>
            <a:r>
              <a:rPr lang="en-GB" sz="2000" dirty="0">
                <a:effectLst>
                  <a:outerShdw blurRad="38100" dist="38100" dir="2700000" algn="tl">
                    <a:srgbClr val="000000">
                      <a:alpha val="43137"/>
                    </a:srgbClr>
                  </a:outerShdw>
                </a:effectLst>
                <a:latin typeface="Impact" pitchFamily="34" charset="0"/>
              </a:rPr>
              <a:t>Answer the questions relating to this picture, on the next page</a:t>
            </a:r>
          </a:p>
        </p:txBody>
      </p:sp>
    </p:spTree>
    <p:extLst>
      <p:ext uri="{BB962C8B-B14F-4D97-AF65-F5344CB8AC3E}">
        <p14:creationId xmlns:p14="http://schemas.microsoft.com/office/powerpoint/2010/main" val="382489789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0" name="Picture 2" descr="http://us.123rf.com/400wm/400/400/kentoh/kentoh0901/kentoh090100136/4101880-futuristic-digital-age-tv-and-channels-background.jpg">
            <a:hlinkClick r:id="rId5"/>
          </p:cNvPr>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PlasticWrap/>
                    </a14:imgEffect>
                    <a14:imgEffect>
                      <a14:brightnessContrast bright="62000" contrast="-55000"/>
                    </a14:imgEffect>
                  </a14:imgLayer>
                </a14:imgProps>
              </a:ext>
              <a:ext uri="{28A0092B-C50C-407E-A947-70E740481C1C}">
                <a14:useLocalDpi xmlns:a14="http://schemas.microsoft.com/office/drawing/2010/main" val="0"/>
              </a:ext>
            </a:extLst>
          </a:blip>
          <a:srcRect/>
          <a:stretch>
            <a:fillRect/>
          </a:stretch>
        </p:blipFill>
        <p:spPr bwMode="auto">
          <a:xfrm>
            <a:off x="109683" y="1449443"/>
            <a:ext cx="8782797" cy="5126581"/>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
        <p:nvSpPr>
          <p:cNvPr id="2" name="Rectangle 1"/>
          <p:cNvSpPr/>
          <p:nvPr/>
        </p:nvSpPr>
        <p:spPr>
          <a:xfrm>
            <a:off x="359225" y="1720840"/>
            <a:ext cx="4572000" cy="4401205"/>
          </a:xfrm>
          <a:prstGeom prst="rect">
            <a:avLst/>
          </a:prstGeom>
        </p:spPr>
        <p:txBody>
          <a:bodyPr>
            <a:spAutoFit/>
          </a:bodyPr>
          <a:lstStyle/>
          <a:p>
            <a:pPr marL="342900" lvl="0" indent="-342900">
              <a:buFont typeface="+mj-lt"/>
              <a:buAutoNum type="arabicPeriod"/>
            </a:pPr>
            <a:r>
              <a:rPr lang="en-GB" sz="2000" dirty="0">
                <a:effectLst>
                  <a:outerShdw blurRad="38100" dist="38100" dir="2700000" algn="tl">
                    <a:srgbClr val="000000">
                      <a:alpha val="43137"/>
                    </a:srgbClr>
                  </a:outerShdw>
                </a:effectLst>
                <a:latin typeface="Impact" pitchFamily="34" charset="0"/>
              </a:rPr>
              <a:t>The width of a chair in the garden is 1 metre.  Measure the chair in the drawing and work out a scale for the drawing.</a:t>
            </a:r>
          </a:p>
          <a:p>
            <a:pPr marL="342900" indent="-342900">
              <a:buFont typeface="+mj-lt"/>
              <a:buAutoNum type="arabicPeriod"/>
            </a:pPr>
            <a:endParaRPr lang="en-GB" sz="2000" dirty="0">
              <a:effectLst>
                <a:outerShdw blurRad="38100" dist="38100" dir="2700000" algn="tl">
                  <a:srgbClr val="000000">
                    <a:alpha val="43137"/>
                  </a:srgbClr>
                </a:outerShdw>
              </a:effectLst>
              <a:latin typeface="Impact" pitchFamily="34" charset="0"/>
            </a:endParaRPr>
          </a:p>
          <a:p>
            <a:pPr marL="342900" lvl="0" indent="-342900">
              <a:buFont typeface="+mj-lt"/>
              <a:buAutoNum type="arabicPeriod"/>
            </a:pPr>
            <a:r>
              <a:rPr lang="en-GB" sz="2000" dirty="0">
                <a:effectLst>
                  <a:outerShdw blurRad="38100" dist="38100" dir="2700000" algn="tl">
                    <a:srgbClr val="000000">
                      <a:alpha val="43137"/>
                    </a:srgbClr>
                  </a:outerShdw>
                </a:effectLst>
                <a:latin typeface="Impact" pitchFamily="34" charset="0"/>
              </a:rPr>
              <a:t>Using your scale work out how long the actual length of the bed is.</a:t>
            </a:r>
          </a:p>
          <a:p>
            <a:pPr marL="342900" indent="-342900">
              <a:buFont typeface="+mj-lt"/>
              <a:buAutoNum type="arabicPeriod"/>
            </a:pPr>
            <a:endParaRPr lang="en-GB" sz="2000" dirty="0">
              <a:effectLst>
                <a:outerShdw blurRad="38100" dist="38100" dir="2700000" algn="tl">
                  <a:srgbClr val="000000">
                    <a:alpha val="43137"/>
                  </a:srgbClr>
                </a:outerShdw>
              </a:effectLst>
              <a:latin typeface="Impact" pitchFamily="34" charset="0"/>
            </a:endParaRPr>
          </a:p>
          <a:p>
            <a:pPr marL="342900" lvl="0" indent="-342900">
              <a:buFont typeface="+mj-lt"/>
              <a:buAutoNum type="arabicPeriod"/>
            </a:pPr>
            <a:r>
              <a:rPr lang="en-GB" sz="2000" dirty="0">
                <a:effectLst>
                  <a:outerShdw blurRad="38100" dist="38100" dir="2700000" algn="tl">
                    <a:srgbClr val="000000">
                      <a:alpha val="43137"/>
                    </a:srgbClr>
                  </a:outerShdw>
                </a:effectLst>
                <a:latin typeface="Impact" pitchFamily="34" charset="0"/>
              </a:rPr>
              <a:t>How long is the actual length of the garden?</a:t>
            </a:r>
          </a:p>
          <a:p>
            <a:pPr marL="342900" indent="-342900">
              <a:buFont typeface="+mj-lt"/>
              <a:buAutoNum type="arabicPeriod"/>
            </a:pPr>
            <a:endParaRPr lang="en-GB" sz="2000" dirty="0">
              <a:effectLst>
                <a:outerShdw blurRad="38100" dist="38100" dir="2700000" algn="tl">
                  <a:srgbClr val="000000">
                    <a:alpha val="43137"/>
                  </a:srgbClr>
                </a:outerShdw>
              </a:effectLst>
              <a:latin typeface="Impact" pitchFamily="34" charset="0"/>
            </a:endParaRPr>
          </a:p>
          <a:p>
            <a:pPr marL="342900" lvl="0" indent="-342900">
              <a:buFont typeface="+mj-lt"/>
              <a:buAutoNum type="arabicPeriod"/>
            </a:pPr>
            <a:r>
              <a:rPr lang="en-GB" sz="2000" dirty="0">
                <a:effectLst>
                  <a:outerShdw blurRad="38100" dist="38100" dir="2700000" algn="tl">
                    <a:srgbClr val="000000">
                      <a:alpha val="43137"/>
                    </a:srgbClr>
                  </a:outerShdw>
                </a:effectLst>
                <a:latin typeface="Impact" pitchFamily="34" charset="0"/>
              </a:rPr>
              <a:t>Draw a BBQ onto the drawing in the garden that has the following actual dimensions…</a:t>
            </a:r>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6016" y="1584595"/>
            <a:ext cx="4000494" cy="134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64088" y="5157192"/>
            <a:ext cx="1755259" cy="109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412848" y="5754885"/>
            <a:ext cx="2879231" cy="244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415530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Homework: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34336" y="-71300"/>
            <a:ext cx="4948831" cy="813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322" y="1449443"/>
            <a:ext cx="7821053" cy="6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a:extLst>
              <a:ext uri="{BEBA8EAE-BF5A-486C-A8C5-ECC9F3942E4B}">
                <a14:imgProps xmlns:a14="http://schemas.microsoft.com/office/drawing/2010/main">
                  <a14:imgLayer r:embed="rId1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6156176" y="5661248"/>
            <a:ext cx="2664295" cy="81844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Homework: Quiz to assess LEVEL 2</a:t>
            </a:r>
            <a:endParaRPr lang="en-GB" sz="1100" dirty="0">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925395" y="-258593"/>
            <a:ext cx="5010150" cy="849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nip Diagonal Corner Rectangle 1"/>
          <p:cNvSpPr/>
          <p:nvPr/>
        </p:nvSpPr>
        <p:spPr>
          <a:xfrm>
            <a:off x="3159422" y="1988840"/>
            <a:ext cx="1124546" cy="4176464"/>
          </a:xfrm>
          <a:prstGeom prst="snip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6271" y="1596005"/>
            <a:ext cx="3116957" cy="44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3603" y="6165304"/>
            <a:ext cx="5915025" cy="3429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7624" y="1482318"/>
            <a:ext cx="1584176" cy="66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
        <p:nvSpPr>
          <p:cNvPr id="16" name="Rectangle 15"/>
          <p:cNvSpPr/>
          <p:nvPr/>
        </p:nvSpPr>
        <p:spPr>
          <a:xfrm>
            <a:off x="251520" y="1700808"/>
            <a:ext cx="2268484" cy="4524315"/>
          </a:xfrm>
          <a:prstGeom prst="rect">
            <a:avLst/>
          </a:prstGeom>
        </p:spPr>
        <p:txBody>
          <a:bodyPr wrap="square">
            <a:spAutoFit/>
          </a:bodyPr>
          <a:lstStyle/>
          <a:p>
            <a:r>
              <a:rPr lang="en-GB" dirty="0">
                <a:latin typeface="Impact" pitchFamily="34" charset="0"/>
              </a:rPr>
              <a:t>Just the sums</a:t>
            </a:r>
          </a:p>
          <a:p>
            <a:endParaRPr lang="en-GB" dirty="0">
              <a:latin typeface="Impact" pitchFamily="34" charset="0"/>
            </a:endParaRPr>
          </a:p>
          <a:p>
            <a:r>
              <a:rPr lang="en-GB" dirty="0">
                <a:latin typeface="Impact" pitchFamily="34" charset="0"/>
              </a:rPr>
              <a:t>A   </a:t>
            </a:r>
            <a:endParaRPr lang="en-GB" sz="1200" dirty="0">
              <a:latin typeface="Impact" pitchFamily="34" charset="0"/>
            </a:endParaRPr>
          </a:p>
          <a:p>
            <a:pPr marL="228600" indent="-228600">
              <a:buAutoNum type="arabicParenR"/>
            </a:pPr>
            <a:r>
              <a:rPr lang="en-GB" sz="1200" dirty="0">
                <a:latin typeface="Impact" pitchFamily="34" charset="0"/>
              </a:rPr>
              <a:t>Three times bigger</a:t>
            </a:r>
          </a:p>
          <a:p>
            <a:pPr marL="228600" indent="-228600">
              <a:buAutoNum type="arabicParenR"/>
            </a:pPr>
            <a:r>
              <a:rPr lang="en-GB" sz="1200" dirty="0">
                <a:latin typeface="Impact" pitchFamily="34" charset="0"/>
              </a:rPr>
              <a:t>Five times bigger</a:t>
            </a:r>
          </a:p>
          <a:p>
            <a:pPr marL="228600" indent="-228600">
              <a:buAutoNum type="arabicParenR"/>
            </a:pPr>
            <a:r>
              <a:rPr lang="en-GB" sz="1200" dirty="0">
                <a:latin typeface="Impact" pitchFamily="34" charset="0"/>
              </a:rPr>
              <a:t>Four times smaller</a:t>
            </a:r>
          </a:p>
          <a:p>
            <a:pPr marL="228600" indent="-228600">
              <a:buAutoNum type="arabicParenR"/>
            </a:pPr>
            <a:r>
              <a:rPr lang="en-GB" sz="1200" dirty="0">
                <a:latin typeface="Impact" pitchFamily="34" charset="0"/>
              </a:rPr>
              <a:t>Eleven times smaller</a:t>
            </a:r>
          </a:p>
          <a:p>
            <a:pPr marL="228600" indent="-228600">
              <a:buAutoNum type="arabicParenR"/>
            </a:pPr>
            <a:r>
              <a:rPr lang="en-GB" sz="1200" dirty="0">
                <a:latin typeface="Impact" pitchFamily="34" charset="0"/>
              </a:rPr>
              <a:t>Four times bigger</a:t>
            </a:r>
          </a:p>
          <a:p>
            <a:pPr marL="228600" indent="-228600">
              <a:buAutoNum type="arabicParenR"/>
            </a:pPr>
            <a:r>
              <a:rPr lang="en-GB" sz="1200" dirty="0">
                <a:latin typeface="Impact" pitchFamily="34" charset="0"/>
              </a:rPr>
              <a:t>Seven times smaller</a:t>
            </a:r>
          </a:p>
          <a:p>
            <a:pPr marL="228600" indent="-228600">
              <a:buAutoNum type="arabicParenR"/>
            </a:pPr>
            <a:r>
              <a:rPr lang="en-GB" sz="1200" dirty="0">
                <a:latin typeface="Impact" pitchFamily="34" charset="0"/>
              </a:rPr>
              <a:t>Ten times smaller</a:t>
            </a:r>
          </a:p>
          <a:p>
            <a:pPr marL="228600" indent="-228600">
              <a:buAutoNum type="arabicParenR"/>
            </a:pPr>
            <a:r>
              <a:rPr lang="en-GB" sz="1200" dirty="0">
                <a:latin typeface="Impact" pitchFamily="34" charset="0"/>
              </a:rPr>
              <a:t>Fifty times bigger</a:t>
            </a:r>
          </a:p>
          <a:p>
            <a:pPr marL="228600" indent="-228600">
              <a:buAutoNum type="arabicParenR"/>
            </a:pPr>
            <a:r>
              <a:rPr lang="en-GB" sz="1200" dirty="0">
                <a:latin typeface="Impact" pitchFamily="34" charset="0"/>
              </a:rPr>
              <a:t>Fifty times bigger</a:t>
            </a:r>
          </a:p>
          <a:p>
            <a:pPr marL="228600" indent="-228600">
              <a:buAutoNum type="arabicParenR"/>
            </a:pPr>
            <a:r>
              <a:rPr lang="en-GB" sz="1200" dirty="0">
                <a:latin typeface="Impact" pitchFamily="34" charset="0"/>
              </a:rPr>
              <a:t>Three times smaller</a:t>
            </a:r>
          </a:p>
          <a:p>
            <a:pPr marL="228600" indent="-228600">
              <a:buAutoNum type="arabicParenR"/>
            </a:pPr>
            <a:endParaRPr lang="en-GB" sz="1200" dirty="0">
              <a:latin typeface="Impact" pitchFamily="34" charset="0"/>
            </a:endParaRPr>
          </a:p>
          <a:p>
            <a:r>
              <a:rPr lang="en-GB" dirty="0">
                <a:latin typeface="Impact" pitchFamily="34" charset="0"/>
              </a:rPr>
              <a:t>B</a:t>
            </a:r>
          </a:p>
          <a:p>
            <a:r>
              <a:rPr lang="en-GB" sz="1200" dirty="0">
                <a:latin typeface="Impact" pitchFamily="34" charset="0"/>
              </a:rPr>
              <a:t>11) One third smaller</a:t>
            </a:r>
          </a:p>
          <a:p>
            <a:r>
              <a:rPr lang="en-GB" sz="1200" dirty="0">
                <a:latin typeface="Impact" pitchFamily="34" charset="0"/>
              </a:rPr>
              <a:t>12) Three times bigger</a:t>
            </a:r>
          </a:p>
          <a:p>
            <a:r>
              <a:rPr lang="en-GB" sz="1200" dirty="0">
                <a:latin typeface="Impact" pitchFamily="34" charset="0"/>
              </a:rPr>
              <a:t>13) Five times smaller</a:t>
            </a:r>
          </a:p>
          <a:p>
            <a:r>
              <a:rPr lang="en-GB" sz="1200" dirty="0">
                <a:latin typeface="Impact" pitchFamily="34" charset="0"/>
              </a:rPr>
              <a:t>14) One third smaller</a:t>
            </a:r>
          </a:p>
          <a:p>
            <a:r>
              <a:rPr lang="en-GB" sz="1200" dirty="0">
                <a:latin typeface="Impact" pitchFamily="34" charset="0"/>
              </a:rPr>
              <a:t>15) Eight times bigger</a:t>
            </a:r>
          </a:p>
          <a:p>
            <a:r>
              <a:rPr lang="en-GB" sz="1200" dirty="0">
                <a:latin typeface="Impact" pitchFamily="34" charset="0"/>
              </a:rPr>
              <a:t>16) Half times smaller</a:t>
            </a:r>
          </a:p>
          <a:p>
            <a:r>
              <a:rPr lang="en-GB" sz="1200" dirty="0">
                <a:latin typeface="Impact" pitchFamily="34" charset="0"/>
              </a:rPr>
              <a:t>17) Ten times smaller</a:t>
            </a:r>
          </a:p>
        </p:txBody>
      </p:sp>
      <p:sp>
        <p:nvSpPr>
          <p:cNvPr id="22" name="Rectangle 21"/>
          <p:cNvSpPr/>
          <p:nvPr/>
        </p:nvSpPr>
        <p:spPr>
          <a:xfrm>
            <a:off x="2025180" y="1687904"/>
            <a:ext cx="2268484" cy="4985980"/>
          </a:xfrm>
          <a:prstGeom prst="rect">
            <a:avLst/>
          </a:prstGeom>
        </p:spPr>
        <p:txBody>
          <a:bodyPr wrap="square">
            <a:spAutoFit/>
          </a:bodyPr>
          <a:lstStyle/>
          <a:p>
            <a:r>
              <a:rPr lang="en-GB" dirty="0">
                <a:latin typeface="Impact" pitchFamily="34" charset="0"/>
              </a:rPr>
              <a:t>C</a:t>
            </a:r>
          </a:p>
          <a:p>
            <a:r>
              <a:rPr lang="en-GB" sz="1200" dirty="0">
                <a:latin typeface="Impact" pitchFamily="34" charset="0"/>
              </a:rPr>
              <a:t>18)  2 : 1</a:t>
            </a:r>
          </a:p>
          <a:p>
            <a:r>
              <a:rPr lang="en-GB" sz="1200" dirty="0">
                <a:latin typeface="Impact" pitchFamily="34" charset="0"/>
              </a:rPr>
              <a:t>19)  2 : 1</a:t>
            </a:r>
          </a:p>
          <a:p>
            <a:r>
              <a:rPr lang="en-GB" sz="1200" dirty="0">
                <a:latin typeface="Impact" pitchFamily="34" charset="0"/>
              </a:rPr>
              <a:t>20)  3 : 1</a:t>
            </a:r>
          </a:p>
          <a:p>
            <a:pPr marL="228600" indent="-228600">
              <a:buAutoNum type="arabicParenR" startAt="21"/>
            </a:pPr>
            <a:r>
              <a:rPr lang="en-GB" sz="1200" dirty="0">
                <a:latin typeface="Impact" pitchFamily="34" charset="0"/>
              </a:rPr>
              <a:t>1 : 10</a:t>
            </a:r>
          </a:p>
          <a:p>
            <a:pPr marL="228600" indent="-228600">
              <a:buAutoNum type="arabicParenR" startAt="21"/>
            </a:pPr>
            <a:r>
              <a:rPr lang="en-GB" sz="1200" dirty="0">
                <a:latin typeface="Impact" pitchFamily="34" charset="0"/>
              </a:rPr>
              <a:t>  1 : 5</a:t>
            </a:r>
          </a:p>
          <a:p>
            <a:pPr marL="228600" indent="-228600">
              <a:buAutoNum type="arabicParenR" startAt="21"/>
            </a:pPr>
            <a:r>
              <a:rPr lang="en-GB" sz="1200" dirty="0">
                <a:latin typeface="Impact" pitchFamily="34" charset="0"/>
              </a:rPr>
              <a:t>  7 : 1</a:t>
            </a:r>
          </a:p>
          <a:p>
            <a:pPr marL="228600" indent="-228600">
              <a:buAutoNum type="arabicParenR" startAt="21"/>
            </a:pPr>
            <a:r>
              <a:rPr lang="en-GB" sz="1200" dirty="0">
                <a:latin typeface="Impact" pitchFamily="34" charset="0"/>
              </a:rPr>
              <a:t>  1 : 8</a:t>
            </a:r>
          </a:p>
          <a:p>
            <a:pPr marL="228600" indent="-228600">
              <a:buAutoNum type="arabicParenR" startAt="21"/>
            </a:pPr>
            <a:endParaRPr lang="en-GB" sz="1200" dirty="0">
              <a:latin typeface="Impact" pitchFamily="34" charset="0"/>
            </a:endParaRPr>
          </a:p>
          <a:p>
            <a:r>
              <a:rPr lang="en-GB" dirty="0">
                <a:latin typeface="Impact" pitchFamily="34" charset="0"/>
              </a:rPr>
              <a:t>D</a:t>
            </a:r>
          </a:p>
          <a:p>
            <a:endParaRPr lang="en-GB" sz="1200" dirty="0">
              <a:latin typeface="Impact" pitchFamily="34" charset="0"/>
            </a:endParaRPr>
          </a:p>
          <a:p>
            <a:pPr marL="228600" indent="-228600">
              <a:buAutoNum type="arabicParenR" startAt="25"/>
            </a:pPr>
            <a:r>
              <a:rPr lang="en-GB" sz="1200" dirty="0">
                <a:latin typeface="Impact" pitchFamily="34" charset="0"/>
              </a:rPr>
              <a:t>5 : 1</a:t>
            </a:r>
          </a:p>
          <a:p>
            <a:pPr marL="228600" indent="-228600">
              <a:buAutoNum type="arabicParenR" startAt="25"/>
            </a:pPr>
            <a:r>
              <a:rPr lang="en-GB" sz="1200" dirty="0">
                <a:latin typeface="Impact" pitchFamily="34" charset="0"/>
              </a:rPr>
              <a:t>  20 : 1</a:t>
            </a:r>
          </a:p>
          <a:p>
            <a:pPr marL="228600" indent="-228600">
              <a:buAutoNum type="arabicParenR" startAt="25"/>
            </a:pPr>
            <a:r>
              <a:rPr lang="en-GB" sz="1200" dirty="0">
                <a:latin typeface="Impact" pitchFamily="34" charset="0"/>
              </a:rPr>
              <a:t> 2 : 1</a:t>
            </a:r>
          </a:p>
          <a:p>
            <a:pPr marL="228600" indent="-228600">
              <a:buAutoNum type="arabicParenR" startAt="25"/>
            </a:pPr>
            <a:r>
              <a:rPr lang="en-GB" sz="1200" dirty="0">
                <a:latin typeface="Impact" pitchFamily="34" charset="0"/>
              </a:rPr>
              <a:t>  16 : 3</a:t>
            </a:r>
          </a:p>
          <a:p>
            <a:pPr marL="228600" indent="-228600">
              <a:buAutoNum type="arabicParenR" startAt="25"/>
            </a:pPr>
            <a:r>
              <a:rPr lang="en-GB" sz="1200" dirty="0">
                <a:latin typeface="Impact" pitchFamily="34" charset="0"/>
              </a:rPr>
              <a:t>  1  : 4</a:t>
            </a:r>
          </a:p>
          <a:p>
            <a:pPr marL="228600" indent="-228600">
              <a:buAutoNum type="arabicParenR" startAt="25"/>
            </a:pPr>
            <a:r>
              <a:rPr lang="en-GB" sz="1200" dirty="0">
                <a:latin typeface="Impact" pitchFamily="34" charset="0"/>
              </a:rPr>
              <a:t>  1500  :  1</a:t>
            </a:r>
          </a:p>
          <a:p>
            <a:pPr marL="228600" indent="-228600">
              <a:buAutoNum type="arabicParenR" startAt="25"/>
            </a:pPr>
            <a:r>
              <a:rPr lang="en-GB" sz="1200" dirty="0">
                <a:latin typeface="Impact" pitchFamily="34" charset="0"/>
              </a:rPr>
              <a:t>2  :  5</a:t>
            </a:r>
          </a:p>
          <a:p>
            <a:pPr marL="228600" indent="-228600">
              <a:buAutoNum type="arabicParenR" startAt="25"/>
            </a:pPr>
            <a:r>
              <a:rPr lang="en-GB" sz="1200" dirty="0">
                <a:latin typeface="Impact" pitchFamily="34" charset="0"/>
              </a:rPr>
              <a:t>  3  :  1</a:t>
            </a:r>
          </a:p>
          <a:p>
            <a:pPr marL="228600" indent="-228600">
              <a:buAutoNum type="arabicParenR" startAt="25"/>
            </a:pPr>
            <a:endParaRPr lang="en-GB" sz="1200" dirty="0">
              <a:latin typeface="Impact" pitchFamily="34" charset="0"/>
            </a:endParaRPr>
          </a:p>
          <a:p>
            <a:r>
              <a:rPr lang="en-GB" dirty="0">
                <a:latin typeface="Impact" pitchFamily="34" charset="0"/>
              </a:rPr>
              <a:t>E</a:t>
            </a:r>
          </a:p>
          <a:p>
            <a:pPr marL="228600" indent="-228600">
              <a:buAutoNum type="arabicParenR" startAt="33"/>
            </a:pPr>
            <a:r>
              <a:rPr lang="en-GB" sz="1200" dirty="0">
                <a:latin typeface="Impact" pitchFamily="34" charset="0"/>
              </a:rPr>
              <a:t>20</a:t>
            </a:r>
          </a:p>
          <a:p>
            <a:pPr marL="228600" indent="-228600">
              <a:buAutoNum type="arabicParenR" startAt="33"/>
            </a:pPr>
            <a:r>
              <a:rPr lang="en-GB" sz="1200" dirty="0">
                <a:latin typeface="Impact" pitchFamily="34" charset="0"/>
              </a:rPr>
              <a:t>  45</a:t>
            </a:r>
          </a:p>
          <a:p>
            <a:pPr marL="228600" indent="-228600">
              <a:buAutoNum type="arabicParenR" startAt="33"/>
            </a:pPr>
            <a:r>
              <a:rPr lang="en-GB" sz="1200" dirty="0">
                <a:latin typeface="Impact" pitchFamily="34" charset="0"/>
              </a:rPr>
              <a:t>  40</a:t>
            </a:r>
          </a:p>
          <a:p>
            <a:pPr marL="228600" indent="-228600">
              <a:buAutoNum type="arabicParenR" startAt="33"/>
            </a:pPr>
            <a:endParaRPr lang="en-GB" sz="1200" dirty="0">
              <a:latin typeface="Impact" pitchFamily="34" charset="0"/>
            </a:endParaRPr>
          </a:p>
        </p:txBody>
      </p:sp>
      <p:sp>
        <p:nvSpPr>
          <p:cNvPr id="25" name="Rectangle 24"/>
          <p:cNvSpPr/>
          <p:nvPr/>
        </p:nvSpPr>
        <p:spPr>
          <a:xfrm>
            <a:off x="3140744" y="1420723"/>
            <a:ext cx="2268484" cy="5170646"/>
          </a:xfrm>
          <a:prstGeom prst="rect">
            <a:avLst/>
          </a:prstGeom>
        </p:spPr>
        <p:txBody>
          <a:bodyPr wrap="square">
            <a:spAutoFit/>
          </a:bodyPr>
          <a:lstStyle/>
          <a:p>
            <a:r>
              <a:rPr lang="en-GB" dirty="0">
                <a:latin typeface="Impact" pitchFamily="34" charset="0"/>
              </a:rPr>
              <a:t>E cont.</a:t>
            </a:r>
          </a:p>
          <a:p>
            <a:pPr marL="228600" indent="-228600">
              <a:buAutoNum type="arabicParenR" startAt="36"/>
            </a:pPr>
            <a:r>
              <a:rPr lang="en-GB" sz="1200" dirty="0">
                <a:latin typeface="Impact" pitchFamily="34" charset="0"/>
              </a:rPr>
              <a:t>5</a:t>
            </a:r>
          </a:p>
          <a:p>
            <a:pPr marL="228600" indent="-228600">
              <a:buAutoNum type="arabicParenR" startAt="36"/>
            </a:pPr>
            <a:r>
              <a:rPr lang="en-GB" sz="1200" dirty="0">
                <a:latin typeface="Impact" pitchFamily="34" charset="0"/>
              </a:rPr>
              <a:t> 6</a:t>
            </a:r>
          </a:p>
          <a:p>
            <a:pPr marL="228600" indent="-228600">
              <a:buAutoNum type="arabicParenR" startAt="36"/>
            </a:pPr>
            <a:r>
              <a:rPr lang="en-GB" sz="1200" dirty="0">
                <a:latin typeface="Impact" pitchFamily="34" charset="0"/>
              </a:rPr>
              <a:t>  24</a:t>
            </a:r>
          </a:p>
          <a:p>
            <a:pPr marL="228600" indent="-228600">
              <a:buAutoNum type="arabicParenR" startAt="36"/>
            </a:pPr>
            <a:r>
              <a:rPr lang="en-GB" sz="1200" dirty="0">
                <a:latin typeface="Impact" pitchFamily="34" charset="0"/>
              </a:rPr>
              <a:t>  25</a:t>
            </a:r>
          </a:p>
          <a:p>
            <a:pPr marL="228600" indent="-228600">
              <a:buAutoNum type="arabicParenR" startAt="36"/>
            </a:pPr>
            <a:r>
              <a:rPr lang="en-GB" sz="1200" dirty="0">
                <a:latin typeface="Impact" pitchFamily="34" charset="0"/>
              </a:rPr>
              <a:t>  114</a:t>
            </a:r>
          </a:p>
          <a:p>
            <a:pPr marL="228600" indent="-228600">
              <a:buAutoNum type="arabicParenR" startAt="36"/>
            </a:pPr>
            <a:r>
              <a:rPr lang="en-GB" sz="1200" dirty="0">
                <a:latin typeface="Impact" pitchFamily="34" charset="0"/>
              </a:rPr>
              <a:t> 20</a:t>
            </a:r>
          </a:p>
          <a:p>
            <a:pPr marL="228600" indent="-228600">
              <a:buAutoNum type="arabicParenR" startAt="36"/>
            </a:pPr>
            <a:r>
              <a:rPr lang="en-GB" sz="1200" dirty="0">
                <a:latin typeface="Impact" pitchFamily="34" charset="0"/>
              </a:rPr>
              <a:t>  20</a:t>
            </a:r>
          </a:p>
          <a:p>
            <a:pPr marL="228600" indent="-228600">
              <a:buAutoNum type="arabicParenR" startAt="36"/>
            </a:pPr>
            <a:r>
              <a:rPr lang="en-GB" sz="1200" dirty="0">
                <a:latin typeface="Impact" pitchFamily="34" charset="0"/>
              </a:rPr>
              <a:t>  £3</a:t>
            </a:r>
          </a:p>
          <a:p>
            <a:pPr marL="228600" indent="-228600">
              <a:buAutoNum type="arabicParenR" startAt="36"/>
            </a:pPr>
            <a:r>
              <a:rPr lang="en-GB" sz="1200" dirty="0">
                <a:latin typeface="Impact" pitchFamily="34" charset="0"/>
              </a:rPr>
              <a:t>  30 miles</a:t>
            </a:r>
          </a:p>
          <a:p>
            <a:pPr marL="228600" indent="-228600">
              <a:buAutoNum type="arabicParenR" startAt="36"/>
            </a:pPr>
            <a:endParaRPr lang="en-GB" sz="1200" dirty="0">
              <a:latin typeface="Impact" pitchFamily="34" charset="0"/>
            </a:endParaRPr>
          </a:p>
          <a:p>
            <a:r>
              <a:rPr lang="en-GB" dirty="0">
                <a:latin typeface="Impact" pitchFamily="34" charset="0"/>
              </a:rPr>
              <a:t>F</a:t>
            </a:r>
          </a:p>
          <a:p>
            <a:pPr marL="228600" indent="-228600">
              <a:buAutoNum type="arabicParenR" startAt="36"/>
            </a:pPr>
            <a:endParaRPr lang="en-GB" sz="1200" dirty="0">
              <a:latin typeface="Impact" pitchFamily="34" charset="0"/>
            </a:endParaRPr>
          </a:p>
          <a:p>
            <a:pPr marL="228600" indent="-228600">
              <a:buAutoNum type="arabicParenR" startAt="45"/>
            </a:pPr>
            <a:r>
              <a:rPr lang="en-GB" sz="1200" dirty="0">
                <a:latin typeface="Impact" pitchFamily="34" charset="0"/>
              </a:rPr>
              <a:t>  £33 :  £99 : £166</a:t>
            </a:r>
          </a:p>
          <a:p>
            <a:pPr marL="228600" indent="-228600">
              <a:buAutoNum type="arabicParenR" startAt="45"/>
            </a:pPr>
            <a:r>
              <a:rPr lang="en-GB" sz="1200" dirty="0">
                <a:latin typeface="Impact" pitchFamily="34" charset="0"/>
              </a:rPr>
              <a:t>  200 :  100 :  200</a:t>
            </a:r>
          </a:p>
          <a:p>
            <a:pPr marL="228600" indent="-228600">
              <a:buAutoNum type="arabicParenR" startAt="45"/>
            </a:pPr>
            <a:r>
              <a:rPr lang="en-GB" sz="1200" dirty="0">
                <a:latin typeface="Impact" pitchFamily="34" charset="0"/>
              </a:rPr>
              <a:t>  400m  :  200m</a:t>
            </a:r>
          </a:p>
          <a:p>
            <a:pPr marL="228600" indent="-228600">
              <a:buAutoNum type="arabicParenR" startAt="45"/>
            </a:pPr>
            <a:endParaRPr lang="en-GB" sz="1200" dirty="0">
              <a:latin typeface="Impact" pitchFamily="34" charset="0"/>
            </a:endParaRPr>
          </a:p>
          <a:p>
            <a:pPr marL="228600" indent="-228600">
              <a:buAutoNum type="arabicParenR" startAt="45"/>
            </a:pPr>
            <a:endParaRPr lang="en-GB" sz="1200" dirty="0">
              <a:latin typeface="Impact" pitchFamily="34" charset="0"/>
            </a:endParaRPr>
          </a:p>
          <a:p>
            <a:r>
              <a:rPr lang="en-GB" dirty="0">
                <a:latin typeface="Impact" pitchFamily="34" charset="0"/>
              </a:rPr>
              <a:t>Word Problems</a:t>
            </a:r>
          </a:p>
          <a:p>
            <a:endParaRPr lang="en-GB" sz="1200" dirty="0">
              <a:latin typeface="Impact" pitchFamily="34" charset="0"/>
            </a:endParaRPr>
          </a:p>
          <a:p>
            <a:r>
              <a:rPr lang="en-GB" sz="1200" dirty="0">
                <a:latin typeface="Impact" pitchFamily="34" charset="0"/>
              </a:rPr>
              <a:t>Q1   boxer wins 20 fights</a:t>
            </a:r>
          </a:p>
          <a:p>
            <a:r>
              <a:rPr lang="en-GB" sz="1200" dirty="0">
                <a:latin typeface="Impact" pitchFamily="34" charset="0"/>
              </a:rPr>
              <a:t>Q2  500kb memory, (500,000)</a:t>
            </a:r>
          </a:p>
          <a:p>
            <a:r>
              <a:rPr lang="en-GB" sz="1200" dirty="0">
                <a:latin typeface="Impact" pitchFamily="34" charset="0"/>
              </a:rPr>
              <a:t>Q3  20 cm tall</a:t>
            </a:r>
          </a:p>
          <a:p>
            <a:r>
              <a:rPr lang="en-GB" sz="1200" dirty="0">
                <a:latin typeface="Impact" pitchFamily="34" charset="0"/>
              </a:rPr>
              <a:t>Q4  180,000cm which is  1800m or </a:t>
            </a:r>
          </a:p>
          <a:p>
            <a:r>
              <a:rPr lang="en-GB" sz="1200" dirty="0">
                <a:latin typeface="Impact" pitchFamily="34" charset="0"/>
              </a:rPr>
              <a:t>   1.8 km</a:t>
            </a:r>
          </a:p>
          <a:p>
            <a:r>
              <a:rPr lang="en-GB" sz="1200" dirty="0">
                <a:latin typeface="Impact" pitchFamily="34" charset="0"/>
              </a:rPr>
              <a:t>Q5  3.5M</a:t>
            </a:r>
          </a:p>
        </p:txBody>
      </p:sp>
      <p:sp>
        <p:nvSpPr>
          <p:cNvPr id="26" name="Rectangle 25"/>
          <p:cNvSpPr/>
          <p:nvPr/>
        </p:nvSpPr>
        <p:spPr>
          <a:xfrm>
            <a:off x="5602676" y="1509667"/>
            <a:ext cx="3145788" cy="5078313"/>
          </a:xfrm>
          <a:prstGeom prst="rect">
            <a:avLst/>
          </a:prstGeom>
        </p:spPr>
        <p:txBody>
          <a:bodyPr wrap="square">
            <a:spAutoFit/>
          </a:bodyPr>
          <a:lstStyle/>
          <a:p>
            <a:r>
              <a:rPr lang="en-GB" dirty="0">
                <a:latin typeface="Impact" pitchFamily="34" charset="0"/>
              </a:rPr>
              <a:t>Word Problems cont.</a:t>
            </a:r>
          </a:p>
          <a:p>
            <a:endParaRPr lang="en-GB" sz="1200" dirty="0">
              <a:latin typeface="Impact" pitchFamily="34" charset="0"/>
            </a:endParaRPr>
          </a:p>
          <a:p>
            <a:r>
              <a:rPr lang="en-GB" sz="1200" dirty="0">
                <a:latin typeface="Impact" pitchFamily="34" charset="0"/>
              </a:rPr>
              <a:t>Q6  2.5 litres of water  (which is 5/6 of 3 litres</a:t>
            </a:r>
          </a:p>
          <a:p>
            <a:endParaRPr lang="en-GB" sz="1200" dirty="0">
              <a:latin typeface="Impact" pitchFamily="34" charset="0"/>
            </a:endParaRPr>
          </a:p>
          <a:p>
            <a:r>
              <a:rPr lang="en-GB" sz="1200" dirty="0">
                <a:latin typeface="Impact" pitchFamily="34" charset="0"/>
              </a:rPr>
              <a:t>Q7   4  :  1</a:t>
            </a:r>
          </a:p>
          <a:p>
            <a:endParaRPr lang="en-GB" sz="1200" dirty="0">
              <a:latin typeface="Impact" pitchFamily="34" charset="0"/>
            </a:endParaRPr>
          </a:p>
          <a:p>
            <a:endParaRPr lang="en-GB" sz="1200" dirty="0">
              <a:latin typeface="Impact" pitchFamily="34" charset="0"/>
            </a:endParaRPr>
          </a:p>
          <a:p>
            <a:r>
              <a:rPr lang="en-GB" dirty="0">
                <a:latin typeface="Impact" pitchFamily="34" charset="0"/>
              </a:rPr>
              <a:t>Functional Skills Q’s </a:t>
            </a:r>
          </a:p>
          <a:p>
            <a:endParaRPr lang="en-GB" sz="1200" dirty="0">
              <a:latin typeface="Impact" pitchFamily="34" charset="0"/>
            </a:endParaRPr>
          </a:p>
          <a:p>
            <a:pPr marL="228600" indent="-228600">
              <a:buAutoNum type="arabicPlain"/>
            </a:pPr>
            <a:r>
              <a:rPr lang="en-GB" sz="1200" dirty="0">
                <a:latin typeface="Impact" pitchFamily="34" charset="0"/>
              </a:rPr>
              <a:t>Your answer will be around 2cm wide for the chair if you view it on  a laptop screen or print on A4 paper so… 1m = 2cm, or the map scale is 1cm = 50cm,  1:50  (or thereabouts)</a:t>
            </a:r>
          </a:p>
          <a:p>
            <a:endParaRPr lang="en-GB" sz="1200" dirty="0">
              <a:latin typeface="Impact" pitchFamily="34" charset="0"/>
            </a:endParaRPr>
          </a:p>
          <a:p>
            <a:pPr marL="228600" indent="-228600">
              <a:buAutoNum type="arabicPlain" startAt="2"/>
            </a:pPr>
            <a:r>
              <a:rPr lang="en-GB" sz="1200" dirty="0">
                <a:latin typeface="Impact" pitchFamily="34" charset="0"/>
              </a:rPr>
              <a:t>The ben in the picture is 5cm long on an A4 sheet of paper, so…. using 1:50,   5cm x 50 = 250cm long (which is 2.5m long)</a:t>
            </a:r>
          </a:p>
          <a:p>
            <a:endParaRPr lang="en-GB" sz="1200" dirty="0">
              <a:latin typeface="Impact" pitchFamily="34" charset="0"/>
            </a:endParaRPr>
          </a:p>
          <a:p>
            <a:pPr marL="228600" indent="-228600">
              <a:buAutoNum type="arabicPlain" startAt="3"/>
            </a:pPr>
            <a:r>
              <a:rPr lang="en-GB" sz="1200" dirty="0">
                <a:latin typeface="Impact" pitchFamily="34" charset="0"/>
              </a:rPr>
              <a:t>The garden is 20cm long on A4, so using the scale 1:50 again,   20cm x 50 = 1000cm (or 10m)</a:t>
            </a:r>
          </a:p>
          <a:p>
            <a:endParaRPr lang="en-GB" sz="1200" dirty="0">
              <a:latin typeface="Impact" pitchFamily="34" charset="0"/>
            </a:endParaRPr>
          </a:p>
          <a:p>
            <a:r>
              <a:rPr lang="en-GB" sz="1200" dirty="0">
                <a:latin typeface="Impact" pitchFamily="34" charset="0"/>
              </a:rPr>
              <a:t>4      The BBQ is 1.6m an 1.2m so using the scale 1:50 you need to draw them x50 smaller.   1.6m / 50 = 3.2cm  long   and 1.2m / 50 = 2.4cm wide</a:t>
            </a:r>
          </a:p>
          <a:p>
            <a:endParaRPr lang="en-GB" sz="1200" dirty="0">
              <a:latin typeface="Impact" pitchFamily="34" charset="0"/>
            </a:endParaRPr>
          </a:p>
        </p:txBody>
      </p:sp>
    </p:spTree>
    <p:extLst>
      <p:ext uri="{BB962C8B-B14F-4D97-AF65-F5344CB8AC3E}">
        <p14:creationId xmlns:p14="http://schemas.microsoft.com/office/powerpoint/2010/main" val="79057430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E3  to 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898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047" y="1512998"/>
            <a:ext cx="4007046" cy="49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226" y="1512998"/>
            <a:ext cx="4304246" cy="489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855462" y="3912467"/>
            <a:ext cx="5036065" cy="11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15421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4208" y="5218090"/>
            <a:ext cx="1131697" cy="10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89807" y="5249278"/>
            <a:ext cx="739155" cy="85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8574" y="5252404"/>
            <a:ext cx="1719089" cy="99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http://thesubtlestatement.files.wordpress.com/2013/06/img_3795.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09156" y="5502473"/>
            <a:ext cx="954062" cy="6360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gbmaps.com/images/UK-Motorway-Map-Small.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2927" y="5327943"/>
            <a:ext cx="845932" cy="8459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948111">
            <a:off x="1067497" y="5576167"/>
            <a:ext cx="1282722" cy="461665"/>
          </a:xfrm>
          <a:prstGeom prst="rect">
            <a:avLst/>
          </a:prstGeom>
          <a:noFill/>
        </p:spPr>
        <p:txBody>
          <a:bodyPr wrap="none" lIns="91440" tIns="45720" rIns="91440" bIns="45720">
            <a:spAutoFit/>
          </a:bodyPr>
          <a:lstStyle/>
          <a:p>
            <a:pPr algn="ctr"/>
            <a:r>
              <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1:10,000</a:t>
            </a:r>
          </a:p>
        </p:txBody>
      </p:sp>
      <p:sp>
        <p:nvSpPr>
          <p:cNvPr id="31" name="TextBox 30"/>
          <p:cNvSpPr txBox="1"/>
          <p:nvPr/>
        </p:nvSpPr>
        <p:spPr>
          <a:xfrm>
            <a:off x="783762" y="1643652"/>
            <a:ext cx="7035900" cy="307777"/>
          </a:xfrm>
          <a:prstGeom prst="rect">
            <a:avLst/>
          </a:prstGeom>
          <a:noFill/>
        </p:spPr>
        <p:txBody>
          <a:bodyPr wrap="none" rtlCol="0">
            <a:spAutoFit/>
          </a:bodyPr>
          <a:lstStyle/>
          <a:p>
            <a:r>
              <a:rPr lang="en-GB" sz="1400" dirty="0">
                <a:latin typeface="Impact" pitchFamily="34" charset="0"/>
              </a:rPr>
              <a:t>What do you now know about ratios and scale ? What did you learn in the session? Examples…</a:t>
            </a:r>
            <a:endParaRPr lang="en-GB" sz="1400" dirty="0"/>
          </a:p>
        </p:txBody>
      </p:sp>
      <p:sp>
        <p:nvSpPr>
          <p:cNvPr id="33" name="TextBox 32"/>
          <p:cNvSpPr txBox="1"/>
          <p:nvPr/>
        </p:nvSpPr>
        <p:spPr>
          <a:xfrm>
            <a:off x="732871" y="2561479"/>
            <a:ext cx="4708340" cy="1169551"/>
          </a:xfrm>
          <a:prstGeom prst="rect">
            <a:avLst/>
          </a:prstGeom>
          <a:noFill/>
        </p:spPr>
        <p:txBody>
          <a:bodyPr wrap="none" rtlCol="0">
            <a:spAutoFit/>
          </a:bodyPr>
          <a:lstStyle/>
          <a:p>
            <a:r>
              <a:rPr lang="en-GB" sz="1400" dirty="0">
                <a:latin typeface="Impact" pitchFamily="34" charset="0"/>
              </a:rPr>
              <a:t> How would you now rate your skills in using ratios and scale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still working to improve</a:t>
            </a:r>
          </a:p>
          <a:p>
            <a:pPr marL="342900" indent="-342900">
              <a:buAutoNum type="arabicParenR"/>
            </a:pPr>
            <a:r>
              <a:rPr lang="en-GB" sz="1400" dirty="0">
                <a:latin typeface="Impact" pitchFamily="34" charset="0"/>
              </a:rPr>
              <a:t>Ok, made a start but I know I have lots to still learn</a:t>
            </a:r>
            <a:endParaRPr lang="en-GB" sz="1400" dirty="0"/>
          </a:p>
        </p:txBody>
      </p:sp>
      <p:sp>
        <p:nvSpPr>
          <p:cNvPr id="35" name="TextBox 34"/>
          <p:cNvSpPr txBox="1"/>
          <p:nvPr/>
        </p:nvSpPr>
        <p:spPr>
          <a:xfrm>
            <a:off x="702986" y="3879599"/>
            <a:ext cx="7213898" cy="1169551"/>
          </a:xfrm>
          <a:prstGeom prst="rect">
            <a:avLst/>
          </a:prstGeom>
          <a:noFill/>
        </p:spPr>
        <p:txBody>
          <a:bodyPr wrap="none" rtlCol="0">
            <a:spAutoFit/>
          </a:bodyPr>
          <a:lstStyle/>
          <a:p>
            <a:r>
              <a:rPr lang="en-GB" sz="1400" dirty="0">
                <a:latin typeface="Impact" pitchFamily="34" charset="0"/>
              </a:rPr>
              <a:t>The date I finished studying:                                                     My aims were…</a:t>
            </a:r>
          </a:p>
          <a:p>
            <a:endParaRPr lang="en-GB" sz="1400" dirty="0">
              <a:latin typeface="Impact" pitchFamily="34" charset="0"/>
            </a:endParaRPr>
          </a:p>
          <a:p>
            <a:r>
              <a:rPr lang="en-GB" sz="1400" dirty="0">
                <a:latin typeface="Impact" pitchFamily="34" charset="0"/>
              </a:rPr>
              <a:t>A    To read and write quantities in ratio form</a:t>
            </a:r>
          </a:p>
          <a:p>
            <a:r>
              <a:rPr lang="en-GB" sz="1400" dirty="0">
                <a:latin typeface="Impact" pitchFamily="34" charset="0"/>
              </a:rPr>
              <a:t>	B    Change ratio values to equivalent or simplest forms, keeping proportions correct</a:t>
            </a:r>
          </a:p>
          <a:p>
            <a:r>
              <a:rPr lang="en-GB" sz="1400" dirty="0">
                <a:latin typeface="Impact" pitchFamily="34" charset="0"/>
              </a:rPr>
              <a:t>		C    Use ratios to solve problems, including splitting values up </a:t>
            </a:r>
            <a:endParaRPr lang="en-GB" sz="1400" dirty="0"/>
          </a:p>
        </p:txBody>
      </p:sp>
      <p:sp>
        <p:nvSpPr>
          <p:cNvPr id="36" name="Snip Diagonal Corner Rectangle 35"/>
          <p:cNvSpPr/>
          <p:nvPr/>
        </p:nvSpPr>
        <p:spPr>
          <a:xfrm>
            <a:off x="3061142" y="3958456"/>
            <a:ext cx="1263109"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04991827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Tree>
    <p:extLst>
      <p:ext uri="{BB962C8B-B14F-4D97-AF65-F5344CB8AC3E}">
        <p14:creationId xmlns:p14="http://schemas.microsoft.com/office/powerpoint/2010/main" val="429265637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929462" y="979053"/>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Ratios and Scale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Ratios allow you to relate quantities to each other.  If you do something to one value then the same happens to the other the same number of times.  This topic involves lots of multiplying and dividing as it often involves finding a value that relates the two quantities together and finding this amount usually starts by dividing.</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This topic has many uses and other maths topics are combined with it.  This can make this topic one to concentrate hard on,  finding the relationships between seemingly separate topics that are in fact the same thing expressed  differently.  </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2400" y="62953"/>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08304" y="11558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635" y="2843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sp>
        <p:nvSpPr>
          <p:cNvPr id="39" name="Text Box 2"/>
          <p:cNvSpPr txBox="1">
            <a:spLocks noChangeArrowheads="1"/>
          </p:cNvSpPr>
          <p:nvPr/>
        </p:nvSpPr>
        <p:spPr bwMode="auto">
          <a:xfrm>
            <a:off x="51854" y="4078428"/>
            <a:ext cx="1964902" cy="77014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dirty="0">
                <a:solidFill>
                  <a:srgbClr val="FFFFFF"/>
                </a:solidFill>
                <a:latin typeface="Line Printer (PC)"/>
                <a:ea typeface="Calibri"/>
                <a:cs typeface="Times New Roman"/>
              </a:rPr>
              <a:t>Ratios and Scale</a:t>
            </a:r>
          </a:p>
        </p:txBody>
      </p:sp>
      <p:pic>
        <p:nvPicPr>
          <p:cNvPr id="40" name="Picture 3"/>
          <p:cNvPicPr>
            <a:picLocks noChangeAspect="1" noChangeArrowheads="1"/>
          </p:cNvPicPr>
          <p:nvPr/>
        </p:nvPicPr>
        <p:blipFill>
          <a:blip r:embed="rId19">
            <a:duotone>
              <a:prstClr val="black"/>
              <a:schemeClr val="accent4">
                <a:tint val="45000"/>
                <a:satMod val="400000"/>
              </a:schemeClr>
            </a:duotone>
            <a:extLst>
              <a:ext uri="{BEBA8EAE-BF5A-486C-A8C5-ECC9F3942E4B}">
                <a14:imgProps xmlns:a14="http://schemas.microsoft.com/office/drawing/2010/main">
                  <a14:imgLayer r:embed="rId20">
                    <a14:imgEffect>
                      <a14:artisticPlasticWrap/>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8028384"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37" name="Picture 36"/>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90466" y="2844902"/>
            <a:ext cx="1303393" cy="1258452"/>
          </a:xfrm>
          <a:prstGeom prst="rect">
            <a:avLst/>
          </a:prstGeom>
          <a:noFill/>
          <a:ln>
            <a:noFill/>
          </a:ln>
        </p:spPr>
      </p:pic>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1026"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715795" y="1810367"/>
            <a:ext cx="1463975" cy="424273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663748419"/>
              </p:ext>
            </p:extLst>
          </p:nvPr>
        </p:nvGraphicFramePr>
        <p:xfrm>
          <a:off x="2195513" y="2039938"/>
          <a:ext cx="1816100" cy="3951287"/>
        </p:xfrm>
        <a:graphic>
          <a:graphicData uri="http://schemas.openxmlformats.org/presentationml/2006/ole">
            <mc:AlternateContent xmlns:mc="http://schemas.openxmlformats.org/markup-compatibility/2006">
              <mc:Choice xmlns:v="urn:schemas-microsoft-com:vml" Requires="v">
                <p:oleObj spid="_x0000_s1052" name="Worksheet" r:id="rId14" imgW="2095567" imgH="4076789" progId="Excel.Sheet.12">
                  <p:embed/>
                </p:oleObj>
              </mc:Choice>
              <mc:Fallback>
                <p:oleObj name="Worksheet" r:id="rId14" imgW="2095567" imgH="4076789" progId="Excel.Sheet.12">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95513" y="2039938"/>
                        <a:ext cx="181610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6675323"/>
              </p:ext>
            </p:extLst>
          </p:nvPr>
        </p:nvGraphicFramePr>
        <p:xfrm>
          <a:off x="4195763" y="2101850"/>
          <a:ext cx="4679950" cy="3560763"/>
        </p:xfrm>
        <a:graphic>
          <a:graphicData uri="http://schemas.openxmlformats.org/presentationml/2006/ole">
            <mc:AlternateContent xmlns:mc="http://schemas.openxmlformats.org/markup-compatibility/2006">
              <mc:Choice xmlns:v="urn:schemas-microsoft-com:vml" Requires="v">
                <p:oleObj spid="_x0000_s1053" name="Worksheet" r:id="rId16" imgW="6105441" imgH="4076789" progId="Excel.Sheet.12">
                  <p:embed/>
                </p:oleObj>
              </mc:Choice>
              <mc:Fallback>
                <p:oleObj name="Worksheet" r:id="rId16" imgW="6105441" imgH="4076789" progId="Excel.Sheet.12">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95763" y="2101850"/>
                        <a:ext cx="46799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6643743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092280" y="1831265"/>
            <a:ext cx="1670695" cy="443952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993710" y="3623931"/>
            <a:ext cx="4372568" cy="85419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5021" y="2033647"/>
            <a:ext cx="5379679" cy="403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47937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GB" sz="2000" b="1" dirty="0">
                <a:solidFill>
                  <a:srgbClr val="FFFFFF"/>
                </a:solidFill>
                <a:latin typeface="Line Printer (PC)"/>
                <a:ea typeface="Calibri"/>
                <a:cs typeface="Times New Roman"/>
              </a:rPr>
              <a:t>Warm Up Exercises 3 </a:t>
            </a:r>
            <a:endParaRPr lang="en-GB" sz="1100" dirty="0">
              <a:solidFill>
                <a:prstClr val="black"/>
              </a:solidFill>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2796" y="1732485"/>
            <a:ext cx="5700997" cy="446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1067679" y="3493747"/>
            <a:ext cx="4372568" cy="85419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293793" y="1831264"/>
            <a:ext cx="1670695" cy="443952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3537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4208" y="5218090"/>
            <a:ext cx="1131697" cy="10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89807" y="5249278"/>
            <a:ext cx="739155" cy="85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8574" y="5252404"/>
            <a:ext cx="1719089" cy="99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http://thesubtlestatement.files.wordpress.com/2013/06/img_3795.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09156" y="5502473"/>
            <a:ext cx="954062" cy="6360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gbmaps.com/images/UK-Motorway-Map-Small.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2927" y="5327943"/>
            <a:ext cx="845932" cy="8459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948111">
            <a:off x="1067497" y="5576167"/>
            <a:ext cx="1282722" cy="461665"/>
          </a:xfrm>
          <a:prstGeom prst="rect">
            <a:avLst/>
          </a:prstGeom>
          <a:noFill/>
        </p:spPr>
        <p:txBody>
          <a:bodyPr wrap="none" lIns="91440" tIns="45720" rIns="91440" bIns="45720">
            <a:spAutoFit/>
          </a:bodyPr>
          <a:lstStyle/>
          <a:p>
            <a:pPr algn="ctr"/>
            <a:r>
              <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1:10,000</a:t>
            </a:r>
          </a:p>
        </p:txBody>
      </p:sp>
      <p:sp>
        <p:nvSpPr>
          <p:cNvPr id="31" name="TextBox 30"/>
          <p:cNvSpPr txBox="1"/>
          <p:nvPr/>
        </p:nvSpPr>
        <p:spPr>
          <a:xfrm>
            <a:off x="783762" y="1643652"/>
            <a:ext cx="7449475" cy="307777"/>
          </a:xfrm>
          <a:prstGeom prst="rect">
            <a:avLst/>
          </a:prstGeom>
          <a:noFill/>
        </p:spPr>
        <p:txBody>
          <a:bodyPr wrap="none" rtlCol="0">
            <a:spAutoFit/>
          </a:bodyPr>
          <a:lstStyle/>
          <a:p>
            <a:r>
              <a:rPr lang="en-GB" sz="1400" dirty="0">
                <a:latin typeface="Impact" pitchFamily="34" charset="0"/>
              </a:rPr>
              <a:t>What do you already know about ratios and scale ? What did you learn during the week? examples…..</a:t>
            </a:r>
            <a:endParaRPr lang="en-GB" sz="1400" dirty="0"/>
          </a:p>
        </p:txBody>
      </p:sp>
      <p:sp>
        <p:nvSpPr>
          <p:cNvPr id="33" name="TextBox 32"/>
          <p:cNvSpPr txBox="1"/>
          <p:nvPr/>
        </p:nvSpPr>
        <p:spPr>
          <a:xfrm>
            <a:off x="732871" y="2561479"/>
            <a:ext cx="4395755" cy="1169551"/>
          </a:xfrm>
          <a:prstGeom prst="rect">
            <a:avLst/>
          </a:prstGeom>
          <a:noFill/>
        </p:spPr>
        <p:txBody>
          <a:bodyPr wrap="none" rtlCol="0">
            <a:spAutoFit/>
          </a:bodyPr>
          <a:lstStyle/>
          <a:p>
            <a:r>
              <a:rPr lang="en-GB" sz="1400" dirty="0">
                <a:latin typeface="Impact" pitchFamily="34" charset="0"/>
              </a:rPr>
              <a:t> How would you rate your skills in using ratios and scale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5" name="TextBox 34"/>
          <p:cNvSpPr txBox="1"/>
          <p:nvPr/>
        </p:nvSpPr>
        <p:spPr>
          <a:xfrm>
            <a:off x="691923" y="3893806"/>
            <a:ext cx="7213898" cy="1169551"/>
          </a:xfrm>
          <a:prstGeom prst="rect">
            <a:avLst/>
          </a:prstGeom>
          <a:noFill/>
        </p:spPr>
        <p:txBody>
          <a:bodyPr wrap="none" rtlCol="0">
            <a:spAutoFit/>
          </a:bodyPr>
          <a:lstStyle/>
          <a:p>
            <a:r>
              <a:rPr lang="en-GB" sz="1400" dirty="0">
                <a:latin typeface="Impact" pitchFamily="34" charset="0"/>
              </a:rPr>
              <a:t>The date I started studying:                                            My aims for today are …</a:t>
            </a:r>
          </a:p>
          <a:p>
            <a:endParaRPr lang="en-GB" sz="1400" dirty="0">
              <a:latin typeface="Impact" pitchFamily="34" charset="0"/>
            </a:endParaRPr>
          </a:p>
          <a:p>
            <a:r>
              <a:rPr lang="en-GB" sz="1400" dirty="0">
                <a:latin typeface="Impact" pitchFamily="34" charset="0"/>
              </a:rPr>
              <a:t>A    To read and write quantities in ratio form</a:t>
            </a:r>
          </a:p>
          <a:p>
            <a:r>
              <a:rPr lang="en-GB" sz="1400" dirty="0">
                <a:latin typeface="Impact" pitchFamily="34" charset="0"/>
              </a:rPr>
              <a:t>	B    Change ratio values to equivalent or simplest forms, keeping proportions correct</a:t>
            </a:r>
          </a:p>
          <a:p>
            <a:r>
              <a:rPr lang="en-GB" sz="1400" dirty="0">
                <a:latin typeface="Impact" pitchFamily="34" charset="0"/>
              </a:rPr>
              <a:t>		C    Use ratios to solve problems, including splitting values up </a:t>
            </a:r>
            <a:endParaRPr lang="en-GB" sz="1400" dirty="0"/>
          </a:p>
        </p:txBody>
      </p:sp>
      <p:sp>
        <p:nvSpPr>
          <p:cNvPr id="36" name="Snip Diagonal Corner Rectangle 35"/>
          <p:cNvSpPr/>
          <p:nvPr/>
        </p:nvSpPr>
        <p:spPr>
          <a:xfrm>
            <a:off x="2826395" y="3984240"/>
            <a:ext cx="1263109"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5485149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1432" y="87964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What is the difference between ‘ratio’, ‘scale’ and ‘proportion’ ?</a:t>
            </a:r>
          </a:p>
          <a:p>
            <a:r>
              <a:rPr lang="en-GB" dirty="0">
                <a:latin typeface="Impact" pitchFamily="34" charset="0"/>
              </a:rPr>
              <a:t>	What is the ‘Golden ratio’ and what uses are there for it ?</a:t>
            </a:r>
          </a:p>
          <a:p>
            <a:endParaRPr lang="en-GB" dirty="0">
              <a:latin typeface="Impact" pitchFamily="34" charset="0"/>
            </a:endParaRPr>
          </a:p>
          <a:p>
            <a:r>
              <a:rPr lang="en-GB" dirty="0">
                <a:latin typeface="Impact" pitchFamily="34" charset="0"/>
              </a:rPr>
              <a:t>Why does a map scale always start with a 1   </a:t>
            </a:r>
            <a:r>
              <a:rPr lang="en-GB" dirty="0" err="1">
                <a:latin typeface="Impact" pitchFamily="34" charset="0"/>
              </a:rPr>
              <a:t>eg</a:t>
            </a:r>
            <a:r>
              <a:rPr lang="en-GB" dirty="0">
                <a:latin typeface="Impact" pitchFamily="34" charset="0"/>
              </a:rPr>
              <a:t>. 1:25,000 ?</a:t>
            </a:r>
          </a:p>
          <a:p>
            <a:r>
              <a:rPr lang="en-GB" dirty="0">
                <a:latin typeface="Impact" pitchFamily="34" charset="0"/>
              </a:rPr>
              <a:t>	Are fractions and ratios just the same thing written differently ?</a:t>
            </a:r>
          </a:p>
          <a:p>
            <a:endParaRPr lang="en-GB" dirty="0">
              <a:latin typeface="Impact" pitchFamily="34" charset="0"/>
            </a:endParaRPr>
          </a:p>
          <a:p>
            <a:r>
              <a:rPr lang="en-GB" dirty="0">
                <a:latin typeface="Impact" pitchFamily="34" charset="0"/>
              </a:rPr>
              <a:t>Can you relate more than two quantities together in ratio form ?</a:t>
            </a:r>
          </a:p>
          <a:p>
            <a:r>
              <a:rPr lang="en-GB" dirty="0">
                <a:latin typeface="Impact" pitchFamily="34" charset="0"/>
              </a:rPr>
              <a:t>	How are ratios used in mixtures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3"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6307" y="331397"/>
            <a:ext cx="349488" cy="1264608"/>
          </a:xfrm>
          <a:prstGeom prst="rect">
            <a:avLst/>
          </a:prstGeom>
          <a:noFill/>
          <a:ln>
            <a:noFill/>
          </a:ln>
        </p:spPr>
      </p:pic>
      <p:pic>
        <p:nvPicPr>
          <p:cNvPr id="30" name="Picture 29"/>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399" y="824407"/>
            <a:ext cx="363652" cy="351114"/>
          </a:xfrm>
          <a:prstGeom prst="rect">
            <a:avLst/>
          </a:prstGeom>
          <a:noFill/>
          <a:ln>
            <a:noFill/>
          </a:ln>
        </p:spPr>
      </p:pic>
    </p:spTree>
    <p:extLst>
      <p:ext uri="{BB962C8B-B14F-4D97-AF65-F5344CB8AC3E}">
        <p14:creationId xmlns:p14="http://schemas.microsoft.com/office/powerpoint/2010/main" val="194418796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2152</TotalTime>
  <Words>3390</Words>
  <Application>Microsoft Office PowerPoint</Application>
  <PresentationFormat>On-screen Show (4:3)</PresentationFormat>
  <Paragraphs>518</Paragraphs>
  <Slides>32</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Arial Unicode MS</vt:lpstr>
      <vt:lpstr>Calibri</vt:lpstr>
      <vt:lpstr>Candara</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218</cp:revision>
  <cp:lastPrinted>2015-04-10T08:08:44Z</cp:lastPrinted>
  <dcterms:created xsi:type="dcterms:W3CDTF">2013-05-06T08:56:40Z</dcterms:created>
  <dcterms:modified xsi:type="dcterms:W3CDTF">2019-11-18T17:38:38Z</dcterms:modified>
</cp:coreProperties>
</file>