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2" r:id="rId6"/>
    <p:sldId id="300" r:id="rId7"/>
    <p:sldId id="295" r:id="rId8"/>
    <p:sldId id="305" r:id="rId9"/>
    <p:sldId id="297" r:id="rId10"/>
    <p:sldId id="306" r:id="rId11"/>
    <p:sldId id="303" r:id="rId12"/>
    <p:sldId id="307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124C-F8A0-4878-B4BF-03FE255C8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CB288-E251-4DAF-983E-731C4BBF4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B58CA-2FAE-48D8-B37A-E176F6EF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30A2-7061-44C4-9026-99FC20B3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0432C-6A4B-42C2-8A7C-57156F59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4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52D1-6E36-446F-9540-D851C36A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30499-3B20-4C7C-99F6-17B491ECA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B006F-97DE-4997-A886-D8F0E85D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4DC1-0EF1-416C-959B-E0DCD3D0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C88E-D22D-4C6B-91F2-E7DC1225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2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7354-F8D8-4431-9BCB-FBE91C22A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07D71-A705-487C-AB26-1DF84B79D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77ED3-D50F-49C8-98CC-D90CD6E1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13B0-8FDF-4A6E-9D40-43A4AE12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F4513-6C20-4CDC-B6B6-E7C382F5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4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8035-379C-4AC4-8548-9E4F2366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F384-A851-4F7A-96CD-765900192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F4E36-C28D-4F1B-BF21-2D4E7D6B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4B7D-C06A-4D29-935B-347A77C3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CB01-72DC-493A-8C5B-08AEE016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0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C397-2E2B-4981-BA7D-EF7078DA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1D433-50B0-489A-AC93-17846AF0E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11D8-EB4E-4B8C-A47E-3AA79AEB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5F8FD-F993-499C-8B27-847AB7DE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C8D5-3F1B-490C-957C-3E01646D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6BEA-8D68-49A7-B56A-3A13A36D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0CB-641D-4058-B352-9BFD0A06E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5197C-A055-466F-9B3B-AECCD8D28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57879-5BDF-444F-A26D-3523BC17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F9286-EB27-4958-8E40-E7C562BB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41C9-0203-47E6-9AA4-12080EDC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8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FAAC-9DFA-459B-8BE2-E674A2A6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9003C-072E-4850-A30D-715BC1DEE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33A8B-8B34-436A-A063-417A79C1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2198F-B51D-42C6-BE3A-FC98CDA89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87346-E152-4ED9-A7B7-AD70B4E1A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C36AC-5BFF-4C1C-8F44-C929A9C6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F890C-70F7-4BBB-B86C-213E2E5C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2B213-38C4-419A-B64E-E3F6AE22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8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CEB9-37FA-4D15-8CE8-F9E419E1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0C763-3A10-46AE-8FD6-79035737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F2964-ECA2-4B85-A899-DFEF4B9B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015F6-7000-44C3-9EE8-C3A9B78C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8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10449-D994-493C-944D-25099D4B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E2B73-B16A-4484-A015-AA907CCE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7AFB-B4EF-45F3-8F0D-85A56C51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4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6DDB-5795-4C4D-B53E-89BDC66B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8EEF-BA69-4352-A379-5C9B478D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A9D90-EC99-4CCE-9709-1BACF14E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92F06-9C81-4630-9CD5-B94352EB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269AC-4BEE-4773-9CBB-C3136630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59890-F9BC-4804-A4AE-7566FA74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9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28D8-B972-4A4F-BD9D-6F8F6E84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D832C-84E5-4CE3-B028-BD2999FC8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3E876-53AC-4037-BC3B-2FF489780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B2E23-AB42-40B1-BB79-380A2BCA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8D614-A31D-4EDE-9472-977BC01B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82AFC-CEAC-4DC6-813E-C731B05F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3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0FFB1-9BDF-4734-99AC-55A7DB4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CED0D-C8D1-4B89-8704-C5DFB1B1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08507-3F77-4ECF-BD2D-39E2D909E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5A6C7-1406-42CE-B830-A9E33E6F567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4E05C-4C79-45C1-93F2-8CA1D9572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E02A-7152-4C54-9BC9-D823064E1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DAA8-1970-43B8-A002-CC52C4FA9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0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843" y="305485"/>
            <a:ext cx="5205810" cy="672181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Percentage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15" y="1144312"/>
            <a:ext cx="10754821" cy="1376458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Read, write, order and compare percentages in whole numbers</a:t>
            </a:r>
          </a:p>
          <a:p>
            <a:pPr algn="l"/>
            <a:r>
              <a:rPr lang="en-US" sz="2800" dirty="0"/>
              <a:t>Calculate percentages of quantities, including simple percentage increases and decreases by 5% and multiples thereof</a:t>
            </a:r>
          </a:p>
          <a:p>
            <a:pPr algn="l"/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89590" y="1054459"/>
            <a:ext cx="11013872" cy="15431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9590" y="3117481"/>
            <a:ext cx="5420119" cy="34936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9116" y="2825093"/>
            <a:ext cx="1262158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Recap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6416" y="6241766"/>
            <a:ext cx="3691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45E6C-2E92-40A0-8D55-E09282ADB473}"/>
              </a:ext>
            </a:extLst>
          </p:cNvPr>
          <p:cNvSpPr txBox="1"/>
          <p:nvPr/>
        </p:nvSpPr>
        <p:spPr>
          <a:xfrm>
            <a:off x="677381" y="3647640"/>
            <a:ext cx="39327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solidFill>
                  <a:srgbClr val="000000"/>
                </a:solidFill>
              </a:rPr>
              <a:t>Convert the following: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700cm=_______m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850ml=________l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4600m=_______km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32cm=________km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79495-234D-4551-ACA3-DB3465E1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75025"/>
            <a:ext cx="3352800" cy="37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29824B-E61A-47AA-88BA-AAAC200D8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61"/>
          <a:stretch/>
        </p:blipFill>
        <p:spPr>
          <a:xfrm>
            <a:off x="6096000" y="3647640"/>
            <a:ext cx="2267649" cy="1984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E02375-9A13-4F3C-A645-5EC635D3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634268"/>
            <a:ext cx="3248025" cy="4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91DA6-A8EF-41E1-B88B-F9CB9DB43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044" y="6034277"/>
            <a:ext cx="3952875" cy="4381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89F24D-E8AB-4898-B75E-9CB6A914517E}"/>
              </a:ext>
            </a:extLst>
          </p:cNvPr>
          <p:cNvSpPr/>
          <p:nvPr/>
        </p:nvSpPr>
        <p:spPr>
          <a:xfrm>
            <a:off x="5784021" y="3125965"/>
            <a:ext cx="5519441" cy="349361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3 Tips for Calculating Percentages">
            <a:extLst>
              <a:ext uri="{FF2B5EF4-FFF2-40B4-BE49-F238E27FC236}">
                <a16:creationId xmlns:a16="http://schemas.microsoft.com/office/drawing/2014/main" id="{DA15C810-DCC1-4278-84D2-75AA28F79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222">
            <a:off x="9805601" y="250029"/>
            <a:ext cx="2511837" cy="1959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3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771E-8B73-49F6-95C9-9C66DBB3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Exam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C9461-1121-4151-A93D-1272D0DE4AF9}"/>
              </a:ext>
            </a:extLst>
          </p:cNvPr>
          <p:cNvSpPr/>
          <p:nvPr/>
        </p:nvSpPr>
        <p:spPr>
          <a:xfrm>
            <a:off x="933254" y="1046375"/>
            <a:ext cx="10420546" cy="5222449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94171-E7DD-4D28-B788-005DFDDB7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12" y="1161525"/>
            <a:ext cx="3518114" cy="309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F0B1F-802A-4DF4-9B9B-FA513E22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379" y="1470810"/>
            <a:ext cx="6969895" cy="470527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0579878-0CF0-466A-AD0E-3E0662A4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41" y="180974"/>
            <a:ext cx="2552833" cy="6461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y large square bales tractor moving">
            <a:extLst>
              <a:ext uri="{FF2B5EF4-FFF2-40B4-BE49-F238E27FC236}">
                <a16:creationId xmlns:a16="http://schemas.microsoft.com/office/drawing/2014/main" id="{874B6345-6350-44B4-BACD-B87BC3ED4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6"/>
          <a:stretch/>
        </p:blipFill>
        <p:spPr bwMode="auto">
          <a:xfrm>
            <a:off x="0" y="1304959"/>
            <a:ext cx="2331045" cy="470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9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280" y="1333181"/>
            <a:ext cx="4795520" cy="323813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50304" y="1333182"/>
            <a:ext cx="4996816" cy="323813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44880" y="1397976"/>
            <a:ext cx="4348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Calculate </a:t>
            </a:r>
          </a:p>
          <a:p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11%  of £290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24% of £1700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63% of £300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9999" y="1397976"/>
            <a:ext cx="5171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Calculate </a:t>
            </a:r>
          </a:p>
          <a:p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17.5% of £84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40% of £6.50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110% of  £200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281046"/>
            <a:ext cx="10236200" cy="523132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Percentage of Quantities</a:t>
            </a:r>
          </a:p>
        </p:txBody>
      </p:sp>
      <p:pic>
        <p:nvPicPr>
          <p:cNvPr id="1026" name="Picture 2" descr="3 Tips for Calculating Percentages">
            <a:extLst>
              <a:ext uri="{FF2B5EF4-FFF2-40B4-BE49-F238E27FC236}">
                <a16:creationId xmlns:a16="http://schemas.microsoft.com/office/drawing/2014/main" id="{4F02B948-F952-41B3-9E90-892E4C3E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927">
            <a:off x="8542609" y="3532253"/>
            <a:ext cx="4250945" cy="331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centage business bar chart vector Free Vector">
            <a:extLst>
              <a:ext uri="{FF2B5EF4-FFF2-40B4-BE49-F238E27FC236}">
                <a16:creationId xmlns:a16="http://schemas.microsoft.com/office/drawing/2014/main" id="{597FC38F-F1E5-49C3-A439-352DF8F8C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5" b="30842"/>
          <a:stretch/>
        </p:blipFill>
        <p:spPr bwMode="auto">
          <a:xfrm rot="740344">
            <a:off x="-405274" y="4837559"/>
            <a:ext cx="4496896" cy="17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6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280" y="1333181"/>
            <a:ext cx="3936825" cy="376269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250304" y="1333182"/>
            <a:ext cx="5041568" cy="376269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49999" y="1397976"/>
            <a:ext cx="5171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Calculate </a:t>
            </a:r>
          </a:p>
          <a:p>
            <a:pPr marL="514350" indent="-514350">
              <a:buAutoNum type="arabicParenR"/>
            </a:pPr>
            <a:r>
              <a:rPr lang="en-GB" sz="2800" dirty="0"/>
              <a:t>Increase £45 by 18%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Decrease £69 by 23%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Increase £56.80 by 30%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Decrease £3000 by 17.5%.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281046"/>
            <a:ext cx="10236200" cy="523132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Percentage Increase and Decrease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882F4-7B0E-4549-A8DD-91E8DD73AB38}"/>
              </a:ext>
            </a:extLst>
          </p:cNvPr>
          <p:cNvSpPr txBox="1"/>
          <p:nvPr/>
        </p:nvSpPr>
        <p:spPr>
          <a:xfrm>
            <a:off x="900128" y="1397976"/>
            <a:ext cx="37755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Calculate </a:t>
            </a:r>
          </a:p>
          <a:p>
            <a:pPr marL="514350" indent="-514350">
              <a:buAutoNum type="arabicParenR"/>
            </a:pPr>
            <a:r>
              <a:rPr lang="en-GB" sz="2800" dirty="0"/>
              <a:t>Increase 60 by 5%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Decrease 90 by 20%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Increase 40 by 15%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Decrease 70 by 10%.</a:t>
            </a:r>
          </a:p>
        </p:txBody>
      </p:sp>
      <p:pic>
        <p:nvPicPr>
          <p:cNvPr id="2050" name="Picture 2" descr=" Failing to manage and properly plan for rapid growth can lead to a myriad of problems later down the line ">
            <a:extLst>
              <a:ext uri="{FF2B5EF4-FFF2-40B4-BE49-F238E27FC236}">
                <a16:creationId xmlns:a16="http://schemas.microsoft.com/office/drawing/2014/main" id="{0588FE00-7A5A-4C0E-BC1C-E2D99053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660" r="90000">
                        <a14:foregroundMark x1="7960" y1="55100" x2="10960" y2="78700"/>
                        <a14:foregroundMark x1="6880" y1="53300" x2="3660" y2="57600"/>
                        <a14:foregroundMark x1="27920" y1="51167" x2="26200" y2="87300"/>
                        <a14:foregroundMark x1="30080" y1="65833" x2="29420" y2="82633"/>
                        <a14:foregroundMark x1="42960" y1="46167" x2="48500" y2="60100"/>
                        <a14:foregroundMark x1="48500" y1="60100" x2="56220" y2="47300"/>
                        <a14:foregroundMark x1="56220" y1="47300" x2="52820" y2="39000"/>
                        <a14:foregroundMark x1="62700" y1="20033" x2="63600" y2="36767"/>
                        <a14:foregroundMark x1="63600" y1="36767" x2="73220" y2="23267"/>
                        <a14:foregroundMark x1="73860" y1="37933" x2="73860" y2="64033"/>
                        <a14:foregroundMark x1="73860" y1="64033" x2="73860" y2="64033"/>
                        <a14:foregroundMark x1="63980" y1="17900" x2="62480" y2="17900"/>
                        <a14:foregroundMark x1="53260" y1="34700" x2="51540" y2="36500"/>
                        <a14:foregroundMark x1="43160" y1="45067" x2="40600" y2="44733"/>
                        <a14:foregroundMark x1="30500" y1="46867" x2="27280" y2="4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76" y="4055997"/>
            <a:ext cx="4896068" cy="29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7060" y="139604"/>
            <a:ext cx="8437880" cy="541915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Worded Percentage of Quantities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814" y="833516"/>
            <a:ext cx="11788371" cy="5689832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01814" y="833516"/>
            <a:ext cx="11214045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Q1)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There are 20,000 fans at a football match. 12% of the fans are women. Work out how many women attended the match.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813" y="1980127"/>
            <a:ext cx="10975802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Q2)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A new TV is priced at £320. In a sale it is reduced by 45%.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Calculate the sale price.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880" y="3229208"/>
            <a:ext cx="10324864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Q3)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Oliverʼs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salary is £18,000 and he is due to get an increase of 5%. How much will this increase be? 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246" y="4483758"/>
            <a:ext cx="10318498" cy="204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Q4)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Harry wants to buy a motorbike that costs £600.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He saves 30% of his wages each month.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Each month Harry earns £400.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Calculate how many months it will take Harry to save enough money.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MW R nineT Aurora GB Motobike by Mehmet Doruk Erdem">
            <a:extLst>
              <a:ext uri="{FF2B5EF4-FFF2-40B4-BE49-F238E27FC236}">
                <a16:creationId xmlns:a16="http://schemas.microsoft.com/office/drawing/2014/main" id="{4BE944A3-8E2A-46F4-AAB6-31B3A5BB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38" y="4283471"/>
            <a:ext cx="3823647" cy="16980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rved tv samsung">
            <a:extLst>
              <a:ext uri="{FF2B5EF4-FFF2-40B4-BE49-F238E27FC236}">
                <a16:creationId xmlns:a16="http://schemas.microsoft.com/office/drawing/2014/main" id="{1E565B7B-8C48-4C9D-ABC2-D8EBDD9C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75" y="1438068"/>
            <a:ext cx="2855491" cy="1785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4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771E-8B73-49F6-95C9-9C66DBB3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Exam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C9461-1121-4151-A93D-1272D0DE4AF9}"/>
              </a:ext>
            </a:extLst>
          </p:cNvPr>
          <p:cNvSpPr/>
          <p:nvPr/>
        </p:nvSpPr>
        <p:spPr>
          <a:xfrm>
            <a:off x="933254" y="1385739"/>
            <a:ext cx="10420546" cy="4779391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5B707-1186-49C0-B16C-E61E3202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690688"/>
            <a:ext cx="8324850" cy="2162175"/>
          </a:xfrm>
          <a:prstGeom prst="rect">
            <a:avLst/>
          </a:prstGeom>
        </p:spPr>
      </p:pic>
      <p:pic>
        <p:nvPicPr>
          <p:cNvPr id="4098" name="Picture 2" descr="Colorful loyalty card template Free Vector">
            <a:extLst>
              <a:ext uri="{FF2B5EF4-FFF2-40B4-BE49-F238E27FC236}">
                <a16:creationId xmlns:a16="http://schemas.microsoft.com/office/drawing/2014/main" id="{B7846B01-636B-4954-8A8A-AE7F5B60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85" y="3852862"/>
            <a:ext cx="3002511" cy="30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0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771E-8B73-49F6-95C9-9C66DBB3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Exam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C9461-1121-4151-A93D-1272D0DE4AF9}"/>
              </a:ext>
            </a:extLst>
          </p:cNvPr>
          <p:cNvSpPr/>
          <p:nvPr/>
        </p:nvSpPr>
        <p:spPr>
          <a:xfrm>
            <a:off x="933254" y="1385739"/>
            <a:ext cx="10420546" cy="4779391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1A3CF-A0A4-4F6B-9A7B-5CE3787A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690688"/>
            <a:ext cx="8305800" cy="1857375"/>
          </a:xfrm>
          <a:prstGeom prst="rect">
            <a:avLst/>
          </a:prstGeom>
        </p:spPr>
      </p:pic>
      <p:pic>
        <p:nvPicPr>
          <p:cNvPr id="5122" name="Picture 2" descr="Woman ironing a shirt at home">
            <a:extLst>
              <a:ext uri="{FF2B5EF4-FFF2-40B4-BE49-F238E27FC236}">
                <a16:creationId xmlns:a16="http://schemas.microsoft.com/office/drawing/2014/main" id="{B95D88CD-B2F8-4A86-81C4-82EF93C4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0507"/>
            <a:ext cx="11834648" cy="3177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1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771E-8B73-49F6-95C9-9C66DBB3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Exam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C9461-1121-4151-A93D-1272D0DE4AF9}"/>
              </a:ext>
            </a:extLst>
          </p:cNvPr>
          <p:cNvSpPr/>
          <p:nvPr/>
        </p:nvSpPr>
        <p:spPr>
          <a:xfrm>
            <a:off x="933254" y="1385739"/>
            <a:ext cx="10420546" cy="4779391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56B7B-8095-4E78-9297-47A38E4E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77" y="1690688"/>
            <a:ext cx="8343900" cy="3057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945949-58AD-4BC3-B308-6CA047D50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48212"/>
            <a:ext cx="12192000" cy="210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68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771E-8B73-49F6-95C9-9C66DBB3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Exam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C9461-1121-4151-A93D-1272D0DE4AF9}"/>
              </a:ext>
            </a:extLst>
          </p:cNvPr>
          <p:cNvSpPr/>
          <p:nvPr/>
        </p:nvSpPr>
        <p:spPr>
          <a:xfrm>
            <a:off x="933254" y="1385739"/>
            <a:ext cx="10420546" cy="4779391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1CD63-95CC-41A4-BAF9-F3E641FD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690688"/>
            <a:ext cx="8324850" cy="2876550"/>
          </a:xfrm>
          <a:prstGeom prst="rect">
            <a:avLst/>
          </a:prstGeom>
        </p:spPr>
      </p:pic>
      <p:pic>
        <p:nvPicPr>
          <p:cNvPr id="6146" name="Picture 2" descr="Planting Seeds What If You Don't See Results">
            <a:extLst>
              <a:ext uri="{FF2B5EF4-FFF2-40B4-BE49-F238E27FC236}">
                <a16:creationId xmlns:a16="http://schemas.microsoft.com/office/drawing/2014/main" id="{64027112-3272-4558-BB1F-95A6E55F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" y="4655543"/>
            <a:ext cx="12034346" cy="2202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7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771E-8B73-49F6-95C9-9C66DBB3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Exam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C9461-1121-4151-A93D-1272D0DE4AF9}"/>
              </a:ext>
            </a:extLst>
          </p:cNvPr>
          <p:cNvSpPr/>
          <p:nvPr/>
        </p:nvSpPr>
        <p:spPr>
          <a:xfrm>
            <a:off x="933254" y="1385739"/>
            <a:ext cx="10420546" cy="4779391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5B94B-575D-4B5F-BFF8-FB2C0245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1714500"/>
            <a:ext cx="8315325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AA50F-CE67-49A3-9D06-F7B518D8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144625"/>
            <a:ext cx="12065877" cy="176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06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3" ma:contentTypeDescription="Create a new document." ma:contentTypeScope="" ma:versionID="2f37b071e3941368b53ed96c7a3eca78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42cc854f72018f11b23df742d9bca964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Props1.xml><?xml version="1.0" encoding="utf-8"?>
<ds:datastoreItem xmlns:ds="http://schemas.openxmlformats.org/officeDocument/2006/customXml" ds:itemID="{BB9ECE5D-4FB0-4E4D-A35D-5126CB180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CAAC6B-38FB-4471-AFC3-26BBCCFA16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CDD16A-D970-4C23-BB29-B18CE3FBF446}">
  <ds:schemaRefs>
    <ds:schemaRef ds:uri="http://schemas.microsoft.com/office/infopath/2007/PartnerControls"/>
    <ds:schemaRef ds:uri="http://schemas.microsoft.com/office/2006/metadata/properties"/>
    <ds:schemaRef ds:uri="56fb5364-c144-4f30-8546-1800f0f8601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1b61f11c-72b1-4732-90a9-edc2eefcb59e"/>
    <ds:schemaRef ds:uri="http://www.w3.org/XML/1998/namespace"/>
    <ds:schemaRef ds:uri="http://purl.org/dc/dcmitype/"/>
    <ds:schemaRef ds:uri="a675e989-819c-4ef8-a9e7-308823201b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271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Percentage</vt:lpstr>
      <vt:lpstr>Percentage of Quantities</vt:lpstr>
      <vt:lpstr>Percentage Increase and Decrease</vt:lpstr>
      <vt:lpstr>Worded Percentage of Quantities </vt:lpstr>
      <vt:lpstr>Exam Question</vt:lpstr>
      <vt:lpstr>Exam Question</vt:lpstr>
      <vt:lpstr>Exam Question</vt:lpstr>
      <vt:lpstr>Exam Question</vt:lpstr>
      <vt:lpstr>Exam Question</vt:lpstr>
      <vt:lpstr>Exam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Percentage</dc:title>
  <dc:creator>Amit Panesar</dc:creator>
  <cp:lastModifiedBy>Malcolm Cooke</cp:lastModifiedBy>
  <cp:revision>8</cp:revision>
  <dcterms:created xsi:type="dcterms:W3CDTF">2021-04-06T13:56:31Z</dcterms:created>
  <dcterms:modified xsi:type="dcterms:W3CDTF">2021-05-23T19:41:35Z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