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7" r:id="rId2"/>
    <p:sldId id="288" r:id="rId3"/>
    <p:sldId id="289"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92" r:id="rId21"/>
    <p:sldId id="276" r:id="rId22"/>
    <p:sldId id="290" r:id="rId23"/>
    <p:sldId id="278" r:id="rId24"/>
    <p:sldId id="282" r:id="rId25"/>
    <p:sldId id="283" r:id="rId26"/>
    <p:sldId id="284" r:id="rId27"/>
    <p:sldId id="293" r:id="rId28"/>
    <p:sldId id="286" r:id="rId29"/>
  </p:sldIdLst>
  <p:sldSz cx="9144000" cy="6858000" type="screen4x3"/>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BC1E09-3964-4979-8BB1-3AD7036D4A78}" v="7" dt="2023-08-30T08:29:23.6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72" autoAdjust="0"/>
    <p:restoredTop sz="94660"/>
  </p:normalViewPr>
  <p:slideViewPr>
    <p:cSldViewPr>
      <p:cViewPr>
        <p:scale>
          <a:sx n="108" d="100"/>
          <a:sy n="108" d="100"/>
        </p:scale>
        <p:origin x="260" y="-17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colm Cooke" userId="629abd82-4003-4907-b151-625ed5717e62" providerId="ADAL" clId="{EABC1E09-3964-4979-8BB1-3AD7036D4A78}"/>
    <pc:docChg chg="custSel modSld">
      <pc:chgData name="Malcolm Cooke" userId="629abd82-4003-4907-b151-625ed5717e62" providerId="ADAL" clId="{EABC1E09-3964-4979-8BB1-3AD7036D4A78}" dt="2023-08-30T08:29:23.601" v="7" actId="1440"/>
      <pc:docMkLst>
        <pc:docMk/>
      </pc:docMkLst>
      <pc:sldChg chg="addSp delSp modSp mod">
        <pc:chgData name="Malcolm Cooke" userId="629abd82-4003-4907-b151-625ed5717e62" providerId="ADAL" clId="{EABC1E09-3964-4979-8BB1-3AD7036D4A78}" dt="2023-08-30T08:29:23.601" v="7" actId="1440"/>
        <pc:sldMkLst>
          <pc:docMk/>
          <pc:sldMk cId="731920789" sldId="267"/>
        </pc:sldMkLst>
        <pc:spChg chg="del">
          <ac:chgData name="Malcolm Cooke" userId="629abd82-4003-4907-b151-625ed5717e62" providerId="ADAL" clId="{EABC1E09-3964-4979-8BB1-3AD7036D4A78}" dt="2023-08-30T08:28:12.396" v="0" actId="478"/>
          <ac:spMkLst>
            <pc:docMk/>
            <pc:sldMk cId="731920789" sldId="267"/>
            <ac:spMk id="7" creationId="{00000000-0000-0000-0000-000000000000}"/>
          </ac:spMkLst>
        </pc:spChg>
        <pc:picChg chg="add mod">
          <ac:chgData name="Malcolm Cooke" userId="629abd82-4003-4907-b151-625ed5717e62" providerId="ADAL" clId="{EABC1E09-3964-4979-8BB1-3AD7036D4A78}" dt="2023-08-30T08:29:23.601" v="7" actId="1440"/>
          <ac:picMkLst>
            <pc:docMk/>
            <pc:sldMk cId="731920789" sldId="267"/>
            <ac:picMk id="2" creationId="{D173E8B5-898E-6B89-CE7D-5C7D046B32E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8971" y="0"/>
            <a:ext cx="2921582" cy="493633"/>
          </a:xfrm>
          <a:prstGeom prst="rect">
            <a:avLst/>
          </a:prstGeom>
        </p:spPr>
        <p:txBody>
          <a:bodyPr vert="horz" lIns="91440" tIns="45720" rIns="91440" bIns="45720" rtlCol="0"/>
          <a:lstStyle>
            <a:lvl1pPr algn="r">
              <a:defRPr sz="1200"/>
            </a:lvl1pPr>
          </a:lstStyle>
          <a:p>
            <a:fld id="{EDA9FEDC-792E-430E-9DE1-210A49836009}" type="datetimeFigureOut">
              <a:rPr lang="en-GB" smtClean="0"/>
              <a:t>30/08/2023</a:t>
            </a:fld>
            <a:endParaRPr lang="en-GB"/>
          </a:p>
        </p:txBody>
      </p:sp>
      <p:sp>
        <p:nvSpPr>
          <p:cNvPr id="4" name="Slide Image Placeholder 3"/>
          <p:cNvSpPr>
            <a:spLocks noGrp="1" noRot="1" noChangeAspect="1"/>
          </p:cNvSpPr>
          <p:nvPr>
            <p:ph type="sldImg" idx="2"/>
          </p:nvPr>
        </p:nvSpPr>
        <p:spPr>
          <a:xfrm>
            <a:off x="903288" y="739775"/>
            <a:ext cx="4935537" cy="37036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4212" y="4689515"/>
            <a:ext cx="5393690" cy="444269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6"/>
            <a:ext cx="2921582" cy="4936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8971" y="9377316"/>
            <a:ext cx="2921582" cy="493633"/>
          </a:xfrm>
          <a:prstGeom prst="rect">
            <a:avLst/>
          </a:prstGeom>
        </p:spPr>
        <p:txBody>
          <a:bodyPr vert="horz" lIns="91440" tIns="45720" rIns="91440" bIns="45720" rtlCol="0" anchor="b"/>
          <a:lstStyle>
            <a:lvl1pPr algn="r">
              <a:defRPr sz="1200"/>
            </a:lvl1pPr>
          </a:lstStyle>
          <a:p>
            <a:fld id="{B1080B16-EC1B-45BE-9A0C-8B87DBED279D}" type="slidenum">
              <a:rPr lang="en-GB" smtClean="0"/>
              <a:t>‹#›</a:t>
            </a:fld>
            <a:endParaRPr lang="en-GB"/>
          </a:p>
        </p:txBody>
      </p:sp>
    </p:spTree>
    <p:extLst>
      <p:ext uri="{BB962C8B-B14F-4D97-AF65-F5344CB8AC3E}">
        <p14:creationId xmlns:p14="http://schemas.microsoft.com/office/powerpoint/2010/main" val="3567724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172584-BB1C-4C8D-9AF9-D31218D2BD9D}" type="slidenum">
              <a:rPr lang="en-GB" smtClean="0"/>
              <a:t>23</a:t>
            </a:fld>
            <a:endParaRPr lang="en-GB"/>
          </a:p>
        </p:txBody>
      </p:sp>
    </p:spTree>
    <p:extLst>
      <p:ext uri="{BB962C8B-B14F-4D97-AF65-F5344CB8AC3E}">
        <p14:creationId xmlns:p14="http://schemas.microsoft.com/office/powerpoint/2010/main" val="2553542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30/08/2023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1204830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30/08/2023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413761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30/08/2023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58386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1DC50B-54CE-4931-BC0A-DDDF8879873D}" type="datetimeFigureOut">
              <a:rPr lang="en-GB" smtClean="0"/>
              <a:t>30/08/2023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47590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1DC50B-54CE-4931-BC0A-DDDF8879873D}" type="datetimeFigureOut">
              <a:rPr lang="en-GB" smtClean="0"/>
              <a:t>30/08/2023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017697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81DC50B-54CE-4931-BC0A-DDDF8879873D}" type="datetimeFigureOut">
              <a:rPr lang="en-GB" smtClean="0"/>
              <a:t>30/08/2023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89756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81DC50B-54CE-4931-BC0A-DDDF8879873D}" type="datetimeFigureOut">
              <a:rPr lang="en-GB" smtClean="0"/>
              <a:t>30/08/2023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82952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81DC50B-54CE-4931-BC0A-DDDF8879873D}" type="datetimeFigureOut">
              <a:rPr lang="en-GB" smtClean="0"/>
              <a:t>30/08/2023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448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1DC50B-54CE-4931-BC0A-DDDF8879873D}" type="datetimeFigureOut">
              <a:rPr lang="en-GB" smtClean="0"/>
              <a:t>30/08/2023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198038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1DC50B-54CE-4931-BC0A-DDDF8879873D}" type="datetimeFigureOut">
              <a:rPr lang="en-GB" smtClean="0"/>
              <a:t>30/08/2023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35454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1DC50B-54CE-4931-BC0A-DDDF8879873D}" type="datetimeFigureOut">
              <a:rPr lang="en-GB" smtClean="0"/>
              <a:t>30/08/2023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782767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DC50B-54CE-4931-BC0A-DDDF8879873D}" type="datetimeFigureOut">
              <a:rPr lang="en-GB" smtClean="0"/>
              <a:t>30/08/2023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55F11-0F6B-4871-AF95-E9FBACA37828}" type="slidenum">
              <a:rPr lang="en-GB" smtClean="0"/>
              <a:t>‹#›</a:t>
            </a:fld>
            <a:endParaRPr lang="en-GB"/>
          </a:p>
        </p:txBody>
      </p:sp>
    </p:spTree>
    <p:extLst>
      <p:ext uri="{BB962C8B-B14F-4D97-AF65-F5344CB8AC3E}">
        <p14:creationId xmlns:p14="http://schemas.microsoft.com/office/powerpoint/2010/main" val="2630853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28.png"/><Relationship Id="rId18" Type="http://schemas.openxmlformats.org/officeDocument/2006/relationships/image" Target="../media/image63.png"/><Relationship Id="rId3" Type="http://schemas.microsoft.com/office/2007/relationships/hdphoto" Target="../media/hdphoto5.wdp"/><Relationship Id="rId7" Type="http://schemas.openxmlformats.org/officeDocument/2006/relationships/image" Target="../media/image57.png"/><Relationship Id="rId12" Type="http://schemas.openxmlformats.org/officeDocument/2006/relationships/image" Target="../media/image59.png"/><Relationship Id="rId17" Type="http://schemas.openxmlformats.org/officeDocument/2006/relationships/image" Target="../media/image62.png"/><Relationship Id="rId2" Type="http://schemas.openxmlformats.org/officeDocument/2006/relationships/image" Target="../media/image38.png"/><Relationship Id="rId16" Type="http://schemas.openxmlformats.org/officeDocument/2006/relationships/image" Target="../media/image61.jpe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11.wdp"/><Relationship Id="rId5" Type="http://schemas.openxmlformats.org/officeDocument/2006/relationships/image" Target="../media/image6.png"/><Relationship Id="rId15" Type="http://schemas.openxmlformats.org/officeDocument/2006/relationships/image" Target="../media/image60.jpeg"/><Relationship Id="rId10" Type="http://schemas.openxmlformats.org/officeDocument/2006/relationships/image" Target="../media/image58.jpe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29.png"/><Relationship Id="rId12" Type="http://schemas.openxmlformats.org/officeDocument/2006/relationships/image" Target="../media/image66.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65.png"/><Relationship Id="rId5" Type="http://schemas.openxmlformats.org/officeDocument/2006/relationships/image" Target="../media/image6.png"/><Relationship Id="rId10" Type="http://schemas.openxmlformats.org/officeDocument/2006/relationships/image" Target="../media/image64.png"/><Relationship Id="rId4" Type="http://schemas.openxmlformats.org/officeDocument/2006/relationships/image" Target="../media/image5.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29.png"/><Relationship Id="rId12" Type="http://schemas.openxmlformats.org/officeDocument/2006/relationships/image" Target="../media/image69.jpe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68.png"/><Relationship Id="rId5" Type="http://schemas.openxmlformats.org/officeDocument/2006/relationships/image" Target="../media/image6.png"/><Relationship Id="rId10" Type="http://schemas.openxmlformats.org/officeDocument/2006/relationships/image" Target="../media/image67.png"/><Relationship Id="rId4" Type="http://schemas.openxmlformats.org/officeDocument/2006/relationships/image" Target="../media/image5.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5.wdp"/><Relationship Id="rId7" Type="http://schemas.openxmlformats.org/officeDocument/2006/relationships/image" Target="../media/image11.png"/><Relationship Id="rId12" Type="http://schemas.openxmlformats.org/officeDocument/2006/relationships/image" Target="../media/image29.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71.wmf"/><Relationship Id="rId5" Type="http://schemas.openxmlformats.org/officeDocument/2006/relationships/image" Target="../media/image6.png"/><Relationship Id="rId10" Type="http://schemas.openxmlformats.org/officeDocument/2006/relationships/hyperlink" Target="http://www.youtube.com/watch?v=3afU6JQG15I" TargetMode="External"/><Relationship Id="rId4" Type="http://schemas.openxmlformats.org/officeDocument/2006/relationships/image" Target="../media/image5.png"/><Relationship Id="rId9" Type="http://schemas.openxmlformats.org/officeDocument/2006/relationships/image" Target="../media/image70.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29.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6.png"/><Relationship Id="rId10" Type="http://schemas.openxmlformats.org/officeDocument/2006/relationships/image" Target="../media/image72.png"/><Relationship Id="rId4" Type="http://schemas.openxmlformats.org/officeDocument/2006/relationships/image" Target="../media/image5.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29.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6.png"/><Relationship Id="rId10" Type="http://schemas.openxmlformats.org/officeDocument/2006/relationships/image" Target="../media/image73.png"/><Relationship Id="rId4" Type="http://schemas.openxmlformats.org/officeDocument/2006/relationships/image" Target="../media/image5.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5.wdp"/><Relationship Id="rId7"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Layout" Target="../slideLayouts/slideLayout1.xml"/><Relationship Id="rId6" Type="http://schemas.microsoft.com/office/2007/relationships/hdphoto" Target="../media/hdphoto12.wdp"/><Relationship Id="rId11" Type="http://schemas.openxmlformats.org/officeDocument/2006/relationships/image" Target="../media/image10.png"/><Relationship Id="rId5" Type="http://schemas.openxmlformats.org/officeDocument/2006/relationships/image" Target="../media/image74.png"/><Relationship Id="rId10" Type="http://schemas.openxmlformats.org/officeDocument/2006/relationships/image" Target="../media/image11.png"/><Relationship Id="rId4" Type="http://schemas.openxmlformats.org/officeDocument/2006/relationships/image" Target="../media/image25.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www.sheppardsoftware.com/mathgames/round/mathman_round_millions.htm" TargetMode="External"/><Relationship Id="rId18" Type="http://schemas.openxmlformats.org/officeDocument/2006/relationships/hyperlink" Target="http://www.bbc.co.uk/schools/gcsebitesize/maths/number/roundestimaterev5.shtml" TargetMode="External"/><Relationship Id="rId3" Type="http://schemas.microsoft.com/office/2007/relationships/hdphoto" Target="../media/hdphoto5.wdp"/><Relationship Id="rId7" Type="http://schemas.openxmlformats.org/officeDocument/2006/relationships/image" Target="../media/image29.png"/><Relationship Id="rId12" Type="http://schemas.openxmlformats.org/officeDocument/2006/relationships/hyperlink" Target="http://mathszone.webspace.virginmedia.com/mw/rounding/nearest100.swf" TargetMode="External"/><Relationship Id="rId17" Type="http://schemas.openxmlformats.org/officeDocument/2006/relationships/hyperlink" Target="http://www.sinclair.edu/centers/tlc/pub/handouts_worksheets/mathematics/DEV085/1_whole_numbers/085_rounding_whole_numbers_2.pdf" TargetMode="External"/><Relationship Id="rId2" Type="http://schemas.openxmlformats.org/officeDocument/2006/relationships/image" Target="../media/image38.png"/><Relationship Id="rId16" Type="http://schemas.openxmlformats.org/officeDocument/2006/relationships/hyperlink" Target="http://www.cimt.plymouth.ac.uk/projects/mepres/book8/bk8i4/bk8_4i5.htm" TargetMode="Externa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hyperlink" Target="http://www.kiwikidsnews.co.nz/games/2013/02/02/dart-board-rounding/" TargetMode="External"/><Relationship Id="rId5" Type="http://schemas.openxmlformats.org/officeDocument/2006/relationships/image" Target="../media/image6.png"/><Relationship Id="rId15" Type="http://schemas.openxmlformats.org/officeDocument/2006/relationships/hyperlink" Target="http://www.quia.com/hm/41141.html" TargetMode="External"/><Relationship Id="rId10" Type="http://schemas.openxmlformats.org/officeDocument/2006/relationships/hyperlink" Target="http://www.oswego.org/ocsd-web/games/Estimate/estimate.html" TargetMode="External"/><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hyperlink" Target="http://www.teachrkids.com/examples/rounding.asp?count=10&amp;round_type=4&amp;min_val=1000&amp;max_val=99999"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31.png"/><Relationship Id="rId12" Type="http://schemas.microsoft.com/office/2007/relationships/hdphoto" Target="../media/hdphoto13.wdp"/><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76.png"/><Relationship Id="rId5" Type="http://schemas.openxmlformats.org/officeDocument/2006/relationships/image" Target="../media/image6.png"/><Relationship Id="rId10" Type="http://schemas.openxmlformats.org/officeDocument/2006/relationships/image" Target="../media/image75.png"/><Relationship Id="rId4" Type="http://schemas.openxmlformats.org/officeDocument/2006/relationships/image" Target="../media/image5.pn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0.png"/><Relationship Id="rId3" Type="http://schemas.microsoft.com/office/2007/relationships/hdphoto" Target="../media/hdphoto5.wdp"/><Relationship Id="rId7" Type="http://schemas.openxmlformats.org/officeDocument/2006/relationships/image" Target="../media/image31.png"/><Relationship Id="rId12" Type="http://schemas.openxmlformats.org/officeDocument/2006/relationships/image" Target="../media/image79.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78.png"/><Relationship Id="rId5" Type="http://schemas.openxmlformats.org/officeDocument/2006/relationships/image" Target="../media/image6.png"/><Relationship Id="rId10" Type="http://schemas.openxmlformats.org/officeDocument/2006/relationships/image" Target="../media/image77.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8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31.png"/><Relationship Id="rId12" Type="http://schemas.openxmlformats.org/officeDocument/2006/relationships/image" Target="../media/image84.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83.png"/><Relationship Id="rId5" Type="http://schemas.openxmlformats.org/officeDocument/2006/relationships/image" Target="../media/image6.png"/><Relationship Id="rId10" Type="http://schemas.openxmlformats.org/officeDocument/2006/relationships/image" Target="../media/image82.png"/><Relationship Id="rId4" Type="http://schemas.openxmlformats.org/officeDocument/2006/relationships/image" Target="../media/image5.pn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7.png"/><Relationship Id="rId3" Type="http://schemas.microsoft.com/office/2007/relationships/hdphoto" Target="../media/hdphoto5.wdp"/><Relationship Id="rId7" Type="http://schemas.openxmlformats.org/officeDocument/2006/relationships/image" Target="../media/image31.png"/><Relationship Id="rId12" Type="http://schemas.openxmlformats.org/officeDocument/2006/relationships/image" Target="../media/image86.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14.wdp"/><Relationship Id="rId5" Type="http://schemas.openxmlformats.org/officeDocument/2006/relationships/image" Target="../media/image6.png"/><Relationship Id="rId10" Type="http://schemas.openxmlformats.org/officeDocument/2006/relationships/image" Target="../media/image85.png"/><Relationship Id="rId4" Type="http://schemas.openxmlformats.org/officeDocument/2006/relationships/image" Target="../media/image5.pn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15.wdp"/><Relationship Id="rId3" Type="http://schemas.microsoft.com/office/2007/relationships/hdphoto" Target="../media/hdphoto5.wdp"/><Relationship Id="rId7" Type="http://schemas.openxmlformats.org/officeDocument/2006/relationships/image" Target="../media/image31.png"/><Relationship Id="rId12" Type="http://schemas.openxmlformats.org/officeDocument/2006/relationships/image" Target="../media/image90.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89.png"/><Relationship Id="rId5" Type="http://schemas.openxmlformats.org/officeDocument/2006/relationships/image" Target="../media/image6.png"/><Relationship Id="rId15" Type="http://schemas.microsoft.com/office/2007/relationships/hdphoto" Target="../media/hdphoto16.wdp"/><Relationship Id="rId10" Type="http://schemas.openxmlformats.org/officeDocument/2006/relationships/image" Target="../media/image88.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91.png"/></Relationships>
</file>

<file path=ppt/slides/_rels/slide23.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11.png"/><Relationship Id="rId3" Type="http://schemas.openxmlformats.org/officeDocument/2006/relationships/image" Target="../media/image38.png"/><Relationship Id="rId7" Type="http://schemas.openxmlformats.org/officeDocument/2006/relationships/image" Target="../media/image25.png"/><Relationship Id="rId12" Type="http://schemas.microsoft.com/office/2007/relationships/hdphoto" Target="../media/hdphoto17.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94.png"/><Relationship Id="rId5" Type="http://schemas.openxmlformats.org/officeDocument/2006/relationships/image" Target="../media/image5.png"/><Relationship Id="rId10" Type="http://schemas.openxmlformats.org/officeDocument/2006/relationships/image" Target="../media/image93.jpeg"/><Relationship Id="rId4" Type="http://schemas.microsoft.com/office/2007/relationships/hdphoto" Target="../media/hdphoto5.wdp"/><Relationship Id="rId9" Type="http://schemas.openxmlformats.org/officeDocument/2006/relationships/image" Target="../media/image31.png"/><Relationship Id="rId1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33.png"/><Relationship Id="rId12" Type="http://schemas.openxmlformats.org/officeDocument/2006/relationships/image" Target="../media/image96.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18.wdp"/><Relationship Id="rId5" Type="http://schemas.openxmlformats.org/officeDocument/2006/relationships/image" Target="../media/image6.png"/><Relationship Id="rId10" Type="http://schemas.openxmlformats.org/officeDocument/2006/relationships/image" Target="../media/image95.png"/><Relationship Id="rId4" Type="http://schemas.openxmlformats.org/officeDocument/2006/relationships/image" Target="../media/image5.png"/><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97.png"/><Relationship Id="rId5" Type="http://schemas.openxmlformats.org/officeDocument/2006/relationships/image" Target="../media/image6.png"/><Relationship Id="rId10" Type="http://schemas.openxmlformats.org/officeDocument/2006/relationships/image" Target="../media/image46.png"/><Relationship Id="rId4" Type="http://schemas.openxmlformats.org/officeDocument/2006/relationships/image" Target="../media/image5.png"/><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9.png"/><Relationship Id="rId3" Type="http://schemas.microsoft.com/office/2007/relationships/hdphoto" Target="../media/hdphoto5.wdp"/><Relationship Id="rId7" Type="http://schemas.openxmlformats.org/officeDocument/2006/relationships/image" Target="../media/image35.png"/><Relationship Id="rId12" Type="http://schemas.openxmlformats.org/officeDocument/2006/relationships/image" Target="../media/image98.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17.wdp"/><Relationship Id="rId5" Type="http://schemas.openxmlformats.org/officeDocument/2006/relationships/image" Target="../media/image6.png"/><Relationship Id="rId10" Type="http://schemas.openxmlformats.org/officeDocument/2006/relationships/image" Target="../media/image94.png"/><Relationship Id="rId4" Type="http://schemas.openxmlformats.org/officeDocument/2006/relationships/image" Target="../media/image5.png"/><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0.png"/><Relationship Id="rId3" Type="http://schemas.microsoft.com/office/2007/relationships/hdphoto" Target="../media/hdphoto5.wdp"/><Relationship Id="rId7" Type="http://schemas.openxmlformats.org/officeDocument/2006/relationships/image" Target="../media/image25.png"/><Relationship Id="rId12"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52.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48.png"/><Relationship Id="rId1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20.wdp"/><Relationship Id="rId3" Type="http://schemas.microsoft.com/office/2007/relationships/hdphoto" Target="../media/hdphoto5.wdp"/><Relationship Id="rId7" Type="http://schemas.openxmlformats.org/officeDocument/2006/relationships/slide" Target="slide4.xml"/><Relationship Id="rId12" Type="http://schemas.openxmlformats.org/officeDocument/2006/relationships/image" Target="../media/image101.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19.wdp"/><Relationship Id="rId5" Type="http://schemas.openxmlformats.org/officeDocument/2006/relationships/image" Target="../media/image6.png"/><Relationship Id="rId15" Type="http://schemas.openxmlformats.org/officeDocument/2006/relationships/image" Target="../media/image34.png"/><Relationship Id="rId10" Type="http://schemas.openxmlformats.org/officeDocument/2006/relationships/image" Target="../media/image100.png"/><Relationship Id="rId4" Type="http://schemas.openxmlformats.org/officeDocument/2006/relationships/image" Target="../media/image5.png"/><Relationship Id="rId9" Type="http://schemas.openxmlformats.org/officeDocument/2006/relationships/image" Target="../media/image25.png"/><Relationship Id="rId14" Type="http://schemas.openxmlformats.org/officeDocument/2006/relationships/image" Target="../media/image102.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7.png"/><Relationship Id="rId2" Type="http://schemas.openxmlformats.org/officeDocument/2006/relationships/image" Target="../media/image5.png"/><Relationship Id="rId16" Type="http://schemas.openxmlformats.org/officeDocument/2006/relationships/image" Target="../media/image20.png"/><Relationship Id="rId20"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slide" Target="slide2.xml"/><Relationship Id="rId15" Type="http://schemas.openxmlformats.org/officeDocument/2006/relationships/image" Target="../media/image19.png"/><Relationship Id="rId10" Type="http://schemas.openxmlformats.org/officeDocument/2006/relationships/image" Target="../media/image10.png"/><Relationship Id="rId19"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11.png"/><Relationship Id="rId3" Type="http://schemas.openxmlformats.org/officeDocument/2006/relationships/image" Target="../media/image6.png"/><Relationship Id="rId21" Type="http://schemas.openxmlformats.org/officeDocument/2006/relationships/image" Target="../media/image10.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6.png"/><Relationship Id="rId2" Type="http://schemas.openxmlformats.org/officeDocument/2006/relationships/image" Target="../media/image5.png"/><Relationship Id="rId16" Type="http://schemas.openxmlformats.org/officeDocument/2006/relationships/slide" Target="slide3.xml"/><Relationship Id="rId20" Type="http://schemas.microsoft.com/office/2007/relationships/hdphoto" Target="../media/hdphoto4.wdp"/><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31.png"/><Relationship Id="rId5" Type="http://schemas.openxmlformats.org/officeDocument/2006/relationships/image" Target="../media/image26.jpe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7.pn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1.emf"/><Relationship Id="rId3" Type="http://schemas.microsoft.com/office/2007/relationships/hdphoto" Target="../media/hdphoto5.wdp"/><Relationship Id="rId7" Type="http://schemas.openxmlformats.org/officeDocument/2006/relationships/image" Target="../media/image39.png"/><Relationship Id="rId12" Type="http://schemas.openxmlformats.org/officeDocument/2006/relationships/package" Target="../embeddings/Microsoft_Excel_Worksheet.xlsx"/><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40.png"/><Relationship Id="rId5" Type="http://schemas.openxmlformats.org/officeDocument/2006/relationships/image" Target="../media/image6.png"/><Relationship Id="rId15" Type="http://schemas.openxmlformats.org/officeDocument/2006/relationships/image" Target="../media/image42.emf"/><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package" Target="../embeddings/Microsoft_Excel_Worksheet1.xlsx"/></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4.png"/><Relationship Id="rId3" Type="http://schemas.microsoft.com/office/2007/relationships/hdphoto" Target="../media/hdphoto5.wdp"/><Relationship Id="rId7" Type="http://schemas.openxmlformats.org/officeDocument/2006/relationships/image" Target="../media/image39.png"/><Relationship Id="rId12" Type="http://schemas.microsoft.com/office/2007/relationships/hdphoto" Target="../media/hdphoto6.wdp"/><Relationship Id="rId2" Type="http://schemas.openxmlformats.org/officeDocument/2006/relationships/image" Target="../media/image38.png"/><Relationship Id="rId16" Type="http://schemas.openxmlformats.org/officeDocument/2006/relationships/image" Target="../media/image45.emf"/><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5" Type="http://schemas.openxmlformats.org/officeDocument/2006/relationships/package" Target="../embeddings/Microsoft_Excel_Worksheet2.xlsx"/><Relationship Id="rId10" Type="http://schemas.openxmlformats.org/officeDocument/2006/relationships/image" Target="../media/image10.png"/><Relationship Id="rId4" Type="http://schemas.openxmlformats.org/officeDocument/2006/relationships/image" Target="../media/image25.png"/><Relationship Id="rId9" Type="http://schemas.openxmlformats.org/officeDocument/2006/relationships/image" Target="../media/image11.png"/><Relationship Id="rId14"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5.wdp"/><Relationship Id="rId7" Type="http://schemas.openxmlformats.org/officeDocument/2006/relationships/image" Target="../media/image30.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47.png"/><Relationship Id="rId5" Type="http://schemas.openxmlformats.org/officeDocument/2006/relationships/image" Target="../media/image6.png"/><Relationship Id="rId10" Type="http://schemas.openxmlformats.org/officeDocument/2006/relationships/image" Target="../media/image46.png"/><Relationship Id="rId4" Type="http://schemas.openxmlformats.org/officeDocument/2006/relationships/image" Target="../media/image5.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0.png"/><Relationship Id="rId3" Type="http://schemas.microsoft.com/office/2007/relationships/hdphoto" Target="../media/hdphoto5.wdp"/><Relationship Id="rId7" Type="http://schemas.openxmlformats.org/officeDocument/2006/relationships/image" Target="../media/image25.png"/><Relationship Id="rId12"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52.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48.png"/><Relationship Id="rId1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9.wdp"/><Relationship Id="rId3" Type="http://schemas.microsoft.com/office/2007/relationships/hdphoto" Target="../media/hdphoto5.wdp"/><Relationship Id="rId7" Type="http://schemas.openxmlformats.org/officeDocument/2006/relationships/image" Target="../media/image53.jpeg"/><Relationship Id="rId12" Type="http://schemas.openxmlformats.org/officeDocument/2006/relationships/image" Target="../media/image56.jpeg"/><Relationship Id="rId2" Type="http://schemas.openxmlformats.org/officeDocument/2006/relationships/image" Target="../media/image38.png"/><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55.jpe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hyperlink" Target="http://www.google.co.uk/imgres?q=video&amp;sa=X&amp;biw=1051&amp;bih=518&amp;tbm=isch&amp;tbnid=DXeoPzDJLa-5LM:&amp;imgrefurl=http://video.toptenreviews.com/&amp;docid=DZrKUR7N_HckcM&amp;imgurl=http://www.toptenreviews.com/video/splash/lg-55lw6500-p53638-video-1.jpg&amp;w=480&amp;h=270&amp;ei=53h1Ua67Hums0QX22ICICQ&amp;zoom=1&amp;ved=1t:3588,r:58,s:0,i:331&amp;iact=rc&amp;dur=757&amp;page=5&amp;tbnh=168&amp;tbnw=234&amp;start=54&amp;ndsp=15&amp;tx=112.3846435546875&amp;ty=74.23077392578125" TargetMode="External"/><Relationship Id="rId4" Type="http://schemas.openxmlformats.org/officeDocument/2006/relationships/image" Target="../media/image5.png"/><Relationship Id="rId9" Type="http://schemas.openxmlformats.org/officeDocument/2006/relationships/image" Target="../media/image54.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295000"/>
                    </a14:imgEffect>
                  </a14:imgLayer>
                </a14:imgProps>
              </a:ext>
              <a:ext uri="{28A0092B-C50C-407E-A947-70E740481C1C}">
                <a14:useLocalDpi xmlns:a14="http://schemas.microsoft.com/office/drawing/2010/main" val="0"/>
              </a:ext>
            </a:extLst>
          </a:blip>
          <a:srcRect/>
          <a:stretch>
            <a:fillRect/>
          </a:stretch>
        </p:blipFill>
        <p:spPr bwMode="auto">
          <a:xfrm>
            <a:off x="-117783" y="620688"/>
            <a:ext cx="9265029" cy="4584757"/>
          </a:xfrm>
          <a:prstGeom prst="rect">
            <a:avLst/>
          </a:prstGeom>
          <a:noFill/>
          <a:ln>
            <a:noFill/>
          </a:ln>
          <a:effectLst>
            <a:glow rad="228600">
              <a:schemeClr val="bg1">
                <a:lumMod val="85000"/>
                <a:alpha val="40000"/>
              </a:schemeClr>
            </a:glow>
            <a:outerShdw dist="35921" dir="2700000" algn="ctr" rotWithShape="0">
              <a:schemeClr val="bg2"/>
            </a:outerShdw>
            <a:reflection stA="20000" endPos="88000" dir="5400000" sy="-100000" algn="bl" rotWithShape="0"/>
            <a:softEdge rad="317500"/>
          </a:effectLst>
          <a:scene3d>
            <a:camera prst="orthographicFront"/>
            <a:lightRig rig="threePt" dir="t"/>
          </a:scene3d>
          <a:sp3d prstMaterial="softEdge"/>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603" y="4581128"/>
            <a:ext cx="6876256" cy="161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6104790"/>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Effect>
                      <a14:sharpenSoften amount="25000"/>
                    </a14:imgEffect>
                    <a14:imgEffect>
                      <a14:colorTemperature colorTemp="4700"/>
                    </a14:imgEffect>
                    <a14:imgEffect>
                      <a14:saturation sat="300000"/>
                    </a14:imgEffect>
                    <a14:imgEffect>
                      <a14:brightnessContrast bright="70000" contrast="7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2" y="0"/>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Vocabulary and Jobs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080018"/>
            <a:ext cx="8836907" cy="5229301"/>
            <a:chOff x="3275856" y="1196666"/>
            <a:chExt cx="5495639" cy="4896719"/>
          </a:xfrm>
        </p:grpSpPr>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196666"/>
              <a:ext cx="5144934" cy="4896719"/>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p:cNvSpPr/>
          <p:nvPr/>
        </p:nvSpPr>
        <p:spPr>
          <a:xfrm>
            <a:off x="959137" y="1460147"/>
            <a:ext cx="7573304" cy="3693319"/>
          </a:xfrm>
          <a:prstGeom prst="rect">
            <a:avLst/>
          </a:prstGeom>
        </p:spPr>
        <p:txBody>
          <a:bodyPr wrap="square">
            <a:spAutoFit/>
          </a:bodyPr>
          <a:lstStyle/>
          <a:p>
            <a:r>
              <a:rPr lang="en-GB" dirty="0">
                <a:latin typeface="Impact" pitchFamily="34" charset="0"/>
              </a:rPr>
              <a:t>Round</a:t>
            </a:r>
          </a:p>
          <a:p>
            <a:r>
              <a:rPr lang="en-GB" dirty="0">
                <a:latin typeface="Impact" pitchFamily="34" charset="0"/>
              </a:rPr>
              <a:t>Approximate</a:t>
            </a:r>
          </a:p>
          <a:p>
            <a:r>
              <a:rPr lang="en-GB" dirty="0">
                <a:latin typeface="Impact" pitchFamily="34" charset="0"/>
              </a:rPr>
              <a:t>Estimate</a:t>
            </a:r>
          </a:p>
          <a:p>
            <a:r>
              <a:rPr lang="en-GB" dirty="0">
                <a:latin typeface="Impact" pitchFamily="34" charset="0"/>
              </a:rPr>
              <a:t>Place Value</a:t>
            </a:r>
          </a:p>
          <a:p>
            <a:r>
              <a:rPr lang="en-GB" dirty="0">
                <a:latin typeface="Impact" pitchFamily="34" charset="0"/>
              </a:rPr>
              <a:t>Almost</a:t>
            </a:r>
          </a:p>
          <a:p>
            <a:r>
              <a:rPr lang="en-GB" dirty="0">
                <a:latin typeface="Impact" pitchFamily="34" charset="0"/>
              </a:rPr>
              <a:t>Around</a:t>
            </a:r>
          </a:p>
          <a:p>
            <a:r>
              <a:rPr lang="en-GB" dirty="0">
                <a:latin typeface="Impact" pitchFamily="34" charset="0"/>
              </a:rPr>
              <a:t>About</a:t>
            </a:r>
          </a:p>
          <a:p>
            <a:r>
              <a:rPr lang="en-GB" dirty="0">
                <a:latin typeface="Impact" pitchFamily="34" charset="0"/>
              </a:rPr>
              <a:t>Nearly</a:t>
            </a:r>
          </a:p>
          <a:p>
            <a:r>
              <a:rPr lang="en-GB" dirty="0">
                <a:latin typeface="Impact" pitchFamily="34" charset="0"/>
              </a:rPr>
              <a:t>Half/Halfway</a:t>
            </a:r>
          </a:p>
          <a:p>
            <a:r>
              <a:rPr lang="en-GB" dirty="0">
                <a:latin typeface="Impact" pitchFamily="34" charset="0"/>
              </a:rPr>
              <a:t>Rounding up</a:t>
            </a:r>
          </a:p>
          <a:p>
            <a:r>
              <a:rPr lang="en-GB" dirty="0">
                <a:latin typeface="Impact" pitchFamily="34" charset="0"/>
              </a:rPr>
              <a:t>Rounding down</a:t>
            </a:r>
          </a:p>
          <a:p>
            <a:endParaRPr lang="en-GB" dirty="0">
              <a:latin typeface="Impact" pitchFamily="34" charset="0"/>
            </a:endParaRPr>
          </a:p>
          <a:p>
            <a:r>
              <a:rPr lang="en-GB" sz="1200" dirty="0">
                <a:latin typeface="Impact" pitchFamily="34" charset="0"/>
              </a:rPr>
              <a:t>These are the word s you will use in this topic</a:t>
            </a:r>
          </a:p>
        </p:txBody>
      </p:sp>
      <p:pic>
        <p:nvPicPr>
          <p:cNvPr id="24" name="Picture 23"/>
          <p:cNvPicPr/>
          <p:nvPr/>
        </p:nvPicPr>
        <p:blipFill>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artisticPlasticWrap/>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21216" y="1025776"/>
            <a:ext cx="578663" cy="6632247"/>
          </a:xfrm>
          <a:prstGeom prst="rect">
            <a:avLst/>
          </a:prstGeom>
          <a:noFill/>
          <a:ln>
            <a:noFill/>
          </a:ln>
        </p:spPr>
      </p:pic>
      <p:cxnSp>
        <p:nvCxnSpPr>
          <p:cNvPr id="7" name="Straight Connector 6"/>
          <p:cNvCxnSpPr/>
          <p:nvPr/>
        </p:nvCxnSpPr>
        <p:spPr>
          <a:xfrm>
            <a:off x="959137" y="1139517"/>
            <a:ext cx="0" cy="4468838"/>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H="1">
            <a:off x="724419" y="1412776"/>
            <a:ext cx="5040560" cy="0"/>
          </a:xfrm>
          <a:prstGeom prst="line">
            <a:avLst/>
          </a:prstGeom>
        </p:spPr>
        <p:style>
          <a:lnRef idx="3">
            <a:schemeClr val="dk1"/>
          </a:lnRef>
          <a:fillRef idx="0">
            <a:schemeClr val="dk1"/>
          </a:fillRef>
          <a:effectRef idx="2">
            <a:schemeClr val="dk1"/>
          </a:effectRef>
          <a:fontRef idx="minor">
            <a:schemeClr val="tx1"/>
          </a:fontRef>
        </p:style>
      </p:cxnSp>
      <p:pic>
        <p:nvPicPr>
          <p:cNvPr id="31" name="Picture 3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889622" y="867454"/>
            <a:ext cx="219966" cy="1552707"/>
          </a:xfrm>
          <a:prstGeom prst="rect">
            <a:avLst/>
          </a:prstGeom>
          <a:noFill/>
          <a:ln>
            <a:noFill/>
          </a:ln>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000739" y="1129836"/>
            <a:ext cx="219966" cy="1552707"/>
          </a:xfrm>
          <a:prstGeom prst="rect">
            <a:avLst/>
          </a:prstGeom>
          <a:noFill/>
          <a:ln>
            <a:noFill/>
          </a:ln>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792354" y="1405071"/>
            <a:ext cx="219966" cy="1552707"/>
          </a:xfrm>
          <a:prstGeom prst="rect">
            <a:avLst/>
          </a:prstGeom>
          <a:noFill/>
          <a:ln>
            <a:noFill/>
          </a:ln>
        </p:spPr>
      </p:pic>
      <p:pic>
        <p:nvPicPr>
          <p:cNvPr id="39" name="Picture 3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893776" y="1664236"/>
            <a:ext cx="219966" cy="1552707"/>
          </a:xfrm>
          <a:prstGeom prst="rect">
            <a:avLst/>
          </a:prstGeom>
          <a:noFill/>
          <a:ln>
            <a:noFill/>
          </a:ln>
        </p:spPr>
      </p:pic>
      <p:pic>
        <p:nvPicPr>
          <p:cNvPr id="40" name="Picture 3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484372" y="1970964"/>
            <a:ext cx="219966" cy="1552707"/>
          </a:xfrm>
          <a:prstGeom prst="rect">
            <a:avLst/>
          </a:prstGeom>
          <a:noFill/>
          <a:ln>
            <a:noFill/>
          </a:ln>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525532" y="2253453"/>
            <a:ext cx="219966" cy="1552707"/>
          </a:xfrm>
          <a:prstGeom prst="rect">
            <a:avLst/>
          </a:prstGeom>
          <a:noFill/>
          <a:ln>
            <a:noFill/>
          </a:ln>
        </p:spPr>
      </p:pic>
      <p:pic>
        <p:nvPicPr>
          <p:cNvPr id="42" name="Picture 4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358362" y="2529843"/>
            <a:ext cx="219966" cy="1552707"/>
          </a:xfrm>
          <a:prstGeom prst="rect">
            <a:avLst/>
          </a:prstGeom>
          <a:noFill/>
          <a:ln>
            <a:noFill/>
          </a:ln>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476307" y="2811011"/>
            <a:ext cx="219966" cy="1552707"/>
          </a:xfrm>
          <a:prstGeom prst="rect">
            <a:avLst/>
          </a:prstGeom>
          <a:noFill/>
          <a:ln>
            <a:noFill/>
          </a:ln>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090865" y="3067635"/>
            <a:ext cx="219966" cy="1552707"/>
          </a:xfrm>
          <a:prstGeom prst="rect">
            <a:avLst/>
          </a:prstGeom>
          <a:noFill/>
          <a:ln>
            <a:noFill/>
          </a:ln>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301885" y="3631193"/>
            <a:ext cx="219966" cy="1552707"/>
          </a:xfrm>
          <a:prstGeom prst="rect">
            <a:avLst/>
          </a:prstGeom>
          <a:noFill/>
          <a:ln>
            <a:noFill/>
          </a:ln>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987896" y="3355419"/>
            <a:ext cx="219966" cy="1552707"/>
          </a:xfrm>
          <a:prstGeom prst="rect">
            <a:avLst/>
          </a:prstGeom>
          <a:noFill/>
          <a:ln>
            <a:noFill/>
          </a:ln>
        </p:spPr>
      </p:pic>
      <p:pic>
        <p:nvPicPr>
          <p:cNvPr id="49" name="Picture 48" descr="http://t0.gstatic.com/images?q=tbn:ANd9GcSV_QSd104kzYgOGG_GTGRlMdWISs8qccdrkRmnfR0rUmN1KdhQqA"/>
          <p:cNvPicPr/>
          <p:nvPr/>
        </p:nvPicPr>
        <p:blipFill rotWithShape="1">
          <a:blip r:embed="rId10">
            <a:duotone>
              <a:prstClr val="black"/>
              <a:schemeClr val="accent2">
                <a:tint val="45000"/>
                <a:satMod val="400000"/>
              </a:schemeClr>
            </a:duotone>
            <a:extLst>
              <a:ext uri="{BEBA8EAE-BF5A-486C-A8C5-ECC9F3942E4B}">
                <a14:imgProps xmlns:a14="http://schemas.microsoft.com/office/drawing/2010/main">
                  <a14:imgLayer r:embed="rId11">
                    <a14:imgEffect>
                      <a14:artisticPencilGrayscale/>
                    </a14:imgEffect>
                  </a14:imgLayer>
                </a14:imgProps>
              </a:ext>
              <a:ext uri="{28A0092B-C50C-407E-A947-70E740481C1C}">
                <a14:useLocalDpi xmlns:a14="http://schemas.microsoft.com/office/drawing/2010/main" val="0"/>
              </a:ext>
            </a:extLst>
          </a:blip>
          <a:srcRect/>
          <a:stretch/>
        </p:blipFill>
        <p:spPr bwMode="auto">
          <a:xfrm>
            <a:off x="911299" y="5655482"/>
            <a:ext cx="7853591" cy="439155"/>
          </a:xfrm>
          <a:prstGeom prst="rect">
            <a:avLst/>
          </a:prstGeom>
          <a:noFill/>
          <a:ln>
            <a:noFill/>
          </a:ln>
          <a:effectLst>
            <a:glow rad="228600">
              <a:schemeClr val="accent1">
                <a:alpha val="40000"/>
              </a:schemeClr>
            </a:glow>
          </a:effectLst>
        </p:spPr>
      </p:pic>
      <p:sp>
        <p:nvSpPr>
          <p:cNvPr id="50" name="Snip Diagonal Corner Rectangle 49"/>
          <p:cNvSpPr/>
          <p:nvPr/>
        </p:nvSpPr>
        <p:spPr>
          <a:xfrm>
            <a:off x="4578527" y="1533824"/>
            <a:ext cx="4313953" cy="3911400"/>
          </a:xfrm>
          <a:prstGeom prst="snip2DiagRect">
            <a:avLst>
              <a:gd name="adj1" fmla="val 13169"/>
              <a:gd name="adj2" fmla="val 12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12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9139" y="1161398"/>
            <a:ext cx="4451120" cy="19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1201116" y="3404817"/>
            <a:ext cx="4045445" cy="17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ectangle 51"/>
          <p:cNvSpPr/>
          <p:nvPr/>
        </p:nvSpPr>
        <p:spPr>
          <a:xfrm>
            <a:off x="5049683" y="1692522"/>
            <a:ext cx="3842797" cy="4247317"/>
          </a:xfrm>
          <a:prstGeom prst="rect">
            <a:avLst/>
          </a:prstGeom>
        </p:spPr>
        <p:txBody>
          <a:bodyPr wrap="square">
            <a:spAutoFit/>
          </a:bodyPr>
          <a:lstStyle/>
          <a:p>
            <a:r>
              <a:rPr lang="en-GB" dirty="0">
                <a:latin typeface="Arial Unicode MS" pitchFamily="34" charset="-128"/>
                <a:ea typeface="Arial Unicode MS" pitchFamily="34" charset="-128"/>
                <a:cs typeface="Arial Unicode MS" pitchFamily="34" charset="-128"/>
              </a:rPr>
              <a:t>Accountant</a:t>
            </a:r>
          </a:p>
          <a:p>
            <a:r>
              <a:rPr lang="en-GB" dirty="0">
                <a:latin typeface="Arial Unicode MS" pitchFamily="34" charset="-128"/>
                <a:ea typeface="Arial Unicode MS" pitchFamily="34" charset="-128"/>
                <a:cs typeface="Arial Unicode MS" pitchFamily="34" charset="-128"/>
              </a:rPr>
              <a:t>Government Stats</a:t>
            </a:r>
          </a:p>
          <a:p>
            <a:r>
              <a:rPr lang="en-GB" dirty="0">
                <a:latin typeface="Arial Unicode MS" pitchFamily="34" charset="-128"/>
                <a:ea typeface="Arial Unicode MS" pitchFamily="34" charset="-128"/>
                <a:cs typeface="Arial Unicode MS" pitchFamily="34" charset="-128"/>
              </a:rPr>
              <a:t>Builder</a:t>
            </a:r>
          </a:p>
          <a:p>
            <a:r>
              <a:rPr lang="en-GB" dirty="0">
                <a:latin typeface="Arial Unicode MS" pitchFamily="34" charset="-128"/>
                <a:ea typeface="Arial Unicode MS" pitchFamily="34" charset="-128"/>
                <a:cs typeface="Arial Unicode MS" pitchFamily="34" charset="-128"/>
              </a:rPr>
              <a:t>Newspaper</a:t>
            </a:r>
          </a:p>
          <a:p>
            <a:r>
              <a:rPr lang="en-GB" dirty="0">
                <a:latin typeface="Arial Unicode MS" pitchFamily="34" charset="-128"/>
                <a:ea typeface="Arial Unicode MS" pitchFamily="34" charset="-128"/>
                <a:cs typeface="Arial Unicode MS" pitchFamily="34" charset="-128"/>
              </a:rPr>
              <a:t>Chef</a:t>
            </a:r>
          </a:p>
          <a:p>
            <a:r>
              <a:rPr lang="en-GB" dirty="0">
                <a:latin typeface="Arial Unicode MS" pitchFamily="34" charset="-128"/>
                <a:ea typeface="Arial Unicode MS" pitchFamily="34" charset="-128"/>
                <a:cs typeface="Arial Unicode MS" pitchFamily="34" charset="-128"/>
              </a:rPr>
              <a:t>Manager</a:t>
            </a:r>
          </a:p>
          <a:p>
            <a:r>
              <a:rPr lang="en-GB" dirty="0">
                <a:latin typeface="Arial Unicode MS" pitchFamily="34" charset="-128"/>
                <a:ea typeface="Arial Unicode MS" pitchFamily="34" charset="-128"/>
                <a:cs typeface="Arial Unicode MS" pitchFamily="34" charset="-128"/>
              </a:rPr>
              <a:t>Weather</a:t>
            </a:r>
          </a:p>
          <a:p>
            <a:r>
              <a:rPr lang="en-GB" dirty="0">
                <a:latin typeface="Arial Unicode MS" pitchFamily="34" charset="-128"/>
                <a:ea typeface="Arial Unicode MS" pitchFamily="34" charset="-128"/>
                <a:cs typeface="Arial Unicode MS" pitchFamily="34" charset="-128"/>
              </a:rPr>
              <a:t>Fisherman</a:t>
            </a:r>
          </a:p>
          <a:p>
            <a:r>
              <a:rPr lang="en-GB" dirty="0">
                <a:latin typeface="Arial Unicode MS" pitchFamily="34" charset="-128"/>
                <a:ea typeface="Arial Unicode MS" pitchFamily="34" charset="-128"/>
                <a:cs typeface="Arial Unicode MS" pitchFamily="34" charset="-128"/>
              </a:rPr>
              <a:t>…. Can you think of more?</a:t>
            </a:r>
          </a:p>
          <a:p>
            <a:r>
              <a:rPr lang="en-GB" dirty="0">
                <a:latin typeface="Arial Unicode MS" pitchFamily="34" charset="-128"/>
                <a:ea typeface="Arial Unicode MS" pitchFamily="34" charset="-128"/>
                <a:cs typeface="Arial Unicode MS" pitchFamily="34" charset="-128"/>
              </a:rPr>
              <a:t>…………………………………</a:t>
            </a:r>
          </a:p>
          <a:p>
            <a:r>
              <a:rPr lang="en-GB" dirty="0">
                <a:latin typeface="Arial Unicode MS" pitchFamily="34" charset="-128"/>
                <a:ea typeface="Arial Unicode MS" pitchFamily="34" charset="-128"/>
                <a:cs typeface="Arial Unicode MS" pitchFamily="34" charset="-128"/>
              </a:rPr>
              <a:t>…………………………………</a:t>
            </a:r>
          </a:p>
          <a:p>
            <a:endParaRPr lang="en-GB" dirty="0">
              <a:latin typeface="Arial Unicode MS" pitchFamily="34" charset="-128"/>
              <a:ea typeface="Arial Unicode MS" pitchFamily="34" charset="-128"/>
              <a:cs typeface="Arial Unicode MS" pitchFamily="34" charset="-128"/>
            </a:endParaRPr>
          </a:p>
          <a:p>
            <a:endParaRPr lang="en-GB" dirty="0">
              <a:latin typeface="Impact" pitchFamily="34" charset="0"/>
            </a:endParaRPr>
          </a:p>
          <a:p>
            <a:endParaRPr lang="en-GB" dirty="0">
              <a:latin typeface="Impact" pitchFamily="34" charset="0"/>
            </a:endParaRPr>
          </a:p>
          <a:p>
            <a:endParaRPr lang="en-GB" dirty="0">
              <a:latin typeface="Impact" pitchFamily="34" charset="0"/>
            </a:endParaRPr>
          </a:p>
        </p:txBody>
      </p:sp>
      <p:pic>
        <p:nvPicPr>
          <p:cNvPr id="37"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25889" y="511550"/>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6" name="Group 55"/>
          <p:cNvGrpSpPr/>
          <p:nvPr/>
        </p:nvGrpSpPr>
        <p:grpSpPr>
          <a:xfrm>
            <a:off x="111805" y="63618"/>
            <a:ext cx="715779" cy="1357394"/>
            <a:chOff x="349147" y="1300296"/>
            <a:chExt cx="2206628" cy="4532570"/>
          </a:xfrm>
        </p:grpSpPr>
        <p:pic>
          <p:nvPicPr>
            <p:cNvPr id="57" name="Picture 5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58" name="Picture 5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49147" y="2757323"/>
              <a:ext cx="1293947" cy="1293953"/>
            </a:xfrm>
            <a:prstGeom prst="rect">
              <a:avLst/>
            </a:prstGeom>
            <a:noFill/>
            <a:ln>
              <a:noFill/>
            </a:ln>
          </p:spPr>
        </p:pic>
      </p:grpSp>
      <p:pic>
        <p:nvPicPr>
          <p:cNvPr id="2" name="Picture 2" descr="http://upload.wikimedia.org/wikipedia/commons/4/4f/US_Navy_080823-N-1328S-001_Builder_2nd_Class_Gabriel_Kelley,_assigned_to_Navy_Mobile_Construction_Battalion_%28NMCB%29_133,_cuts_wood_planks_for_the_reconstruction_of_Mwan_Elementary_School_during_a_Pacific_Partnership_engineering_.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3374" y="5315034"/>
            <a:ext cx="1497359" cy="9942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nationalcareersservice.direct.gov.uk/SiteCollectionImages/Job%20Profile%20Photos/Job%20Profile%20Photos/Chef.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25889" y="5216353"/>
            <a:ext cx="1784282" cy="119164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50568" y="5146620"/>
            <a:ext cx="2284433" cy="1261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76675" y="5074105"/>
            <a:ext cx="1667560" cy="1275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429366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Effect>
                      <a14:sharpenSoften amount="25000"/>
                    </a14:imgEffect>
                    <a14:imgEffect>
                      <a14:colorTemperature colorTemp="4700"/>
                    </a14:imgEffect>
                    <a14:imgEffect>
                      <a14:saturation sat="300000"/>
                    </a14:imgEffect>
                    <a14:imgEffect>
                      <a14:brightnessContrast bright="70000" contrast="7000"/>
                    </a14:imgEffect>
                  </a14:imgLayer>
                </a14:imgProps>
              </a:ext>
              <a:ext uri="{28A0092B-C50C-407E-A947-70E740481C1C}">
                <a14:useLocalDpi xmlns:a14="http://schemas.microsoft.com/office/drawing/2010/main" val="0"/>
              </a:ext>
            </a:extLst>
          </a:blip>
          <a:srcRect/>
          <a:stretch>
            <a:fillRect/>
          </a:stretch>
        </p:blipFill>
        <p:spPr bwMode="auto">
          <a:xfrm>
            <a:off x="152400" y="8939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Concept Activity</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213223" y="1179428"/>
            <a:ext cx="8751265"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111805" y="63618"/>
            <a:ext cx="715779" cy="1357394"/>
            <a:chOff x="349147" y="1300296"/>
            <a:chExt cx="2206628" cy="4532570"/>
          </a:xfrm>
        </p:grpSpPr>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9147" y="2757323"/>
              <a:ext cx="1293947" cy="1293953"/>
            </a:xfrm>
            <a:prstGeom prst="rect">
              <a:avLst/>
            </a:prstGeom>
            <a:noFill/>
            <a:ln>
              <a:noFill/>
            </a:ln>
          </p:spPr>
        </p:pic>
      </p:gr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72354" y="1509115"/>
            <a:ext cx="7476361" cy="501622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102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8224" y="3015314"/>
            <a:ext cx="1571625" cy="19431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1029"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20495" y="4365104"/>
            <a:ext cx="1311275" cy="493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Rectangle 1"/>
          <p:cNvSpPr/>
          <p:nvPr/>
        </p:nvSpPr>
        <p:spPr>
          <a:xfrm>
            <a:off x="213224" y="1511751"/>
            <a:ext cx="4862832" cy="1754326"/>
          </a:xfrm>
          <a:prstGeom prst="rect">
            <a:avLst/>
          </a:prstGeom>
        </p:spPr>
        <p:txBody>
          <a:bodyPr wrap="square">
            <a:spAutoFit/>
          </a:bodyPr>
          <a:lstStyle/>
          <a:p>
            <a:r>
              <a:rPr lang="en-GB" dirty="0">
                <a:latin typeface="Candara" pitchFamily="34" charset="0"/>
              </a:rPr>
              <a:t>Around the world in 180 minutes</a:t>
            </a:r>
          </a:p>
          <a:p>
            <a:r>
              <a:rPr lang="en-GB" dirty="0">
                <a:latin typeface="Candara" pitchFamily="34" charset="0"/>
              </a:rPr>
              <a:t>In Pairs: Turn these distances into numbers that you can more easily communicate. Be prepared to share your ideas with the group when you have finished.</a:t>
            </a:r>
          </a:p>
          <a:p>
            <a:r>
              <a:rPr lang="en-GB" dirty="0"/>
              <a:t> </a:t>
            </a:r>
          </a:p>
        </p:txBody>
      </p:sp>
    </p:spTree>
    <p:extLst>
      <p:ext uri="{BB962C8B-B14F-4D97-AF65-F5344CB8AC3E}">
        <p14:creationId xmlns:p14="http://schemas.microsoft.com/office/powerpoint/2010/main" val="386828612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Effect>
                      <a14:sharpenSoften amount="25000"/>
                    </a14:imgEffect>
                    <a14:imgEffect>
                      <a14:colorTemperature colorTemp="4700"/>
                    </a14:imgEffect>
                    <a14:imgEffect>
                      <a14:saturation sat="300000"/>
                    </a14:imgEffect>
                    <a14:imgEffect>
                      <a14:brightnessContrast bright="70000" contrast="7000"/>
                    </a14:imgEffect>
                  </a14:imgLayer>
                </a14:imgProps>
              </a:ext>
              <a:ext uri="{28A0092B-C50C-407E-A947-70E740481C1C}">
                <a14:useLocalDpi xmlns:a14="http://schemas.microsoft.com/office/drawing/2010/main" val="0"/>
              </a:ext>
            </a:extLst>
          </a:blip>
          <a:srcRect/>
          <a:stretch>
            <a:fillRect/>
          </a:stretch>
        </p:blipFill>
        <p:spPr bwMode="auto">
          <a:xfrm>
            <a:off x="-34448" y="919369"/>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251520" y="1566652"/>
            <a:ext cx="4063605" cy="923330"/>
          </a:xfrm>
          <a:prstGeom prst="rect">
            <a:avLst/>
          </a:prstGeom>
        </p:spPr>
        <p:txBody>
          <a:bodyPr wrap="square">
            <a:spAutoFit/>
          </a:bodyPr>
          <a:lstStyle/>
          <a:p>
            <a:r>
              <a:rPr lang="en-GB" dirty="0">
                <a:latin typeface="Impact" pitchFamily="34" charset="0"/>
              </a:rPr>
              <a:t>When to round up or down</a:t>
            </a:r>
          </a:p>
          <a:p>
            <a:endParaRPr lang="en-GB" sz="1200" dirty="0">
              <a:latin typeface="Impact" pitchFamily="34" charset="0"/>
            </a:endParaRPr>
          </a:p>
          <a:p>
            <a:r>
              <a:rPr lang="en-GB" sz="1200" dirty="0">
                <a:latin typeface="Impact" pitchFamily="34" charset="0"/>
              </a:rPr>
              <a:t>Round a number ‘UP’ when you have half or more </a:t>
            </a:r>
          </a:p>
          <a:p>
            <a:r>
              <a:rPr lang="en-GB" sz="1200" dirty="0">
                <a:latin typeface="Impact" pitchFamily="34" charset="0"/>
              </a:rPr>
              <a:t>of your chosen place value</a:t>
            </a:r>
          </a:p>
        </p:txBody>
      </p:sp>
      <p:pic>
        <p:nvPicPr>
          <p:cNvPr id="2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 23"/>
          <p:cNvGrpSpPr/>
          <p:nvPr/>
        </p:nvGrpSpPr>
        <p:grpSpPr>
          <a:xfrm>
            <a:off x="111805" y="63618"/>
            <a:ext cx="715779" cy="1357394"/>
            <a:chOff x="349147" y="1300296"/>
            <a:chExt cx="2206628" cy="4532570"/>
          </a:xfrm>
        </p:grpSpPr>
        <p:pic>
          <p:nvPicPr>
            <p:cNvPr id="26" name="Picture 2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9147" y="2757323"/>
              <a:ext cx="1293947" cy="1293953"/>
            </a:xfrm>
            <a:prstGeom prst="rect">
              <a:avLst/>
            </a:prstGeom>
            <a:noFill/>
            <a:ln>
              <a:noFill/>
            </a:ln>
          </p:spPr>
        </p:pic>
      </p:grpSp>
      <p:pic>
        <p:nvPicPr>
          <p:cNvPr id="2063"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683" y="2767990"/>
            <a:ext cx="5254405" cy="37591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8" name="Oval 16"/>
          <p:cNvSpPr>
            <a:spLocks noChangeArrowheads="1"/>
          </p:cNvSpPr>
          <p:nvPr/>
        </p:nvSpPr>
        <p:spPr bwMode="auto">
          <a:xfrm>
            <a:off x="5644282" y="2898157"/>
            <a:ext cx="3232150" cy="3498850"/>
          </a:xfrm>
          <a:prstGeom prst="ellipse">
            <a:avLst/>
          </a:prstGeom>
          <a:solidFill>
            <a:srgbClr val="EF85B5"/>
          </a:solidFill>
          <a:ln w="25400" algn="in">
            <a:solidFill>
              <a:srgbClr val="EEC4E8"/>
            </a:solidFill>
            <a:round/>
            <a:headEnd/>
            <a:tailEnd/>
          </a:ln>
          <a:effectLst/>
        </p:spPr>
        <p:txBody>
          <a:bodyPr vert="horz" wrap="square" lIns="36576" tIns="36576" rIns="36576" bIns="36576" numCol="1" anchor="t" anchorCtr="0" compatLnSpc="1">
            <a:prstTxWarp prst="textNoShape">
              <a:avLst/>
            </a:prstTxWarp>
          </a:bodyPr>
          <a:lstStyle/>
          <a:p>
            <a:endParaRPr lang="en-GB"/>
          </a:p>
        </p:txBody>
      </p:sp>
      <p:pic>
        <p:nvPicPr>
          <p:cNvPr id="307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91879" y="1449443"/>
            <a:ext cx="5423245" cy="1555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Image result for rounding hill">
            <a:extLst>
              <a:ext uri="{FF2B5EF4-FFF2-40B4-BE49-F238E27FC236}">
                <a16:creationId xmlns:a16="http://schemas.microsoft.com/office/drawing/2014/main" id="{D173E8B5-898E-6B89-CE7D-5C7D046B32E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23879" y="3516505"/>
            <a:ext cx="3072956" cy="23371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92078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Effect>
                      <a14:sharpenSoften amount="25000"/>
                    </a14:imgEffect>
                    <a14:imgEffect>
                      <a14:colorTemperature colorTemp="4700"/>
                    </a14:imgEffect>
                    <a14:imgEffect>
                      <a14:saturation sat="300000"/>
                    </a14:imgEffect>
                    <a14:imgEffect>
                      <a14:brightnessContrast bright="70000" contrast="7000"/>
                    </a14:imgEffect>
                  </a14:imgLayer>
                </a14:imgProps>
              </a:ext>
              <a:ext uri="{28A0092B-C50C-407E-A947-70E740481C1C}">
                <a14:useLocalDpi xmlns:a14="http://schemas.microsoft.com/office/drawing/2010/main" val="0"/>
              </a:ext>
            </a:extLst>
          </a:blip>
          <a:srcRect/>
          <a:stretch>
            <a:fillRect/>
          </a:stretch>
        </p:blipFill>
        <p:spPr bwMode="auto">
          <a:xfrm>
            <a:off x="-34448" y="919369"/>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2" y="-43408"/>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21262" y="1334460"/>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724419" y="1556792"/>
            <a:ext cx="4063605" cy="369332"/>
          </a:xfrm>
          <a:prstGeom prst="rect">
            <a:avLst/>
          </a:prstGeom>
        </p:spPr>
        <p:txBody>
          <a:bodyPr wrap="square">
            <a:spAutoFit/>
          </a:bodyPr>
          <a:lstStyle/>
          <a:p>
            <a:r>
              <a:rPr lang="en-GB" dirty="0">
                <a:latin typeface="Impact" pitchFamily="34" charset="0"/>
              </a:rPr>
              <a:t>When to round up or down</a:t>
            </a:r>
          </a:p>
        </p:txBody>
      </p:sp>
      <p:grpSp>
        <p:nvGrpSpPr>
          <p:cNvPr id="24" name="Group 23"/>
          <p:cNvGrpSpPr/>
          <p:nvPr/>
        </p:nvGrpSpPr>
        <p:grpSpPr>
          <a:xfrm>
            <a:off x="111805" y="63618"/>
            <a:ext cx="715779" cy="1357394"/>
            <a:chOff x="349147" y="1300296"/>
            <a:chExt cx="2206628" cy="4532570"/>
          </a:xfrm>
        </p:grpSpPr>
        <p:pic>
          <p:nvPicPr>
            <p:cNvPr id="26" name="Picture 2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9147" y="2757323"/>
              <a:ext cx="1293947" cy="1293953"/>
            </a:xfrm>
            <a:prstGeom prst="rect">
              <a:avLst/>
            </a:prstGeom>
            <a:noFill/>
            <a:ln>
              <a:noFill/>
            </a:ln>
          </p:spPr>
        </p:pic>
      </p:grpSp>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595" y="1824625"/>
            <a:ext cx="8489900" cy="482853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
        <p:nvSpPr>
          <p:cNvPr id="21" name="Rectangle 20"/>
          <p:cNvSpPr>
            <a:spLocks noChangeArrowheads="1"/>
          </p:cNvSpPr>
          <p:nvPr/>
        </p:nvSpPr>
        <p:spPr bwMode="auto">
          <a:xfrm>
            <a:off x="360678" y="10816234"/>
            <a:ext cx="4572000" cy="94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Aft>
                <a:spcPts val="0"/>
              </a:spcAft>
            </a:pPr>
            <a:r>
              <a:rPr lang="en-GB" sz="1200" u="sng" kern="1200">
                <a:solidFill>
                  <a:srgbClr val="000000"/>
                </a:solidFill>
                <a:effectLst/>
                <a:latin typeface="Arial"/>
                <a:ea typeface="Times New Roman"/>
                <a:hlinkClick r:id="rId10"/>
              </a:rPr>
              <a:t>http://www.youtube.com/watch?v=3afU6JQG15I</a:t>
            </a:r>
            <a:r>
              <a:rPr lang="en-GB" sz="7200" u="sng">
                <a:solidFill>
                  <a:srgbClr val="000000"/>
                </a:solidFill>
                <a:effectLst/>
                <a:latin typeface="Times New Roman"/>
                <a:ea typeface="Times New Roman"/>
              </a:rPr>
              <a:t> </a:t>
            </a:r>
            <a:endParaRPr lang="en-GB" sz="1200">
              <a:effectLst/>
              <a:latin typeface="Times New Roman"/>
              <a:ea typeface="Times New Roman"/>
            </a:endParaRPr>
          </a:p>
        </p:txBody>
      </p:sp>
      <p:pic>
        <p:nvPicPr>
          <p:cNvPr id="4100" name="Picture 2263" descr="j0205582"/>
          <p:cNvPicPr>
            <a:picLocks noGrp="1"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311" y="1926124"/>
            <a:ext cx="7239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11"/>
          <p:cNvSpPr>
            <a:spLocks noChangeArrowheads="1"/>
          </p:cNvSpPr>
          <p:nvPr/>
        </p:nvSpPr>
        <p:spPr bwMode="auto">
          <a:xfrm>
            <a:off x="724419" y="2063642"/>
            <a:ext cx="40636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Arial" pitchFamily="34" charset="0"/>
                <a:ea typeface="Times New Roman" pitchFamily="18" charset="0"/>
                <a:cs typeface="Arial" pitchFamily="34" charset="0"/>
                <a:hlinkClick r:id="rId10"/>
              </a:rPr>
              <a:t>http://www.youtube.com/watch?v=3afU6JQG15I</a:t>
            </a: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pic>
        <p:nvPicPr>
          <p:cNvPr id="19"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053746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Effect>
                      <a14:sharpenSoften amount="25000"/>
                    </a14:imgEffect>
                    <a14:imgEffect>
                      <a14:colorTemperature colorTemp="4700"/>
                    </a14:imgEffect>
                    <a14:imgEffect>
                      <a14:saturation sat="300000"/>
                    </a14:imgEffect>
                    <a14:imgEffect>
                      <a14:brightnessContrast bright="70000" contrast="7000"/>
                    </a14:imgEffect>
                  </a14:imgLayer>
                </a14:imgProps>
              </a:ext>
              <a:ext uri="{28A0092B-C50C-407E-A947-70E740481C1C}">
                <a14:useLocalDpi xmlns:a14="http://schemas.microsoft.com/office/drawing/2010/main" val="0"/>
              </a:ext>
            </a:extLst>
          </a:blip>
          <a:srcRect/>
          <a:stretch>
            <a:fillRect/>
          </a:stretch>
        </p:blipFill>
        <p:spPr bwMode="auto">
          <a:xfrm>
            <a:off x="-33853" y="930221"/>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2449" y="1161279"/>
            <a:ext cx="8926572" cy="5491882"/>
            <a:chOff x="3274536" y="1158594"/>
            <a:chExt cx="5551401" cy="4934791"/>
          </a:xfrm>
        </p:grpSpPr>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0487" y="115859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 23"/>
          <p:cNvGrpSpPr/>
          <p:nvPr/>
        </p:nvGrpSpPr>
        <p:grpSpPr>
          <a:xfrm>
            <a:off x="111805" y="63618"/>
            <a:ext cx="715779" cy="1357394"/>
            <a:chOff x="349147" y="1300296"/>
            <a:chExt cx="2206628" cy="4532570"/>
          </a:xfrm>
        </p:grpSpPr>
        <p:pic>
          <p:nvPicPr>
            <p:cNvPr id="26" name="Picture 2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9147" y="2757323"/>
              <a:ext cx="1293947" cy="1293953"/>
            </a:xfrm>
            <a:prstGeom prst="rect">
              <a:avLst/>
            </a:prstGeom>
            <a:noFill/>
            <a:ln>
              <a:noFill/>
            </a:ln>
          </p:spPr>
        </p:pic>
      </p:grpSp>
      <p:sp>
        <p:nvSpPr>
          <p:cNvPr id="7" name="Control 7"/>
          <p:cNvSpPr>
            <a:spLocks noChangeArrowheads="1" noChangeShapeType="1"/>
          </p:cNvSpPr>
          <p:nvPr/>
        </p:nvSpPr>
        <p:spPr bwMode="auto">
          <a:xfrm>
            <a:off x="8572500" y="3544888"/>
            <a:ext cx="3128963" cy="4689475"/>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GB"/>
          </a:p>
        </p:txBody>
      </p:sp>
      <p:pic>
        <p:nvPicPr>
          <p:cNvPr id="1229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661" y="1700807"/>
            <a:ext cx="8504839" cy="4952353"/>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Tree>
    <p:extLst>
      <p:ext uri="{BB962C8B-B14F-4D97-AF65-F5344CB8AC3E}">
        <p14:creationId xmlns:p14="http://schemas.microsoft.com/office/powerpoint/2010/main" val="1954140667"/>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Effect>
                      <a14:sharpenSoften amount="25000"/>
                    </a14:imgEffect>
                    <a14:imgEffect>
                      <a14:colorTemperature colorTemp="4700"/>
                    </a14:imgEffect>
                    <a14:imgEffect>
                      <a14:saturation sat="300000"/>
                    </a14:imgEffect>
                    <a14:imgEffect>
                      <a14:brightnessContrast bright="70000" contrast="7000"/>
                    </a14:imgEffect>
                  </a14:imgLayer>
                </a14:imgProps>
              </a:ext>
              <a:ext uri="{28A0092B-C50C-407E-A947-70E740481C1C}">
                <a14:useLocalDpi xmlns:a14="http://schemas.microsoft.com/office/drawing/2010/main" val="0"/>
              </a:ext>
            </a:extLst>
          </a:blip>
          <a:srcRect/>
          <a:stretch>
            <a:fillRect/>
          </a:stretch>
        </p:blipFill>
        <p:spPr bwMode="auto">
          <a:xfrm>
            <a:off x="152400" y="8939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Main Teach</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736"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 23"/>
          <p:cNvGrpSpPr/>
          <p:nvPr/>
        </p:nvGrpSpPr>
        <p:grpSpPr>
          <a:xfrm>
            <a:off x="111805" y="63618"/>
            <a:ext cx="715779" cy="1357394"/>
            <a:chOff x="349147" y="1300296"/>
            <a:chExt cx="2206628" cy="4532570"/>
          </a:xfrm>
        </p:grpSpPr>
        <p:pic>
          <p:nvPicPr>
            <p:cNvPr id="26" name="Picture 2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9147" y="2757323"/>
              <a:ext cx="1293947" cy="1293953"/>
            </a:xfrm>
            <a:prstGeom prst="rect">
              <a:avLst/>
            </a:prstGeom>
            <a:noFill/>
            <a:ln>
              <a:noFill/>
            </a:ln>
          </p:spPr>
        </p:pic>
      </p:grpSp>
      <p:pic>
        <p:nvPicPr>
          <p:cNvPr id="307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668" y="1457069"/>
            <a:ext cx="3661092" cy="4924259"/>
          </a:xfrm>
          <a:prstGeom prst="rect">
            <a:avLst/>
          </a:prstGeom>
          <a:noFill/>
          <a:ln>
            <a:noFill/>
          </a:ln>
          <a:effectLst>
            <a:glow rad="63500">
              <a:srgbClr val="EF85B5">
                <a:alpha val="40000"/>
              </a:srgbClr>
            </a:glow>
            <a:outerShdw dist="35921" dir="2700000" algn="ctr" rotWithShape="0">
              <a:srgbClr val="EEECE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2058414463"/>
              </p:ext>
            </p:extLst>
          </p:nvPr>
        </p:nvGraphicFramePr>
        <p:xfrm>
          <a:off x="5292080" y="1857243"/>
          <a:ext cx="3019655" cy="4525966"/>
        </p:xfrm>
        <a:graphic>
          <a:graphicData uri="http://schemas.openxmlformats.org/drawingml/2006/table">
            <a:tbl>
              <a:tblPr/>
              <a:tblGrid>
                <a:gridCol w="658442">
                  <a:extLst>
                    <a:ext uri="{9D8B030D-6E8A-4147-A177-3AD203B41FA5}">
                      <a16:colId xmlns:a16="http://schemas.microsoft.com/office/drawing/2014/main" val="20000"/>
                    </a:ext>
                  </a:extLst>
                </a:gridCol>
                <a:gridCol w="833512">
                  <a:extLst>
                    <a:ext uri="{9D8B030D-6E8A-4147-A177-3AD203B41FA5}">
                      <a16:colId xmlns:a16="http://schemas.microsoft.com/office/drawing/2014/main" val="20001"/>
                    </a:ext>
                  </a:extLst>
                </a:gridCol>
                <a:gridCol w="1527701">
                  <a:extLst>
                    <a:ext uri="{9D8B030D-6E8A-4147-A177-3AD203B41FA5}">
                      <a16:colId xmlns:a16="http://schemas.microsoft.com/office/drawing/2014/main" val="20002"/>
                    </a:ext>
                  </a:extLst>
                </a:gridCol>
              </a:tblGrid>
              <a:tr h="850966">
                <a:tc>
                  <a:txBody>
                    <a:bodyPr/>
                    <a:lstStyle/>
                    <a:p>
                      <a:pPr marR="0" indent="0" algn="l" rtl="0">
                        <a:lnSpc>
                          <a:spcPct val="119000"/>
                        </a:lnSpc>
                        <a:spcBef>
                          <a:spcPts val="0"/>
                        </a:spcBef>
                        <a:spcAft>
                          <a:spcPts val="600"/>
                        </a:spcAft>
                      </a:pPr>
                      <a:r>
                        <a:rPr lang="en-GB" sz="1400" kern="1400">
                          <a:solidFill>
                            <a:srgbClr val="000000"/>
                          </a:solidFill>
                          <a:effectLst/>
                          <a:latin typeface="Calibri"/>
                        </a:rPr>
                        <a:t>Cards</a:t>
                      </a:r>
                      <a:endParaRPr lang="en-GB" sz="1000" kern="1400">
                        <a:solidFill>
                          <a:srgbClr val="000000"/>
                        </a:solidFill>
                        <a:effectLst/>
                        <a:latin typeface="Calibri"/>
                      </a:endParaRPr>
                    </a:p>
                  </a:txBody>
                  <a:tcPr marL="35305" marR="35305" marT="35305" marB="35305">
                    <a:lnL w="12700" cap="flat" cmpd="sng" algn="ctr">
                      <a:solidFill>
                        <a:srgbClr val="7F7F7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solidFill>
                            <a:srgbClr val="000000"/>
                          </a:solidFill>
                          <a:effectLst/>
                          <a:latin typeface="Calibri"/>
                        </a:rPr>
                        <a:t>Rounded  to</a:t>
                      </a:r>
                      <a:endParaRPr lang="en-GB" sz="1000" kern="1400">
                        <a:solidFill>
                          <a:srgbClr val="000000"/>
                        </a:solidFill>
                        <a:effectLst/>
                        <a:latin typeface="Calibri"/>
                      </a:endParaRPr>
                    </a:p>
                  </a:txBody>
                  <a:tcPr marL="35305" marR="35305" marT="35305" marB="353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solidFill>
                            <a:srgbClr val="000000"/>
                          </a:solidFill>
                          <a:effectLst/>
                          <a:latin typeface="Calibri"/>
                        </a:rPr>
                        <a:t>Written rounded number</a:t>
                      </a:r>
                      <a:endParaRPr lang="en-GB" sz="1000" kern="1400">
                        <a:solidFill>
                          <a:srgbClr val="000000"/>
                        </a:solidFill>
                        <a:effectLst/>
                        <a:latin typeface="Calibri"/>
                      </a:endParaRPr>
                    </a:p>
                  </a:txBody>
                  <a:tcPr marL="35305" marR="35305" marT="35305" marB="35305">
                    <a:lnL w="12700" cap="flat" cmpd="sng" algn="ctr">
                      <a:solidFill>
                        <a:srgbClr val="000000"/>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7500">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7F7F7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000000"/>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7500">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7F7F7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000000"/>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7500">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7F7F7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000000"/>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7500">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7F7F7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000000"/>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7500">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7F7F7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000000"/>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67500">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7F7F7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000000"/>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67500">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7F7F7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000000"/>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67500">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7F7F7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000000"/>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67500">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7F7F7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000000"/>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67500">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7F7F7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solidFill>
                            <a:srgbClr val="000000"/>
                          </a:solidFill>
                          <a:effectLst/>
                          <a:latin typeface="Calibri"/>
                        </a:rPr>
                        <a:t> </a:t>
                      </a:r>
                    </a:p>
                  </a:txBody>
                  <a:tcPr marL="35305" marR="35305" marT="35305" marB="3530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dirty="0">
                          <a:solidFill>
                            <a:srgbClr val="000000"/>
                          </a:solidFill>
                          <a:effectLst/>
                          <a:latin typeface="Calibri"/>
                        </a:rPr>
                        <a:t> </a:t>
                      </a:r>
                    </a:p>
                  </a:txBody>
                  <a:tcPr marL="35305" marR="35305" marT="35305" marB="35305">
                    <a:lnL w="12700" cap="flat" cmpd="sng" algn="ctr">
                      <a:solidFill>
                        <a:srgbClr val="000000"/>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7" name="Control 7"/>
          <p:cNvSpPr>
            <a:spLocks noChangeArrowheads="1" noChangeShapeType="1"/>
          </p:cNvSpPr>
          <p:nvPr/>
        </p:nvSpPr>
        <p:spPr bwMode="auto">
          <a:xfrm>
            <a:off x="8572500" y="3544888"/>
            <a:ext cx="3128963" cy="4689475"/>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GB"/>
          </a:p>
        </p:txBody>
      </p:sp>
      <p:sp>
        <p:nvSpPr>
          <p:cNvPr id="8" name="Rectangle 7"/>
          <p:cNvSpPr/>
          <p:nvPr/>
        </p:nvSpPr>
        <p:spPr>
          <a:xfrm>
            <a:off x="4486300" y="1467448"/>
            <a:ext cx="4086200" cy="369332"/>
          </a:xfrm>
          <a:prstGeom prst="rect">
            <a:avLst/>
          </a:prstGeom>
        </p:spPr>
        <p:txBody>
          <a:bodyPr wrap="square">
            <a:spAutoFit/>
          </a:bodyPr>
          <a:lstStyle/>
          <a:p>
            <a:r>
              <a:rPr lang="en-GB" dirty="0"/>
              <a:t>Record answers on data collection sheet   </a:t>
            </a:r>
          </a:p>
        </p:txBody>
      </p:sp>
    </p:spTree>
    <p:extLst>
      <p:ext uri="{BB962C8B-B14F-4D97-AF65-F5344CB8AC3E}">
        <p14:creationId xmlns:p14="http://schemas.microsoft.com/office/powerpoint/2010/main" val="4153283023"/>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Effect>
                      <a14:sharpenSoften amount="25000"/>
                    </a14:imgEffect>
                    <a14:imgEffect>
                      <a14:colorTemperature colorTemp="4700"/>
                    </a14:imgEffect>
                    <a14:imgEffect>
                      <a14:saturation sat="300000"/>
                    </a14:imgEffect>
                    <a14:imgEffect>
                      <a14:brightnessContrast bright="70000" contrast="7000"/>
                    </a14:imgEffect>
                  </a14:imgLayer>
                </a14:imgProps>
              </a:ext>
              <a:ext uri="{28A0092B-C50C-407E-A947-70E740481C1C}">
                <a14:useLocalDpi xmlns:a14="http://schemas.microsoft.com/office/drawing/2010/main" val="0"/>
              </a:ext>
            </a:extLst>
          </a:blip>
          <a:srcRect/>
          <a:stretch>
            <a:fillRect/>
          </a:stretch>
        </p:blipFill>
        <p:spPr bwMode="auto">
          <a:xfrm>
            <a:off x="-33853" y="930221"/>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124" name="Picture 4"/>
          <p:cNvPicPr>
            <a:picLocks noChangeAspect="1" noChangeArrowheads="1"/>
          </p:cNvPicPr>
          <p:nvPr/>
        </p:nvPicPr>
        <p:blipFill>
          <a:blip r:embed="rId5">
            <a:extLst>
              <a:ext uri="{BEBA8EAE-BF5A-486C-A8C5-ECC9F3942E4B}">
                <a14:imgProps xmlns:a14="http://schemas.microsoft.com/office/drawing/2010/main">
                  <a14:imgLayer r:embed="rId6">
                    <a14:imgEffect>
                      <a14:artisticPlasticWrap/>
                    </a14:imgEffect>
                    <a14:imgEffect>
                      <a14:brightnessContrast bright="78000" contrast="50000"/>
                    </a14:imgEffect>
                  </a14:imgLayer>
                </a14:imgProps>
              </a:ext>
              <a:ext uri="{28A0092B-C50C-407E-A947-70E740481C1C}">
                <a14:useLocalDpi xmlns:a14="http://schemas.microsoft.com/office/drawing/2010/main" val="0"/>
              </a:ext>
            </a:extLst>
          </a:blip>
          <a:srcRect/>
          <a:stretch>
            <a:fillRect/>
          </a:stretch>
        </p:blipFill>
        <p:spPr bwMode="auto">
          <a:xfrm rot="10800000">
            <a:off x="179512" y="1503225"/>
            <a:ext cx="8683670" cy="5070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Try out</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5" name="Rectangle 24"/>
          <p:cNvSpPr/>
          <p:nvPr/>
        </p:nvSpPr>
        <p:spPr>
          <a:xfrm>
            <a:off x="323528" y="1591979"/>
            <a:ext cx="8640961" cy="6986528"/>
          </a:xfrm>
          <a:prstGeom prst="rect">
            <a:avLst/>
          </a:prstGeom>
        </p:spPr>
        <p:txBody>
          <a:bodyPr wrap="square">
            <a:spAutoFit/>
          </a:bodyPr>
          <a:lstStyle/>
          <a:p>
            <a:r>
              <a:rPr lang="en-GB" sz="1400" dirty="0">
                <a:latin typeface="Impact" pitchFamily="34" charset="0"/>
              </a:rPr>
              <a:t>Block 1  :   Watch tutor led demo (in class or on video)</a:t>
            </a:r>
          </a:p>
          <a:p>
            <a:endParaRPr lang="en-GB" sz="1400" dirty="0">
              <a:latin typeface="Impact" pitchFamily="34" charset="0"/>
            </a:endParaRPr>
          </a:p>
          <a:p>
            <a:r>
              <a:rPr lang="en-GB" sz="1400" dirty="0">
                <a:latin typeface="Impact" pitchFamily="34" charset="0"/>
              </a:rPr>
              <a:t>Try these, 	1)    6 rounded to the nearest ten =</a:t>
            </a:r>
          </a:p>
          <a:p>
            <a:r>
              <a:rPr lang="en-GB" sz="1400" dirty="0">
                <a:latin typeface="Impact" pitchFamily="34" charset="0"/>
              </a:rPr>
              <a:t>		2)   14 rounded to the nearest ten =</a:t>
            </a:r>
          </a:p>
          <a:p>
            <a:r>
              <a:rPr lang="en-GB" sz="1400" dirty="0">
                <a:latin typeface="Impact" pitchFamily="34" charset="0"/>
              </a:rPr>
              <a:t>			3)    26 rounded to the nearest ten =</a:t>
            </a:r>
          </a:p>
          <a:p>
            <a:r>
              <a:rPr lang="en-GB" sz="1400" dirty="0">
                <a:latin typeface="Impact" pitchFamily="34" charset="0"/>
              </a:rPr>
              <a:t>				4)    85 rounded to the nearest ten =</a:t>
            </a:r>
          </a:p>
          <a:p>
            <a:endParaRPr lang="en-GB" sz="1400" dirty="0">
              <a:latin typeface="Impact" pitchFamily="34" charset="0"/>
            </a:endParaRPr>
          </a:p>
          <a:p>
            <a:r>
              <a:rPr lang="en-GB" sz="1400" dirty="0">
                <a:latin typeface="Impact" pitchFamily="34" charset="0"/>
              </a:rPr>
              <a:t>Block 2 :  Watch tutor led demo (in class or on video)</a:t>
            </a:r>
          </a:p>
          <a:p>
            <a:endParaRPr lang="en-GB" sz="1400" dirty="0">
              <a:latin typeface="Impact" pitchFamily="34" charset="0"/>
            </a:endParaRPr>
          </a:p>
          <a:p>
            <a:r>
              <a:rPr lang="en-GB" sz="1400" dirty="0">
                <a:latin typeface="Impact" pitchFamily="34" charset="0"/>
              </a:rPr>
              <a:t>Try these, 	5)  453  rounded to the nearest hundred =</a:t>
            </a:r>
          </a:p>
          <a:p>
            <a:r>
              <a:rPr lang="en-GB" sz="1400" dirty="0">
                <a:latin typeface="Impact" pitchFamily="34" charset="0"/>
              </a:rPr>
              <a:t>		6)   954 rounded to the nearest hundred =</a:t>
            </a:r>
          </a:p>
          <a:p>
            <a:r>
              <a:rPr lang="en-GB" sz="1400" dirty="0">
                <a:latin typeface="Impact" pitchFamily="34" charset="0"/>
              </a:rPr>
              <a:t>			7)   555 rounded to the nearest hundred =</a:t>
            </a:r>
          </a:p>
          <a:p>
            <a:r>
              <a:rPr lang="en-GB" sz="1400" dirty="0">
                <a:latin typeface="Impact" pitchFamily="34" charset="0"/>
              </a:rPr>
              <a:t>				8)   759 rounded to the nearest hundred =</a:t>
            </a:r>
          </a:p>
          <a:p>
            <a:endParaRPr lang="en-GB" sz="1400" dirty="0">
              <a:latin typeface="Impact" pitchFamily="34" charset="0"/>
            </a:endParaRPr>
          </a:p>
          <a:p>
            <a:endParaRPr lang="en-GB" sz="1400" dirty="0">
              <a:latin typeface="Impact" pitchFamily="34" charset="0"/>
            </a:endParaRPr>
          </a:p>
          <a:p>
            <a:r>
              <a:rPr lang="en-GB" sz="1400" dirty="0">
                <a:latin typeface="Impact" pitchFamily="34" charset="0"/>
              </a:rPr>
              <a:t>Block 3 : Watch tutor led demo (in class or on video)</a:t>
            </a:r>
          </a:p>
          <a:p>
            <a:endParaRPr lang="en-GB" sz="1400" dirty="0">
              <a:latin typeface="Impact" pitchFamily="34" charset="0"/>
            </a:endParaRPr>
          </a:p>
          <a:p>
            <a:endParaRPr lang="en-GB" sz="1400" dirty="0">
              <a:latin typeface="Impact" pitchFamily="34" charset="0"/>
            </a:endParaRPr>
          </a:p>
          <a:p>
            <a:r>
              <a:rPr lang="en-GB" sz="1400" dirty="0">
                <a:latin typeface="Impact" pitchFamily="34" charset="0"/>
              </a:rPr>
              <a:t>Try these, 	12)   1,450 rounded to the nearest thousand =</a:t>
            </a:r>
          </a:p>
          <a:p>
            <a:r>
              <a:rPr lang="en-GB" sz="1400" dirty="0">
                <a:latin typeface="Impact" pitchFamily="34" charset="0"/>
              </a:rPr>
              <a:t>		13)     4,245 rounded to the nearest thousand =</a:t>
            </a:r>
          </a:p>
          <a:p>
            <a:r>
              <a:rPr lang="en-GB" sz="1400" dirty="0">
                <a:latin typeface="Impact" pitchFamily="34" charset="0"/>
              </a:rPr>
              <a:t>			14)      9,595 rounded to the nearest thousand =</a:t>
            </a:r>
          </a:p>
          <a:p>
            <a:r>
              <a:rPr lang="en-GB" sz="1400" dirty="0">
                <a:latin typeface="Impact" pitchFamily="34" charset="0"/>
              </a:rPr>
              <a:t>				15)     15,495 rounded to the nearest thousand =</a:t>
            </a:r>
          </a:p>
          <a:p>
            <a:endParaRPr lang="en-GB" sz="1400" dirty="0">
              <a:latin typeface="Impact" pitchFamily="34" charset="0"/>
            </a:endParaRPr>
          </a:p>
          <a:p>
            <a:endParaRPr lang="en-GB" sz="1400" dirty="0">
              <a:latin typeface="Impact" pitchFamily="34" charset="0"/>
            </a:endParaRPr>
          </a:p>
          <a:p>
            <a:endParaRPr lang="en-GB" sz="1400" dirty="0">
              <a:latin typeface="Impact" pitchFamily="34" charset="0"/>
            </a:endParaRPr>
          </a:p>
          <a:p>
            <a:endParaRPr lang="en-GB" sz="1400" dirty="0">
              <a:latin typeface="Impact" pitchFamily="34" charset="0"/>
            </a:endParaRPr>
          </a:p>
          <a:p>
            <a:endParaRPr lang="en-GB" sz="1400" dirty="0">
              <a:latin typeface="Impact" pitchFamily="34" charset="0"/>
            </a:endParaRPr>
          </a:p>
          <a:p>
            <a:endParaRPr lang="en-GB" sz="1400" dirty="0">
              <a:latin typeface="Impact" pitchFamily="34" charset="0"/>
            </a:endParaRPr>
          </a:p>
          <a:p>
            <a:endParaRPr lang="en-GB" sz="1400" dirty="0">
              <a:latin typeface="Impact" pitchFamily="34" charset="0"/>
            </a:endParaRPr>
          </a:p>
          <a:p>
            <a:endParaRPr lang="en-GB" sz="1400" dirty="0">
              <a:latin typeface="Impact" pitchFamily="34" charset="0"/>
            </a:endParaRPr>
          </a:p>
          <a:p>
            <a:endParaRPr lang="en-GB" sz="1400" dirty="0">
              <a:latin typeface="Impact" pitchFamily="34" charset="0"/>
            </a:endParaRPr>
          </a:p>
          <a:p>
            <a:endParaRPr lang="en-GB" sz="1400" dirty="0">
              <a:latin typeface="Impact" pitchFamily="34" charset="0"/>
            </a:endParaRPr>
          </a:p>
        </p:txBody>
      </p:sp>
      <p:pic>
        <p:nvPicPr>
          <p:cNvPr id="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24864" y="552033"/>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nip Diagonal Corner Rectangle 15"/>
          <p:cNvSpPr/>
          <p:nvPr/>
        </p:nvSpPr>
        <p:spPr>
          <a:xfrm>
            <a:off x="251520" y="1515074"/>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Snip Diagonal Corner Rectangle 19"/>
          <p:cNvSpPr/>
          <p:nvPr/>
        </p:nvSpPr>
        <p:spPr>
          <a:xfrm>
            <a:off x="274035" y="2966372"/>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1" name="Snip Diagonal Corner Rectangle 20"/>
          <p:cNvSpPr/>
          <p:nvPr/>
        </p:nvSpPr>
        <p:spPr>
          <a:xfrm>
            <a:off x="280931" y="4685133"/>
            <a:ext cx="4176464"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nvGrpSpPr>
          <p:cNvPr id="28" name="Group 27"/>
          <p:cNvGrpSpPr/>
          <p:nvPr/>
        </p:nvGrpSpPr>
        <p:grpSpPr>
          <a:xfrm>
            <a:off x="111805" y="63618"/>
            <a:ext cx="715779" cy="1357394"/>
            <a:chOff x="349147" y="1300296"/>
            <a:chExt cx="2206628" cy="4532570"/>
          </a:xfrm>
        </p:grpSpPr>
        <p:pic>
          <p:nvPicPr>
            <p:cNvPr id="29" name="Picture 2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49147" y="2757323"/>
              <a:ext cx="1293947" cy="1293953"/>
            </a:xfrm>
            <a:prstGeom prst="rect">
              <a:avLst/>
            </a:prstGeom>
            <a:noFill/>
            <a:ln>
              <a:noFill/>
            </a:ln>
          </p:spPr>
        </p:pic>
      </p:grpSp>
    </p:spTree>
    <p:extLst>
      <p:ext uri="{BB962C8B-B14F-4D97-AF65-F5344CB8AC3E}">
        <p14:creationId xmlns:p14="http://schemas.microsoft.com/office/powerpoint/2010/main" val="140871657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Effect>
                      <a14:sharpenSoften amount="25000"/>
                    </a14:imgEffect>
                    <a14:imgEffect>
                      <a14:colorTemperature colorTemp="4700"/>
                    </a14:imgEffect>
                    <a14:imgEffect>
                      <a14:saturation sat="300000"/>
                    </a14:imgEffect>
                    <a14:imgEffect>
                      <a14:brightnessContrast bright="70000" contrast="7000"/>
                    </a14:imgEffect>
                  </a14:imgLayer>
                </a14:imgProps>
              </a:ext>
              <a:ext uri="{28A0092B-C50C-407E-A947-70E740481C1C}">
                <a14:useLocalDpi xmlns:a14="http://schemas.microsoft.com/office/drawing/2010/main" val="0"/>
              </a:ext>
            </a:extLst>
          </a:blip>
          <a:srcRect/>
          <a:stretch>
            <a:fillRect/>
          </a:stretch>
        </p:blipFill>
        <p:spPr bwMode="auto">
          <a:xfrm>
            <a:off x="-21432" y="8939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Websites and links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251397" y="1690006"/>
            <a:ext cx="4063605" cy="307777"/>
          </a:xfrm>
          <a:prstGeom prst="rect">
            <a:avLst/>
          </a:prstGeom>
        </p:spPr>
        <p:txBody>
          <a:bodyPr wrap="square">
            <a:spAutoFit/>
          </a:bodyPr>
          <a:lstStyle/>
          <a:p>
            <a:r>
              <a:rPr lang="en-GB" sz="1400" dirty="0">
                <a:latin typeface="Impact" pitchFamily="34" charset="0"/>
              </a:rPr>
              <a:t>Rounding using a number line to visualise</a:t>
            </a:r>
          </a:p>
        </p:txBody>
      </p:sp>
      <p:pic>
        <p:nvPicPr>
          <p:cNvPr id="1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9712" y="567704"/>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 23"/>
          <p:cNvGrpSpPr/>
          <p:nvPr/>
        </p:nvGrpSpPr>
        <p:grpSpPr>
          <a:xfrm>
            <a:off x="111805" y="63618"/>
            <a:ext cx="715779" cy="1357394"/>
            <a:chOff x="349147" y="1300296"/>
            <a:chExt cx="2206628" cy="4532570"/>
          </a:xfrm>
        </p:grpSpPr>
        <p:pic>
          <p:nvPicPr>
            <p:cNvPr id="26" name="Picture 2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9147" y="2757323"/>
              <a:ext cx="1293947" cy="1293953"/>
            </a:xfrm>
            <a:prstGeom prst="rect">
              <a:avLst/>
            </a:prstGeom>
            <a:noFill/>
            <a:ln>
              <a:noFill/>
            </a:ln>
          </p:spPr>
        </p:pic>
      </p:grpSp>
      <p:sp>
        <p:nvSpPr>
          <p:cNvPr id="2" name="Rectangle 1"/>
          <p:cNvSpPr/>
          <p:nvPr/>
        </p:nvSpPr>
        <p:spPr>
          <a:xfrm>
            <a:off x="3741427" y="1664512"/>
            <a:ext cx="5580111" cy="307777"/>
          </a:xfrm>
          <a:prstGeom prst="rect">
            <a:avLst/>
          </a:prstGeom>
        </p:spPr>
        <p:txBody>
          <a:bodyPr wrap="square">
            <a:spAutoFit/>
          </a:bodyPr>
          <a:lstStyle/>
          <a:p>
            <a:r>
              <a:rPr lang="en-GB" sz="1400" dirty="0">
                <a:hlinkClick r:id="rId10"/>
              </a:rPr>
              <a:t>http://www.oswego.org/ocsd-web/games/Estimate/estimate.html</a:t>
            </a:r>
            <a:endParaRPr lang="en-GB" sz="1400" dirty="0"/>
          </a:p>
        </p:txBody>
      </p:sp>
      <p:sp>
        <p:nvSpPr>
          <p:cNvPr id="4" name="Rectangle 3"/>
          <p:cNvSpPr/>
          <p:nvPr/>
        </p:nvSpPr>
        <p:spPr>
          <a:xfrm>
            <a:off x="3741758" y="2082870"/>
            <a:ext cx="4896544" cy="523220"/>
          </a:xfrm>
          <a:prstGeom prst="rect">
            <a:avLst/>
          </a:prstGeom>
        </p:spPr>
        <p:txBody>
          <a:bodyPr wrap="square">
            <a:spAutoFit/>
          </a:bodyPr>
          <a:lstStyle/>
          <a:p>
            <a:r>
              <a:rPr lang="en-GB" sz="1400" dirty="0">
                <a:hlinkClick r:id="rId11"/>
              </a:rPr>
              <a:t>http://www.kiwikidsnews.co.nz/games/2013/02/02/dart-board-rounding/</a:t>
            </a:r>
            <a:endParaRPr lang="en-GB" sz="1400" dirty="0"/>
          </a:p>
        </p:txBody>
      </p:sp>
      <p:sp>
        <p:nvSpPr>
          <p:cNvPr id="17" name="Rectangle 16"/>
          <p:cNvSpPr/>
          <p:nvPr/>
        </p:nvSpPr>
        <p:spPr>
          <a:xfrm>
            <a:off x="251728" y="2110575"/>
            <a:ext cx="3490030" cy="523220"/>
          </a:xfrm>
          <a:prstGeom prst="rect">
            <a:avLst/>
          </a:prstGeom>
        </p:spPr>
        <p:txBody>
          <a:bodyPr wrap="square">
            <a:spAutoFit/>
          </a:bodyPr>
          <a:lstStyle/>
          <a:p>
            <a:r>
              <a:rPr lang="en-GB" sz="1400" dirty="0">
                <a:latin typeface="Impact" pitchFamily="34" charset="0"/>
              </a:rPr>
              <a:t>Use a ‘dart board’ type game to create rounding questions or solve</a:t>
            </a:r>
          </a:p>
        </p:txBody>
      </p:sp>
      <p:sp>
        <p:nvSpPr>
          <p:cNvPr id="6" name="Rectangle 5"/>
          <p:cNvSpPr/>
          <p:nvPr/>
        </p:nvSpPr>
        <p:spPr>
          <a:xfrm>
            <a:off x="3741427" y="2642097"/>
            <a:ext cx="4572000" cy="523220"/>
          </a:xfrm>
          <a:prstGeom prst="rect">
            <a:avLst/>
          </a:prstGeom>
        </p:spPr>
        <p:txBody>
          <a:bodyPr>
            <a:spAutoFit/>
          </a:bodyPr>
          <a:lstStyle/>
          <a:p>
            <a:r>
              <a:rPr lang="en-GB" sz="1400" dirty="0">
                <a:hlinkClick r:id="rId12"/>
              </a:rPr>
              <a:t>http://mathszone.webspace.virginmedia.com/mw/rounding/nearest100.swf</a:t>
            </a:r>
            <a:endParaRPr lang="en-GB" sz="1400" dirty="0"/>
          </a:p>
        </p:txBody>
      </p:sp>
      <p:sp>
        <p:nvSpPr>
          <p:cNvPr id="19" name="Rectangle 18"/>
          <p:cNvSpPr/>
          <p:nvPr/>
        </p:nvSpPr>
        <p:spPr>
          <a:xfrm>
            <a:off x="251397" y="2749818"/>
            <a:ext cx="3490030" cy="307777"/>
          </a:xfrm>
          <a:prstGeom prst="rect">
            <a:avLst/>
          </a:prstGeom>
        </p:spPr>
        <p:txBody>
          <a:bodyPr wrap="square">
            <a:spAutoFit/>
          </a:bodyPr>
          <a:lstStyle/>
          <a:p>
            <a:r>
              <a:rPr lang="en-GB" sz="1400" dirty="0">
                <a:latin typeface="Impact" pitchFamily="34" charset="0"/>
              </a:rPr>
              <a:t>Rounding to 100 on a number line</a:t>
            </a:r>
          </a:p>
        </p:txBody>
      </p:sp>
      <p:sp>
        <p:nvSpPr>
          <p:cNvPr id="7" name="Rectangle 6"/>
          <p:cNvSpPr/>
          <p:nvPr/>
        </p:nvSpPr>
        <p:spPr>
          <a:xfrm>
            <a:off x="3777354" y="3213278"/>
            <a:ext cx="4572000" cy="523220"/>
          </a:xfrm>
          <a:prstGeom prst="rect">
            <a:avLst/>
          </a:prstGeom>
        </p:spPr>
        <p:txBody>
          <a:bodyPr>
            <a:spAutoFit/>
          </a:bodyPr>
          <a:lstStyle/>
          <a:p>
            <a:r>
              <a:rPr lang="en-GB" sz="1400" dirty="0">
                <a:hlinkClick r:id="rId13"/>
              </a:rPr>
              <a:t>http://www.sheppardsoftware.com/mathgames/round/mathman_round_millions.htm</a:t>
            </a:r>
            <a:endParaRPr lang="en-GB" sz="1400" dirty="0"/>
          </a:p>
        </p:txBody>
      </p:sp>
      <p:sp>
        <p:nvSpPr>
          <p:cNvPr id="21" name="Rectangle 20"/>
          <p:cNvSpPr/>
          <p:nvPr/>
        </p:nvSpPr>
        <p:spPr>
          <a:xfrm>
            <a:off x="251397" y="3203416"/>
            <a:ext cx="3490030" cy="523220"/>
          </a:xfrm>
          <a:prstGeom prst="rect">
            <a:avLst/>
          </a:prstGeom>
        </p:spPr>
        <p:txBody>
          <a:bodyPr wrap="square">
            <a:spAutoFit/>
          </a:bodyPr>
          <a:lstStyle/>
          <a:p>
            <a:r>
              <a:rPr lang="en-GB" sz="1400" dirty="0">
                <a:latin typeface="Impact" pitchFamily="34" charset="0"/>
              </a:rPr>
              <a:t>Play ‘Pac Man’ and chase down the ghosts while rounding to the nearest million !</a:t>
            </a:r>
          </a:p>
        </p:txBody>
      </p:sp>
      <p:sp>
        <p:nvSpPr>
          <p:cNvPr id="8" name="Rectangle 7"/>
          <p:cNvSpPr/>
          <p:nvPr/>
        </p:nvSpPr>
        <p:spPr>
          <a:xfrm>
            <a:off x="3746209" y="3726636"/>
            <a:ext cx="4572000" cy="523220"/>
          </a:xfrm>
          <a:prstGeom prst="rect">
            <a:avLst/>
          </a:prstGeom>
        </p:spPr>
        <p:txBody>
          <a:bodyPr>
            <a:spAutoFit/>
          </a:bodyPr>
          <a:lstStyle/>
          <a:p>
            <a:r>
              <a:rPr lang="en-GB" sz="1400" dirty="0">
                <a:hlinkClick r:id="rId14"/>
              </a:rPr>
              <a:t>http://www.teachrkids.com/examples/rounding.asp?count=10&amp;round_type=4&amp;min_val=1000&amp;max_val=99999</a:t>
            </a:r>
            <a:endParaRPr lang="en-GB" sz="1400" dirty="0"/>
          </a:p>
        </p:txBody>
      </p:sp>
      <p:sp>
        <p:nvSpPr>
          <p:cNvPr id="23" name="Rectangle 22"/>
          <p:cNvSpPr/>
          <p:nvPr/>
        </p:nvSpPr>
        <p:spPr>
          <a:xfrm>
            <a:off x="251397" y="3732296"/>
            <a:ext cx="3490030" cy="307777"/>
          </a:xfrm>
          <a:prstGeom prst="rect">
            <a:avLst/>
          </a:prstGeom>
        </p:spPr>
        <p:txBody>
          <a:bodyPr wrap="square">
            <a:spAutoFit/>
          </a:bodyPr>
          <a:lstStyle/>
          <a:p>
            <a:r>
              <a:rPr lang="en-GB" sz="1400" dirty="0">
                <a:latin typeface="Impact" pitchFamily="34" charset="0"/>
              </a:rPr>
              <a:t>A sheet of rounding to 1000 questions to try</a:t>
            </a:r>
          </a:p>
        </p:txBody>
      </p:sp>
      <p:sp>
        <p:nvSpPr>
          <p:cNvPr id="9" name="Rectangle 8"/>
          <p:cNvSpPr/>
          <p:nvPr/>
        </p:nvSpPr>
        <p:spPr>
          <a:xfrm>
            <a:off x="3777354" y="4285643"/>
            <a:ext cx="2985304" cy="307777"/>
          </a:xfrm>
          <a:prstGeom prst="rect">
            <a:avLst/>
          </a:prstGeom>
        </p:spPr>
        <p:txBody>
          <a:bodyPr wrap="none">
            <a:spAutoFit/>
          </a:bodyPr>
          <a:lstStyle/>
          <a:p>
            <a:r>
              <a:rPr lang="en-GB" sz="1400" dirty="0">
                <a:hlinkClick r:id="rId15"/>
              </a:rPr>
              <a:t>http://www.quia.com/hm/41141.html</a:t>
            </a:r>
            <a:endParaRPr lang="en-GB" sz="1400" dirty="0"/>
          </a:p>
        </p:txBody>
      </p:sp>
      <p:sp>
        <p:nvSpPr>
          <p:cNvPr id="28" name="Rectangle 27"/>
          <p:cNvSpPr/>
          <p:nvPr/>
        </p:nvSpPr>
        <p:spPr>
          <a:xfrm>
            <a:off x="256179" y="4302931"/>
            <a:ext cx="3490030" cy="307777"/>
          </a:xfrm>
          <a:prstGeom prst="rect">
            <a:avLst/>
          </a:prstGeom>
        </p:spPr>
        <p:txBody>
          <a:bodyPr wrap="square">
            <a:spAutoFit/>
          </a:bodyPr>
          <a:lstStyle/>
          <a:p>
            <a:r>
              <a:rPr lang="en-GB" sz="1400" dirty="0">
                <a:latin typeface="Impact" pitchFamily="34" charset="0"/>
              </a:rPr>
              <a:t>Hangman rounding of numbers in 1000’s</a:t>
            </a:r>
          </a:p>
        </p:txBody>
      </p:sp>
      <p:sp>
        <p:nvSpPr>
          <p:cNvPr id="12" name="Rectangle 11"/>
          <p:cNvSpPr/>
          <p:nvPr/>
        </p:nvSpPr>
        <p:spPr>
          <a:xfrm>
            <a:off x="3792701" y="4725144"/>
            <a:ext cx="4572000" cy="523220"/>
          </a:xfrm>
          <a:prstGeom prst="rect">
            <a:avLst/>
          </a:prstGeom>
        </p:spPr>
        <p:txBody>
          <a:bodyPr>
            <a:spAutoFit/>
          </a:bodyPr>
          <a:lstStyle/>
          <a:p>
            <a:r>
              <a:rPr lang="en-GB" sz="1400" dirty="0">
                <a:hlinkClick r:id="rId16"/>
              </a:rPr>
              <a:t>http://www.cimt.plymouth.ac.uk/projects/mepres/book8/bk8i4/bk8_4i5.htm</a:t>
            </a:r>
            <a:endParaRPr lang="en-GB" sz="1400" dirty="0"/>
          </a:p>
        </p:txBody>
      </p:sp>
      <p:sp>
        <p:nvSpPr>
          <p:cNvPr id="29" name="Rectangle 28"/>
          <p:cNvSpPr/>
          <p:nvPr/>
        </p:nvSpPr>
        <p:spPr>
          <a:xfrm>
            <a:off x="251397" y="4773061"/>
            <a:ext cx="3490030" cy="523220"/>
          </a:xfrm>
          <a:prstGeom prst="rect">
            <a:avLst/>
          </a:prstGeom>
        </p:spPr>
        <p:txBody>
          <a:bodyPr wrap="square">
            <a:spAutoFit/>
          </a:bodyPr>
          <a:lstStyle/>
          <a:p>
            <a:r>
              <a:rPr lang="en-GB" sz="1400" dirty="0">
                <a:latin typeface="Impact" pitchFamily="34" charset="0"/>
              </a:rPr>
              <a:t>A short help guide on rounding decimals and rounding examples to try</a:t>
            </a:r>
          </a:p>
        </p:txBody>
      </p:sp>
      <p:sp>
        <p:nvSpPr>
          <p:cNvPr id="14" name="Rectangle 13"/>
          <p:cNvSpPr/>
          <p:nvPr/>
        </p:nvSpPr>
        <p:spPr>
          <a:xfrm>
            <a:off x="3792701" y="5296281"/>
            <a:ext cx="5039118" cy="461665"/>
          </a:xfrm>
          <a:prstGeom prst="rect">
            <a:avLst/>
          </a:prstGeom>
        </p:spPr>
        <p:txBody>
          <a:bodyPr wrap="square">
            <a:spAutoFit/>
          </a:bodyPr>
          <a:lstStyle/>
          <a:p>
            <a:r>
              <a:rPr lang="en-GB" sz="1200" dirty="0">
                <a:hlinkClick r:id="rId17"/>
              </a:rPr>
              <a:t>http://www.sinclair.edu/centers/tlc/pub/handouts_worksheets/mathematics/DEV085/1_whole_numbers/085_rounding_whole_numbers_2.pdf</a:t>
            </a:r>
            <a:endParaRPr lang="en-GB" sz="1200" dirty="0"/>
          </a:p>
        </p:txBody>
      </p:sp>
      <p:sp>
        <p:nvSpPr>
          <p:cNvPr id="30" name="Rectangle 29"/>
          <p:cNvSpPr/>
          <p:nvPr/>
        </p:nvSpPr>
        <p:spPr>
          <a:xfrm>
            <a:off x="234697" y="5284543"/>
            <a:ext cx="3490030" cy="307777"/>
          </a:xfrm>
          <a:prstGeom prst="rect">
            <a:avLst/>
          </a:prstGeom>
        </p:spPr>
        <p:txBody>
          <a:bodyPr wrap="square">
            <a:spAutoFit/>
          </a:bodyPr>
          <a:lstStyle/>
          <a:p>
            <a:r>
              <a:rPr lang="en-GB" sz="1400" dirty="0">
                <a:latin typeface="Impact" pitchFamily="34" charset="0"/>
              </a:rPr>
              <a:t>Two pages of rounding from 10 to billion</a:t>
            </a:r>
          </a:p>
        </p:txBody>
      </p:sp>
      <p:sp>
        <p:nvSpPr>
          <p:cNvPr id="16" name="Rectangle 15"/>
          <p:cNvSpPr/>
          <p:nvPr/>
        </p:nvSpPr>
        <p:spPr>
          <a:xfrm>
            <a:off x="3786256" y="5879013"/>
            <a:ext cx="4572000" cy="461665"/>
          </a:xfrm>
          <a:prstGeom prst="rect">
            <a:avLst/>
          </a:prstGeom>
        </p:spPr>
        <p:txBody>
          <a:bodyPr>
            <a:spAutoFit/>
          </a:bodyPr>
          <a:lstStyle/>
          <a:p>
            <a:r>
              <a:rPr lang="en-GB" sz="1200" dirty="0">
                <a:hlinkClick r:id="rId18"/>
              </a:rPr>
              <a:t>http://www.bbc.co.uk/schools/gcsebitesize/maths/number/roundestimaterev5.shtml</a:t>
            </a:r>
            <a:endParaRPr lang="en-GB" sz="1200" dirty="0"/>
          </a:p>
        </p:txBody>
      </p:sp>
      <p:sp>
        <p:nvSpPr>
          <p:cNvPr id="32" name="Rectangle 31"/>
          <p:cNvSpPr/>
          <p:nvPr/>
        </p:nvSpPr>
        <p:spPr>
          <a:xfrm>
            <a:off x="241371" y="5882743"/>
            <a:ext cx="3490030" cy="523220"/>
          </a:xfrm>
          <a:prstGeom prst="rect">
            <a:avLst/>
          </a:prstGeom>
        </p:spPr>
        <p:txBody>
          <a:bodyPr wrap="square">
            <a:spAutoFit/>
          </a:bodyPr>
          <a:lstStyle/>
          <a:p>
            <a:r>
              <a:rPr lang="en-GB" sz="1400" dirty="0">
                <a:latin typeface="Impact" pitchFamily="34" charset="0"/>
              </a:rPr>
              <a:t>The BBC website with large numbers, significant figures and decimals</a:t>
            </a:r>
          </a:p>
        </p:txBody>
      </p:sp>
    </p:spTree>
    <p:extLst>
      <p:ext uri="{BB962C8B-B14F-4D97-AF65-F5344CB8AC3E}">
        <p14:creationId xmlns:p14="http://schemas.microsoft.com/office/powerpoint/2010/main" val="1287372546"/>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Effect>
                      <a14:sharpenSoften amount="25000"/>
                    </a14:imgEffect>
                    <a14:imgEffect>
                      <a14:colorTemperature colorTemp="4700"/>
                    </a14:imgEffect>
                    <a14:imgEffect>
                      <a14:saturation sat="300000"/>
                    </a14:imgEffect>
                    <a14:imgEffect>
                      <a14:brightnessContrast bright="70000" contrast="7000"/>
                    </a14:imgEffect>
                  </a14:imgLayer>
                </a14:imgProps>
              </a:ext>
              <a:ext uri="{28A0092B-C50C-407E-A947-70E740481C1C}">
                <a14:useLocalDpi xmlns:a14="http://schemas.microsoft.com/office/drawing/2010/main" val="0"/>
              </a:ext>
            </a:extLst>
          </a:blip>
          <a:srcRect/>
          <a:stretch>
            <a:fillRect/>
          </a:stretch>
        </p:blipFill>
        <p:spPr bwMode="auto">
          <a:xfrm>
            <a:off x="6527" y="92515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Exploratory Activity A</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 23"/>
          <p:cNvGrpSpPr/>
          <p:nvPr/>
        </p:nvGrpSpPr>
        <p:grpSpPr>
          <a:xfrm>
            <a:off x="111805" y="63618"/>
            <a:ext cx="715779" cy="1357394"/>
            <a:chOff x="349147" y="1300296"/>
            <a:chExt cx="2206628" cy="4532570"/>
          </a:xfrm>
        </p:grpSpPr>
        <p:pic>
          <p:nvPicPr>
            <p:cNvPr id="26" name="Picture 2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9147" y="2757323"/>
              <a:ext cx="1293947" cy="1293953"/>
            </a:xfrm>
            <a:prstGeom prst="rect">
              <a:avLst/>
            </a:prstGeom>
            <a:noFill/>
            <a:ln>
              <a:noFill/>
            </a:ln>
          </p:spPr>
        </p:pic>
      </p:grpSp>
      <p:pic>
        <p:nvPicPr>
          <p:cNvPr id="4102"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6325" y="1449443"/>
            <a:ext cx="5544616" cy="5070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11">
            <a:extLst>
              <a:ext uri="{BEBA8EAE-BF5A-486C-A8C5-ECC9F3942E4B}">
                <a14:imgProps xmlns:a14="http://schemas.microsoft.com/office/drawing/2010/main">
                  <a14:imgLayer r:embed="rId12">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rot="16200000">
            <a:off x="-1636337" y="3197584"/>
            <a:ext cx="5070805" cy="157452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7"/>
          <p:cNvPicPr>
            <a:picLocks noChangeAspect="1" noChangeArrowheads="1"/>
          </p:cNvPicPr>
          <p:nvPr/>
        </p:nvPicPr>
        <p:blipFill>
          <a:blip r:embed="rId11">
            <a:extLst>
              <a:ext uri="{BEBA8EAE-BF5A-486C-A8C5-ECC9F3942E4B}">
                <a14:imgProps xmlns:a14="http://schemas.microsoft.com/office/drawing/2010/main">
                  <a14:imgLayer r:embed="rId12">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rot="5400000">
            <a:off x="5492980" y="3257320"/>
            <a:ext cx="5070805" cy="1584175"/>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2204172"/>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Effect>
                      <a14:sharpenSoften amount="25000"/>
                    </a14:imgEffect>
                    <a14:imgEffect>
                      <a14:colorTemperature colorTemp="4700"/>
                    </a14:imgEffect>
                    <a14:imgEffect>
                      <a14:saturation sat="300000"/>
                    </a14:imgEffect>
                    <a14:imgEffect>
                      <a14:brightnessContrast bright="70000" contrast="7000"/>
                    </a14:imgEffect>
                  </a14:imgLayer>
                </a14:imgProps>
              </a:ext>
              <a:ext uri="{28A0092B-C50C-407E-A947-70E740481C1C}">
                <a14:useLocalDpi xmlns:a14="http://schemas.microsoft.com/office/drawing/2010/main" val="0"/>
              </a:ext>
            </a:extLst>
          </a:blip>
          <a:srcRect/>
          <a:stretch>
            <a:fillRect/>
          </a:stretch>
        </p:blipFill>
        <p:spPr bwMode="auto">
          <a:xfrm>
            <a:off x="18155" y="8939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Exploratory Activity B</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143490" y="1450880"/>
            <a:ext cx="2021389" cy="338554"/>
          </a:xfrm>
          <a:prstGeom prst="rect">
            <a:avLst/>
          </a:prstGeom>
        </p:spPr>
        <p:txBody>
          <a:bodyPr wrap="square">
            <a:spAutoFit/>
          </a:bodyPr>
          <a:lstStyle/>
          <a:p>
            <a:endParaRPr lang="en-GB" sz="1600" dirty="0">
              <a:latin typeface="Impact" pitchFamily="34" charset="0"/>
            </a:endParaRPr>
          </a:p>
        </p:txBody>
      </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 23"/>
          <p:cNvGrpSpPr/>
          <p:nvPr/>
        </p:nvGrpSpPr>
        <p:grpSpPr>
          <a:xfrm>
            <a:off x="111805" y="63618"/>
            <a:ext cx="715779" cy="1357394"/>
            <a:chOff x="349147" y="1300296"/>
            <a:chExt cx="2206628" cy="4532570"/>
          </a:xfrm>
        </p:grpSpPr>
        <p:pic>
          <p:nvPicPr>
            <p:cNvPr id="26" name="Picture 2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9147" y="2757323"/>
              <a:ext cx="1293947" cy="1293953"/>
            </a:xfrm>
            <a:prstGeom prst="rect">
              <a:avLst/>
            </a:prstGeom>
            <a:noFill/>
            <a:ln>
              <a:noFill/>
            </a:ln>
          </p:spPr>
        </p:pic>
      </p:grpSp>
      <p:sp>
        <p:nvSpPr>
          <p:cNvPr id="2" name="Rectangle 1"/>
          <p:cNvSpPr/>
          <p:nvPr/>
        </p:nvSpPr>
        <p:spPr>
          <a:xfrm rot="21243436">
            <a:off x="842459" y="1363333"/>
            <a:ext cx="537089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glow rad="139700">
                    <a:schemeClr val="accent5">
                      <a:satMod val="175000"/>
                      <a:alpha val="40000"/>
                    </a:schemeClr>
                  </a:glow>
                  <a:outerShdw blurRad="76200" dist="50800" dir="5400000" algn="tl" rotWithShape="0">
                    <a:srgbClr val="000000">
                      <a:alpha val="65000"/>
                    </a:srgbClr>
                  </a:outerShdw>
                </a:effectLst>
              </a:rPr>
              <a:t>Discussion Table !</a:t>
            </a: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92415" y="5157192"/>
            <a:ext cx="2883695" cy="1189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4965" y="4387268"/>
            <a:ext cx="2985477" cy="1959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64283" y="2420888"/>
            <a:ext cx="180022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4197216">
            <a:off x="4106050" y="4359029"/>
            <a:ext cx="1136375" cy="1710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526367" y="2420888"/>
            <a:ext cx="6349889" cy="273921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mpact" panose="020B0806030902050204" pitchFamily="34" charset="0"/>
              </a:rPr>
              <a:t>Discuss each situation and decide  if you would round a value associated with that situation.</a:t>
            </a:r>
          </a:p>
          <a:p>
            <a:endPar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mpact" panose="020B0806030902050204" pitchFamily="34" charset="0"/>
            </a:endParaRPr>
          </a:p>
          <a:p>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mpact" panose="020B0806030902050204" pitchFamily="34" charset="0"/>
              </a:rPr>
              <a:t>Create a suitable value for the situation</a:t>
            </a:r>
          </a:p>
          <a:p>
            <a:endPar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mpact" panose="020B0806030902050204" pitchFamily="34" charset="0"/>
            </a:endParaRPr>
          </a:p>
          <a:p>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mpact" panose="020B0806030902050204" pitchFamily="34" charset="0"/>
              </a:rPr>
              <a:t>Round the value if appropriate and discuss methods you </a:t>
            </a:r>
          </a:p>
          <a:p>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mpact" panose="020B0806030902050204" pitchFamily="34" charset="0"/>
              </a:rPr>
              <a:t>			   have used to do the rounding</a:t>
            </a:r>
          </a:p>
          <a:p>
            <a:pPr algn="ct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Impact" panose="020B0806030902050204" pitchFamily="34" charset="0"/>
            </a:endParaRPr>
          </a:p>
        </p:txBody>
      </p:sp>
      <p:pic>
        <p:nvPicPr>
          <p:cNvPr id="2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43664" y="1450880"/>
            <a:ext cx="2857500" cy="800100"/>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14178" y="5692080"/>
            <a:ext cx="2857500" cy="800100"/>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5357223"/>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PlasticWrap/>
                    </a14:imgEffect>
                    <a14:imgEffect>
                      <a14:saturation sat="220000"/>
                    </a14:imgEffect>
                    <a14:imgEffect>
                      <a14:brightnessContrast bright="30000" contrast="33000"/>
                    </a14:imgEffect>
                  </a14:imgLayer>
                </a14:imgProps>
              </a:ext>
              <a:ext uri="{28A0092B-C50C-407E-A947-70E740481C1C}">
                <a14:useLocalDpi xmlns:a14="http://schemas.microsoft.com/office/drawing/2010/main" val="0"/>
              </a:ext>
            </a:extLst>
          </a:blip>
          <a:srcRect/>
          <a:stretch>
            <a:fillRect/>
          </a:stretch>
        </p:blipFill>
        <p:spPr bwMode="auto">
          <a:xfrm>
            <a:off x="94064" y="692696"/>
            <a:ext cx="8913007" cy="5570629"/>
          </a:xfrm>
          <a:prstGeom prst="rect">
            <a:avLst/>
          </a:prstGeom>
          <a:noFill/>
          <a:ln>
            <a:noFill/>
          </a:ln>
          <a:effectLst>
            <a:glow rad="9398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75" name="Text Box 2"/>
          <p:cNvSpPr txBox="1">
            <a:spLocks noChangeArrowheads="1"/>
          </p:cNvSpPr>
          <p:nvPr/>
        </p:nvSpPr>
        <p:spPr bwMode="auto">
          <a:xfrm>
            <a:off x="3269615" y="1833245"/>
            <a:ext cx="2397760"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dirty="0">
                <a:solidFill>
                  <a:srgbClr val="FFFFFF"/>
                </a:solidFill>
                <a:effectLst/>
                <a:latin typeface="Line Printer (PC)"/>
                <a:ea typeface="Calibri"/>
                <a:cs typeface="Times New Roman"/>
              </a:rPr>
              <a:t>Whole Number and Functions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5299" y="701097"/>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28" y="1739517"/>
            <a:ext cx="2921266" cy="499443"/>
          </a:xfrm>
          <a:prstGeom prst="rect">
            <a:avLst/>
          </a:prstGeom>
          <a:noFill/>
          <a:ln>
            <a:noFill/>
          </a:ln>
          <a:effectLst/>
          <a:scene3d>
            <a:camera prst="isometricLeftDown"/>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95130">
            <a:off x="5981496" y="1804287"/>
            <a:ext cx="3488325" cy="549385"/>
          </a:xfrm>
          <a:prstGeom prst="rect">
            <a:avLst/>
          </a:prstGeom>
          <a:noFill/>
          <a:ln>
            <a:noFill/>
          </a:ln>
          <a:effectLst/>
          <a:scene3d>
            <a:camera prst="isometricRightU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04441" y="2455032"/>
            <a:ext cx="1292251" cy="1292257"/>
          </a:xfrm>
          <a:prstGeom prst="rect">
            <a:avLst/>
          </a:prstGeom>
          <a:noFill/>
          <a:ln>
            <a:noFill/>
          </a:ln>
        </p:spPr>
      </p:pic>
      <p:sp>
        <p:nvSpPr>
          <p:cNvPr id="2" name="Rectangle 1"/>
          <p:cNvSpPr/>
          <p:nvPr/>
        </p:nvSpPr>
        <p:spPr>
          <a:xfrm>
            <a:off x="1545191" y="4058152"/>
            <a:ext cx="6010748"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ROUNDING</a:t>
            </a:r>
          </a:p>
        </p:txBody>
      </p:sp>
    </p:spTree>
    <p:extLst>
      <p:ext uri="{BB962C8B-B14F-4D97-AF65-F5344CB8AC3E}">
        <p14:creationId xmlns:p14="http://schemas.microsoft.com/office/powerpoint/2010/main" val="4248861822"/>
      </p:ext>
    </p:extLst>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Effect>
                      <a14:sharpenSoften amount="25000"/>
                    </a14:imgEffect>
                    <a14:imgEffect>
                      <a14:colorTemperature colorTemp="4700"/>
                    </a14:imgEffect>
                    <a14:imgEffect>
                      <a14:saturation sat="300000"/>
                    </a14:imgEffect>
                    <a14:imgEffect>
                      <a14:brightnessContrast bright="70000" contrast="7000"/>
                    </a14:imgEffect>
                  </a14:imgLayer>
                </a14:imgProps>
              </a:ext>
              <a:ext uri="{28A0092B-C50C-407E-A947-70E740481C1C}">
                <a14:useLocalDpi xmlns:a14="http://schemas.microsoft.com/office/drawing/2010/main" val="0"/>
              </a:ext>
            </a:extLst>
          </a:blip>
          <a:srcRect/>
          <a:stretch>
            <a:fillRect/>
          </a:stretch>
        </p:blipFill>
        <p:spPr bwMode="auto">
          <a:xfrm>
            <a:off x="18155" y="8939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Exploratory Activity B</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143490" y="1450880"/>
            <a:ext cx="2021389" cy="338554"/>
          </a:xfrm>
          <a:prstGeom prst="rect">
            <a:avLst/>
          </a:prstGeom>
        </p:spPr>
        <p:txBody>
          <a:bodyPr wrap="square">
            <a:spAutoFit/>
          </a:bodyPr>
          <a:lstStyle/>
          <a:p>
            <a:endParaRPr lang="en-GB" sz="1600" dirty="0">
              <a:latin typeface="Impact" pitchFamily="34" charset="0"/>
            </a:endParaRPr>
          </a:p>
        </p:txBody>
      </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 23"/>
          <p:cNvGrpSpPr/>
          <p:nvPr/>
        </p:nvGrpSpPr>
        <p:grpSpPr>
          <a:xfrm>
            <a:off x="111805" y="63618"/>
            <a:ext cx="715779" cy="1357394"/>
            <a:chOff x="349147" y="1300296"/>
            <a:chExt cx="2206628" cy="4532570"/>
          </a:xfrm>
        </p:grpSpPr>
        <p:pic>
          <p:nvPicPr>
            <p:cNvPr id="26" name="Picture 2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9147" y="2757323"/>
              <a:ext cx="1293947" cy="1293953"/>
            </a:xfrm>
            <a:prstGeom prst="rect">
              <a:avLst/>
            </a:prstGeom>
            <a:noFill/>
            <a:ln>
              <a:noFill/>
            </a:ln>
          </p:spPr>
        </p:pic>
      </p:grpSp>
      <p:sp>
        <p:nvSpPr>
          <p:cNvPr id="2" name="Rectangle 1"/>
          <p:cNvSpPr/>
          <p:nvPr/>
        </p:nvSpPr>
        <p:spPr>
          <a:xfrm rot="20553201">
            <a:off x="413875" y="2086930"/>
            <a:ext cx="401635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glow rad="139700">
                    <a:schemeClr val="accent5">
                      <a:satMod val="175000"/>
                      <a:alpha val="40000"/>
                    </a:schemeClr>
                  </a:glow>
                  <a:outerShdw blurRad="76200" dist="50800" dir="5400000" algn="tl" rotWithShape="0">
                    <a:srgbClr val="000000">
                      <a:alpha val="65000"/>
                    </a:srgbClr>
                  </a:outerShdw>
                </a:effectLst>
              </a:rPr>
              <a:t>Game Table !</a:t>
            </a:r>
          </a:p>
        </p:txBody>
      </p:sp>
      <p:pic>
        <p:nvPicPr>
          <p:cNvPr id="512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852635">
            <a:off x="5584192" y="3608473"/>
            <a:ext cx="3089920" cy="2622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143490" y="3396162"/>
            <a:ext cx="3695242" cy="304698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a:ln w="11430"/>
                <a:effectLst>
                  <a:outerShdw blurRad="76200" dist="50800" dir="5400000" algn="tl" rotWithShape="0">
                    <a:srgbClr val="000000">
                      <a:alpha val="65000"/>
                    </a:srgbClr>
                  </a:outerShdw>
                </a:effectLst>
              </a:rPr>
              <a:t>Make the most money by</a:t>
            </a:r>
          </a:p>
          <a:p>
            <a:pPr algn="ctr"/>
            <a:r>
              <a:rPr lang="en-US" sz="2400" b="1" spc="50" dirty="0">
                <a:ln w="11430"/>
                <a:effectLst>
                  <a:outerShdw blurRad="76200" dist="50800" dir="5400000" algn="tl" rotWithShape="0">
                    <a:srgbClr val="000000">
                      <a:alpha val="65000"/>
                    </a:srgbClr>
                  </a:outerShdw>
                </a:effectLst>
              </a:rPr>
              <a:t>the end of the game</a:t>
            </a:r>
          </a:p>
          <a:p>
            <a:pPr algn="ctr"/>
            <a:endParaRPr lang="en-US" sz="2400" b="1" cap="none" spc="50" dirty="0">
              <a:ln w="11430"/>
              <a:effectLst>
                <a:outerShdw blurRad="76200" dist="50800" dir="5400000" algn="tl" rotWithShape="0">
                  <a:srgbClr val="000000">
                    <a:alpha val="65000"/>
                  </a:srgbClr>
                </a:outerShdw>
              </a:effectLst>
            </a:endParaRPr>
          </a:p>
          <a:p>
            <a:pPr algn="ctr"/>
            <a:r>
              <a:rPr lang="en-US" sz="2400" b="1" spc="50" dirty="0">
                <a:ln w="11430"/>
                <a:effectLst>
                  <a:outerShdw blurRad="76200" dist="50800" dir="5400000" algn="tl" rotWithShape="0">
                    <a:srgbClr val="000000">
                      <a:alpha val="65000"/>
                    </a:srgbClr>
                  </a:outerShdw>
                </a:effectLst>
              </a:rPr>
              <a:t>Pay rent each month (turn</a:t>
            </a:r>
          </a:p>
          <a:p>
            <a:pPr algn="ctr"/>
            <a:r>
              <a:rPr lang="en-US" sz="2400" b="1" spc="50" dirty="0">
                <a:ln w="11430"/>
                <a:effectLst>
                  <a:outerShdw blurRad="76200" dist="50800" dir="5400000" algn="tl" rotWithShape="0">
                    <a:srgbClr val="000000">
                      <a:alpha val="65000"/>
                    </a:srgbClr>
                  </a:outerShdw>
                </a:effectLst>
              </a:rPr>
              <a:t> around the board)</a:t>
            </a:r>
          </a:p>
          <a:p>
            <a:pPr algn="ctr"/>
            <a:endParaRPr lang="en-US" sz="2400" b="1" cap="none" spc="50" dirty="0">
              <a:ln w="11430"/>
              <a:effectLst>
                <a:outerShdw blurRad="76200" dist="50800" dir="5400000" algn="tl" rotWithShape="0">
                  <a:srgbClr val="000000">
                    <a:alpha val="65000"/>
                  </a:srgbClr>
                </a:outerShdw>
              </a:effectLst>
            </a:endParaRPr>
          </a:p>
          <a:p>
            <a:pPr algn="ctr"/>
            <a:r>
              <a:rPr lang="en-US" sz="2400" b="1" spc="50" dirty="0">
                <a:ln w="11430"/>
                <a:effectLst>
                  <a:outerShdw blurRad="76200" dist="50800" dir="5400000" algn="tl" rotWithShape="0">
                    <a:srgbClr val="000000">
                      <a:alpha val="65000"/>
                    </a:srgbClr>
                  </a:outerShdw>
                </a:effectLst>
              </a:rPr>
              <a:t>Collect new rents… pay </a:t>
            </a:r>
          </a:p>
          <a:p>
            <a:pPr algn="ctr"/>
            <a:r>
              <a:rPr lang="en-US" sz="2400" b="1" spc="50" dirty="0">
                <a:ln w="11430"/>
                <a:effectLst>
                  <a:outerShdw blurRad="76200" dist="50800" dir="5400000" algn="tl" rotWithShape="0">
                    <a:srgbClr val="000000">
                      <a:alpha val="65000"/>
                    </a:srgbClr>
                  </a:outerShdw>
                </a:effectLst>
              </a:rPr>
              <a:t>bills etc.. Have fun !!</a:t>
            </a:r>
            <a:endParaRPr lang="en-US" sz="2400" b="1" cap="none" spc="50" dirty="0">
              <a:ln w="11430"/>
              <a:effectLst>
                <a:outerShdw blurRad="76200" dist="50800" dir="5400000" algn="tl" rotWithShape="0">
                  <a:srgbClr val="000000">
                    <a:alpha val="65000"/>
                  </a:srgbClr>
                </a:outerShdw>
              </a:effectLst>
            </a:endParaRPr>
          </a:p>
        </p:txBody>
      </p:sp>
      <p:pic>
        <p:nvPicPr>
          <p:cNvPr id="5124"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38147" y="1620157"/>
            <a:ext cx="2042489" cy="3892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60232" y="1494273"/>
            <a:ext cx="1887203" cy="1980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138107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Effect>
                      <a14:sharpenSoften amount="25000"/>
                    </a14:imgEffect>
                    <a14:imgEffect>
                      <a14:colorTemperature colorTemp="4700"/>
                    </a14:imgEffect>
                    <a14:imgEffect>
                      <a14:saturation sat="300000"/>
                    </a14:imgEffect>
                    <a14:imgEffect>
                      <a14:brightnessContrast bright="70000" contrast="7000"/>
                    </a14:imgEffect>
                  </a14:imgLayer>
                </a14:imgProps>
              </a:ext>
              <a:ext uri="{28A0092B-C50C-407E-A947-70E740481C1C}">
                <a14:useLocalDpi xmlns:a14="http://schemas.microsoft.com/office/drawing/2010/main" val="0"/>
              </a:ext>
            </a:extLst>
          </a:blip>
          <a:srcRect/>
          <a:stretch>
            <a:fillRect/>
          </a:stretch>
        </p:blipFill>
        <p:spPr bwMode="auto">
          <a:xfrm>
            <a:off x="19360" y="95387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Exploratory Activity C</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63957" y="1127115"/>
            <a:ext cx="8854806" cy="5260759"/>
            <a:chOff x="3274536" y="1366273"/>
            <a:chExt cx="5506770" cy="4727112"/>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366273"/>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 23"/>
          <p:cNvGrpSpPr/>
          <p:nvPr/>
        </p:nvGrpSpPr>
        <p:grpSpPr>
          <a:xfrm>
            <a:off x="111805" y="63618"/>
            <a:ext cx="715779" cy="1357394"/>
            <a:chOff x="349147" y="1300296"/>
            <a:chExt cx="2206628" cy="4532570"/>
          </a:xfrm>
        </p:grpSpPr>
        <p:pic>
          <p:nvPicPr>
            <p:cNvPr id="26" name="Picture 2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9147" y="2757323"/>
              <a:ext cx="1293947" cy="1293953"/>
            </a:xfrm>
            <a:prstGeom prst="rect">
              <a:avLst/>
            </a:prstGeom>
            <a:noFill/>
            <a:ln>
              <a:noFill/>
            </a:ln>
          </p:spPr>
        </p:pic>
      </p:grpSp>
      <p:sp>
        <p:nvSpPr>
          <p:cNvPr id="37" name="Rectangle 36"/>
          <p:cNvSpPr/>
          <p:nvPr/>
        </p:nvSpPr>
        <p:spPr>
          <a:xfrm>
            <a:off x="6156176" y="2158120"/>
            <a:ext cx="2664296" cy="3970318"/>
          </a:xfrm>
          <a:prstGeom prst="rect">
            <a:avLst/>
          </a:prstGeom>
        </p:spPr>
        <p:txBody>
          <a:bodyPr wrap="square">
            <a:spAutoFit/>
          </a:bodyPr>
          <a:lstStyle/>
          <a:p>
            <a:r>
              <a:rPr lang="en-GB" dirty="0"/>
              <a:t>On the computer create a spread sheet and find the values on the investigation sheet?</a:t>
            </a:r>
          </a:p>
          <a:p>
            <a:endParaRPr lang="en-GB" dirty="0"/>
          </a:p>
          <a:p>
            <a:r>
              <a:rPr lang="en-GB" dirty="0"/>
              <a:t>Round the values to ten, hundred or thousand as given on the sheet.  Can you use the computer to do the rounding for you? Can you set the place value the computer rounds each value to?</a:t>
            </a:r>
          </a:p>
          <a:p>
            <a:r>
              <a:rPr lang="en-GB" dirty="0"/>
              <a:t> </a:t>
            </a:r>
          </a:p>
        </p:txBody>
      </p:sp>
      <p:pic>
        <p:nvPicPr>
          <p:cNvPr id="42"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6588224" y="859465"/>
            <a:ext cx="1944216" cy="1400256"/>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Rectangle 37"/>
          <p:cNvSpPr/>
          <p:nvPr/>
        </p:nvSpPr>
        <p:spPr>
          <a:xfrm>
            <a:off x="298601" y="5209041"/>
            <a:ext cx="5940660" cy="923330"/>
          </a:xfrm>
          <a:prstGeom prst="rect">
            <a:avLst/>
          </a:prstGeom>
        </p:spPr>
        <p:txBody>
          <a:bodyPr wrap="square">
            <a:spAutoFit/>
          </a:bodyPr>
          <a:lstStyle/>
          <a:p>
            <a:r>
              <a:rPr lang="en-GB" dirty="0"/>
              <a:t>Set up a table….</a:t>
            </a:r>
          </a:p>
          <a:p>
            <a:endParaRPr lang="en-GB" dirty="0"/>
          </a:p>
          <a:p>
            <a:r>
              <a:rPr lang="en-GB" dirty="0"/>
              <a:t>Rounds to 10	Rounds to 100	Rounds to 1000…. etc</a:t>
            </a:r>
          </a:p>
        </p:txBody>
      </p:sp>
      <p:pic>
        <p:nvPicPr>
          <p:cNvPr id="409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8601" y="2694393"/>
            <a:ext cx="3946437" cy="243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6285" y="1421012"/>
            <a:ext cx="4569891" cy="2228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0897906"/>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Effect>
                      <a14:sharpenSoften amount="25000"/>
                    </a14:imgEffect>
                    <a14:imgEffect>
                      <a14:colorTemperature colorTemp="4700"/>
                    </a14:imgEffect>
                    <a14:imgEffect>
                      <a14:saturation sat="300000"/>
                    </a14:imgEffect>
                    <a14:imgEffect>
                      <a14:brightnessContrast bright="70000" contrast="7000"/>
                    </a14:imgEffect>
                  </a14:imgLayer>
                </a14:imgProps>
              </a:ext>
              <a:ext uri="{28A0092B-C50C-407E-A947-70E740481C1C}">
                <a14:useLocalDpi xmlns:a14="http://schemas.microsoft.com/office/drawing/2010/main" val="0"/>
              </a:ext>
            </a:extLst>
          </a:blip>
          <a:srcRect/>
          <a:stretch>
            <a:fillRect/>
          </a:stretch>
        </p:blipFill>
        <p:spPr bwMode="auto">
          <a:xfrm>
            <a:off x="0" y="8939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Exploratory Activity D</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724419" y="1556792"/>
            <a:ext cx="4063605" cy="369332"/>
          </a:xfrm>
          <a:prstGeom prst="rect">
            <a:avLst/>
          </a:prstGeom>
        </p:spPr>
        <p:txBody>
          <a:bodyPr wrap="square">
            <a:spAutoFit/>
          </a:bodyPr>
          <a:lstStyle/>
          <a:p>
            <a:r>
              <a:rPr lang="en-GB" dirty="0">
                <a:latin typeface="Impact" pitchFamily="34" charset="0"/>
              </a:rPr>
              <a:t>Y</a:t>
            </a:r>
          </a:p>
        </p:txBody>
      </p:sp>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79427"/>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111805" y="63618"/>
            <a:ext cx="715779" cy="1357394"/>
            <a:chOff x="349147" y="1300296"/>
            <a:chExt cx="2206628" cy="4532570"/>
          </a:xfrm>
        </p:grpSpPr>
        <p:pic>
          <p:nvPicPr>
            <p:cNvPr id="22" name="Picture 2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9147" y="2757323"/>
              <a:ext cx="1293947" cy="1293953"/>
            </a:xfrm>
            <a:prstGeom prst="rect">
              <a:avLst/>
            </a:prstGeom>
            <a:noFill/>
            <a:ln>
              <a:noFill/>
            </a:ln>
          </p:spPr>
        </p:pic>
      </p:gr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7258" y="1556792"/>
            <a:ext cx="4529592" cy="33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81068" y="3356992"/>
            <a:ext cx="4317332" cy="305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12">
            <a:extLst>
              <a:ext uri="{BEBA8EAE-BF5A-486C-A8C5-ECC9F3942E4B}">
                <a14:imgProps xmlns:a14="http://schemas.microsoft.com/office/drawing/2010/main">
                  <a14:imgLayer r:embed="rId1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5076056" y="1449443"/>
            <a:ext cx="3256522" cy="1809179"/>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14">
            <a:extLst>
              <a:ext uri="{BEBA8EAE-BF5A-486C-A8C5-ECC9F3942E4B}">
                <a14:imgProps xmlns:a14="http://schemas.microsoft.com/office/drawing/2010/main">
                  <a14:imgLayer r:embed="rId15">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189946" y="4787602"/>
            <a:ext cx="4291122" cy="1737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4336156"/>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Cement/>
                    </a14:imgEffect>
                    <a14:imgEffect>
                      <a14:sharpenSoften amount="25000"/>
                    </a14:imgEffect>
                    <a14:imgEffect>
                      <a14:colorTemperature colorTemp="4700"/>
                    </a14:imgEffect>
                    <a14:imgEffect>
                      <a14:saturation sat="300000"/>
                    </a14:imgEffect>
                    <a14:imgEffect>
                      <a14:brightnessContrast bright="70000" contrast="7000"/>
                    </a14:imgEffect>
                  </a14:imgLayer>
                </a14:imgProps>
              </a:ext>
              <a:ext uri="{28A0092B-C50C-407E-A947-70E740481C1C}">
                <a14:useLocalDpi xmlns:a14="http://schemas.microsoft.com/office/drawing/2010/main" val="0"/>
              </a:ext>
            </a:extLst>
          </a:blip>
          <a:srcRect/>
          <a:stretch>
            <a:fillRect/>
          </a:stretch>
        </p:blipFill>
        <p:spPr bwMode="auto">
          <a:xfrm>
            <a:off x="0" y="8939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Lesson:  Activity E</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247118" y="1549557"/>
            <a:ext cx="3532793" cy="369332"/>
          </a:xfrm>
          <a:prstGeom prst="rect">
            <a:avLst/>
          </a:prstGeom>
          <a:noFill/>
        </p:spPr>
        <p:txBody>
          <a:bodyPr wrap="square" rtlCol="0">
            <a:spAutoFit/>
          </a:bodyPr>
          <a:lstStyle/>
          <a:p>
            <a:r>
              <a:rPr lang="en-GB" dirty="0">
                <a:latin typeface="Impact" pitchFamily="34" charset="0"/>
              </a:rPr>
              <a:t>Try a variety of written practice</a:t>
            </a:r>
          </a:p>
        </p:txBody>
      </p:sp>
      <p:pic>
        <p:nvPicPr>
          <p:cNvPr id="4" name="Picture 2" descr="http://www.appcolt.com/imgbest/1/1/three_worksheets0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1880" y="2347916"/>
            <a:ext cx="5381428" cy="327895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56504" y="2564904"/>
            <a:ext cx="3532793" cy="3108543"/>
          </a:xfrm>
          <a:prstGeom prst="rect">
            <a:avLst/>
          </a:prstGeom>
          <a:noFill/>
        </p:spPr>
        <p:txBody>
          <a:bodyPr wrap="square" rtlCol="0">
            <a:spAutoFit/>
          </a:bodyPr>
          <a:lstStyle/>
          <a:p>
            <a:r>
              <a:rPr lang="en-GB" sz="2800" dirty="0">
                <a:latin typeface="Impact" pitchFamily="34" charset="0"/>
              </a:rPr>
              <a:t>Worksheets</a:t>
            </a:r>
          </a:p>
          <a:p>
            <a:endParaRPr lang="en-GB" sz="2800" dirty="0">
              <a:latin typeface="Impact" pitchFamily="34" charset="0"/>
            </a:endParaRPr>
          </a:p>
          <a:p>
            <a:r>
              <a:rPr lang="en-GB" sz="2800" dirty="0">
                <a:latin typeface="Impact" pitchFamily="34" charset="0"/>
              </a:rPr>
              <a:t>Workbooks</a:t>
            </a:r>
          </a:p>
          <a:p>
            <a:endParaRPr lang="en-GB" sz="2800" dirty="0">
              <a:latin typeface="Impact" pitchFamily="34" charset="0"/>
            </a:endParaRPr>
          </a:p>
          <a:p>
            <a:r>
              <a:rPr lang="en-GB" sz="2800" dirty="0">
                <a:latin typeface="Impact" pitchFamily="34" charset="0"/>
              </a:rPr>
              <a:t>Practice Exam Papers</a:t>
            </a:r>
          </a:p>
          <a:p>
            <a:endParaRPr lang="en-GB" sz="2800" dirty="0">
              <a:latin typeface="Impact" pitchFamily="34" charset="0"/>
            </a:endParaRPr>
          </a:p>
          <a:p>
            <a:r>
              <a:rPr lang="en-GB" sz="2800" dirty="0">
                <a:latin typeface="Impact" pitchFamily="34" charset="0"/>
              </a:rPr>
              <a:t>Maths Problems</a:t>
            </a:r>
          </a:p>
        </p:txBody>
      </p:sp>
      <p:pic>
        <p:nvPicPr>
          <p:cNvPr id="3074" name="Picture 2"/>
          <p:cNvPicPr>
            <a:picLocks noChangeAspect="1" noChangeArrowheads="1"/>
          </p:cNvPicPr>
          <p:nvPr/>
        </p:nvPicPr>
        <p:blipFill>
          <a:blip r:embed="rId11">
            <a:extLst>
              <a:ext uri="{BEBA8EAE-BF5A-486C-A8C5-ECC9F3942E4B}">
                <a14:imgProps xmlns:a14="http://schemas.microsoft.com/office/drawing/2010/main">
                  <a14:imgLayer r:embed="rId12">
                    <a14:imgEffect>
                      <a14:artisticMarker/>
                    </a14:imgEffect>
                  </a14:imgLayer>
                </a14:imgProps>
              </a:ext>
              <a:ext uri="{28A0092B-C50C-407E-A947-70E740481C1C}">
                <a14:useLocalDpi xmlns:a14="http://schemas.microsoft.com/office/drawing/2010/main" val="0"/>
              </a:ext>
            </a:extLst>
          </a:blip>
          <a:srcRect/>
          <a:stretch>
            <a:fillRect/>
          </a:stretch>
        </p:blipFill>
        <p:spPr bwMode="auto">
          <a:xfrm>
            <a:off x="231304" y="5622192"/>
            <a:ext cx="8589168" cy="87630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18"/>
          <p:cNvGrpSpPr/>
          <p:nvPr/>
        </p:nvGrpSpPr>
        <p:grpSpPr>
          <a:xfrm>
            <a:off x="111805" y="63618"/>
            <a:ext cx="715779" cy="1357394"/>
            <a:chOff x="349147" y="1300296"/>
            <a:chExt cx="2206628" cy="4532570"/>
          </a:xfrm>
        </p:grpSpPr>
        <p:pic>
          <p:nvPicPr>
            <p:cNvPr id="22" name="Picture 2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49147" y="2757323"/>
              <a:ext cx="1293947" cy="1293953"/>
            </a:xfrm>
            <a:prstGeom prst="rect">
              <a:avLst/>
            </a:prstGeom>
            <a:noFill/>
            <a:ln>
              <a:noFill/>
            </a:ln>
          </p:spPr>
        </p:pic>
      </p:grpSp>
    </p:spTree>
    <p:extLst>
      <p:ext uri="{BB962C8B-B14F-4D97-AF65-F5344CB8AC3E}">
        <p14:creationId xmlns:p14="http://schemas.microsoft.com/office/powerpoint/2010/main" val="369707551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Effect>
                      <a14:sharpenSoften amount="25000"/>
                    </a14:imgEffect>
                    <a14:imgEffect>
                      <a14:colorTemperature colorTemp="4700"/>
                    </a14:imgEffect>
                    <a14:imgEffect>
                      <a14:saturation sat="300000"/>
                    </a14:imgEffect>
                    <a14:imgEffect>
                      <a14:brightnessContrast bright="70000" contrast="7000"/>
                    </a14:imgEffect>
                  </a14:imgLayer>
                </a14:imgProps>
              </a:ext>
              <a:ext uri="{28A0092B-C50C-407E-A947-70E740481C1C}">
                <a14:useLocalDpi xmlns:a14="http://schemas.microsoft.com/office/drawing/2010/main" val="0"/>
              </a:ext>
            </a:extLst>
          </a:blip>
          <a:srcRect/>
          <a:stretch>
            <a:fillRect/>
          </a:stretch>
        </p:blipFill>
        <p:spPr bwMode="auto">
          <a:xfrm>
            <a:off x="-33853" y="8939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12a   Homework: Quiz to assess E1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4"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571474"/>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111805" y="63618"/>
            <a:ext cx="715779" cy="1357394"/>
            <a:chOff x="349147" y="1300296"/>
            <a:chExt cx="2206628" cy="4532570"/>
          </a:xfrm>
        </p:grpSpPr>
        <p:pic>
          <p:nvPicPr>
            <p:cNvPr id="21"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9147" y="2757323"/>
              <a:ext cx="1293947" cy="1293953"/>
            </a:xfrm>
            <a:prstGeom prst="rect">
              <a:avLst/>
            </a:prstGeom>
            <a:noFill/>
            <a:ln>
              <a:noFill/>
            </a:ln>
          </p:spPr>
        </p:pic>
      </p:grpSp>
      <p:pic>
        <p:nvPicPr>
          <p:cNvPr id="15" name="Picture 3"/>
          <p:cNvPicPr>
            <a:picLocks noChangeAspect="1" noChangeArrowheads="1"/>
          </p:cNvPicPr>
          <p:nvPr/>
        </p:nvPicPr>
        <p:blipFill>
          <a:blip r:embed="rId10">
            <a:extLst>
              <a:ext uri="{BEBA8EAE-BF5A-486C-A8C5-ECC9F3942E4B}">
                <a14:imgProps xmlns:a14="http://schemas.microsoft.com/office/drawing/2010/main">
                  <a14:imgLayer r:embed="rId11">
                    <a14:imgEffect>
                      <a14:artisticPlasticWrap/>
                    </a14:imgEffect>
                    <a14:imgEffect>
                      <a14:brightnessContrast bright="46000"/>
                    </a14:imgEffect>
                  </a14:imgLayer>
                </a14:imgProps>
              </a:ext>
              <a:ext uri="{28A0092B-C50C-407E-A947-70E740481C1C}">
                <a14:useLocalDpi xmlns:a14="http://schemas.microsoft.com/office/drawing/2010/main" val="0"/>
              </a:ext>
            </a:extLst>
          </a:blip>
          <a:srcRect/>
          <a:stretch>
            <a:fillRect/>
          </a:stretch>
        </p:blipFill>
        <p:spPr bwMode="auto">
          <a:xfrm rot="5400000">
            <a:off x="-1366687" y="4342897"/>
            <a:ext cx="3684230" cy="704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10">
            <a:extLst>
              <a:ext uri="{BEBA8EAE-BF5A-486C-A8C5-ECC9F3942E4B}">
                <a14:imgProps xmlns:a14="http://schemas.microsoft.com/office/drawing/2010/main">
                  <a14:imgLayer r:embed="rId11">
                    <a14:imgEffect>
                      <a14:artisticPlasticWrap/>
                    </a14:imgEffect>
                    <a14:imgEffect>
                      <a14:brightnessContrast bright="46000"/>
                    </a14:imgEffect>
                  </a14:imgLayer>
                </a14:imgProps>
              </a:ext>
              <a:ext uri="{28A0092B-C50C-407E-A947-70E740481C1C}">
                <a14:useLocalDpi xmlns:a14="http://schemas.microsoft.com/office/drawing/2010/main" val="0"/>
              </a:ext>
            </a:extLst>
          </a:blip>
          <a:srcRect/>
          <a:stretch>
            <a:fillRect/>
          </a:stretch>
        </p:blipFill>
        <p:spPr bwMode="auto">
          <a:xfrm rot="5400000">
            <a:off x="6466415" y="2939404"/>
            <a:ext cx="3684230" cy="704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1906973" y="401410"/>
            <a:ext cx="5001370" cy="7097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748972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Effect>
                      <a14:sharpenSoften amount="25000"/>
                    </a14:imgEffect>
                    <a14:imgEffect>
                      <a14:colorTemperature colorTemp="4700"/>
                    </a14:imgEffect>
                    <a14:imgEffect>
                      <a14:saturation sat="300000"/>
                    </a14:imgEffect>
                    <a14:imgEffect>
                      <a14:brightnessContrast bright="70000" contrast="7000"/>
                    </a14:imgEffect>
                  </a14:imgLayer>
                </a14:imgProps>
              </a:ext>
              <a:ext uri="{28A0092B-C50C-407E-A947-70E740481C1C}">
                <a14:useLocalDpi xmlns:a14="http://schemas.microsoft.com/office/drawing/2010/main" val="0"/>
              </a:ext>
            </a:extLst>
          </a:blip>
          <a:srcRect/>
          <a:stretch>
            <a:fillRect/>
          </a:stretch>
        </p:blipFill>
        <p:spPr bwMode="auto">
          <a:xfrm>
            <a:off x="-9520" y="8939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12b   Homework: Quiz to assess E3</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571474"/>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111805" y="63618"/>
            <a:ext cx="715779" cy="1357394"/>
            <a:chOff x="349147" y="1300296"/>
            <a:chExt cx="2206628" cy="4532570"/>
          </a:xfrm>
        </p:grpSpPr>
        <p:pic>
          <p:nvPicPr>
            <p:cNvPr id="21"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9147" y="2757323"/>
              <a:ext cx="1293947" cy="1293953"/>
            </a:xfrm>
            <a:prstGeom prst="rect">
              <a:avLst/>
            </a:prstGeom>
            <a:noFill/>
            <a:ln>
              <a:noFill/>
            </a:ln>
          </p:spPr>
        </p:pic>
      </p:grpSp>
      <p:pic>
        <p:nvPicPr>
          <p:cNvPr id="15"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99566" y="1455437"/>
            <a:ext cx="615702" cy="4133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5181" y="2385546"/>
            <a:ext cx="615702" cy="4133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1783013" y="384054"/>
            <a:ext cx="5094126" cy="7236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7918573"/>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Effect>
                      <a14:sharpenSoften amount="25000"/>
                    </a14:imgEffect>
                    <a14:imgEffect>
                      <a14:colorTemperature colorTemp="4700"/>
                    </a14:imgEffect>
                    <a14:imgEffect>
                      <a14:saturation sat="300000"/>
                    </a14:imgEffect>
                    <a14:imgEffect>
                      <a14:brightnessContrast bright="70000" contrast="7000"/>
                    </a14:imgEffect>
                  </a14:imgLayer>
                </a14:imgProps>
              </a:ext>
              <a:ext uri="{28A0092B-C50C-407E-A947-70E740481C1C}">
                <a14:useLocalDpi xmlns:a14="http://schemas.microsoft.com/office/drawing/2010/main" val="0"/>
              </a:ext>
            </a:extLst>
          </a:blip>
          <a:srcRect/>
          <a:stretch>
            <a:fillRect/>
          </a:stretch>
        </p:blipFill>
        <p:spPr bwMode="auto">
          <a:xfrm>
            <a:off x="-21432" y="8939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13 – TOPIC ANSWERS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11" name="Group 10"/>
          <p:cNvGrpSpPr/>
          <p:nvPr/>
        </p:nvGrpSpPr>
        <p:grpSpPr>
          <a:xfrm>
            <a:off x="109683" y="1179428"/>
            <a:ext cx="8854806" cy="5345916"/>
            <a:chOff x="3274536" y="1289754"/>
            <a:chExt cx="5506770" cy="4803631"/>
          </a:xfrm>
        </p:grpSpPr>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7784" y="634752"/>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111805" y="63618"/>
            <a:ext cx="715779" cy="1357394"/>
            <a:chOff x="349147" y="1300296"/>
            <a:chExt cx="2206628" cy="4532570"/>
          </a:xfrm>
        </p:grpSpPr>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9147" y="2757323"/>
              <a:ext cx="1293947" cy="1293953"/>
            </a:xfrm>
            <a:prstGeom prst="rect">
              <a:avLst/>
            </a:prstGeom>
            <a:noFill/>
            <a:ln>
              <a:noFill/>
            </a:ln>
          </p:spPr>
        </p:pic>
      </p:grpSp>
      <p:pic>
        <p:nvPicPr>
          <p:cNvPr id="23" name="Picture 2"/>
          <p:cNvPicPr>
            <a:picLocks noChangeAspect="1" noChangeArrowheads="1"/>
          </p:cNvPicPr>
          <p:nvPr/>
        </p:nvPicPr>
        <p:blipFill>
          <a:blip r:embed="rId10">
            <a:extLst>
              <a:ext uri="{BEBA8EAE-BF5A-486C-A8C5-ECC9F3942E4B}">
                <a14:imgProps xmlns:a14="http://schemas.microsoft.com/office/drawing/2010/main">
                  <a14:imgLayer r:embed="rId11">
                    <a14:imgEffect>
                      <a14:artisticMarker/>
                    </a14:imgEffect>
                  </a14:imgLayer>
                </a14:imgProps>
              </a:ext>
              <a:ext uri="{28A0092B-C50C-407E-A947-70E740481C1C}">
                <a14:useLocalDpi xmlns:a14="http://schemas.microsoft.com/office/drawing/2010/main" val="0"/>
              </a:ext>
            </a:extLst>
          </a:blip>
          <a:srcRect/>
          <a:stretch>
            <a:fillRect/>
          </a:stretch>
        </p:blipFill>
        <p:spPr bwMode="auto">
          <a:xfrm rot="16200000">
            <a:off x="1865574" y="3699154"/>
            <a:ext cx="4865214" cy="576478"/>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6421" y="1535854"/>
            <a:ext cx="4199296" cy="4687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1668" y="1535854"/>
            <a:ext cx="3728255" cy="4687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875094" y="3215528"/>
            <a:ext cx="495649" cy="461665"/>
          </a:xfrm>
          <a:prstGeom prst="rect">
            <a:avLst/>
          </a:prstGeom>
          <a:solidFill>
            <a:schemeClr val="bg1"/>
          </a:solid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80</a:t>
            </a:r>
          </a:p>
        </p:txBody>
      </p:sp>
    </p:spTree>
    <p:extLst>
      <p:ext uri="{BB962C8B-B14F-4D97-AF65-F5344CB8AC3E}">
        <p14:creationId xmlns:p14="http://schemas.microsoft.com/office/powerpoint/2010/main" val="2953229027"/>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Effect>
                      <a14:sharpenSoften amount="25000"/>
                    </a14:imgEffect>
                    <a14:imgEffect>
                      <a14:colorTemperature colorTemp="4700"/>
                    </a14:imgEffect>
                    <a14:imgEffect>
                      <a14:saturation sat="300000"/>
                    </a14:imgEffect>
                    <a14:imgEffect>
                      <a14:brightnessContrast bright="70000" contrast="7000"/>
                    </a14:imgEffect>
                  </a14:imgLayer>
                </a14:imgProps>
              </a:ext>
              <a:ext uri="{28A0092B-C50C-407E-A947-70E740481C1C}">
                <a14:useLocalDpi xmlns:a14="http://schemas.microsoft.com/office/drawing/2010/main" val="0"/>
              </a:ext>
            </a:extLst>
          </a:blip>
          <a:srcRect/>
          <a:stretch>
            <a:fillRect/>
          </a:stretch>
        </p:blipFill>
        <p:spPr bwMode="auto">
          <a:xfrm>
            <a:off x="0" y="93275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Progress Checker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7" name="Group 36"/>
          <p:cNvGrpSpPr/>
          <p:nvPr/>
        </p:nvGrpSpPr>
        <p:grpSpPr>
          <a:xfrm>
            <a:off x="111805" y="1179428"/>
            <a:ext cx="8852683" cy="5129891"/>
            <a:chOff x="3275856" y="1289754"/>
            <a:chExt cx="5505450" cy="4803631"/>
          </a:xfrm>
        </p:grpSpPr>
        <p:pic>
          <p:nvPicPr>
            <p:cNvPr id="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Snip Single Corner Rectangle 39"/>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4419" y="2364617"/>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Snip Diagonal Corner Rectangle 44"/>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6" name="Snip Diagonal Corner Rectangle 45"/>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7" name="Snip Diagonal Corner Rectangle 46"/>
          <p:cNvSpPr/>
          <p:nvPr/>
        </p:nvSpPr>
        <p:spPr>
          <a:xfrm>
            <a:off x="5347324" y="33415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4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39592" y="4982551"/>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111805" y="63618"/>
            <a:ext cx="715779" cy="1357394"/>
            <a:chOff x="349147" y="1300296"/>
            <a:chExt cx="2206628" cy="4532570"/>
          </a:xfrm>
        </p:grpSpPr>
        <p:pic>
          <p:nvPicPr>
            <p:cNvPr id="24" name="Picture 2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25" name="Picture 2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49147" y="2757323"/>
              <a:ext cx="1293947" cy="1293953"/>
            </a:xfrm>
            <a:prstGeom prst="rect">
              <a:avLst/>
            </a:prstGeom>
            <a:noFill/>
            <a:ln>
              <a:noFill/>
            </a:ln>
          </p:spPr>
        </p:pic>
      </p:grpSp>
      <p:pic>
        <p:nvPicPr>
          <p:cNvPr id="10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3608" y="5345517"/>
            <a:ext cx="1022499" cy="866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11763" y="5333994"/>
            <a:ext cx="1303385" cy="889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36803" y="5204560"/>
            <a:ext cx="1997931" cy="1078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44208" y="5249278"/>
            <a:ext cx="1239004" cy="875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p:cNvSpPr txBox="1"/>
          <p:nvPr/>
        </p:nvSpPr>
        <p:spPr>
          <a:xfrm>
            <a:off x="783762" y="1643652"/>
            <a:ext cx="6906058" cy="307777"/>
          </a:xfrm>
          <a:prstGeom prst="rect">
            <a:avLst/>
          </a:prstGeom>
          <a:noFill/>
        </p:spPr>
        <p:txBody>
          <a:bodyPr wrap="none" rtlCol="0">
            <a:spAutoFit/>
          </a:bodyPr>
          <a:lstStyle/>
          <a:p>
            <a:r>
              <a:rPr lang="en-GB" sz="1400" dirty="0">
                <a:latin typeface="Impact" pitchFamily="34" charset="0"/>
              </a:rPr>
              <a:t>What do you now know about Rounding ? What did you learn during the session? Examples…</a:t>
            </a:r>
            <a:endParaRPr lang="en-GB" sz="1400" dirty="0"/>
          </a:p>
        </p:txBody>
      </p:sp>
      <p:sp>
        <p:nvSpPr>
          <p:cNvPr id="30" name="TextBox 29"/>
          <p:cNvSpPr txBox="1"/>
          <p:nvPr/>
        </p:nvSpPr>
        <p:spPr>
          <a:xfrm>
            <a:off x="732871" y="2561479"/>
            <a:ext cx="4450257" cy="1169551"/>
          </a:xfrm>
          <a:prstGeom prst="rect">
            <a:avLst/>
          </a:prstGeom>
          <a:noFill/>
        </p:spPr>
        <p:txBody>
          <a:bodyPr wrap="none" rtlCol="0">
            <a:spAutoFit/>
          </a:bodyPr>
          <a:lstStyle/>
          <a:p>
            <a:r>
              <a:rPr lang="en-GB" sz="1400" dirty="0">
                <a:latin typeface="Impact" pitchFamily="34" charset="0"/>
              </a:rPr>
              <a:t> How would you now rate your skills in Rounding Numbers?</a:t>
            </a:r>
          </a:p>
          <a:p>
            <a:endParaRPr lang="en-GB" sz="1400" dirty="0">
              <a:latin typeface="Impact" pitchFamily="34" charset="0"/>
            </a:endParaRPr>
          </a:p>
          <a:p>
            <a:pPr marL="342900" indent="-342900">
              <a:buAutoNum type="arabicParenR"/>
            </a:pPr>
            <a:r>
              <a:rPr lang="en-GB" sz="1400" dirty="0">
                <a:latin typeface="Impact" pitchFamily="34" charset="0"/>
              </a:rPr>
              <a:t>Excellent ability</a:t>
            </a:r>
          </a:p>
          <a:p>
            <a:pPr marL="342900" indent="-342900">
              <a:buAutoNum type="arabicParenR"/>
            </a:pPr>
            <a:r>
              <a:rPr lang="en-GB" sz="1400" dirty="0">
                <a:latin typeface="Impact" pitchFamily="34" charset="0"/>
              </a:rPr>
              <a:t>Good ability, but working to improve</a:t>
            </a:r>
          </a:p>
          <a:p>
            <a:pPr marL="342900" indent="-342900">
              <a:buAutoNum type="arabicParenR"/>
            </a:pPr>
            <a:r>
              <a:rPr lang="en-GB" sz="1400" dirty="0">
                <a:latin typeface="Impact" pitchFamily="34" charset="0"/>
              </a:rPr>
              <a:t>Ok, making a start but I know I have lots to still learn</a:t>
            </a:r>
            <a:endParaRPr lang="en-GB" sz="1400" dirty="0"/>
          </a:p>
        </p:txBody>
      </p:sp>
      <p:sp>
        <p:nvSpPr>
          <p:cNvPr id="31" name="TextBox 30"/>
          <p:cNvSpPr txBox="1"/>
          <p:nvPr/>
        </p:nvSpPr>
        <p:spPr>
          <a:xfrm>
            <a:off x="720854" y="3892917"/>
            <a:ext cx="6915676" cy="1169551"/>
          </a:xfrm>
          <a:prstGeom prst="rect">
            <a:avLst/>
          </a:prstGeom>
          <a:noFill/>
        </p:spPr>
        <p:txBody>
          <a:bodyPr wrap="none" rtlCol="0">
            <a:spAutoFit/>
          </a:bodyPr>
          <a:lstStyle/>
          <a:p>
            <a:r>
              <a:rPr lang="en-GB" sz="1400" dirty="0">
                <a:latin typeface="Impact" pitchFamily="34" charset="0"/>
              </a:rPr>
              <a:t>The date I finished studying:                                                      My aims were…</a:t>
            </a:r>
          </a:p>
          <a:p>
            <a:endParaRPr lang="en-GB" sz="1400" dirty="0">
              <a:latin typeface="Impact" pitchFamily="34" charset="0"/>
            </a:endParaRPr>
          </a:p>
          <a:p>
            <a:r>
              <a:rPr lang="en-GB" sz="1400" dirty="0">
                <a:latin typeface="Impact" pitchFamily="34" charset="0"/>
              </a:rPr>
              <a:t>A    Correctly round numbers to a given or chosen place value up to the thousands</a:t>
            </a:r>
          </a:p>
          <a:p>
            <a:r>
              <a:rPr lang="en-GB" sz="1400" dirty="0">
                <a:latin typeface="Impact" pitchFamily="34" charset="0"/>
              </a:rPr>
              <a:t>	B    Use rounded numbers in calculations and real life to produce estimations </a:t>
            </a:r>
          </a:p>
          <a:p>
            <a:r>
              <a:rPr lang="en-GB" sz="1400" dirty="0">
                <a:latin typeface="Impact" pitchFamily="34" charset="0"/>
              </a:rPr>
              <a:t>		C    Recognise terms such as round, approximate, estimate, actual…</a:t>
            </a:r>
            <a:endParaRPr lang="en-GB" sz="1400" dirty="0"/>
          </a:p>
        </p:txBody>
      </p:sp>
      <p:sp>
        <p:nvSpPr>
          <p:cNvPr id="33" name="Snip Diagonal Corner Rectangle 32"/>
          <p:cNvSpPr/>
          <p:nvPr/>
        </p:nvSpPr>
        <p:spPr>
          <a:xfrm>
            <a:off x="2987075" y="3978450"/>
            <a:ext cx="1324555"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Rectangle 1"/>
          <p:cNvSpPr/>
          <p:nvPr/>
        </p:nvSpPr>
        <p:spPr>
          <a:xfrm>
            <a:off x="4263607" y="5375024"/>
            <a:ext cx="1944321" cy="87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466069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Effect>
                      <a14:sharpenSoften amount="25000"/>
                    </a14:imgEffect>
                    <a14:imgEffect>
                      <a14:colorTemperature colorTemp="4700"/>
                    </a14:imgEffect>
                    <a14:imgEffect>
                      <a14:saturation sat="300000"/>
                    </a14:imgEffect>
                    <a14:imgEffect>
                      <a14:brightnessContrast bright="70000" contrast="7000"/>
                    </a14:imgEffect>
                  </a14:imgLayer>
                </a14:imgProps>
              </a:ext>
              <a:ext uri="{28A0092B-C50C-407E-A947-70E740481C1C}">
                <a14:useLocalDpi xmlns:a14="http://schemas.microsoft.com/office/drawing/2010/main" val="0"/>
              </a:ext>
            </a:extLst>
          </a:blip>
          <a:srcRect/>
          <a:stretch>
            <a:fillRect/>
          </a:stretch>
        </p:blipFill>
        <p:spPr bwMode="auto">
          <a:xfrm>
            <a:off x="0" y="93275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15   Continuing to Study and Learn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2" name="Group 1"/>
          <p:cNvGrpSpPr/>
          <p:nvPr/>
        </p:nvGrpSpPr>
        <p:grpSpPr>
          <a:xfrm>
            <a:off x="64975" y="0"/>
            <a:ext cx="1050641" cy="1753103"/>
            <a:chOff x="1044332" y="2104390"/>
            <a:chExt cx="810857" cy="1552708"/>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81" name="Picture 8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82" name="Text Box 2"/>
            <p:cNvSpPr txBox="1">
              <a:spLocks noChangeArrowheads="1"/>
            </p:cNvSpPr>
            <p:nvPr/>
          </p:nvSpPr>
          <p:spPr bwMode="auto">
            <a:xfrm>
              <a:off x="1044332" y="3113650"/>
              <a:ext cx="690091"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endParaRPr lang="en-GB" sz="1100" dirty="0">
                <a:effectLst/>
                <a:latin typeface="Calibri"/>
                <a:ea typeface="Calibri"/>
                <a:cs typeface="Times New Roman"/>
              </a:endParaRPr>
            </a:p>
          </p:txBody>
        </p:sp>
      </p:gr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 name="Picture 2"/>
          <p:cNvPicPr>
            <a:picLocks noChangeAspect="1" noChangeArrowheads="1"/>
          </p:cNvPicPr>
          <p:nvPr/>
        </p:nvPicPr>
        <p:blipFill>
          <a:blip r:embed="rId10">
            <a:lum bright="70000" contrast="-70000"/>
            <a:extLst>
              <a:ext uri="{BEBA8EAE-BF5A-486C-A8C5-ECC9F3942E4B}">
                <a14:imgProps xmlns:a14="http://schemas.microsoft.com/office/drawing/2010/main">
                  <a14:imgLayer r:embed="rId11">
                    <a14:imgEffect>
                      <a14:artisticPlasticWrap/>
                    </a14:imgEffect>
                    <a14:imgEffect>
                      <a14:sharpenSoften amount="38000"/>
                    </a14:imgEffect>
                    <a14:imgEffect>
                      <a14:saturation sat="131000"/>
                    </a14:imgEffect>
                    <a14:imgEffect>
                      <a14:brightnessContrast bright="64000" contrast="-33000"/>
                    </a14:imgEffect>
                  </a14:imgLayer>
                </a14:imgProps>
              </a:ext>
              <a:ext uri="{28A0092B-C50C-407E-A947-70E740481C1C}">
                <a14:useLocalDpi xmlns:a14="http://schemas.microsoft.com/office/drawing/2010/main" val="0"/>
              </a:ext>
            </a:extLst>
          </a:blip>
          <a:srcRect/>
          <a:stretch>
            <a:fillRect/>
          </a:stretch>
        </p:blipFill>
        <p:spPr bwMode="auto">
          <a:xfrm>
            <a:off x="256923" y="1753103"/>
            <a:ext cx="8544552" cy="462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42088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996952"/>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3530917"/>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3" y="4067215"/>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12">
            <a:extLst>
              <a:ext uri="{BEBA8EAE-BF5A-486C-A8C5-ECC9F3942E4B}">
                <a14:imgProps xmlns:a14="http://schemas.microsoft.com/office/drawing/2010/main">
                  <a14:imgLayer r:embed="rId13">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458112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24419" y="1556792"/>
            <a:ext cx="7736013" cy="4801314"/>
          </a:xfrm>
          <a:prstGeom prst="rect">
            <a:avLst/>
          </a:prstGeom>
        </p:spPr>
        <p:txBody>
          <a:bodyPr wrap="square">
            <a:spAutoFit/>
          </a:bodyPr>
          <a:lstStyle/>
          <a:p>
            <a:r>
              <a:rPr lang="en-GB" dirty="0">
                <a:latin typeface="Impact" pitchFamily="34" charset="0"/>
              </a:rPr>
              <a:t>What else can you do to help yourself to learn and practice?  Here are ten suggestions, record which you do each week and also record your progress.</a:t>
            </a:r>
          </a:p>
          <a:p>
            <a:endParaRPr lang="en-GB" dirty="0">
              <a:latin typeface="Impact" pitchFamily="34" charset="0"/>
            </a:endParaRPr>
          </a:p>
          <a:p>
            <a:r>
              <a:rPr lang="en-GB" dirty="0">
                <a:latin typeface="Impact" pitchFamily="34" charset="0"/>
              </a:rPr>
              <a:t>Internet websites</a:t>
            </a:r>
          </a:p>
          <a:p>
            <a:r>
              <a:rPr lang="en-GB" dirty="0">
                <a:latin typeface="Impact" pitchFamily="34" charset="0"/>
              </a:rPr>
              <a:t>   Repeat the lesson, make notes, organise a folder, revise</a:t>
            </a:r>
          </a:p>
          <a:p>
            <a:r>
              <a:rPr lang="en-GB" dirty="0">
                <a:latin typeface="Impact" pitchFamily="34" charset="0"/>
              </a:rPr>
              <a:t>Own maths workbook</a:t>
            </a:r>
          </a:p>
          <a:p>
            <a:r>
              <a:rPr lang="en-GB" dirty="0">
                <a:latin typeface="Impact" pitchFamily="34" charset="0"/>
              </a:rPr>
              <a:t>   Study together with a friend or family member</a:t>
            </a:r>
          </a:p>
          <a:p>
            <a:r>
              <a:rPr lang="en-GB" dirty="0">
                <a:latin typeface="Impact" pitchFamily="34" charset="0"/>
              </a:rPr>
              <a:t>Finish activities in this book</a:t>
            </a:r>
          </a:p>
          <a:p>
            <a:r>
              <a:rPr lang="en-GB" dirty="0">
                <a:latin typeface="Impact" pitchFamily="34" charset="0"/>
              </a:rPr>
              <a:t>   Complete class handouts or tasks</a:t>
            </a:r>
          </a:p>
          <a:p>
            <a:r>
              <a:rPr lang="en-GB" dirty="0">
                <a:latin typeface="Impact" pitchFamily="34" charset="0"/>
              </a:rPr>
              <a:t>Practice exams / past papers</a:t>
            </a:r>
          </a:p>
          <a:p>
            <a:r>
              <a:rPr lang="en-GB" dirty="0">
                <a:latin typeface="Impact" pitchFamily="34" charset="0"/>
              </a:rPr>
              <a:t>   Use maths skills learnt at home or at work in real situations</a:t>
            </a:r>
          </a:p>
          <a:p>
            <a:r>
              <a:rPr lang="en-GB" dirty="0">
                <a:latin typeface="Impact" pitchFamily="34" charset="0"/>
              </a:rPr>
              <a:t>Play games</a:t>
            </a:r>
          </a:p>
          <a:p>
            <a:r>
              <a:rPr lang="en-GB" dirty="0">
                <a:latin typeface="Impact" pitchFamily="34" charset="0"/>
              </a:rPr>
              <a:t>  Experiment yourself, try new things ask yourself questions</a:t>
            </a:r>
          </a:p>
          <a:p>
            <a:endParaRPr lang="en-GB" dirty="0">
              <a:latin typeface="Impact" pitchFamily="34" charset="0"/>
            </a:endParaRPr>
          </a:p>
          <a:p>
            <a:r>
              <a:rPr lang="en-GB" dirty="0">
                <a:latin typeface="Impact" pitchFamily="34" charset="0"/>
              </a:rPr>
              <a:t>Try making a graph of number of practice methods you use against your progress score in each topic.  Are you showing more practice gives better results?</a:t>
            </a:r>
          </a:p>
        </p:txBody>
      </p:sp>
      <p:pic>
        <p:nvPicPr>
          <p:cNvPr id="102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03229" y="2389621"/>
            <a:ext cx="1645486" cy="3133725"/>
          </a:xfrm>
          <a:prstGeom prst="rect">
            <a:avLst/>
          </a:prstGeom>
          <a:noFill/>
          <a:ln>
            <a:noFill/>
          </a:ln>
          <a:effectLst>
            <a:glow rad="228600">
              <a:schemeClr val="accent1">
                <a:lumMod val="60000"/>
                <a:lumOff val="40000"/>
                <a:alpha val="40000"/>
              </a:schemeClr>
            </a:glow>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79712" y="590622"/>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Snip Single Corner Rectangle 23"/>
          <p:cNvSpPr/>
          <p:nvPr/>
        </p:nvSpPr>
        <p:spPr>
          <a:xfrm flipV="1">
            <a:off x="419712" y="1408419"/>
            <a:ext cx="7947404" cy="868452"/>
          </a:xfrm>
          <a:prstGeom prst="snip1Rect">
            <a:avLst>
              <a:gd name="adj" fmla="val 37668"/>
            </a:avLst>
          </a:prstGeom>
          <a:solidFill>
            <a:srgbClr val="FFFF00">
              <a:alpha val="15000"/>
            </a:srgb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Snip Single Corner Rectangle 25"/>
          <p:cNvSpPr/>
          <p:nvPr/>
        </p:nvSpPr>
        <p:spPr>
          <a:xfrm flipV="1">
            <a:off x="417050" y="5373216"/>
            <a:ext cx="7947404" cy="868452"/>
          </a:xfrm>
          <a:prstGeom prst="snip1Rect">
            <a:avLst>
              <a:gd name="adj" fmla="val 37668"/>
            </a:avLst>
          </a:prstGeom>
          <a:solidFill>
            <a:srgbClr val="FFFF00">
              <a:alpha val="15000"/>
            </a:srgb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 name="Snip Diagonal Corner Rectangle 5"/>
          <p:cNvSpPr/>
          <p:nvPr/>
        </p:nvSpPr>
        <p:spPr>
          <a:xfrm>
            <a:off x="6552220" y="2420888"/>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8" name="Snip Diagonal Corner Rectangle 27"/>
          <p:cNvSpPr/>
          <p:nvPr/>
        </p:nvSpPr>
        <p:spPr>
          <a:xfrm>
            <a:off x="6561105" y="2721124"/>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9" name="Snip Diagonal Corner Rectangle 28"/>
          <p:cNvSpPr/>
          <p:nvPr/>
        </p:nvSpPr>
        <p:spPr>
          <a:xfrm>
            <a:off x="6552220" y="2996952"/>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0" name="Snip Diagonal Corner Rectangle 29"/>
          <p:cNvSpPr/>
          <p:nvPr/>
        </p:nvSpPr>
        <p:spPr>
          <a:xfrm>
            <a:off x="6552220" y="3284984"/>
            <a:ext cx="612068" cy="245933"/>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1" name="Snip Diagonal Corner Rectangle 30"/>
          <p:cNvSpPr/>
          <p:nvPr/>
        </p:nvSpPr>
        <p:spPr>
          <a:xfrm>
            <a:off x="6561105" y="353091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2" name="Snip Diagonal Corner Rectangle 31"/>
          <p:cNvSpPr/>
          <p:nvPr/>
        </p:nvSpPr>
        <p:spPr>
          <a:xfrm>
            <a:off x="6583866" y="381894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3" name="Snip Diagonal Corner Rectangle 32"/>
          <p:cNvSpPr/>
          <p:nvPr/>
        </p:nvSpPr>
        <p:spPr>
          <a:xfrm>
            <a:off x="6561105" y="4106981"/>
            <a:ext cx="612068" cy="248266"/>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4" name="Snip Diagonal Corner Rectangle 33"/>
          <p:cNvSpPr/>
          <p:nvPr/>
        </p:nvSpPr>
        <p:spPr>
          <a:xfrm>
            <a:off x="6561105" y="435524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5" name="Snip Diagonal Corner Rectangle 34"/>
          <p:cNvSpPr/>
          <p:nvPr/>
        </p:nvSpPr>
        <p:spPr>
          <a:xfrm>
            <a:off x="6583866" y="459753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6" name="Snip Diagonal Corner Rectangle 35"/>
          <p:cNvSpPr/>
          <p:nvPr/>
        </p:nvSpPr>
        <p:spPr>
          <a:xfrm>
            <a:off x="6584714" y="4869160"/>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97265164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507922"/>
            <a:ext cx="9143489" cy="45214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229793" y="2104390"/>
            <a:ext cx="810857" cy="1552708"/>
            <a:chOff x="1044332" y="2104390"/>
            <a:chExt cx="810857" cy="1552708"/>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11" name="Picture 10">
              <a:hlinkClick r:id="rId5" action="ppaction://hlinksldjump">
                <a:snd r:embed="rId6" name="laser.wav"/>
              </a:hlinkClick>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48" name="Text Box 2"/>
            <p:cNvSpPr txBox="1">
              <a:spLocks noChangeArrowheads="1"/>
            </p:cNvSpPr>
            <p:nvPr/>
          </p:nvSpPr>
          <p:spPr bwMode="auto">
            <a:xfrm>
              <a:off x="1044332" y="3113650"/>
              <a:ext cx="690091"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place</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value</a:t>
              </a:r>
              <a:endParaRPr lang="en-GB" sz="1100" dirty="0">
                <a:effectLst/>
                <a:latin typeface="Calibri"/>
                <a:ea typeface="Calibri"/>
                <a:cs typeface="Times New Roman"/>
              </a:endParaRPr>
            </a:p>
          </p:txBody>
        </p:sp>
      </p:grpSp>
      <p:grpSp>
        <p:nvGrpSpPr>
          <p:cNvPr id="3" name="Group 2"/>
          <p:cNvGrpSpPr/>
          <p:nvPr/>
        </p:nvGrpSpPr>
        <p:grpSpPr>
          <a:xfrm>
            <a:off x="1942491" y="2104257"/>
            <a:ext cx="1107969" cy="1552708"/>
            <a:chOff x="1847541" y="2113614"/>
            <a:chExt cx="1107969" cy="1552708"/>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5577" y="2113614"/>
              <a:ext cx="439933" cy="1552708"/>
            </a:xfrm>
            <a:prstGeom prst="rect">
              <a:avLst/>
            </a:prstGeom>
            <a:noFill/>
            <a:ln>
              <a:noFill/>
            </a:ln>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70532" y="2605305"/>
              <a:ext cx="508942" cy="508944"/>
            </a:xfrm>
            <a:prstGeom prst="rect">
              <a:avLst/>
            </a:prstGeom>
            <a:noFill/>
            <a:ln>
              <a:noFill/>
            </a:ln>
          </p:spPr>
        </p:pic>
        <p:sp>
          <p:nvSpPr>
            <p:cNvPr id="50" name="Text Box 2"/>
            <p:cNvSpPr txBox="1">
              <a:spLocks noChangeArrowheads="1"/>
            </p:cNvSpPr>
            <p:nvPr/>
          </p:nvSpPr>
          <p:spPr bwMode="auto">
            <a:xfrm>
              <a:off x="1847541" y="3058178"/>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add and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subtract</a:t>
              </a:r>
              <a:endParaRPr lang="en-GB" sz="1100" dirty="0">
                <a:effectLst/>
                <a:latin typeface="Calibri"/>
                <a:ea typeface="Calibri"/>
                <a:cs typeface="Times New Roman"/>
              </a:endParaRPr>
            </a:p>
          </p:txBody>
        </p:sp>
      </p:grpSp>
      <p:grpSp>
        <p:nvGrpSpPr>
          <p:cNvPr id="4" name="Group 3"/>
          <p:cNvGrpSpPr/>
          <p:nvPr/>
        </p:nvGrpSpPr>
        <p:grpSpPr>
          <a:xfrm>
            <a:off x="3166361" y="2150268"/>
            <a:ext cx="914371" cy="1552708"/>
            <a:chOff x="3252623" y="2104390"/>
            <a:chExt cx="914371" cy="1552708"/>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7061" y="2104390"/>
              <a:ext cx="439933" cy="1552708"/>
            </a:xfrm>
            <a:prstGeom prst="rect">
              <a:avLst/>
            </a:prstGeom>
            <a:noFill/>
            <a:ln>
              <a:noFill/>
            </a:ln>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90642" y="2596081"/>
              <a:ext cx="465811" cy="483066"/>
            </a:xfrm>
            <a:prstGeom prst="rect">
              <a:avLst/>
            </a:prstGeom>
            <a:noFill/>
            <a:ln>
              <a:noFill/>
            </a:ln>
          </p:spPr>
        </p:pic>
        <p:sp>
          <p:nvSpPr>
            <p:cNvPr id="51" name="Text Box 2"/>
            <p:cNvSpPr txBox="1">
              <a:spLocks noChangeArrowheads="1"/>
            </p:cNvSpPr>
            <p:nvPr/>
          </p:nvSpPr>
          <p:spPr bwMode="auto">
            <a:xfrm>
              <a:off x="3252623" y="3139530"/>
              <a:ext cx="87986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multiply</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divide</a:t>
              </a:r>
              <a:endParaRPr lang="en-GB" sz="1100" dirty="0">
                <a:effectLst/>
                <a:latin typeface="Calibri"/>
                <a:ea typeface="Calibri"/>
                <a:cs typeface="Times New Roman"/>
              </a:endParaRPr>
            </a:p>
          </p:txBody>
        </p:sp>
      </p:grpSp>
      <p:grpSp>
        <p:nvGrpSpPr>
          <p:cNvPr id="7" name="Group 6"/>
          <p:cNvGrpSpPr/>
          <p:nvPr/>
        </p:nvGrpSpPr>
        <p:grpSpPr>
          <a:xfrm>
            <a:off x="4227377" y="2150745"/>
            <a:ext cx="871240" cy="1552708"/>
            <a:chOff x="4011724" y="2104390"/>
            <a:chExt cx="871240" cy="1552708"/>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3031" y="2104390"/>
              <a:ext cx="439933" cy="1552708"/>
            </a:xfrm>
            <a:prstGeom prst="rect">
              <a:avLst/>
            </a:prstGeom>
            <a:noFill/>
            <a:ln>
              <a:noFill/>
            </a:ln>
          </p:spPr>
        </p:pic>
        <p:pic>
          <p:nvPicPr>
            <p:cNvPr id="33" name="Picture 3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32490" y="2621960"/>
              <a:ext cx="457185" cy="457187"/>
            </a:xfrm>
            <a:prstGeom prst="rect">
              <a:avLst/>
            </a:prstGeom>
            <a:noFill/>
            <a:ln>
              <a:noFill/>
            </a:ln>
          </p:spPr>
        </p:pic>
        <p:sp>
          <p:nvSpPr>
            <p:cNvPr id="52" name="Text Box 2"/>
            <p:cNvSpPr txBox="1">
              <a:spLocks noChangeArrowheads="1"/>
            </p:cNvSpPr>
            <p:nvPr/>
          </p:nvSpPr>
          <p:spPr bwMode="auto">
            <a:xfrm>
              <a:off x="4011724" y="3113650"/>
              <a:ext cx="86261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round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grpSp>
      <p:grpSp>
        <p:nvGrpSpPr>
          <p:cNvPr id="9" name="Group 8"/>
          <p:cNvGrpSpPr/>
          <p:nvPr/>
        </p:nvGrpSpPr>
        <p:grpSpPr>
          <a:xfrm>
            <a:off x="7095566" y="2092983"/>
            <a:ext cx="940249" cy="1552708"/>
            <a:chOff x="6737583" y="2104390"/>
            <a:chExt cx="940249" cy="1552708"/>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7899" y="2104390"/>
              <a:ext cx="439933" cy="1552708"/>
            </a:xfrm>
            <a:prstGeom prst="rect">
              <a:avLst/>
            </a:prstGeom>
            <a:noFill/>
            <a:ln>
              <a:noFill/>
            </a:ln>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41097" y="2578829"/>
              <a:ext cx="560699" cy="526196"/>
            </a:xfrm>
            <a:prstGeom prst="rect">
              <a:avLst/>
            </a:prstGeom>
            <a:noFill/>
            <a:ln>
              <a:noFill/>
            </a:ln>
          </p:spPr>
        </p:pic>
        <p:sp>
          <p:nvSpPr>
            <p:cNvPr id="54" name="Text Box 2"/>
            <p:cNvSpPr txBox="1">
              <a:spLocks noChangeArrowheads="1"/>
            </p:cNvSpPr>
            <p:nvPr/>
          </p:nvSpPr>
          <p:spPr bwMode="auto">
            <a:xfrm>
              <a:off x="6737583" y="3130903"/>
              <a:ext cx="793605"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decimal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grpSp>
      <p:grpSp>
        <p:nvGrpSpPr>
          <p:cNvPr id="9216" name="Group 9215"/>
          <p:cNvGrpSpPr/>
          <p:nvPr/>
        </p:nvGrpSpPr>
        <p:grpSpPr>
          <a:xfrm>
            <a:off x="5089261" y="4101977"/>
            <a:ext cx="1006494" cy="1552709"/>
            <a:chOff x="3125995" y="4286751"/>
            <a:chExt cx="1006494" cy="1552709"/>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92556" y="4286751"/>
              <a:ext cx="439933" cy="1552709"/>
            </a:xfrm>
            <a:prstGeom prst="rect">
              <a:avLst/>
            </a:prstGeom>
            <a:noFill/>
            <a:ln>
              <a:noFill/>
            </a:ln>
          </p:spPr>
        </p:pic>
        <p:pic>
          <p:nvPicPr>
            <p:cNvPr id="39" name="Picture 3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347510" y="4804320"/>
              <a:ext cx="508943" cy="483065"/>
            </a:xfrm>
            <a:prstGeom prst="rect">
              <a:avLst/>
            </a:prstGeom>
            <a:noFill/>
            <a:ln>
              <a:noFill/>
            </a:ln>
          </p:spPr>
        </p:pic>
        <p:sp>
          <p:nvSpPr>
            <p:cNvPr id="57" name="Text Box 2"/>
            <p:cNvSpPr txBox="1">
              <a:spLocks noChangeArrowheads="1"/>
            </p:cNvSpPr>
            <p:nvPr/>
          </p:nvSpPr>
          <p:spPr bwMode="auto">
            <a:xfrm>
              <a:off x="3125995" y="5287385"/>
              <a:ext cx="819483"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metric</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measure</a:t>
              </a:r>
              <a:endParaRPr lang="en-GB" sz="1100" dirty="0">
                <a:effectLst/>
                <a:latin typeface="Calibri"/>
                <a:ea typeface="Calibri"/>
                <a:cs typeface="Times New Roman"/>
              </a:endParaRPr>
            </a:p>
          </p:txBody>
        </p:sp>
      </p:grpSp>
      <p:grpSp>
        <p:nvGrpSpPr>
          <p:cNvPr id="9219" name="Group 9218"/>
          <p:cNvGrpSpPr/>
          <p:nvPr/>
        </p:nvGrpSpPr>
        <p:grpSpPr>
          <a:xfrm>
            <a:off x="7298281" y="4241951"/>
            <a:ext cx="922996" cy="1552709"/>
            <a:chOff x="6694453" y="4226426"/>
            <a:chExt cx="922996" cy="1552709"/>
          </a:xfrm>
        </p:grpSpPr>
        <p:pic>
          <p:nvPicPr>
            <p:cNvPr id="28"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7516" y="4226426"/>
              <a:ext cx="439933" cy="1552709"/>
            </a:xfrm>
            <a:prstGeom prst="rect">
              <a:avLst/>
            </a:prstGeom>
            <a:noFill/>
            <a:ln>
              <a:noFill/>
            </a:ln>
          </p:spPr>
        </p:pic>
        <p:pic>
          <p:nvPicPr>
            <p:cNvPr id="45" name="Picture 4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832471" y="4718117"/>
              <a:ext cx="534820" cy="517569"/>
            </a:xfrm>
            <a:prstGeom prst="rect">
              <a:avLst/>
            </a:prstGeom>
            <a:noFill/>
            <a:ln>
              <a:noFill/>
            </a:ln>
          </p:spPr>
        </p:pic>
        <p:sp>
          <p:nvSpPr>
            <p:cNvPr id="63" name="Text Box 2"/>
            <p:cNvSpPr txBox="1">
              <a:spLocks noChangeArrowheads="1"/>
            </p:cNvSpPr>
            <p:nvPr/>
          </p:nvSpPr>
          <p:spPr bwMode="auto">
            <a:xfrm>
              <a:off x="6694453" y="5278818"/>
              <a:ext cx="81085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a:solidFill>
                    <a:srgbClr val="FFFFFF"/>
                  </a:solidFill>
                  <a:effectLst/>
                  <a:latin typeface="Line Printer (PC)"/>
                  <a:ea typeface="Calibri"/>
                  <a:cs typeface="Times New Roman"/>
                </a:rPr>
                <a:t>charts</a:t>
              </a:r>
              <a:endParaRPr lang="en-GB" sz="1100">
                <a:effectLst/>
                <a:latin typeface="Calibri"/>
                <a:ea typeface="Calibri"/>
                <a:cs typeface="Times New Roman"/>
              </a:endParaRPr>
            </a:p>
            <a:p>
              <a:pPr algn="r">
                <a:lnSpc>
                  <a:spcPct val="115000"/>
                </a:lnSpc>
                <a:spcAft>
                  <a:spcPts val="0"/>
                </a:spcAft>
              </a:pPr>
              <a:r>
                <a:rPr lang="en-GB" sz="1100">
                  <a:solidFill>
                    <a:srgbClr val="FFFFFF"/>
                  </a:solidFill>
                  <a:effectLst/>
                  <a:latin typeface="Line Printer (PC)"/>
                  <a:ea typeface="Calibri"/>
                  <a:cs typeface="Times New Roman"/>
                </a:rPr>
                <a:t>data</a:t>
              </a:r>
              <a:endParaRPr lang="en-GB" sz="1100">
                <a:effectLst/>
                <a:latin typeface="Calibri"/>
                <a:ea typeface="Calibri"/>
                <a:cs typeface="Times New Roman"/>
              </a:endParaRPr>
            </a:p>
          </p:txBody>
        </p:sp>
      </p:grpSp>
      <p:pic>
        <p:nvPicPr>
          <p:cNvPr id="2063" name="Picture 30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91" y="945923"/>
            <a:ext cx="9161243" cy="561999"/>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
        <p:nvSpPr>
          <p:cNvPr id="67" name="Text Box 2"/>
          <p:cNvSpPr txBox="1">
            <a:spLocks noChangeArrowheads="1"/>
          </p:cNvSpPr>
          <p:nvPr/>
        </p:nvSpPr>
        <p:spPr bwMode="auto">
          <a:xfrm rot="16200000">
            <a:off x="-793896" y="3714497"/>
            <a:ext cx="2752090"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M</a:t>
            </a:r>
            <a:r>
              <a:rPr lang="en-GB" sz="2000" b="1" dirty="0">
                <a:solidFill>
                  <a:srgbClr val="FFFFFF"/>
                </a:solidFill>
                <a:effectLst/>
                <a:latin typeface="Line Printer (PC)"/>
                <a:ea typeface="Calibri"/>
                <a:cs typeface="Times New Roman"/>
              </a:rPr>
              <a:t>ATHS  E1 E2 E3</a:t>
            </a:r>
            <a:endParaRPr lang="en-GB" sz="1100" dirty="0">
              <a:effectLst/>
              <a:latin typeface="Calibri"/>
              <a:ea typeface="Calibri"/>
              <a:cs typeface="Times New Roman"/>
            </a:endParaRPr>
          </a:p>
        </p:txBody>
      </p:sp>
      <p:pic>
        <p:nvPicPr>
          <p:cNvPr id="2061" name="Picture 3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2104390"/>
            <a:ext cx="157163" cy="558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3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5195123"/>
            <a:ext cx="157162" cy="5588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989489" y="2104390"/>
            <a:ext cx="920617" cy="1552708"/>
            <a:chOff x="5989489" y="2104390"/>
            <a:chExt cx="920617" cy="1552708"/>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173" y="2104390"/>
              <a:ext cx="439933" cy="1552708"/>
            </a:xfrm>
            <a:prstGeom prst="rect">
              <a:avLst/>
            </a:prstGeom>
            <a:noFill/>
            <a:ln>
              <a:noFill/>
            </a:ln>
          </p:spPr>
        </p:pic>
        <p:pic>
          <p:nvPicPr>
            <p:cNvPr id="35" name="Picture 3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125128" y="2587455"/>
              <a:ext cx="500316" cy="508943"/>
            </a:xfrm>
            <a:prstGeom prst="rect">
              <a:avLst/>
            </a:prstGeom>
            <a:noFill/>
            <a:ln>
              <a:noFill/>
            </a:ln>
          </p:spPr>
        </p:pic>
        <p:sp>
          <p:nvSpPr>
            <p:cNvPr id="70" name="Text Box 2"/>
            <p:cNvSpPr txBox="1">
              <a:spLocks noChangeArrowheads="1"/>
            </p:cNvSpPr>
            <p:nvPr/>
          </p:nvSpPr>
          <p:spPr bwMode="auto">
            <a:xfrm>
              <a:off x="5989489" y="3157855"/>
              <a:ext cx="885825" cy="2825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a:solidFill>
                    <a:srgbClr val="FFFFFF"/>
                  </a:solidFill>
                  <a:effectLst/>
                  <a:latin typeface="Line Printer (PC)"/>
                  <a:ea typeface="Calibri"/>
                  <a:cs typeface="Times New Roman"/>
                </a:rPr>
                <a:t>fraction</a:t>
              </a:r>
              <a:endParaRPr lang="en-GB" sz="1100">
                <a:effectLst/>
                <a:latin typeface="Calibri"/>
                <a:ea typeface="Calibri"/>
                <a:cs typeface="Times New Roman"/>
              </a:endParaRPr>
            </a:p>
          </p:txBody>
        </p:sp>
      </p:grpSp>
      <p:cxnSp>
        <p:nvCxnSpPr>
          <p:cNvPr id="71" name="Elbow Connector 70"/>
          <p:cNvCxnSpPr/>
          <p:nvPr/>
        </p:nvCxnSpPr>
        <p:spPr>
          <a:xfrm>
            <a:off x="1449874" y="1931670"/>
            <a:ext cx="3984625" cy="120650"/>
          </a:xfrm>
          <a:prstGeom prst="bentConnector3">
            <a:avLst>
              <a:gd name="adj1" fmla="val 40474"/>
            </a:avLst>
          </a:prstGeom>
        </p:spPr>
        <p:style>
          <a:lnRef idx="1">
            <a:schemeClr val="accent1"/>
          </a:lnRef>
          <a:fillRef idx="0">
            <a:schemeClr val="accent1"/>
          </a:fillRef>
          <a:effectRef idx="0">
            <a:schemeClr val="accent1"/>
          </a:effectRef>
          <a:fontRef idx="minor">
            <a:schemeClr val="tx1"/>
          </a:fontRef>
        </p:style>
      </p:cxnSp>
      <p:cxnSp>
        <p:nvCxnSpPr>
          <p:cNvPr id="72" name="Elbow Connector 71"/>
          <p:cNvCxnSpPr/>
          <p:nvPr/>
        </p:nvCxnSpPr>
        <p:spPr>
          <a:xfrm>
            <a:off x="6263174" y="3656965"/>
            <a:ext cx="2767965" cy="128905"/>
          </a:xfrm>
          <a:prstGeom prst="bentConnector3">
            <a:avLst>
              <a:gd name="adj1" fmla="val 69322"/>
            </a:avLst>
          </a:prstGeom>
        </p:spPr>
        <p:style>
          <a:lnRef idx="1">
            <a:schemeClr val="accent1"/>
          </a:lnRef>
          <a:fillRef idx="0">
            <a:schemeClr val="accent1"/>
          </a:fillRef>
          <a:effectRef idx="0">
            <a:schemeClr val="accent1"/>
          </a:effectRef>
          <a:fontRef idx="minor">
            <a:schemeClr val="tx1"/>
          </a:fontRef>
        </p:style>
      </p:cxnSp>
      <p:cxnSp>
        <p:nvCxnSpPr>
          <p:cNvPr id="73" name="Elbow Connector 72"/>
          <p:cNvCxnSpPr/>
          <p:nvPr/>
        </p:nvCxnSpPr>
        <p:spPr>
          <a:xfrm>
            <a:off x="1078399" y="5839460"/>
            <a:ext cx="5247729" cy="12065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4" name="Elbow Connector 73"/>
          <p:cNvCxnSpPr/>
          <p:nvPr/>
        </p:nvCxnSpPr>
        <p:spPr>
          <a:xfrm>
            <a:off x="7160111" y="5839460"/>
            <a:ext cx="1862773" cy="7747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5" name="Text Box 2"/>
          <p:cNvSpPr txBox="1">
            <a:spLocks noChangeArrowheads="1"/>
          </p:cNvSpPr>
          <p:nvPr/>
        </p:nvSpPr>
        <p:spPr bwMode="auto">
          <a:xfrm>
            <a:off x="3269615" y="1833245"/>
            <a:ext cx="2397760"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dirty="0">
                <a:solidFill>
                  <a:srgbClr val="FFFFFF"/>
                </a:solidFill>
                <a:effectLst/>
                <a:latin typeface="Line Printer (PC)"/>
                <a:ea typeface="Calibri"/>
                <a:cs typeface="Times New Roman"/>
              </a:rPr>
              <a:t>Whole Number and Functions</a:t>
            </a:r>
            <a:endParaRPr lang="en-GB" sz="1100" dirty="0">
              <a:effectLst/>
              <a:latin typeface="Calibri"/>
              <a:ea typeface="Calibri"/>
              <a:cs typeface="Times New Roman"/>
            </a:endParaRPr>
          </a:p>
        </p:txBody>
      </p:sp>
      <p:sp>
        <p:nvSpPr>
          <p:cNvPr id="76" name="Text Box 2"/>
          <p:cNvSpPr txBox="1">
            <a:spLocks noChangeArrowheads="1"/>
          </p:cNvSpPr>
          <p:nvPr/>
        </p:nvSpPr>
        <p:spPr bwMode="auto">
          <a:xfrm>
            <a:off x="1113324" y="5856605"/>
            <a:ext cx="2035175" cy="317500"/>
          </a:xfrm>
          <a:prstGeom prst="rect">
            <a:avLst/>
          </a:prstGeom>
          <a:noFill/>
          <a:ln w="9525">
            <a:noFill/>
            <a:miter lim="800000"/>
            <a:headEnd/>
            <a:tailEnd/>
          </a:ln>
        </p:spPr>
        <p:txBody>
          <a:bodyPr rot="0" vert="horz" wrap="square" lIns="91440" tIns="45720" rIns="91440" bIns="45720" anchor="t" anchorCtr="0">
            <a:noAutofit/>
          </a:bodyPr>
          <a:lstStyle/>
          <a:p>
            <a:pPr algn="r">
              <a:lnSpc>
                <a:spcPct val="115000"/>
              </a:lnSpc>
              <a:spcAft>
                <a:spcPts val="0"/>
              </a:spcAft>
            </a:pPr>
            <a:r>
              <a:rPr lang="en-GB" sz="1100" b="1">
                <a:solidFill>
                  <a:srgbClr val="FFFFFF"/>
                </a:solidFill>
                <a:effectLst/>
                <a:latin typeface="Line Printer (PC)"/>
                <a:ea typeface="Calibri"/>
                <a:cs typeface="Times New Roman"/>
              </a:rPr>
              <a:t>Measure and Shape</a:t>
            </a:r>
            <a:endParaRPr lang="en-GB" sz="1100">
              <a:effectLst/>
              <a:latin typeface="Calibri"/>
              <a:ea typeface="Calibri"/>
              <a:cs typeface="Times New Roman"/>
            </a:endParaRPr>
          </a:p>
        </p:txBody>
      </p:sp>
      <p:sp>
        <p:nvSpPr>
          <p:cNvPr id="77" name="Text Box 2"/>
          <p:cNvSpPr txBox="1">
            <a:spLocks noChangeArrowheads="1"/>
          </p:cNvSpPr>
          <p:nvPr/>
        </p:nvSpPr>
        <p:spPr bwMode="auto">
          <a:xfrm>
            <a:off x="6366679" y="3646170"/>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Parts of a whole</a:t>
            </a:r>
            <a:endParaRPr lang="en-GB" sz="1100">
              <a:effectLst/>
              <a:latin typeface="Calibri"/>
              <a:ea typeface="Calibri"/>
              <a:cs typeface="Times New Roman"/>
            </a:endParaRPr>
          </a:p>
        </p:txBody>
      </p:sp>
      <p:sp>
        <p:nvSpPr>
          <p:cNvPr id="78" name="Text Box 2"/>
          <p:cNvSpPr txBox="1">
            <a:spLocks noChangeArrowheads="1"/>
          </p:cNvSpPr>
          <p:nvPr/>
        </p:nvSpPr>
        <p:spPr bwMode="auto">
          <a:xfrm>
            <a:off x="6802289" y="5842635"/>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Handling Data</a:t>
            </a:r>
            <a:endParaRPr lang="en-GB" sz="1100">
              <a:effectLst/>
              <a:latin typeface="Calibri"/>
              <a:ea typeface="Calibri"/>
              <a:cs typeface="Times New Roman"/>
            </a:endParaRPr>
          </a:p>
        </p:txBody>
      </p:sp>
      <p:sp>
        <p:nvSpPr>
          <p:cNvPr id="79" name="Text Box 2"/>
          <p:cNvSpPr txBox="1">
            <a:spLocks noChangeArrowheads="1"/>
          </p:cNvSpPr>
          <p:nvPr/>
        </p:nvSpPr>
        <p:spPr bwMode="auto">
          <a:xfrm>
            <a:off x="1371108" y="755915"/>
            <a:ext cx="6306723"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effectLst/>
                <a:latin typeface="Line Printer (PC)"/>
                <a:ea typeface="Calibri"/>
                <a:cs typeface="Times New Roman"/>
              </a:rPr>
              <a:t>Course Content:  Choose your  topic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218"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613" y="1507923"/>
            <a:ext cx="324111" cy="492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26128" y="50862"/>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222" name="Group 9221"/>
          <p:cNvGrpSpPr/>
          <p:nvPr/>
        </p:nvGrpSpPr>
        <p:grpSpPr>
          <a:xfrm>
            <a:off x="1068304" y="4168107"/>
            <a:ext cx="962250" cy="1552708"/>
            <a:chOff x="1078399" y="4200547"/>
            <a:chExt cx="962250" cy="1552708"/>
          </a:xfrm>
        </p:grpSpPr>
        <p:pic>
          <p:nvPicPr>
            <p:cNvPr id="88" name="Picture 8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716" y="4200547"/>
              <a:ext cx="439933" cy="1552708"/>
            </a:xfrm>
            <a:prstGeom prst="rect">
              <a:avLst/>
            </a:prstGeom>
            <a:noFill/>
            <a:ln>
              <a:noFill/>
            </a:ln>
          </p:spPr>
        </p:pic>
        <p:pic>
          <p:nvPicPr>
            <p:cNvPr id="9220"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64297" y="4718117"/>
              <a:ext cx="484003" cy="50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 name="Text Box 2"/>
            <p:cNvSpPr txBox="1">
              <a:spLocks noChangeArrowheads="1"/>
            </p:cNvSpPr>
            <p:nvPr/>
          </p:nvSpPr>
          <p:spPr bwMode="auto">
            <a:xfrm>
              <a:off x="1078399" y="5338932"/>
              <a:ext cx="819483"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latin typeface="Line Printer (PC)"/>
                  <a:ea typeface="Calibri"/>
                  <a:cs typeface="Times New Roman"/>
                </a:rPr>
                <a:t>money</a:t>
              </a:r>
              <a:endParaRPr lang="en-GB" sz="1100" dirty="0">
                <a:effectLst/>
                <a:latin typeface="Calibri"/>
                <a:ea typeface="Calibri"/>
                <a:cs typeface="Times New Roman"/>
              </a:endParaRPr>
            </a:p>
          </p:txBody>
        </p:sp>
      </p:grpSp>
      <p:grpSp>
        <p:nvGrpSpPr>
          <p:cNvPr id="9223" name="Group 9222"/>
          <p:cNvGrpSpPr/>
          <p:nvPr/>
        </p:nvGrpSpPr>
        <p:grpSpPr>
          <a:xfrm>
            <a:off x="2088311" y="4112491"/>
            <a:ext cx="940739" cy="1552709"/>
            <a:chOff x="2110211" y="4178702"/>
            <a:chExt cx="940739" cy="1552709"/>
          </a:xfrm>
        </p:grpSpPr>
        <p:pic>
          <p:nvPicPr>
            <p:cNvPr id="92" name="Picture 9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11017" y="4178702"/>
              <a:ext cx="439933" cy="1552709"/>
            </a:xfrm>
            <a:prstGeom prst="rect">
              <a:avLst/>
            </a:prstGeom>
            <a:noFill/>
            <a:ln>
              <a:noFill/>
            </a:ln>
          </p:spPr>
        </p:pic>
        <p:pic>
          <p:nvPicPr>
            <p:cNvPr id="2051"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281514" y="4664632"/>
              <a:ext cx="507480" cy="533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Text Box 2"/>
            <p:cNvSpPr txBox="1">
              <a:spLocks noChangeArrowheads="1"/>
            </p:cNvSpPr>
            <p:nvPr/>
          </p:nvSpPr>
          <p:spPr bwMode="auto">
            <a:xfrm>
              <a:off x="2110211" y="5298925"/>
              <a:ext cx="819483" cy="27449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latin typeface="Line Printer (PC)"/>
                  <a:ea typeface="Calibri"/>
                  <a:cs typeface="Times New Roman"/>
                </a:rPr>
                <a:t>Time</a:t>
              </a:r>
              <a:endParaRPr lang="en-GB" sz="1100" dirty="0">
                <a:effectLst/>
                <a:latin typeface="Calibri"/>
                <a:ea typeface="Calibri"/>
                <a:cs typeface="Times New Roman"/>
              </a:endParaRPr>
            </a:p>
          </p:txBody>
        </p:sp>
      </p:grpSp>
      <p:grpSp>
        <p:nvGrpSpPr>
          <p:cNvPr id="9227" name="Group 9226"/>
          <p:cNvGrpSpPr/>
          <p:nvPr/>
        </p:nvGrpSpPr>
        <p:grpSpPr>
          <a:xfrm>
            <a:off x="4198608" y="4110158"/>
            <a:ext cx="891382" cy="1552709"/>
            <a:chOff x="3127543" y="4191921"/>
            <a:chExt cx="891382" cy="1552709"/>
          </a:xfrm>
        </p:grpSpPr>
        <p:pic>
          <p:nvPicPr>
            <p:cNvPr id="98" name="Picture 9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8992" y="4191921"/>
              <a:ext cx="439933" cy="1552709"/>
            </a:xfrm>
            <a:prstGeom prst="rect">
              <a:avLst/>
            </a:prstGeom>
            <a:noFill/>
            <a:ln>
              <a:noFill/>
            </a:ln>
          </p:spPr>
        </p:pic>
        <p:pic>
          <p:nvPicPr>
            <p:cNvPr id="2053" name="Picture 5"/>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192061" y="4700223"/>
              <a:ext cx="518626" cy="51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 name="Text Box 2"/>
            <p:cNvSpPr txBox="1">
              <a:spLocks noChangeArrowheads="1"/>
            </p:cNvSpPr>
            <p:nvPr/>
          </p:nvSpPr>
          <p:spPr bwMode="auto">
            <a:xfrm>
              <a:off x="3127543" y="5222899"/>
              <a:ext cx="819483" cy="481670"/>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2d and 3d Shapes</a:t>
              </a:r>
              <a:endParaRPr lang="en-GB" sz="1100" dirty="0">
                <a:effectLst/>
                <a:latin typeface="Calibri"/>
                <a:ea typeface="Calibri"/>
                <a:cs typeface="Times New Roman"/>
              </a:endParaRPr>
            </a:p>
          </p:txBody>
        </p:sp>
      </p:grpSp>
      <p:grpSp>
        <p:nvGrpSpPr>
          <p:cNvPr id="9226" name="Group 9225"/>
          <p:cNvGrpSpPr/>
          <p:nvPr/>
        </p:nvGrpSpPr>
        <p:grpSpPr>
          <a:xfrm>
            <a:off x="3013718" y="4110159"/>
            <a:ext cx="989383" cy="1552709"/>
            <a:chOff x="5220072" y="4201214"/>
            <a:chExt cx="989383" cy="1552709"/>
          </a:xfrm>
        </p:grpSpPr>
        <p:pic>
          <p:nvPicPr>
            <p:cNvPr id="102" name="Picture 10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9522" y="4201214"/>
              <a:ext cx="439933" cy="1552709"/>
            </a:xfrm>
            <a:prstGeom prst="rect">
              <a:avLst/>
            </a:prstGeom>
            <a:noFill/>
            <a:ln>
              <a:noFill/>
            </a:ln>
          </p:spPr>
        </p:pic>
        <p:sp>
          <p:nvSpPr>
            <p:cNvPr id="103" name="Text Box 2"/>
            <p:cNvSpPr txBox="1">
              <a:spLocks noChangeArrowheads="1"/>
            </p:cNvSpPr>
            <p:nvPr/>
          </p:nvSpPr>
          <p:spPr bwMode="auto">
            <a:xfrm>
              <a:off x="5220072" y="5282896"/>
              <a:ext cx="959191" cy="28700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temperature</a:t>
              </a:r>
              <a:endParaRPr lang="en-GB" sz="1100" dirty="0">
                <a:effectLst/>
                <a:latin typeface="Calibri"/>
                <a:ea typeface="Calibri"/>
                <a:cs typeface="Times New Roman"/>
              </a:endParaRPr>
            </a:p>
          </p:txBody>
        </p:sp>
        <p:pic>
          <p:nvPicPr>
            <p:cNvPr id="2054" name="Picture 6"/>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364088" y="4692268"/>
              <a:ext cx="543175" cy="56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24982677"/>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randombar(horizontal)">
                                      <p:cBhvr>
                                        <p:cTn id="1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033462"/>
            <a:ext cx="9143489" cy="49958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929462" y="979053"/>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Topic Introduction  : Round and Estimate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1289754"/>
            <a:ext cx="6081514"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05459" y="3700814"/>
            <a:ext cx="4386904" cy="39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nip Single Corner Rectangle 2"/>
          <p:cNvSpPr/>
          <p:nvPr/>
        </p:nvSpPr>
        <p:spPr>
          <a:xfrm>
            <a:off x="3098031" y="1706480"/>
            <a:ext cx="5683275" cy="4530832"/>
          </a:xfrm>
          <a:prstGeom prst="snip1Rect">
            <a:avLst/>
          </a:prstGeom>
          <a:blipFill dpi="0" rotWithShape="1">
            <a:blip r:embed="rId5">
              <a:grayscl/>
              <a:extLst>
                <a:ext uri="{BEBA8EAE-BF5A-486C-A8C5-ECC9F3942E4B}">
                  <a14:imgProps xmlns:a14="http://schemas.microsoft.com/office/drawing/2010/main">
                    <a14:imgLayer r:embed="rId6">
                      <a14:imgEffect>
                        <a14:artisticGlowDiffused trans="74000" intensity="2"/>
                      </a14:imgEffect>
                      <a14:imgEffect>
                        <a14:colorTemperature colorTemp="8250"/>
                      </a14:imgEffect>
                      <a14:imgEffect>
                        <a14:saturation sat="227000"/>
                      </a14:imgEffect>
                      <a14:imgEffect>
                        <a14:brightnessContrast bright="40000"/>
                      </a14:imgEffect>
                    </a14:imgLayer>
                  </a14:imgProps>
                </a:ext>
              </a:extLst>
            </a:blip>
            <a:srcRect/>
            <a:stretch>
              <a:fillRect/>
            </a:stretch>
          </a:blipFill>
          <a:effectLst>
            <a:glow rad="63500">
              <a:schemeClr val="accent1">
                <a:satMod val="175000"/>
                <a:alpha val="40000"/>
              </a:schemeClr>
            </a:glow>
          </a:effectLst>
          <a:scene3d>
            <a:camera prst="orthographicFront"/>
            <a:lightRig rig="flood" dir="t"/>
          </a:scene3d>
          <a:sp3d extrusionH="76200" prstMaterial="powder">
            <a:extrusionClr>
              <a:schemeClr val="bg1">
                <a:lumMod val="8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600" b="1" dirty="0">
                <a:solidFill>
                  <a:schemeClr val="tx1"/>
                </a:solidFill>
                <a:latin typeface="Candara" pitchFamily="34" charset="0"/>
              </a:rPr>
              <a:t>The maths process of rounding a number changes it so less place values are used.  This means the number is no longer the real value it should be, but that’s ok in lots of real life situations.  With less place values in a number it is easier to say, write and use in calculations.  Rounding is not guessing however and there is a clear rule you will need to follow when rounding numbers.</a:t>
            </a:r>
          </a:p>
          <a:p>
            <a:pPr algn="just"/>
            <a:endParaRPr lang="en-GB" sz="1600" b="1" dirty="0">
              <a:solidFill>
                <a:schemeClr val="tx1"/>
              </a:solidFill>
              <a:latin typeface="Candara" pitchFamily="34" charset="0"/>
            </a:endParaRPr>
          </a:p>
          <a:p>
            <a:pPr algn="just"/>
            <a:r>
              <a:rPr lang="en-GB" sz="1600" b="1" dirty="0">
                <a:solidFill>
                  <a:schemeClr val="tx1"/>
                </a:solidFill>
                <a:latin typeface="Candara" pitchFamily="34" charset="0"/>
              </a:rPr>
              <a:t>After rounding a value the new number is called an ‘approximate’ value to its original.  If you now use these new approximate values in a sum you will only get ‘estimates’.  Getting this terminology correct, especially in exam questions, is very important.</a:t>
            </a:r>
          </a:p>
          <a:p>
            <a:pPr algn="just"/>
            <a:endParaRPr lang="en-GB" sz="1600" b="1" dirty="0">
              <a:solidFill>
                <a:schemeClr val="tx1"/>
              </a:solidFill>
              <a:latin typeface="Candara" pitchFamily="34" charset="0"/>
            </a:endParaRPr>
          </a:p>
          <a:p>
            <a:pPr algn="just"/>
            <a:r>
              <a:rPr lang="en-GB" sz="1600" b="1" dirty="0">
                <a:solidFill>
                  <a:schemeClr val="tx1"/>
                </a:solidFill>
                <a:latin typeface="Candara" pitchFamily="34" charset="0"/>
              </a:rPr>
              <a:t>Choose an icon to select where to start</a:t>
            </a:r>
          </a:p>
          <a:p>
            <a:pPr algn="just"/>
            <a:endParaRPr lang="en-GB" sz="1600" b="1" dirty="0">
              <a:solidFill>
                <a:schemeClr val="accent3">
                  <a:lumMod val="50000"/>
                </a:schemeClr>
              </a:solidFill>
              <a:latin typeface="Candara" pitchFamily="34" charset="0"/>
            </a:endParaRPr>
          </a:p>
          <a:p>
            <a:endParaRPr lang="en-GB" sz="1600" dirty="0">
              <a:solidFill>
                <a:schemeClr val="accent3">
                  <a:lumMod val="50000"/>
                </a:schemeClr>
              </a:solidFill>
            </a:endParaRPr>
          </a:p>
        </p:txBody>
      </p:sp>
      <p:sp>
        <p:nvSpPr>
          <p:cNvPr id="7" name="TextBox 6"/>
          <p:cNvSpPr txBox="1"/>
          <p:nvPr/>
        </p:nvSpPr>
        <p:spPr>
          <a:xfrm>
            <a:off x="51128" y="605193"/>
            <a:ext cx="8841352" cy="230832"/>
          </a:xfrm>
          <a:prstGeom prst="rect">
            <a:avLst/>
          </a:prstGeom>
          <a:solidFill>
            <a:schemeClr val="bg1"/>
          </a:solidFill>
        </p:spPr>
        <p:txBody>
          <a:bodyPr wrap="square" rtlCol="0">
            <a:spAutoFit/>
          </a:bodyPr>
          <a:lstStyle/>
          <a:p>
            <a:r>
              <a:rPr lang="en-GB" sz="900" b="1" dirty="0"/>
              <a:t> Home                     Revision          Progress Check 1     Video/Discuss        Vocab / jobs           Lesson                   Activities            Quizzes      Topic Answers   Progress Check 2      Cont. Learning </a:t>
            </a:r>
          </a:p>
        </p:txBody>
      </p:sp>
      <p:sp>
        <p:nvSpPr>
          <p:cNvPr id="4" name="Rectangle 3"/>
          <p:cNvSpPr/>
          <p:nvPr/>
        </p:nvSpPr>
        <p:spPr>
          <a:xfrm>
            <a:off x="2560334" y="87823"/>
            <a:ext cx="636039" cy="51737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2049"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8780" y="104273"/>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7265" y="47571"/>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36096" y="37527"/>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7934" y="36452"/>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79221" y="33998"/>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1888" y="49893"/>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82949" y="22516"/>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72400" y="78993"/>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35614" y="47571"/>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28059" y="37527"/>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128" y="115843"/>
            <a:ext cx="719214" cy="49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sp>
        <p:nvSpPr>
          <p:cNvPr id="39" name="Text Box 2"/>
          <p:cNvSpPr txBox="1">
            <a:spLocks noChangeArrowheads="1"/>
          </p:cNvSpPr>
          <p:nvPr/>
        </p:nvSpPr>
        <p:spPr bwMode="auto">
          <a:xfrm>
            <a:off x="-35440" y="4078428"/>
            <a:ext cx="1964902" cy="80021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2000" dirty="0">
                <a:solidFill>
                  <a:srgbClr val="FFFFFF"/>
                </a:solidFill>
                <a:latin typeface="Line Printer (PC)"/>
                <a:ea typeface="Calibri"/>
                <a:cs typeface="Times New Roman"/>
              </a:rPr>
              <a:t>Round and Estimate</a:t>
            </a:r>
            <a:endParaRPr lang="en-GB" sz="2000" dirty="0">
              <a:effectLst/>
              <a:latin typeface="Calibri"/>
              <a:ea typeface="Calibri"/>
              <a:cs typeface="Times New Roman"/>
            </a:endParaRPr>
          </a:p>
        </p:txBody>
      </p:sp>
      <p:pic>
        <p:nvPicPr>
          <p:cNvPr id="40" name="Picture 3"/>
          <p:cNvPicPr>
            <a:picLocks noChangeAspect="1" noChangeArrowheads="1"/>
          </p:cNvPicPr>
          <p:nvPr/>
        </p:nvPicPr>
        <p:blipFill>
          <a:blip r:embed="rId19">
            <a:extLst>
              <a:ext uri="{BEBA8EAE-BF5A-486C-A8C5-ECC9F3942E4B}">
                <a14:imgProps xmlns:a14="http://schemas.microsoft.com/office/drawing/2010/main">
                  <a14:imgLayer r:embed="rId20">
                    <a14:imgEffect>
                      <a14:brightnessContrast bright="51000" contrast="20000"/>
                    </a14:imgEffect>
                  </a14:imgLayer>
                </a14:imgProps>
              </a:ext>
              <a:ext uri="{28A0092B-C50C-407E-A947-70E740481C1C}">
                <a14:useLocalDpi xmlns:a14="http://schemas.microsoft.com/office/drawing/2010/main" val="0"/>
              </a:ext>
            </a:extLst>
          </a:blip>
          <a:srcRect/>
          <a:stretch>
            <a:fillRect/>
          </a:stretch>
        </p:blipFill>
        <p:spPr bwMode="auto">
          <a:xfrm>
            <a:off x="2269133" y="1515972"/>
            <a:ext cx="286642"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a:off x="77034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2" name="Straight Connector 41"/>
          <p:cNvCxnSpPr/>
          <p:nvPr/>
        </p:nvCxnSpPr>
        <p:spPr>
          <a:xfrm>
            <a:off x="161967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3" name="Straight Connector 42"/>
          <p:cNvCxnSpPr/>
          <p:nvPr/>
        </p:nvCxnSpPr>
        <p:spPr>
          <a:xfrm>
            <a:off x="2483768"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4" name="Straight Connector 43"/>
          <p:cNvCxnSpPr/>
          <p:nvPr/>
        </p:nvCxnSpPr>
        <p:spPr>
          <a:xfrm>
            <a:off x="3347864"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5" name="Straight Connector 44"/>
          <p:cNvCxnSpPr/>
          <p:nvPr/>
        </p:nvCxnSpPr>
        <p:spPr>
          <a:xfrm>
            <a:off x="4139952"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6" name="Straight Connector 45"/>
          <p:cNvCxnSpPr/>
          <p:nvPr/>
        </p:nvCxnSpPr>
        <p:spPr>
          <a:xfrm>
            <a:off x="4932040" y="586021"/>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7" name="Straight Connector 46"/>
          <p:cNvCxnSpPr/>
          <p:nvPr/>
        </p:nvCxnSpPr>
        <p:spPr>
          <a:xfrm>
            <a:off x="5652120"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8" name="Straight Connector 47"/>
          <p:cNvCxnSpPr/>
          <p:nvPr/>
        </p:nvCxnSpPr>
        <p:spPr>
          <a:xfrm>
            <a:off x="6324539"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49" name="Straight Connector 48"/>
          <p:cNvCxnSpPr/>
          <p:nvPr/>
        </p:nvCxnSpPr>
        <p:spPr>
          <a:xfrm>
            <a:off x="7092280" y="610238"/>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0" name="Straight Connector 49"/>
          <p:cNvCxnSpPr/>
          <p:nvPr/>
        </p:nvCxnSpPr>
        <p:spPr>
          <a:xfrm>
            <a:off x="8028384" y="610238"/>
            <a:ext cx="0" cy="230832"/>
          </a:xfrm>
          <a:prstGeom prst="line">
            <a:avLst/>
          </a:prstGeom>
        </p:spPr>
        <p:style>
          <a:lnRef idx="2">
            <a:schemeClr val="accent5"/>
          </a:lnRef>
          <a:fillRef idx="0">
            <a:schemeClr val="accent5"/>
          </a:fillRef>
          <a:effectRef idx="1">
            <a:schemeClr val="accent5"/>
          </a:effectRef>
          <a:fontRef idx="minor">
            <a:schemeClr val="tx1"/>
          </a:fontRef>
        </p:style>
      </p:cxnSp>
      <p:pic>
        <p:nvPicPr>
          <p:cNvPr id="37" name="Picture 36"/>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349147" y="2757323"/>
            <a:ext cx="1293947" cy="1293953"/>
          </a:xfrm>
          <a:prstGeom prst="rect">
            <a:avLst/>
          </a:prstGeom>
          <a:noFill/>
          <a:ln>
            <a:noFill/>
          </a:ln>
        </p:spPr>
      </p:pic>
    </p:spTree>
    <p:extLst>
      <p:ext uri="{BB962C8B-B14F-4D97-AF65-F5344CB8AC3E}">
        <p14:creationId xmlns:p14="http://schemas.microsoft.com/office/powerpoint/2010/main" val="318054877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Effect>
                      <a14:sharpenSoften amount="25000"/>
                    </a14:imgEffect>
                    <a14:imgEffect>
                      <a14:colorTemperature colorTemp="4700"/>
                    </a14:imgEffect>
                    <a14:imgEffect>
                      <a14:saturation sat="300000"/>
                    </a14:imgEffect>
                    <a14:imgEffect>
                      <a14:brightnessContrast bright="70000" contrast="7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Revision Exercises 1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6119" y="1644532"/>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3998832" y="5875374"/>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3920" y="1690065"/>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195736" y="5991338"/>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672074" y="6027774"/>
            <a:ext cx="7638326" cy="369332"/>
          </a:xfrm>
          <a:prstGeom prst="rect">
            <a:avLst/>
          </a:prstGeom>
        </p:spPr>
        <p:txBody>
          <a:bodyPr wrap="square">
            <a:spAutoFit/>
          </a:bodyPr>
          <a:lstStyle/>
          <a:p>
            <a:r>
              <a:rPr lang="en-GB" dirty="0">
                <a:latin typeface="Impact" pitchFamily="34" charset="0"/>
              </a:rPr>
              <a:t>Lets start today by revising !  Complete the above sums and multiplication grid</a:t>
            </a:r>
          </a:p>
        </p:txBody>
      </p:sp>
      <p:pic>
        <p:nvPicPr>
          <p:cNvPr id="2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11805" y="63617"/>
            <a:ext cx="922448" cy="1778909"/>
            <a:chOff x="349147" y="1300296"/>
            <a:chExt cx="2206628" cy="4532570"/>
          </a:xfrm>
        </p:grpSpPr>
        <p:pic>
          <p:nvPicPr>
            <p:cNvPr id="21" name="Picture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49147" y="2757323"/>
              <a:ext cx="1293947" cy="1293953"/>
            </a:xfrm>
            <a:prstGeom prst="rect">
              <a:avLst/>
            </a:prstGeom>
            <a:noFill/>
            <a:ln>
              <a:noFill/>
            </a:ln>
          </p:spPr>
        </p:pic>
      </p:grpSp>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2433" y="1884500"/>
            <a:ext cx="1376246" cy="4230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Object 5"/>
          <p:cNvGraphicFramePr>
            <a:graphicFrameLocks noChangeAspect="1"/>
          </p:cNvGraphicFramePr>
          <p:nvPr>
            <p:extLst>
              <p:ext uri="{D42A27DB-BD31-4B8C-83A1-F6EECF244321}">
                <p14:modId xmlns:p14="http://schemas.microsoft.com/office/powerpoint/2010/main" val="2109594246"/>
              </p:ext>
            </p:extLst>
          </p:nvPr>
        </p:nvGraphicFramePr>
        <p:xfrm>
          <a:off x="1285893" y="1904855"/>
          <a:ext cx="2095500" cy="4076700"/>
        </p:xfrm>
        <a:graphic>
          <a:graphicData uri="http://schemas.openxmlformats.org/presentationml/2006/ole">
            <mc:AlternateContent xmlns:mc="http://schemas.openxmlformats.org/markup-compatibility/2006">
              <mc:Choice xmlns:v="urn:schemas-microsoft-com:vml" Requires="v">
                <p:oleObj name="Worksheet" r:id="rId12" imgW="2095567" imgH="4076789" progId="Excel.Sheet.12">
                  <p:embed/>
                </p:oleObj>
              </mc:Choice>
              <mc:Fallback>
                <p:oleObj name="Worksheet" r:id="rId12" imgW="2095567" imgH="4076789" progId="Excel.Sheet.12">
                  <p:embed/>
                  <p:pic>
                    <p:nvPicPr>
                      <p:cNvPr id="6" name="Object 5"/>
                      <p:cNvPicPr/>
                      <p:nvPr/>
                    </p:nvPicPr>
                    <p:blipFill>
                      <a:blip r:embed="rId13"/>
                      <a:stretch>
                        <a:fillRect/>
                      </a:stretch>
                    </p:blipFill>
                    <p:spPr>
                      <a:xfrm>
                        <a:off x="1285893" y="1904855"/>
                        <a:ext cx="2095500" cy="40767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518152137"/>
              </p:ext>
            </p:extLst>
          </p:nvPr>
        </p:nvGraphicFramePr>
        <p:xfrm>
          <a:off x="3491880" y="2002644"/>
          <a:ext cx="4883774" cy="3872730"/>
        </p:xfrm>
        <a:graphic>
          <a:graphicData uri="http://schemas.openxmlformats.org/presentationml/2006/ole">
            <mc:AlternateContent xmlns:mc="http://schemas.openxmlformats.org/markup-compatibility/2006">
              <mc:Choice xmlns:v="urn:schemas-microsoft-com:vml" Requires="v">
                <p:oleObj name="Worksheet" r:id="rId14" imgW="6105441" imgH="4076789" progId="Excel.Sheet.12">
                  <p:embed/>
                </p:oleObj>
              </mc:Choice>
              <mc:Fallback>
                <p:oleObj name="Worksheet" r:id="rId14" imgW="6105441" imgH="4076789" progId="Excel.Sheet.12">
                  <p:embed/>
                  <p:pic>
                    <p:nvPicPr>
                      <p:cNvPr id="7" name="Object 6"/>
                      <p:cNvPicPr/>
                      <p:nvPr/>
                    </p:nvPicPr>
                    <p:blipFill>
                      <a:blip r:embed="rId15"/>
                      <a:stretch>
                        <a:fillRect/>
                      </a:stretch>
                    </p:blipFill>
                    <p:spPr>
                      <a:xfrm>
                        <a:off x="3491880" y="2002644"/>
                        <a:ext cx="4883774" cy="3872730"/>
                      </a:xfrm>
                      <a:prstGeom prst="rect">
                        <a:avLst/>
                      </a:prstGeom>
                    </p:spPr>
                  </p:pic>
                </p:oleObj>
              </mc:Fallback>
            </mc:AlternateContent>
          </a:graphicData>
        </a:graphic>
      </p:graphicFrame>
    </p:spTree>
    <p:extLst>
      <p:ext uri="{BB962C8B-B14F-4D97-AF65-F5344CB8AC3E}">
        <p14:creationId xmlns:p14="http://schemas.microsoft.com/office/powerpoint/2010/main" val="132628498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Effect>
                      <a14:sharpenSoften amount="25000"/>
                    </a14:imgEffect>
                    <a14:imgEffect>
                      <a14:colorTemperature colorTemp="4700"/>
                    </a14:imgEffect>
                    <a14:imgEffect>
                      <a14:saturation sat="300000"/>
                    </a14:imgEffect>
                    <a14:imgEffect>
                      <a14:brightnessContrast bright="70000" contrast="7000"/>
                    </a14:imgEffect>
                  </a14:imgLayer>
                </a14:imgProps>
              </a:ext>
              <a:ext uri="{28A0092B-C50C-407E-A947-70E740481C1C}">
                <a14:useLocalDpi xmlns:a14="http://schemas.microsoft.com/office/drawing/2010/main" val="0"/>
              </a:ext>
            </a:extLst>
          </a:blip>
          <a:srcRect/>
          <a:stretch>
            <a:fillRect/>
          </a:stretch>
        </p:blipFill>
        <p:spPr bwMode="auto">
          <a:xfrm>
            <a:off x="0" y="7415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11805" y="1179428"/>
            <a:ext cx="8852683" cy="5129891"/>
            <a:chOff x="3275856" y="1289754"/>
            <a:chExt cx="5505450" cy="4803631"/>
          </a:xfrm>
        </p:grpSpPr>
        <p:sp>
          <p:nvSpPr>
            <p:cNvPr id="13" name="Snip Single Corner Rectangle 12"/>
            <p:cNvSpPr/>
            <p:nvPr/>
          </p:nvSpPr>
          <p:spPr>
            <a:xfrm>
              <a:off x="3636372" y="1706480"/>
              <a:ext cx="5144934" cy="4386905"/>
            </a:xfrm>
            <a:prstGeom prst="snip1Rect">
              <a:avLst>
                <a:gd name="adj" fmla="val 46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Revision Exercises 2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9119" y="1712345"/>
            <a:ext cx="52914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1729118" y="5999468"/>
            <a:ext cx="5291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111805" y="63617"/>
            <a:ext cx="922448" cy="1778909"/>
            <a:chOff x="349147" y="1300296"/>
            <a:chExt cx="2206628" cy="4532570"/>
          </a:xfrm>
        </p:grpSpPr>
        <p:pic>
          <p:nvPicPr>
            <p:cNvPr id="26" name="Picture 2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49147" y="2757323"/>
              <a:ext cx="1293947" cy="1293953"/>
            </a:xfrm>
            <a:prstGeom prst="rect">
              <a:avLst/>
            </a:prstGeom>
            <a:noFill/>
            <a:ln>
              <a:noFill/>
            </a:ln>
          </p:spPr>
        </p:pic>
      </p:gr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artisticFilmGrain/>
                    </a14:imgEffect>
                    <a14:imgEffect>
                      <a14:brightnessContrast bright="32000"/>
                    </a14:imgEffect>
                  </a14:imgLayer>
                </a14:imgProps>
              </a:ext>
              <a:ext uri="{28A0092B-C50C-407E-A947-70E740481C1C}">
                <a14:useLocalDpi xmlns:a14="http://schemas.microsoft.com/office/drawing/2010/main" val="0"/>
              </a:ext>
            </a:extLst>
          </a:blip>
          <a:srcRect/>
          <a:stretch>
            <a:fillRect/>
          </a:stretch>
        </p:blipFill>
        <p:spPr bwMode="auto">
          <a:xfrm>
            <a:off x="700419" y="1864745"/>
            <a:ext cx="1028700" cy="4439524"/>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3">
            <a:extLst>
              <a:ext uri="{BEBA8EAE-BF5A-486C-A8C5-ECC9F3942E4B}">
                <a14:imgProps xmlns:a14="http://schemas.microsoft.com/office/drawing/2010/main">
                  <a14:imgLayer r:embed="rId14">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7020606" y="1712344"/>
            <a:ext cx="1799866" cy="4531131"/>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3496500889"/>
              </p:ext>
            </p:extLst>
          </p:nvPr>
        </p:nvGraphicFramePr>
        <p:xfrm>
          <a:off x="1797843" y="1692365"/>
          <a:ext cx="5505450" cy="4514850"/>
        </p:xfrm>
        <a:graphic>
          <a:graphicData uri="http://schemas.openxmlformats.org/presentationml/2006/ole">
            <mc:AlternateContent xmlns:mc="http://schemas.openxmlformats.org/markup-compatibility/2006">
              <mc:Choice xmlns:v="urn:schemas-microsoft-com:vml" Requires="v">
                <p:oleObj name="Worksheet" r:id="rId15" imgW="5505551" imgH="4514755" progId="Excel.Sheet.12">
                  <p:embed/>
                </p:oleObj>
              </mc:Choice>
              <mc:Fallback>
                <p:oleObj name="Worksheet" r:id="rId15" imgW="5505551" imgH="4514755" progId="Excel.Sheet.12">
                  <p:embed/>
                  <p:pic>
                    <p:nvPicPr>
                      <p:cNvPr id="2" name="Object 1"/>
                      <p:cNvPicPr/>
                      <p:nvPr/>
                    </p:nvPicPr>
                    <p:blipFill>
                      <a:blip r:embed="rId16"/>
                      <a:stretch>
                        <a:fillRect/>
                      </a:stretch>
                    </p:blipFill>
                    <p:spPr>
                      <a:xfrm>
                        <a:off x="1797843" y="1692365"/>
                        <a:ext cx="5505450" cy="4514850"/>
                      </a:xfrm>
                      <a:prstGeom prst="rect">
                        <a:avLst/>
                      </a:prstGeom>
                    </p:spPr>
                  </p:pic>
                </p:oleObj>
              </mc:Fallback>
            </mc:AlternateContent>
          </a:graphicData>
        </a:graphic>
      </p:graphicFrame>
    </p:spTree>
    <p:extLst>
      <p:ext uri="{BB962C8B-B14F-4D97-AF65-F5344CB8AC3E}">
        <p14:creationId xmlns:p14="http://schemas.microsoft.com/office/powerpoint/2010/main" val="3770462447"/>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Effect>
                      <a14:sharpenSoften amount="25000"/>
                    </a14:imgEffect>
                    <a14:imgEffect>
                      <a14:colorTemperature colorTemp="4700"/>
                    </a14:imgEffect>
                    <a14:imgEffect>
                      <a14:saturation sat="300000"/>
                    </a14:imgEffect>
                    <a14:imgEffect>
                      <a14:brightnessContrast bright="70000" contrast="7000"/>
                    </a14:imgEffect>
                  </a14:imgLayer>
                </a14:imgProps>
              </a:ext>
              <a:ext uri="{28A0092B-C50C-407E-A947-70E740481C1C}">
                <a14:useLocalDpi xmlns:a14="http://schemas.microsoft.com/office/drawing/2010/main" val="0"/>
              </a:ext>
            </a:extLst>
          </a:blip>
          <a:srcRect/>
          <a:stretch>
            <a:fillRect/>
          </a:stretch>
        </p:blipFill>
        <p:spPr bwMode="auto">
          <a:xfrm>
            <a:off x="-22573" y="893933"/>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Revision Exercises 3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gd name="adj" fmla="val 30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111805" y="63617"/>
            <a:ext cx="922448" cy="1778909"/>
            <a:chOff x="349147" y="1300296"/>
            <a:chExt cx="2206628" cy="4532570"/>
          </a:xfrm>
        </p:grpSpPr>
        <p:pic>
          <p:nvPicPr>
            <p:cNvPr id="24"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9147" y="2757323"/>
              <a:ext cx="1293947" cy="1293953"/>
            </a:xfrm>
            <a:prstGeom prst="rect">
              <a:avLst/>
            </a:prstGeom>
            <a:noFill/>
            <a:ln>
              <a:noFill/>
            </a:ln>
          </p:spPr>
        </p:pic>
      </p:gr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2157" y="1662594"/>
            <a:ext cx="1557953" cy="4574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2720" y="1692227"/>
            <a:ext cx="6814139" cy="4574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11615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Effect>
                      <a14:sharpenSoften amount="25000"/>
                    </a14:imgEffect>
                    <a14:imgEffect>
                      <a14:colorTemperature colorTemp="4700"/>
                    </a14:imgEffect>
                    <a14:imgEffect>
                      <a14:saturation sat="300000"/>
                    </a14:imgEffect>
                    <a14:imgEffect>
                      <a14:brightnessContrast bright="70000" contrast="7000"/>
                    </a14:imgEffect>
                  </a14:imgLayer>
                </a14:imgProps>
              </a:ext>
              <a:ext uri="{28A0092B-C50C-407E-A947-70E740481C1C}">
                <a14:useLocalDpi xmlns:a14="http://schemas.microsoft.com/office/drawing/2010/main" val="0"/>
              </a:ext>
            </a:extLst>
          </a:blip>
          <a:srcRect/>
          <a:stretch>
            <a:fillRect/>
          </a:stretch>
        </p:blipFill>
        <p:spPr bwMode="auto">
          <a:xfrm>
            <a:off x="0" y="932752"/>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Progress Checker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7" name="Group 36"/>
          <p:cNvGrpSpPr/>
          <p:nvPr/>
        </p:nvGrpSpPr>
        <p:grpSpPr>
          <a:xfrm>
            <a:off x="111805" y="1179428"/>
            <a:ext cx="8852683" cy="5129891"/>
            <a:chOff x="3275856" y="1289754"/>
            <a:chExt cx="5505450" cy="4803631"/>
          </a:xfrm>
        </p:grpSpPr>
        <p:pic>
          <p:nvPicPr>
            <p:cNvPr id="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Snip Single Corner Rectangle 39"/>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4419" y="2364617"/>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Snip Diagonal Corner Rectangle 44"/>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6" name="Snip Diagonal Corner Rectangle 45"/>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7" name="Snip Diagonal Corner Rectangle 46"/>
          <p:cNvSpPr/>
          <p:nvPr/>
        </p:nvSpPr>
        <p:spPr>
          <a:xfrm>
            <a:off x="5347324" y="33415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4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39592" y="4982551"/>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111805" y="63618"/>
            <a:ext cx="715779" cy="1357394"/>
            <a:chOff x="349147" y="1300296"/>
            <a:chExt cx="2206628" cy="4532570"/>
          </a:xfrm>
        </p:grpSpPr>
        <p:pic>
          <p:nvPicPr>
            <p:cNvPr id="24" name="Picture 2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25" name="Picture 2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49147" y="2757323"/>
              <a:ext cx="1293947" cy="1293953"/>
            </a:xfrm>
            <a:prstGeom prst="rect">
              <a:avLst/>
            </a:prstGeom>
            <a:noFill/>
            <a:ln>
              <a:noFill/>
            </a:ln>
          </p:spPr>
        </p:pic>
      </p:grpSp>
      <p:pic>
        <p:nvPicPr>
          <p:cNvPr id="10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3608" y="5345517"/>
            <a:ext cx="1022499" cy="866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11763" y="5333994"/>
            <a:ext cx="1303385" cy="889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36803" y="5204560"/>
            <a:ext cx="1997931" cy="1078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44208" y="5249278"/>
            <a:ext cx="1239004" cy="875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p:cNvSpPr txBox="1"/>
          <p:nvPr/>
        </p:nvSpPr>
        <p:spPr>
          <a:xfrm>
            <a:off x="783762" y="1643652"/>
            <a:ext cx="6966972" cy="307777"/>
          </a:xfrm>
          <a:prstGeom prst="rect">
            <a:avLst/>
          </a:prstGeom>
          <a:noFill/>
        </p:spPr>
        <p:txBody>
          <a:bodyPr wrap="none" rtlCol="0">
            <a:spAutoFit/>
          </a:bodyPr>
          <a:lstStyle/>
          <a:p>
            <a:r>
              <a:rPr lang="en-GB" sz="1400" dirty="0">
                <a:latin typeface="Impact" pitchFamily="34" charset="0"/>
              </a:rPr>
              <a:t>What do you already know about Rounding ? What did you learn during the week? Examples…</a:t>
            </a:r>
            <a:endParaRPr lang="en-GB" sz="1400" dirty="0"/>
          </a:p>
        </p:txBody>
      </p:sp>
      <p:sp>
        <p:nvSpPr>
          <p:cNvPr id="30" name="TextBox 29"/>
          <p:cNvSpPr txBox="1"/>
          <p:nvPr/>
        </p:nvSpPr>
        <p:spPr>
          <a:xfrm>
            <a:off x="732871" y="2561479"/>
            <a:ext cx="4395755" cy="1169551"/>
          </a:xfrm>
          <a:prstGeom prst="rect">
            <a:avLst/>
          </a:prstGeom>
          <a:noFill/>
        </p:spPr>
        <p:txBody>
          <a:bodyPr wrap="none" rtlCol="0">
            <a:spAutoFit/>
          </a:bodyPr>
          <a:lstStyle/>
          <a:p>
            <a:r>
              <a:rPr lang="en-GB" sz="1400" dirty="0">
                <a:latin typeface="Impact" pitchFamily="34" charset="0"/>
              </a:rPr>
              <a:t> How would you rate your skills in Rounding Numbers?</a:t>
            </a:r>
          </a:p>
          <a:p>
            <a:endParaRPr lang="en-GB" sz="1400" dirty="0">
              <a:latin typeface="Impact" pitchFamily="34" charset="0"/>
            </a:endParaRPr>
          </a:p>
          <a:p>
            <a:pPr marL="342900" indent="-342900">
              <a:buAutoNum type="arabicParenR"/>
            </a:pPr>
            <a:r>
              <a:rPr lang="en-GB" sz="1400" dirty="0">
                <a:latin typeface="Impact" pitchFamily="34" charset="0"/>
              </a:rPr>
              <a:t>Excellent ability</a:t>
            </a:r>
          </a:p>
          <a:p>
            <a:pPr marL="342900" indent="-342900">
              <a:buAutoNum type="arabicParenR"/>
            </a:pPr>
            <a:r>
              <a:rPr lang="en-GB" sz="1400" dirty="0">
                <a:latin typeface="Impact" pitchFamily="34" charset="0"/>
              </a:rPr>
              <a:t>Good ability, but working to improve</a:t>
            </a:r>
          </a:p>
          <a:p>
            <a:pPr marL="342900" indent="-342900">
              <a:buAutoNum type="arabicParenR"/>
            </a:pPr>
            <a:r>
              <a:rPr lang="en-GB" sz="1400" dirty="0">
                <a:latin typeface="Impact" pitchFamily="34" charset="0"/>
              </a:rPr>
              <a:t>Ok, making a start but I know I have lots to still learn</a:t>
            </a:r>
            <a:endParaRPr lang="en-GB" sz="1400" dirty="0"/>
          </a:p>
        </p:txBody>
      </p:sp>
      <p:sp>
        <p:nvSpPr>
          <p:cNvPr id="31" name="TextBox 30"/>
          <p:cNvSpPr txBox="1"/>
          <p:nvPr/>
        </p:nvSpPr>
        <p:spPr>
          <a:xfrm>
            <a:off x="720854" y="3892917"/>
            <a:ext cx="6915676" cy="1169551"/>
          </a:xfrm>
          <a:prstGeom prst="rect">
            <a:avLst/>
          </a:prstGeom>
          <a:noFill/>
        </p:spPr>
        <p:txBody>
          <a:bodyPr wrap="none" rtlCol="0">
            <a:spAutoFit/>
          </a:bodyPr>
          <a:lstStyle/>
          <a:p>
            <a:r>
              <a:rPr lang="en-GB" sz="1400" dirty="0">
                <a:latin typeface="Impact" pitchFamily="34" charset="0"/>
              </a:rPr>
              <a:t>The date I started studying:                                                      My aims are…</a:t>
            </a:r>
          </a:p>
          <a:p>
            <a:endParaRPr lang="en-GB" sz="1400" dirty="0">
              <a:latin typeface="Impact" pitchFamily="34" charset="0"/>
            </a:endParaRPr>
          </a:p>
          <a:p>
            <a:r>
              <a:rPr lang="en-GB" sz="1400" dirty="0">
                <a:latin typeface="Impact" pitchFamily="34" charset="0"/>
              </a:rPr>
              <a:t>A    Correctly round numbers to a given or chosen place value up to the thousands</a:t>
            </a:r>
          </a:p>
          <a:p>
            <a:r>
              <a:rPr lang="en-GB" sz="1400" dirty="0">
                <a:latin typeface="Impact" pitchFamily="34" charset="0"/>
              </a:rPr>
              <a:t>	B    Use rounded numbers in calculations and real life to produce estimations </a:t>
            </a:r>
          </a:p>
          <a:p>
            <a:r>
              <a:rPr lang="en-GB" sz="1400" dirty="0">
                <a:latin typeface="Impact" pitchFamily="34" charset="0"/>
              </a:rPr>
              <a:t>		C    Recognise terms such as round, approximate, estimate, actual…</a:t>
            </a:r>
            <a:endParaRPr lang="en-GB" sz="1400" dirty="0"/>
          </a:p>
        </p:txBody>
      </p:sp>
      <p:sp>
        <p:nvSpPr>
          <p:cNvPr id="33" name="Snip Diagonal Corner Rectangle 32"/>
          <p:cNvSpPr/>
          <p:nvPr/>
        </p:nvSpPr>
        <p:spPr>
          <a:xfrm>
            <a:off x="2987075" y="3978450"/>
            <a:ext cx="1324555"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Rectangle 1"/>
          <p:cNvSpPr/>
          <p:nvPr/>
        </p:nvSpPr>
        <p:spPr>
          <a:xfrm>
            <a:off x="4263607" y="5375024"/>
            <a:ext cx="1944321" cy="87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4601527"/>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Effect>
                      <a14:sharpenSoften amount="25000"/>
                    </a14:imgEffect>
                    <a14:imgEffect>
                      <a14:colorTemperature colorTemp="4700"/>
                    </a14:imgEffect>
                    <a14:imgEffect>
                      <a14:saturation sat="300000"/>
                    </a14:imgEffect>
                    <a14:imgEffect>
                      <a14:brightnessContrast bright="70000" contrast="7000"/>
                    </a14:imgEffect>
                  </a14:imgLayer>
                </a14:imgProps>
              </a:ext>
              <a:ext uri="{28A0092B-C50C-407E-A947-70E740481C1C}">
                <a14:useLocalDpi xmlns:a14="http://schemas.microsoft.com/office/drawing/2010/main" val="0"/>
              </a:ext>
            </a:extLst>
          </a:blip>
          <a:srcRect/>
          <a:stretch>
            <a:fillRect/>
          </a:stretch>
        </p:blipFill>
        <p:spPr bwMode="auto">
          <a:xfrm>
            <a:off x="0" y="879234"/>
            <a:ext cx="9144000" cy="59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latin typeface="Line Printer (PC)"/>
                <a:ea typeface="Calibri"/>
                <a:cs typeface="Times New Roman"/>
              </a:rPr>
              <a:t> Introductory Video and Discussion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706480"/>
              <a:ext cx="5144934" cy="4386905"/>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p:nvSpPr>
        <p:spPr>
          <a:xfrm>
            <a:off x="7003898" y="1765873"/>
            <a:ext cx="878702"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KHTU.</a:t>
            </a:r>
            <a:endPar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8" name="Picture 27" descr="http://www.facilitiesnet.com/graphics/products/-bom08/494.jpg"/>
          <p:cNvPicPr/>
          <p:nvPr/>
        </p:nvPicPr>
        <p:blipFill>
          <a:blip r:embed="rId7" cstate="print">
            <a:extLst>
              <a:ext uri="{BEBA8EAE-BF5A-486C-A8C5-ECC9F3942E4B}">
                <a14:imgProps xmlns:a14="http://schemas.microsoft.com/office/drawing/2010/main">
                  <a14:imgLayer r:embed="rId8">
                    <a14:imgEffect>
                      <a14:artisticPlasticWrap/>
                    </a14:imgEffect>
                    <a14:imgEffect>
                      <a14:colorTemperature colorTemp="4375"/>
                    </a14:imgEffect>
                    <a14:imgEffect>
                      <a14:saturation sat="0"/>
                    </a14:imgEffect>
                    <a14:imgEffect>
                      <a14:brightnessContrast bright="47000" contrast="14000"/>
                    </a14:imgEffect>
                  </a14:imgLayer>
                </a14:imgProps>
              </a:ext>
              <a:ext uri="{28A0092B-C50C-407E-A947-70E740481C1C}">
                <a14:useLocalDpi xmlns:a14="http://schemas.microsoft.com/office/drawing/2010/main" val="0"/>
              </a:ext>
            </a:extLst>
          </a:blip>
          <a:srcRect/>
          <a:stretch>
            <a:fillRect/>
          </a:stretch>
        </p:blipFill>
        <p:spPr bwMode="auto">
          <a:xfrm rot="5400000">
            <a:off x="2361042" y="353948"/>
            <a:ext cx="4392487" cy="7374241"/>
          </a:xfrm>
          <a:prstGeom prst="rect">
            <a:avLst/>
          </a:prstGeom>
          <a:noFill/>
          <a:ln>
            <a:noFill/>
          </a:ln>
        </p:spPr>
      </p:pic>
      <p:pic>
        <p:nvPicPr>
          <p:cNvPr id="32" name="Picture 31"/>
          <p:cNvPicPr/>
          <p:nvPr/>
        </p:nvPicPr>
        <p:blipFill>
          <a:blip r:embed="rId9">
            <a:extLst>
              <a:ext uri="{28A0092B-C50C-407E-A947-70E740481C1C}">
                <a14:useLocalDpi xmlns:a14="http://schemas.microsoft.com/office/drawing/2010/main" val="0"/>
              </a:ext>
            </a:extLst>
          </a:blip>
          <a:srcRect/>
          <a:stretch>
            <a:fillRect/>
          </a:stretch>
        </p:blipFill>
        <p:spPr bwMode="auto">
          <a:xfrm>
            <a:off x="697228" y="1696702"/>
            <a:ext cx="8051236" cy="2889168"/>
          </a:xfrm>
          <a:prstGeom prst="rect">
            <a:avLst/>
          </a:prstGeom>
          <a:noFill/>
          <a:ln>
            <a:noFill/>
          </a:ln>
        </p:spPr>
      </p:pic>
      <p:pic>
        <p:nvPicPr>
          <p:cNvPr id="33" name="Picture 32" descr="http://t0.gstatic.com/images?q=tbn:ANd9GcRulifBJQFeHf9uTB9zOgT7aVi0mWpqcuJvW4geQ0ysGX1leqaS">
            <a:hlinkClick r:id="rId10"/>
          </p:cNvPr>
          <p:cNvPicPr/>
          <p:nvPr/>
        </p:nvPicPr>
        <p:blipFill>
          <a:blip r:embed="rId11">
            <a:extLst>
              <a:ext uri="{28A0092B-C50C-407E-A947-70E740481C1C}">
                <a14:useLocalDpi xmlns:a14="http://schemas.microsoft.com/office/drawing/2010/main" val="0"/>
              </a:ext>
            </a:extLst>
          </a:blip>
          <a:srcRect/>
          <a:stretch>
            <a:fillRect/>
          </a:stretch>
        </p:blipFill>
        <p:spPr bwMode="auto">
          <a:xfrm>
            <a:off x="830601" y="4598188"/>
            <a:ext cx="2924175" cy="1637030"/>
          </a:xfrm>
          <a:prstGeom prst="rect">
            <a:avLst/>
          </a:prstGeom>
          <a:noFill/>
          <a:ln>
            <a:noFill/>
          </a:ln>
        </p:spPr>
      </p:pic>
      <p:pic>
        <p:nvPicPr>
          <p:cNvPr id="35" name="Picture 34" descr="http://t0.gstatic.com/images?q=tbn:ANd9GcRls8nqN4T9mJrWtk3f8Z5wY4u2k5YpcusPz67NYs2OMCTM_Yrd"/>
          <p:cNvPicPr/>
          <p:nvPr/>
        </p:nvPicPr>
        <p:blipFill>
          <a:blip r:embed="rId12">
            <a:extLst>
              <a:ext uri="{BEBA8EAE-BF5A-486C-A8C5-ECC9F3942E4B}">
                <a14:imgProps xmlns:a14="http://schemas.microsoft.com/office/drawing/2010/main">
                  <a14:imgLayer r:embed="rId13">
                    <a14:imgEffect>
                      <a14:artisticFilmGrain/>
                    </a14:imgEffect>
                    <a14:imgEffect>
                      <a14:brightnessContrast bright="54000"/>
                    </a14:imgEffect>
                  </a14:imgLayer>
                </a14:imgProps>
              </a:ext>
              <a:ext uri="{28A0092B-C50C-407E-A947-70E740481C1C}">
                <a14:useLocalDpi xmlns:a14="http://schemas.microsoft.com/office/drawing/2010/main" val="0"/>
              </a:ext>
            </a:extLst>
          </a:blip>
          <a:srcRect/>
          <a:stretch>
            <a:fillRect/>
          </a:stretch>
        </p:blipFill>
        <p:spPr bwMode="auto">
          <a:xfrm>
            <a:off x="870165" y="1844825"/>
            <a:ext cx="7662276" cy="2548388"/>
          </a:xfrm>
          <a:prstGeom prst="rect">
            <a:avLst/>
          </a:prstGeom>
          <a:noFill/>
          <a:ln>
            <a:noFill/>
          </a:ln>
        </p:spPr>
      </p:pic>
      <p:sp>
        <p:nvSpPr>
          <p:cNvPr id="4" name="Rectangle 3"/>
          <p:cNvSpPr/>
          <p:nvPr/>
        </p:nvSpPr>
        <p:spPr>
          <a:xfrm>
            <a:off x="940900" y="1844825"/>
            <a:ext cx="7573304" cy="2585323"/>
          </a:xfrm>
          <a:prstGeom prst="rect">
            <a:avLst/>
          </a:prstGeom>
        </p:spPr>
        <p:txBody>
          <a:bodyPr wrap="square">
            <a:spAutoFit/>
          </a:bodyPr>
          <a:lstStyle/>
          <a:p>
            <a:r>
              <a:rPr lang="en-GB" dirty="0">
                <a:latin typeface="Impact" pitchFamily="34" charset="0"/>
              </a:rPr>
              <a:t>What is the best method for rounding ?</a:t>
            </a:r>
          </a:p>
          <a:p>
            <a:r>
              <a:rPr lang="en-GB" dirty="0">
                <a:latin typeface="Impact" pitchFamily="34" charset="0"/>
              </a:rPr>
              <a:t>		After rounding a number can you figure out what the 			original number was ?</a:t>
            </a:r>
          </a:p>
          <a:p>
            <a:endParaRPr lang="en-GB" dirty="0">
              <a:latin typeface="Impact" pitchFamily="34" charset="0"/>
            </a:endParaRPr>
          </a:p>
          <a:p>
            <a:r>
              <a:rPr lang="en-GB" dirty="0">
                <a:latin typeface="Impact" pitchFamily="34" charset="0"/>
              </a:rPr>
              <a:t>When can we round numbers and when shouldn’t we ?</a:t>
            </a:r>
          </a:p>
          <a:p>
            <a:r>
              <a:rPr lang="en-GB" dirty="0">
                <a:latin typeface="Impact" pitchFamily="34" charset="0"/>
              </a:rPr>
              <a:t>		How does rounding make things easier ?</a:t>
            </a:r>
          </a:p>
          <a:p>
            <a:endParaRPr lang="en-GB" dirty="0">
              <a:latin typeface="Impact" pitchFamily="34" charset="0"/>
            </a:endParaRPr>
          </a:p>
          <a:p>
            <a:r>
              <a:rPr lang="en-GB" dirty="0">
                <a:latin typeface="Impact" pitchFamily="34" charset="0"/>
              </a:rPr>
              <a:t>Can you round fractions, decimals, percentages ?</a:t>
            </a:r>
          </a:p>
          <a:p>
            <a:r>
              <a:rPr lang="en-GB" dirty="0">
                <a:latin typeface="Impact" pitchFamily="34" charset="0"/>
              </a:rPr>
              <a:t>		How do you know what place value to round to ?</a:t>
            </a:r>
          </a:p>
        </p:txBody>
      </p:sp>
      <p:sp>
        <p:nvSpPr>
          <p:cNvPr id="10" name="Rectangle 9"/>
          <p:cNvSpPr/>
          <p:nvPr/>
        </p:nvSpPr>
        <p:spPr>
          <a:xfrm>
            <a:off x="4148638" y="4639429"/>
            <a:ext cx="3871060"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Watch the introductory video and then discuss the above </a:t>
            </a:r>
          </a:p>
        </p:txBody>
      </p:sp>
      <p:sp>
        <p:nvSpPr>
          <p:cNvPr id="36" name="Snip Diagonal Corner Rectangle 35"/>
          <p:cNvSpPr/>
          <p:nvPr/>
        </p:nvSpPr>
        <p:spPr>
          <a:xfrm>
            <a:off x="3419872" y="4916428"/>
            <a:ext cx="5328592" cy="1176868"/>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 name="Rectangle 36"/>
          <p:cNvSpPr/>
          <p:nvPr/>
        </p:nvSpPr>
        <p:spPr>
          <a:xfrm>
            <a:off x="3954166" y="4945434"/>
            <a:ext cx="2164322" cy="276999"/>
          </a:xfrm>
          <a:prstGeom prst="rect">
            <a:avLst/>
          </a:prstGeom>
        </p:spPr>
        <p:txBody>
          <a:bodyPr wrap="square">
            <a:spAutoFit/>
          </a:bodyPr>
          <a:lstStyle/>
          <a:p>
            <a:r>
              <a:rPr lang="en-GB" sz="1200" dirty="0">
                <a:latin typeface="Impact" pitchFamily="34" charset="0"/>
              </a:rPr>
              <a:t>Your thoughts..</a:t>
            </a:r>
          </a:p>
        </p:txBody>
      </p:sp>
      <p:pic>
        <p:nvPicPr>
          <p:cNvPr id="23" name="Picture 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45069" y="656987"/>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111805" y="63618"/>
            <a:ext cx="715779" cy="1357394"/>
            <a:chOff x="349147" y="1300296"/>
            <a:chExt cx="2206628" cy="4532570"/>
          </a:xfrm>
        </p:grpSpPr>
        <p:pic>
          <p:nvPicPr>
            <p:cNvPr id="38" name="Picture 37"/>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303150" y="1300296"/>
              <a:ext cx="1252625" cy="4532570"/>
            </a:xfrm>
            <a:prstGeom prst="rect">
              <a:avLst/>
            </a:prstGeom>
            <a:noFill/>
            <a:ln>
              <a:noFill/>
            </a:ln>
          </p:spPr>
        </p:pic>
        <p:pic>
          <p:nvPicPr>
            <p:cNvPr id="39" name="Picture 38"/>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49147" y="2757323"/>
              <a:ext cx="1293947" cy="1293953"/>
            </a:xfrm>
            <a:prstGeom prst="rect">
              <a:avLst/>
            </a:prstGeom>
            <a:noFill/>
            <a:ln>
              <a:noFill/>
            </a:ln>
          </p:spPr>
        </p:pic>
      </p:grpSp>
    </p:spTree>
    <p:extLst>
      <p:ext uri="{BB962C8B-B14F-4D97-AF65-F5344CB8AC3E}">
        <p14:creationId xmlns:p14="http://schemas.microsoft.com/office/powerpoint/2010/main" val="633670571"/>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1207</TotalTime>
  <Words>1605</Words>
  <Application>Microsoft Office PowerPoint</Application>
  <PresentationFormat>On-screen Show (4:3)</PresentationFormat>
  <Paragraphs>259</Paragraphs>
  <Slides>28</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7" baseType="lpstr">
      <vt:lpstr>Arial</vt:lpstr>
      <vt:lpstr>Arial Unicode MS</vt:lpstr>
      <vt:lpstr>Calibri</vt:lpstr>
      <vt:lpstr>Candara</vt:lpstr>
      <vt:lpstr>Impact</vt:lpstr>
      <vt:lpstr>Line Printer (PC)</vt:lpstr>
      <vt:lpstr>Times New Roman</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Guest</dc:creator>
  <cp:lastModifiedBy>Malcolm Cooke</cp:lastModifiedBy>
  <cp:revision>128</cp:revision>
  <cp:lastPrinted>2014-09-25T15:04:50Z</cp:lastPrinted>
  <dcterms:created xsi:type="dcterms:W3CDTF">2013-05-06T08:56:40Z</dcterms:created>
  <dcterms:modified xsi:type="dcterms:W3CDTF">2023-08-30T08:29:29Z</dcterms:modified>
</cp:coreProperties>
</file>