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303" r:id="rId6"/>
    <p:sldId id="302" r:id="rId7"/>
    <p:sldId id="298" r:id="rId8"/>
    <p:sldId id="299" r:id="rId9"/>
    <p:sldId id="300" r:id="rId10"/>
    <p:sldId id="301" r:id="rId11"/>
    <p:sldId id="293" r:id="rId12"/>
    <p:sldId id="304" r:id="rId13"/>
    <p:sldId id="281" r:id="rId14"/>
    <p:sldId id="276" r:id="rId15"/>
    <p:sldId id="305" r:id="rId16"/>
    <p:sldId id="306" r:id="rId17"/>
    <p:sldId id="30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eth Maybury-Davey" initials="GM" lastIdx="12" clrIdx="0">
    <p:extLst>
      <p:ext uri="{19B8F6BF-5375-455C-9EA6-DF929625EA0E}">
        <p15:presenceInfo xmlns:p15="http://schemas.microsoft.com/office/powerpoint/2012/main" userId="S::Gareth.Maybury-Davey@mkcollege.ac.uk::bdcc6187-3eee-4ff2-982b-2a382feb78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D2BB23-F860-B7BC-1689-DC57B72EBF11}" v="4" dt="2021-05-02T15:14:00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F12F2-8DCD-407D-9319-AD6EE002DAA2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505F0-EA3B-4D82-82B4-1ABD9B6B1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399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B0BBB7-5AEE-42B2-958F-15A8430B9483}" type="slidenum">
              <a:rPr lang="en-IE" altLang="en-US" smtClean="0">
                <a:latin typeface="Arial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IE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4C9A76D-F214-4389-9E67-BE4A1FB025EF}" type="slidenum">
              <a:rPr lang="en-IE" altLang="en-US" smtClean="0">
                <a:latin typeface="Arial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IE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60999F-B7CD-4A4E-B4AC-622A9DA33874}" type="slidenum">
              <a:rPr lang="en-IE" altLang="en-US" smtClean="0">
                <a:latin typeface="Arial" pitchFamily="34" charset="0"/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IE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06/05/2021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.uk/imgres?imgurl=http://www.hirestation.co.uk/images/070%20025%20Diesel%20Mixer.jpg&amp;imgrefurl=http://www.hirestation.co.uk/hirestation/catalogue/Concrete%2BMixing/products/55.html&amp;usg=__StnQgzGsHaYBIpEwFZ2bz9w014Y=&amp;h=1750&amp;w=2640&amp;sz=432&amp;hl=en&amp;start=102&amp;itbs=1&amp;tbnid=VtNHQTq9kUG7bM:&amp;tbnh=99&amp;tbnw=150&amp;prev=/images?q%3Dmixing%2Bconcrete%26gbv%3D2%26ndsp%3D18%26hl%3Den%26sa%3DN%26start%3D9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.uk/imgres?imgurl=http://www.fukuoka-now.com/data/images/8897.jpg&amp;imgrefurl=http://www.fukuoka-now.com/en/articles/index/149?page%3D2&amp;usg=__2SDUGfiVUcUWnypZX_x9CxNj278=&amp;h=367&amp;w=275&amp;sz=146&amp;hl=en&amp;start=53&amp;itbs=1&amp;tbnid=IkEIHAJlkLO5iM:&amp;tbnh=122&amp;tbnw=91&amp;prev=/images?q%3Dcake%2Bmaker%26gbv%3D2%26ndsp%3D18%26hl%3Den%26sa%3DN%26start%3D3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images.google.co.uk/imgres?imgurl=http://www.shulerhensley.com/images/cake_making.jpg&amp;imgrefurl=http://www.shulerhensley.com/latest_news.htm&amp;usg=__vSzbGlrBypL7Qu99TPHztDFVclk=&amp;h=367&amp;w=273&amp;sz=33&amp;hl=en&amp;start=87&amp;um=1&amp;itbs=1&amp;tbnid=aIfV-wCVsAsM4M:&amp;tbnh=122&amp;tbnw=91&amp;prev=/images?q%3Dcake%2Bmaking%26ndsp%3D18%26hl%3Den%26sa%3DN%26start%3D72%26um%3D1" TargetMode="Externa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.uk/imgres?imgurl=http://files.list.co.uk/images/2008/04/10/boosh2.jpg&amp;imgrefurl=http://www.list.co.uk/article/7610-hairdressers/&amp;usg=__bm3hLgjYkuS60uivkUh0-OpAg1Q=&amp;h=288&amp;w=618&amp;sz=34&amp;hl=en&amp;start=2&amp;itbs=1&amp;tbnid=WMleIMzsCf3C-M:&amp;tbnh=63&amp;tbnw=136&amp;prev=/images?q%3Dhairdressers%2Bat%2Bwork%26gbv%3D2%26hl%3Den" TargetMode="External"/><Relationship Id="rId7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images.google.co.uk/imgres?imgurl=http://www.hji.co.uk/blogs/main/sbs-31oct-colour2.jpg&amp;imgrefurl=http://www.hji.co.uk/blogs/main/2009/01/step-by-step-new.html&amp;usg=__Kdy9YYuXLvWQw8Gj8RaD36FZNoU=&amp;h=720&amp;w=480&amp;sz=235&amp;hl=en&amp;start=11&amp;itbs=1&amp;tbnid=z8bEaNfLwLEd1M:&amp;tbnh=140&amp;tbnw=93&amp;prev=/images?q%3Dhairdressers%2Bperoxide%26gbv%3D2%26hl%3Den%26sa%3DG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873" y="0"/>
            <a:ext cx="9144000" cy="1842510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Ratio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4473" y="2054947"/>
            <a:ext cx="9144000" cy="1655762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en-GB" dirty="0"/>
              <a:t>Work with simple Ratio and Direct proportion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110" y="4655127"/>
            <a:ext cx="6201822" cy="198581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rgbClr val="8492A6"/>
              </a:solidFill>
              <a:latin typeface="Proxima-Nov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32" y="4157518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54F38D-2B2A-4B90-AD8A-DACB4BEA145E}"/>
              </a:ext>
            </a:extLst>
          </p:cNvPr>
          <p:cNvSpPr/>
          <p:nvPr/>
        </p:nvSpPr>
        <p:spPr>
          <a:xfrm>
            <a:off x="367146" y="517141"/>
            <a:ext cx="11672454" cy="3340291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B66163-AF7E-442D-A090-EDD40C247BD1}"/>
              </a:ext>
            </a:extLst>
          </p:cNvPr>
          <p:cNvSpPr txBox="1"/>
          <p:nvPr/>
        </p:nvSpPr>
        <p:spPr>
          <a:xfrm>
            <a:off x="544530" y="4886898"/>
            <a:ext cx="59246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66.9 x 23.7 =</a:t>
            </a:r>
          </a:p>
          <a:p>
            <a:r>
              <a:rPr lang="en-GB" altLang="en-US" dirty="0"/>
              <a:t>2) 57.9 </a:t>
            </a:r>
            <a:r>
              <a:rPr lang="en-US" altLang="en-US" dirty="0"/>
              <a:t>÷ 19.165 =</a:t>
            </a:r>
          </a:p>
          <a:p>
            <a:r>
              <a:rPr lang="en-GB" altLang="en-US" dirty="0"/>
              <a:t>3) 289 x 1.987 =</a:t>
            </a:r>
          </a:p>
          <a:p>
            <a:r>
              <a:rPr lang="en-US" dirty="0"/>
              <a:t>4) James wants to buy 5 pens and 3 pencils. The pens cost £1.89 each and the pencils cost 45p.</a:t>
            </a:r>
          </a:p>
          <a:p>
            <a:r>
              <a:rPr lang="en-US" dirty="0"/>
              <a:t> Find an estimate for how much this will cost James.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633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165441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March 2016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11F33B-4508-4454-A841-AED3F88B0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3" y="1786534"/>
            <a:ext cx="10631748" cy="466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37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November 2016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C14BCA-B4DC-4467-82A7-4325DFE59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912" y="1847850"/>
            <a:ext cx="9020175" cy="408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23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73D69-4A02-4530-8ED2-E8374681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20" y="-61732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DC2BE49-C0FF-46EB-909F-459267C1F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1265" y="2404225"/>
            <a:ext cx="10263866" cy="33731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C4A864-4D97-486C-952F-913EB5F32F48}"/>
              </a:ext>
            </a:extLst>
          </p:cNvPr>
          <p:cNvSpPr/>
          <p:nvPr/>
        </p:nvSpPr>
        <p:spPr>
          <a:xfrm>
            <a:off x="367146" y="1080655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July 2016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564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6308-5CE6-4AFE-94DC-9BF2F7914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5D2BF63-3956-4C9C-B002-D0ECB25718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377" y="2245360"/>
            <a:ext cx="11381198" cy="40843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073C69F-0048-4F20-BBB9-B6245068717F}"/>
              </a:ext>
            </a:extLst>
          </p:cNvPr>
          <p:cNvSpPr/>
          <p:nvPr/>
        </p:nvSpPr>
        <p:spPr>
          <a:xfrm>
            <a:off x="278823" y="1325708"/>
            <a:ext cx="11634353" cy="5532292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October 2017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959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9FB0D-4116-401D-AA27-B8F54E3A7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5"/>
            <a:ext cx="10515600" cy="1325563"/>
          </a:xfrm>
        </p:spPr>
        <p:txBody>
          <a:bodyPr/>
          <a:lstStyle/>
          <a:p>
            <a:r>
              <a:rPr lang="en-GB" dirty="0"/>
              <a:t>Exam questions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B85AF9-64C2-4658-B327-3613B32C4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681" y="2143760"/>
            <a:ext cx="11592560" cy="34950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40C173E-1C30-43C4-A4F4-ACA9445D2960}"/>
              </a:ext>
            </a:extLst>
          </p:cNvPr>
          <p:cNvSpPr/>
          <p:nvPr/>
        </p:nvSpPr>
        <p:spPr>
          <a:xfrm>
            <a:off x="278823" y="1148080"/>
            <a:ext cx="11634353" cy="5709920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Feb 2016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66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Sharing in a Ratio</a:t>
            </a:r>
          </a:p>
        </p:txBody>
      </p:sp>
      <p:sp>
        <p:nvSpPr>
          <p:cNvPr id="5" name="Rectangle 4"/>
          <p:cNvSpPr/>
          <p:nvPr/>
        </p:nvSpPr>
        <p:spPr>
          <a:xfrm>
            <a:off x="367146" y="1160896"/>
            <a:ext cx="11672454" cy="5697104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AE737F-8A1E-4378-A2D4-DC042BD87FEA}"/>
              </a:ext>
            </a:extLst>
          </p:cNvPr>
          <p:cNvSpPr/>
          <p:nvPr/>
        </p:nvSpPr>
        <p:spPr>
          <a:xfrm>
            <a:off x="1045029" y="1763486"/>
            <a:ext cx="9836331" cy="155448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947463-58E7-42E2-8020-D334AC38500F}"/>
              </a:ext>
            </a:extLst>
          </p:cNvPr>
          <p:cNvSpPr/>
          <p:nvPr/>
        </p:nvSpPr>
        <p:spPr>
          <a:xfrm>
            <a:off x="1308463" y="1943241"/>
            <a:ext cx="106832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£50 is divided between Ann and Jim in the ratio 3 : 2</a:t>
            </a:r>
          </a:p>
          <a:p>
            <a:r>
              <a:rPr lang="en-US" sz="3200" dirty="0"/>
              <a:t>How much money does each get?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EF51AF-A2DD-4BCB-A95E-09C0312870DF}"/>
              </a:ext>
            </a:extLst>
          </p:cNvPr>
          <p:cNvSpPr txBox="1"/>
          <p:nvPr/>
        </p:nvSpPr>
        <p:spPr>
          <a:xfrm>
            <a:off x="5198723" y="3497721"/>
            <a:ext cx="5322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3:2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1A9477C6-E035-4709-A827-1E8DBE982C99}"/>
              </a:ext>
            </a:extLst>
          </p:cNvPr>
          <p:cNvSpPr/>
          <p:nvPr/>
        </p:nvSpPr>
        <p:spPr>
          <a:xfrm rot="5400000">
            <a:off x="5349738" y="3729023"/>
            <a:ext cx="607260" cy="1090747"/>
          </a:xfrm>
          <a:prstGeom prst="rightBrace">
            <a:avLst>
              <a:gd name="adj1" fmla="val 65489"/>
              <a:gd name="adj2" fmla="val 50000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905FE-BE31-490D-B1DB-06393704E0CE}"/>
              </a:ext>
            </a:extLst>
          </p:cNvPr>
          <p:cNvSpPr txBox="1"/>
          <p:nvPr/>
        </p:nvSpPr>
        <p:spPr>
          <a:xfrm>
            <a:off x="1119702" y="4658268"/>
            <a:ext cx="101514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Altogether this is 5 Parts – so to find 1 part, we divide the total (£50) by the number of parts (5) </a:t>
            </a:r>
          </a:p>
          <a:p>
            <a:r>
              <a:rPr lang="en-GB" sz="2000" dirty="0"/>
              <a:t>then multiply that back into the ratio.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A3A669-3EE0-4172-99DF-68C77B17CBB8}"/>
              </a:ext>
            </a:extLst>
          </p:cNvPr>
          <p:cNvSpPr txBox="1"/>
          <p:nvPr/>
        </p:nvSpPr>
        <p:spPr>
          <a:xfrm>
            <a:off x="2291137" y="5938463"/>
            <a:ext cx="12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50 ÷ 5 = 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86CB8C-22A2-4098-8FEA-6FF6FE607A7D}"/>
              </a:ext>
            </a:extLst>
          </p:cNvPr>
          <p:cNvSpPr txBox="1"/>
          <p:nvPr/>
        </p:nvSpPr>
        <p:spPr>
          <a:xfrm>
            <a:off x="4531377" y="5918329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10=1 part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D951B9-A64F-42A4-BED0-5B22238AB8F8}"/>
              </a:ext>
            </a:extLst>
          </p:cNvPr>
          <p:cNvSpPr txBox="1"/>
          <p:nvPr/>
        </p:nvSpPr>
        <p:spPr>
          <a:xfrm>
            <a:off x="7038031" y="5526636"/>
            <a:ext cx="1196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 x 10 = 30</a:t>
            </a:r>
          </a:p>
          <a:p>
            <a:r>
              <a:rPr lang="en-GB" dirty="0"/>
              <a:t>2 x 10 = 20</a:t>
            </a:r>
          </a:p>
        </p:txBody>
      </p:sp>
    </p:spTree>
    <p:extLst>
      <p:ext uri="{BB962C8B-B14F-4D97-AF65-F5344CB8AC3E}">
        <p14:creationId xmlns:p14="http://schemas.microsoft.com/office/powerpoint/2010/main" val="100491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  <p:bldP spid="4" grpId="0" animBg="1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5AD6B-87E9-4773-AA4B-45C7D603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can use Ratio in everyday life?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9B923-4091-4E36-8E04-934410F77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0933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algn="ctr"/>
            <a:r>
              <a:rPr lang="en-GB" altLang="en-US" dirty="0">
                <a:latin typeface="Comic Sans MS" pitchFamily="66" charset="0"/>
              </a:rPr>
              <a:t>Builders ratio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98675" y="2365169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You mix concrete in the proportion of 3:1,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sand to cement.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This means we need 3 measures of sand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to one measure of cement. 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If you have 3 bags of cement how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many bags of sand do you need?</a:t>
            </a:r>
          </a:p>
          <a:p>
            <a:pPr>
              <a:buFontTx/>
              <a:buNone/>
            </a:pPr>
            <a:endParaRPr lang="en-GB" altLang="en-US" dirty="0">
              <a:latin typeface="Comic Sans MS" pitchFamily="66" charset="0"/>
            </a:endParaRPr>
          </a:p>
        </p:txBody>
      </p:sp>
      <p:pic>
        <p:nvPicPr>
          <p:cNvPr id="11269" name="Picture 5" descr="070%2520025%2520Diesel%2520Mixer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333376"/>
            <a:ext cx="21494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7BFF57B-E5D1-4C14-AB35-A40F2FD9306D}"/>
              </a:ext>
            </a:extLst>
          </p:cNvPr>
          <p:cNvSpPr/>
          <p:nvPr/>
        </p:nvSpPr>
        <p:spPr>
          <a:xfrm>
            <a:off x="396298" y="156094"/>
            <a:ext cx="11634353" cy="647330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58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algn="ctr"/>
            <a:r>
              <a:rPr lang="en-GB" altLang="en-US" dirty="0">
                <a:latin typeface="Comic Sans MS" pitchFamily="66" charset="0"/>
              </a:rPr>
              <a:t>Bakers ratio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63751" y="2647950"/>
            <a:ext cx="8229600" cy="421005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dirty="0">
                <a:latin typeface="Comic Sans MS" pitchFamily="66" charset="0"/>
              </a:rPr>
              <a:t>A cake mixture is made by mixing flour,</a:t>
            </a:r>
          </a:p>
          <a:p>
            <a:pPr marL="609600" indent="-609600">
              <a:buNone/>
            </a:pPr>
            <a:r>
              <a:rPr lang="en-US" altLang="en-US" dirty="0">
                <a:latin typeface="Comic Sans MS" pitchFamily="66" charset="0"/>
              </a:rPr>
              <a:t>butter and sugar in the ratio 4:1:2.</a:t>
            </a:r>
          </a:p>
          <a:p>
            <a:pPr marL="609600" indent="-609600">
              <a:buNone/>
            </a:pPr>
            <a:endParaRPr lang="en-US" altLang="en-US" dirty="0">
              <a:latin typeface="Comic Sans MS" pitchFamily="66" charset="0"/>
            </a:endParaRPr>
          </a:p>
          <a:p>
            <a:pPr marL="609600" indent="-609600">
              <a:buNone/>
            </a:pPr>
            <a:r>
              <a:rPr lang="en-US" altLang="en-US" dirty="0">
                <a:latin typeface="Comic Sans MS" pitchFamily="66" charset="0"/>
              </a:rPr>
              <a:t>In the final mix 250g of sugar is used.</a:t>
            </a:r>
          </a:p>
          <a:p>
            <a:pPr marL="609600" indent="-609600">
              <a:buNone/>
            </a:pPr>
            <a:r>
              <a:rPr lang="en-US" altLang="en-US" dirty="0">
                <a:latin typeface="Comic Sans MS" pitchFamily="66" charset="0"/>
              </a:rPr>
              <a:t>How much butter and flour is needed?</a:t>
            </a:r>
          </a:p>
          <a:p>
            <a:pPr marL="609600" indent="-609600">
              <a:buNone/>
            </a:pPr>
            <a:endParaRPr lang="en-GB" altLang="en-US" dirty="0"/>
          </a:p>
        </p:txBody>
      </p:sp>
      <p:pic>
        <p:nvPicPr>
          <p:cNvPr id="13317" name="Picture 5" descr="889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288" y="188913"/>
            <a:ext cx="123666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cake_maki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188914"/>
            <a:ext cx="13430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C4C034F-4E62-4FFD-97E7-6C98528BFC94}"/>
              </a:ext>
            </a:extLst>
          </p:cNvPr>
          <p:cNvSpPr/>
          <p:nvPr/>
        </p:nvSpPr>
        <p:spPr>
          <a:xfrm>
            <a:off x="396298" y="81280"/>
            <a:ext cx="11634353" cy="654811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26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8254" y="332032"/>
            <a:ext cx="6346825" cy="1143000"/>
          </a:xfrm>
        </p:spPr>
        <p:txBody>
          <a:bodyPr/>
          <a:lstStyle/>
          <a:p>
            <a:r>
              <a:rPr lang="en-GB" altLang="en-US" dirty="0">
                <a:latin typeface="Comic Sans MS" pitchFamily="66" charset="0"/>
              </a:rPr>
              <a:t>Hairdresser ratio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09209" y="2669623"/>
            <a:ext cx="8229600" cy="4281488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A hair colour is mixed in the ratio of</a:t>
            </a: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60mls of colour to 6mls of peroxide.</a:t>
            </a:r>
          </a:p>
          <a:p>
            <a:pPr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The salon uses 690mls of colour in a day.</a:t>
            </a:r>
          </a:p>
          <a:p>
            <a:pPr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GB" altLang="en-US" dirty="0">
                <a:latin typeface="Comic Sans MS" pitchFamily="66" charset="0"/>
              </a:rPr>
              <a:t>How much peroxide does the salon use.</a:t>
            </a:r>
          </a:p>
          <a:p>
            <a:pPr>
              <a:buFontTx/>
              <a:buNone/>
            </a:pPr>
            <a:endParaRPr lang="en-GB" altLang="en-US" dirty="0">
              <a:latin typeface="Comic Sans MS" pitchFamily="66" charset="0"/>
            </a:endParaRPr>
          </a:p>
        </p:txBody>
      </p:sp>
      <p:pic>
        <p:nvPicPr>
          <p:cNvPr id="16389" name="Picture 5" descr="boosh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04814"/>
            <a:ext cx="2663825" cy="123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sbs-31oct-colour2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159" y="1578219"/>
            <a:ext cx="10033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8799585" y="5512586"/>
            <a:ext cx="1296144" cy="648072"/>
            <a:chOff x="7164288" y="5373216"/>
            <a:chExt cx="1296144" cy="648072"/>
          </a:xfrm>
        </p:grpSpPr>
        <p:sp>
          <p:nvSpPr>
            <p:cNvPr id="8" name="Notched Right Arrow 7">
              <a:hlinkClick r:id="rId7" action="ppaction://hlinksldjump"/>
            </p:cNvPr>
            <p:cNvSpPr/>
            <p:nvPr/>
          </p:nvSpPr>
          <p:spPr>
            <a:xfrm>
              <a:off x="7164288" y="5373216"/>
              <a:ext cx="1296144" cy="648072"/>
            </a:xfrm>
            <a:prstGeom prst="notch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9" name="TextBox 8">
              <a:hlinkClick r:id="rId7" action="ppaction://hlinksldjump"/>
            </p:cNvPr>
            <p:cNvSpPr txBox="1"/>
            <p:nvPr/>
          </p:nvSpPr>
          <p:spPr>
            <a:xfrm>
              <a:off x="7329259" y="5512586"/>
              <a:ext cx="6824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E" dirty="0">
                  <a:solidFill>
                    <a:srgbClr val="FF0000"/>
                  </a:solidFill>
                </a:rPr>
                <a:t>BACK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61FE65A2-BA5A-45F6-9728-DE1ADD298B39}"/>
              </a:ext>
            </a:extLst>
          </p:cNvPr>
          <p:cNvSpPr/>
          <p:nvPr/>
        </p:nvSpPr>
        <p:spPr>
          <a:xfrm>
            <a:off x="396298" y="81280"/>
            <a:ext cx="11634353" cy="654811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32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4DA02-170F-488F-9F01-CE493120A008}" type="slidenum">
              <a:rPr lang="en-IE" smtClean="0"/>
              <a:pPr>
                <a:defRPr/>
              </a:pPr>
              <a:t>7</a:t>
            </a:fld>
            <a:endParaRPr lang="en-IE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56" y="1592781"/>
            <a:ext cx="12046444" cy="40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1636FC-BFD4-4B14-91E9-B252BD8D4D38}"/>
              </a:ext>
            </a:extLst>
          </p:cNvPr>
          <p:cNvSpPr txBox="1"/>
          <p:nvPr/>
        </p:nvSpPr>
        <p:spPr>
          <a:xfrm>
            <a:off x="4104861" y="417442"/>
            <a:ext cx="4661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/>
              <a:t>Practice questions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7C63C7-738E-4382-8A4B-3C3D7537F380}"/>
              </a:ext>
            </a:extLst>
          </p:cNvPr>
          <p:cNvSpPr/>
          <p:nvPr/>
        </p:nvSpPr>
        <p:spPr>
          <a:xfrm>
            <a:off x="278823" y="154940"/>
            <a:ext cx="11634353" cy="654811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3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5C73F-E338-4484-9143-3EA76D48C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u="sng" dirty="0"/>
              <a:t>More practice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FDF86B9-29CE-4B5C-B07D-1EB1D682C9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87" y="1991519"/>
            <a:ext cx="9191625" cy="40195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3476181-3C33-4F81-B12F-5A23830EDB75}"/>
              </a:ext>
            </a:extLst>
          </p:cNvPr>
          <p:cNvSpPr/>
          <p:nvPr/>
        </p:nvSpPr>
        <p:spPr>
          <a:xfrm>
            <a:off x="396298" y="81280"/>
            <a:ext cx="11634353" cy="6548119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14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FCDAE-16D8-417C-82D0-33F692C0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Everyday life</a:t>
            </a:r>
            <a:br>
              <a:rPr lang="en-GB" dirty="0"/>
            </a:br>
            <a:r>
              <a:rPr lang="en-GB" dirty="0"/>
              <a:t>questions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0835B7-897D-43E3-8127-001DBFBA43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4306" y="485803"/>
            <a:ext cx="6355785" cy="600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50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26D617DE-8394-425D-A003-932D469102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4D33DB-DE16-4B94-AD64-74170BBD2BB7}">
  <ds:schemaRefs>
    <ds:schemaRef ds:uri="http://schemas.microsoft.com/office/2006/documentManagement/types"/>
    <ds:schemaRef ds:uri="a675e989-819c-4ef8-a9e7-308823201b25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4be7d0a-34a6-4ef2-a332-62c3b98ca601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301</Words>
  <Application>Microsoft Office PowerPoint</Application>
  <PresentationFormat>Widescreen</PresentationFormat>
  <Paragraphs>179</Paragraphs>
  <Slides>14</Slides>
  <Notes>3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Ratio</vt:lpstr>
      <vt:lpstr>Sharing in a Ratio</vt:lpstr>
      <vt:lpstr>Where can use Ratio in everyday life?</vt:lpstr>
      <vt:lpstr>Builders ratio</vt:lpstr>
      <vt:lpstr>Bakers ratio</vt:lpstr>
      <vt:lpstr>Hairdresser ratio</vt:lpstr>
      <vt:lpstr>PowerPoint Presentation</vt:lpstr>
      <vt:lpstr>More practice</vt:lpstr>
      <vt:lpstr>Everyday life questions</vt:lpstr>
      <vt:lpstr>Exam Questions</vt:lpstr>
      <vt:lpstr>Exam Questions</vt:lpstr>
      <vt:lpstr>Exam Questions</vt:lpstr>
      <vt:lpstr>Exam Questions</vt:lpstr>
      <vt:lpstr>Exam questions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James Dawson</cp:lastModifiedBy>
  <cp:revision>30</cp:revision>
  <dcterms:created xsi:type="dcterms:W3CDTF">2019-10-29T16:54:09Z</dcterms:created>
  <dcterms:modified xsi:type="dcterms:W3CDTF">2021-05-06T11:07:39Z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