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97" r:id="rId6"/>
    <p:sldId id="298" r:id="rId7"/>
    <p:sldId id="262" r:id="rId8"/>
    <p:sldId id="287" r:id="rId9"/>
    <p:sldId id="279" r:id="rId10"/>
    <p:sldId id="280" r:id="rId11"/>
    <p:sldId id="288" r:id="rId12"/>
    <p:sldId id="281" r:id="rId13"/>
    <p:sldId id="282" r:id="rId14"/>
    <p:sldId id="283" r:id="rId15"/>
    <p:sldId id="284" r:id="rId16"/>
    <p:sldId id="285" r:id="rId17"/>
    <p:sldId id="286" r:id="rId18"/>
    <p:sldId id="303" r:id="rId19"/>
    <p:sldId id="302" r:id="rId20"/>
    <p:sldId id="300" r:id="rId21"/>
    <p:sldId id="299" r:id="rId22"/>
    <p:sldId id="306" r:id="rId23"/>
    <p:sldId id="309" r:id="rId24"/>
    <p:sldId id="305" r:id="rId25"/>
    <p:sldId id="308" r:id="rId26"/>
    <p:sldId id="304" r:id="rId27"/>
    <p:sldId id="307" r:id="rId28"/>
    <p:sldId id="301" r:id="rId29"/>
    <p:sldId id="315" r:id="rId30"/>
    <p:sldId id="314" r:id="rId31"/>
    <p:sldId id="313" r:id="rId32"/>
    <p:sldId id="312" r:id="rId33"/>
    <p:sldId id="311" r:id="rId34"/>
    <p:sldId id="294" r:id="rId35"/>
    <p:sldId id="293" r:id="rId36"/>
    <p:sldId id="295" r:id="rId37"/>
    <p:sldId id="263" r:id="rId38"/>
    <p:sldId id="264" r:id="rId39"/>
    <p:sldId id="269" r:id="rId40"/>
    <p:sldId id="265" r:id="rId41"/>
    <p:sldId id="268" r:id="rId42"/>
    <p:sldId id="267" r:id="rId43"/>
    <p:sldId id="276" r:id="rId44"/>
    <p:sldId id="275" r:id="rId45"/>
    <p:sldId id="266" r:id="rId46"/>
    <p:sldId id="272" r:id="rId47"/>
    <p:sldId id="271" r:id="rId48"/>
    <p:sldId id="270" r:id="rId49"/>
    <p:sldId id="292" r:id="rId50"/>
    <p:sldId id="289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1" d="100"/>
          <a:sy n="91" d="100"/>
        </p:scale>
        <p:origin x="8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07860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7"/>
          <p:cNvSpPr txBox="1">
            <a:spLocks/>
          </p:cNvSpPr>
          <p:nvPr/>
        </p:nvSpPr>
        <p:spPr>
          <a:xfrm>
            <a:off x="539552" y="1412776"/>
            <a:ext cx="8604448" cy="223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технологии </a:t>
            </a:r>
            <a:endParaRPr lang="ru-RU" sz="4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Кубик </a:t>
            </a:r>
            <a:r>
              <a:rPr lang="ru-RU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Блума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endParaRPr lang="ru-RU" sz="4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духовно-нравственного </a:t>
            </a:r>
          </a:p>
          <a:p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5517232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АРАПОВА ЕКАТЕРИНА ВИТАЛЬЕВНА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 ВКК</a:t>
            </a:r>
          </a:p>
          <a:p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ПОРТНОВА ЕЛЕНА АЛЕКСАНДРОВНА</a:t>
            </a:r>
          </a:p>
          <a:p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ВКК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92526"/>
            <a:ext cx="8121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«ЦРР – детский сад №  104» г. Орска</a:t>
            </a:r>
            <a:endParaRPr lang="ru-RU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332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8002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Методика использования </a:t>
            </a:r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Кубика </a:t>
            </a:r>
            <a:r>
              <a:rPr lang="ru-RU" sz="36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4688" y1="27653" x2="18594" y2="30225"/>
                        <a14:foregroundMark x1="28281" y1="29904" x2="45313" y2="29368"/>
                        <a14:foregroundMark x1="53828" y1="3323" x2="70078" y2="26795"/>
                        <a14:foregroundMark x1="69922" y1="2465" x2="52734" y2="24544"/>
                        <a14:foregroundMark x1="51250" y1="34191" x2="51563" y2="24009"/>
                        <a14:foregroundMark x1="51406" y1="4180" x2="51406" y2="24866"/>
                        <a14:foregroundMark x1="80078" y1="29582" x2="93828" y2="29368"/>
                        <a14:foregroundMark x1="80234" y1="68917" x2="94531" y2="69561"/>
                        <a14:foregroundMark x1="51563" y1="69239" x2="50391" y2="98071"/>
                        <a14:foregroundMark x1="71406" y1="74598" x2="71719" y2="97535"/>
                        <a14:foregroundMark x1="7500" y1="70096" x2="19609" y2="70096"/>
                        <a14:foregroundMark x1="28438" y1="67846" x2="45469" y2="6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556792"/>
            <a:ext cx="8856984" cy="5130250"/>
          </a:xfrm>
        </p:spPr>
      </p:pic>
    </p:spTree>
    <p:extLst>
      <p:ext uri="{BB962C8B-B14F-4D97-AF65-F5344CB8AC3E}">
        <p14:creationId xmlns:p14="http://schemas.microsoft.com/office/powerpoint/2010/main" xmlns="" val="209044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Совет: </a:t>
            </a:r>
            <a:b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Вопросы </a:t>
            </a:r>
            <a: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гранях кубика можно варьировать по своему желанию. Важно только, чтобы они затрагивали все стороны заданной темы.</a:t>
            </a:r>
            <a:b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648842" cy="439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13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8002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 работе с помощью методики </a:t>
            </a:r>
            <a:r>
              <a:rPr lang="ru-RU" sz="36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решаются следующие задачи:</a:t>
            </a:r>
            <a:b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49" t="32918" r="50539" b="33783"/>
          <a:stretch/>
        </p:blipFill>
        <p:spPr>
          <a:xfrm>
            <a:off x="6804248" y="4437112"/>
            <a:ext cx="2250490" cy="221941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Грань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«Назови» -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Предполагает 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воспроизведение знаний. Это самые простые вопросы. Ребёнку предлагается просто назвать предмет, явление, термин и т. 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Например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- назови кто главный герой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…..                    		-  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назови кто написал рассказ 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…….</a:t>
            </a:r>
          </a:p>
          <a:p>
            <a:pPr marL="0" indent="0">
              <a:buNone/>
            </a:pPr>
            <a:endParaRPr lang="ru-RU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блок можно 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разнообразить вариативными заданиями, которые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помогают проверить 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самые 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общие знания по теме.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5291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8002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 работе с помощью методики </a:t>
            </a:r>
            <a:r>
              <a:rPr lang="ru-RU" sz="36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решаются следующие задачи:</a:t>
            </a:r>
            <a:b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Грань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«Почему»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- </a:t>
            </a:r>
          </a:p>
          <a:p>
            <a:pPr marL="0" indent="0">
              <a:buNone/>
            </a:pP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Развитие умения видеть и формулировать причинно-следственные связи, то есть описать процессы, которые происходят с указанным предметом, явлением.</a:t>
            </a:r>
          </a:p>
          <a:p>
            <a:pPr marL="0" indent="0">
              <a:buNone/>
            </a:pP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Например: 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Почему…</a:t>
            </a:r>
            <a:endParaRPr lang="ru-RU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33051" r="25728" b="33475"/>
          <a:stretch/>
        </p:blipFill>
        <p:spPr>
          <a:xfrm>
            <a:off x="6660232" y="4530438"/>
            <a:ext cx="2219417" cy="223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298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8002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 работе с помощью методики </a:t>
            </a:r>
            <a:r>
              <a:rPr lang="ru-RU" sz="36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решаются следующие задачи:</a:t>
            </a:r>
            <a:b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Грань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«Объясни»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-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мышления. Это вопросы 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уточняющие.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Они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помогают увидеть проблему в разных аспектах и сфокусировать внимание на всех сторонах заданной проблемы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Дополнительные </a:t>
            </a:r>
            <a:r>
              <a:rPr lang="ru-RU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фразы, которые помогут сформулировать вопросы этого блока</a:t>
            </a:r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Объясни, как </a:t>
            </a:r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Объясни, почему </a:t>
            </a:r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Объясни, ты действительно думаешь, что… 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Объясни, ты уверен, что </a:t>
            </a:r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8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466" t="32918" r="1262" b="33541"/>
          <a:stretch/>
        </p:blipFill>
        <p:spPr>
          <a:xfrm>
            <a:off x="6934114" y="3484492"/>
            <a:ext cx="2089551" cy="210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002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8002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 работе с помощью методики </a:t>
            </a:r>
            <a:r>
              <a:rPr lang="ru-RU" sz="36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решаются следующие задачи:</a:t>
            </a:r>
            <a:b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Грань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«Придумай»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- </a:t>
            </a:r>
          </a:p>
          <a:p>
            <a:pPr marL="0" indent="0">
              <a:buNone/>
            </a:pP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Активизация мыслительной деятельности, анализ и оценка полученных знаний. Вопросы этой категории подразумевают творческие задания, которые содержат в себе элемент предположения, вымысла. Например: Придумай, свою версию 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449" r="75049" b="34318"/>
          <a:stretch/>
        </p:blipFill>
        <p:spPr>
          <a:xfrm>
            <a:off x="6732240" y="4709605"/>
            <a:ext cx="2281561" cy="214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16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8002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 работе с помощью методики </a:t>
            </a:r>
            <a:r>
              <a:rPr lang="ru-RU" sz="36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решаются следующие задачи:</a:t>
            </a:r>
            <a:b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Грань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«Поделись»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- </a:t>
            </a:r>
          </a:p>
          <a:p>
            <a:pPr marL="0" indent="0">
              <a:buNone/>
            </a:pP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Развитие эмоциональной стороны личности. Вопросы категории дают ребенку возможность выразить свое личное отношение, основываясь на личном опыте. Вопросам этого блока желательно добавлять эмоциональную окраску. То есть, сконцентрировать внимание на ощущениях и чувствах детей, его эмоциях, которые вызваны названной темой. </a:t>
            </a:r>
          </a:p>
          <a:p>
            <a:pPr marL="0" indent="0">
              <a:buNone/>
            </a:pPr>
            <a:endParaRPr lang="ru-RU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Например, «Как плохо, что (когда…», </a:t>
            </a:r>
            <a:endParaRPr lang="ru-RU" sz="26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Мне очень понравилось , потому что …»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r="25728" b="67349"/>
          <a:stretch/>
        </p:blipFill>
        <p:spPr>
          <a:xfrm>
            <a:off x="6876256" y="4681757"/>
            <a:ext cx="2219417" cy="217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412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8002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 работе с помощью методики </a:t>
            </a:r>
            <a:r>
              <a:rPr lang="ru-RU" sz="36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решаются следующие задачи:</a:t>
            </a:r>
            <a:b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Грань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«Предложи»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- </a:t>
            </a:r>
          </a:p>
          <a:p>
            <a:pPr marL="0" indent="0">
              <a:buNone/>
            </a:pP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Умение применить полученные знания 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практике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Ребенок может предложить 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свои идеи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и объяснить, решить </a:t>
            </a: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какие-либо ситуаций.</a:t>
            </a:r>
          </a:p>
          <a:p>
            <a:pPr marL="0" indent="0">
              <a:buNone/>
            </a:pPr>
            <a:endParaRPr lang="ru-RU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Например: </a:t>
            </a:r>
          </a:p>
          <a:p>
            <a:pPr marL="0" indent="0">
              <a:buNone/>
            </a:pP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Предложи, как бы ты поступил…. </a:t>
            </a:r>
          </a:p>
          <a:p>
            <a:pPr marL="0" indent="0">
              <a:buNone/>
            </a:pP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Предложи, как можно…..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418" t="66615" r="25340" b="-1446"/>
          <a:stretch/>
        </p:blipFill>
        <p:spPr>
          <a:xfrm>
            <a:off x="6732240" y="4532795"/>
            <a:ext cx="2308194" cy="232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575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96752"/>
            <a:ext cx="4392488" cy="309634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Патриотизм - </a:t>
            </a:r>
            <a:b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любовь </a:t>
            </a:r>
            <a:r>
              <a:rPr lang="ru-RU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 Родине, своему краю, своему народу, служение </a:t>
            </a:r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Отечеству. </a:t>
            </a:r>
            <a: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netboardme-cf1.s3.amazonaws.com/published/152942/files/s_9000a34b2bbeffb0eafb35c3a0c72cab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10875" y1="29791" x2="22125" y2="76481"/>
                        <a14:foregroundMark x1="2625" y1="61324" x2="17000" y2="28397"/>
                        <a14:foregroundMark x1="34750" y1="29791" x2="48625" y2="30836"/>
                        <a14:foregroundMark x1="31875" y1="70035" x2="47625" y2="68815"/>
                        <a14:foregroundMark x1="53750" y1="2962" x2="59500" y2="96864"/>
                        <a14:foregroundMark x1="83000" y1="28397" x2="97125" y2="67770"/>
                        <a14:foregroundMark x1="93125" y1="29791" x2="89125" y2="69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03239" y="1196754"/>
            <a:ext cx="685800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451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92480" cy="12241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Патриотизм </a:t>
            </a:r>
            <a:r>
              <a:rPr lang="ru-RU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— любовь к Родине, своему краю, своему народу, служение </a:t>
            </a:r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Отечеству. </a:t>
            </a:r>
            <a: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netboardme-cf1.s3.amazonaws.com/published/152942/files/s_f49e18f658642b1de1d8199dbfd65174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07" b="98940" l="3250" r="95625">
                        <a14:foregroundMark x1="8125" y1="32155" x2="39375" y2="33216"/>
                        <a14:foregroundMark x1="39000" y1="32686" x2="46875" y2="32509"/>
                        <a14:foregroundMark x1="6125" y1="34276" x2="8000" y2="32155"/>
                        <a14:foregroundMark x1="7375" y1="67491" x2="25250" y2="66431"/>
                        <a14:foregroundMark x1="30125" y1="66961" x2="45875" y2="66608"/>
                        <a14:foregroundMark x1="74125" y1="67668" x2="90875" y2="67668"/>
                        <a14:foregroundMark x1="72000" y1="33569" x2="90625" y2="33216"/>
                        <a14:foregroundMark x1="93250" y1="38869" x2="94125" y2="61307"/>
                        <a14:foregroundMark x1="45250" y1="68551" x2="48125" y2="65548"/>
                        <a14:foregroundMark x1="71625" y1="65901" x2="73875" y2="67491"/>
                        <a14:foregroundMark x1="92375" y1="64488" x2="94625" y2="60777"/>
                        <a14:foregroundMark x1="92875" y1="36572" x2="94875" y2="39223"/>
                        <a14:foregroundMark x1="7250" y1="66608" x2="5500" y2="64841"/>
                        <a14:foregroundMark x1="31000" y1="69081" x2="28125" y2="65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108" y="884022"/>
            <a:ext cx="8787824" cy="621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77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32656"/>
            <a:ext cx="8229600" cy="326896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Современные дети требуют </a:t>
            </a:r>
            <a:endParaRPr lang="ru-RU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современных идей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Если мы будем учить сегодня так,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как мы учили вчера,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мы украдем у наших детей завтра.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2917" b="86806" l="18021" r="80625">
                        <a14:foregroundMark x1="65000" y1="53611" x2="65000" y2="53611"/>
                        <a14:foregroundMark x1="59688" y1="48194" x2="59688" y2="48194"/>
                        <a14:foregroundMark x1="73438" y1="63194" x2="73438" y2="63194"/>
                        <a14:foregroundMark x1="68854" y1="74583" x2="68854" y2="74583"/>
                        <a14:foregroundMark x1="58333" y1="62500" x2="58333" y2="62500"/>
                        <a14:foregroundMark x1="70833" y1="63194" x2="70833" y2="63194"/>
                        <a14:foregroundMark x1="51771" y1="53889" x2="51771" y2="53889"/>
                        <a14:foregroundMark x1="55313" y1="51667" x2="55313" y2="51667"/>
                        <a14:foregroundMark x1="61771" y1="46528" x2="61771" y2="46528"/>
                        <a14:foregroundMark x1="62187" y1="53194" x2="62187" y2="53194"/>
                        <a14:foregroundMark x1="19063" y1="60000" x2="19063" y2="60000"/>
                        <a14:foregroundMark x1="66146" y1="76667" x2="66146" y2="76667"/>
                        <a14:foregroundMark x1="60833" y1="63750" x2="60833" y2="63750"/>
                        <a14:foregroundMark x1="71146" y1="55000" x2="71146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61" t="42978" r="18933" b="12492"/>
          <a:stretch/>
        </p:blipFill>
        <p:spPr>
          <a:xfrm rot="20459531">
            <a:off x="4861626" y="3957217"/>
            <a:ext cx="4044089" cy="214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799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40" y="2252184"/>
            <a:ext cx="3888432" cy="12241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Человечество </a:t>
            </a:r>
            <a:r>
              <a:rPr lang="ru-RU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мир </a:t>
            </a:r>
            <a:r>
              <a:rPr lang="ru-RU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во всём мире, многообразие и уважение культур и народов, прогресс человечества, международное сотрудничество.</a:t>
            </a:r>
            <a: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3047" b="79948" l="37848" r="62079"/>
                    </a14:imgEffect>
                  </a14:imgLayer>
                </a14:imgProps>
              </a:ext>
            </a:extLst>
          </a:blip>
          <a:srcRect l="37251" t="22985" r="37749" b="18574"/>
          <a:stretch/>
        </p:blipFill>
        <p:spPr>
          <a:xfrm>
            <a:off x="3944015" y="138624"/>
            <a:ext cx="5112568" cy="671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355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748464" cy="12241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Природа –</a:t>
            </a:r>
            <a:b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родная земля, заповедная природа, планета Земля, экологическое сознание; </a:t>
            </a: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4089" b="87240" l="26428" r="75842">
                        <a14:foregroundMark x1="28184" y1="49349" x2="27892" y2="63672"/>
                        <a14:foregroundMark x1="31113" y1="44141" x2="42094" y2="44141"/>
                        <a14:foregroundMark x1="31406" y1="68359" x2="40117" y2="68359"/>
                        <a14:foregroundMark x1="42753" y1="67708" x2="50220" y2="68359"/>
                        <a14:foregroundMark x1="65959" y1="42839" x2="72035" y2="43750"/>
                        <a14:foregroundMark x1="67204" y1="68880" x2="72767" y2="67708"/>
                        <a14:foregroundMark x1="42753" y1="43620" x2="51245" y2="45052"/>
                        <a14:backgroundMark x1="41288" y1="44141" x2="41288" y2="44141"/>
                        <a14:backgroundMark x1="41288" y1="44141" x2="41288" y2="44141"/>
                        <a14:backgroundMark x1="40556" y1="45573" x2="41581" y2="43750"/>
                        <a14:backgroundMark x1="40996" y1="43750" x2="40996" y2="43750"/>
                        <a14:backgroundMark x1="40996" y1="43750" x2="40996" y2="43750"/>
                        <a14:backgroundMark x1="82870" y1="33203" x2="82870" y2="33203"/>
                      </a14:backgroundRemoval>
                    </a14:imgEffect>
                  </a14:imgLayer>
                </a14:imgProps>
              </a:ext>
            </a:extLst>
          </a:blip>
          <a:srcRect l="26387" t="24888" r="24624" b="12879"/>
          <a:stretch/>
        </p:blipFill>
        <p:spPr bwMode="auto">
          <a:xfrm>
            <a:off x="1115616" y="1844824"/>
            <a:ext cx="7848872" cy="4752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896" y="5013176"/>
            <a:ext cx="144016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324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92480" cy="12241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Здоровье </a:t>
            </a:r>
            <a:r>
              <a:rPr lang="ru-RU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— забота о своем здоровье, формирование привычки к здоровому образу </a:t>
            </a:r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жизни</a:t>
            </a:r>
            <a:r>
              <a:rPr lang="ru-RU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1875" b="74349" l="30088" r="71596">
                        <a14:foregroundMark x1="33163" y1="52474" x2="39605" y2="46745"/>
                        <a14:foregroundMark x1="63543" y1="45443" x2="68228" y2="55339"/>
                        <a14:foregroundMark x1="63250" y1="39453" x2="67716" y2="39453"/>
                        <a14:foregroundMark x1="64202" y1="57943" x2="67570" y2="57682"/>
                        <a14:foregroundMark x1="35798" y1="58203" x2="39605" y2="57422"/>
                        <a14:foregroundMark x1="45168" y1="58203" x2="49488" y2="59245"/>
                        <a14:foregroundMark x1="45827" y1="37891" x2="49048" y2="37630"/>
                        <a14:foregroundMark x1="36091" y1="38932" x2="41508" y2="38932"/>
                        <a14:foregroundMark x1="32504" y1="44141" x2="32504" y2="49870"/>
                      </a14:backgroundRemoval>
                    </a14:imgEffect>
                  </a14:imgLayer>
                </a14:imgProps>
              </a:ext>
            </a:extLst>
          </a:blip>
          <a:srcRect l="29586" t="21332" r="27824" b="24614"/>
          <a:stretch/>
        </p:blipFill>
        <p:spPr bwMode="auto">
          <a:xfrm>
            <a:off x="539552" y="1124744"/>
            <a:ext cx="8208912" cy="5733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06824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08912" cy="122413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Социальная </a:t>
            </a:r>
            <a:r>
              <a:rPr lang="ru-RU" sz="2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солидарность — свобода личная и национальная; уважение и доверие к людям, институтам государства и гражданского общества; справедливость, равноправие, милосердие, честь, достоинство</a:t>
            </a:r>
            <a:endParaRPr lang="ru-RU" sz="18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netboardme-cf1.s3.amazonaws.com/published/152942/files/s_95903400462a1624b18c2c4066db13fd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" b="99250" l="0" r="100000">
                        <a14:foregroundMark x1="31272" y1="85375" x2="31625" y2="74250"/>
                        <a14:foregroundMark x1="28092" y1="65500" x2="28092" y2="51000"/>
                        <a14:foregroundMark x1="30742" y1="68000" x2="30742" y2="50250"/>
                        <a14:foregroundMark x1="29505" y1="90125" x2="31625" y2="71500"/>
                        <a14:foregroundMark x1="38869" y1="95500" x2="61661" y2="96375"/>
                        <a14:foregroundMark x1="70141" y1="89500" x2="69258" y2="74250"/>
                        <a14:foregroundMark x1="69611" y1="66125" x2="68375" y2="51250"/>
                        <a14:foregroundMark x1="28975" y1="20250" x2="31272" y2="5500"/>
                        <a14:foregroundMark x1="54947" y1="44625" x2="35689" y2="28250"/>
                        <a14:foregroundMark x1="41519" y1="27875" x2="31625" y2="28250"/>
                        <a14:foregroundMark x1="70495" y1="21250" x2="70495" y2="6125"/>
                        <a14:foregroundMark x1="68375" y1="22250" x2="69258" y2="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8441" y="490425"/>
            <a:ext cx="511515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990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92480" cy="12241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Труд </a:t>
            </a:r>
            <a:r>
              <a:rPr lang="ru-RU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творчество — уважение к труду, творчество и созидание, целеустремлённость и настойчивость, трудолюбие</a:t>
            </a: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s://netboardme-cf1.s3.amazonaws.com/published/152942/files/s_7fc30c8021a9ede2df6a62eba1ffdf87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16375" y1="26502" x2="36625" y2="58481"/>
                        <a14:foregroundMark x1="38375" y1="26148" x2="47125" y2="36749"/>
                        <a14:foregroundMark x1="79875" y1="29682" x2="97750" y2="29152"/>
                        <a14:foregroundMark x1="84875" y1="73145" x2="96375" y2="69081"/>
                        <a14:foregroundMark x1="32625" y1="65018" x2="45750" y2="70671"/>
                        <a14:foregroundMark x1="2250" y1="42756" x2="4875" y2="57420"/>
                        <a14:foregroundMark x1="12000" y1="69081" x2="26875" y2="69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17430"/>
            <a:ext cx="8064896" cy="5340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9494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92480" cy="12241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Труд </a:t>
            </a:r>
            <a:r>
              <a:rPr lang="ru-RU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творчество — уважение к труду, творчество и созидание, целеустремлённость и настойчивость, трудолюбие</a:t>
            </a: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2396" b="74349" l="30381" r="71816">
                        <a14:foregroundMark x1="35212" y1="46484" x2="39605" y2="53125"/>
                        <a14:foregroundMark x1="35066" y1="38672" x2="39751" y2="38932"/>
                        <a14:foregroundMark x1="45681" y1="38411" x2="49780" y2="38672"/>
                        <a14:foregroundMark x1="31625" y1="43620" x2="32064" y2="50651"/>
                        <a14:foregroundMark x1="35359" y1="58073" x2="40556" y2="58333"/>
                        <a14:foregroundMark x1="44436" y1="58854" x2="51391" y2="58854"/>
                        <a14:foregroundMark x1="62738" y1="38411" x2="68155" y2="38411"/>
                        <a14:foregroundMark x1="65007" y1="58594" x2="69107" y2="58333"/>
                      </a14:backgroundRemoval>
                    </a14:imgEffect>
                  </a14:imgLayer>
                </a14:imgProps>
              </a:ext>
            </a:extLst>
          </a:blip>
          <a:srcRect l="30586" t="22755" r="28628" b="25331"/>
          <a:stretch/>
        </p:blipFill>
        <p:spPr bwMode="auto">
          <a:xfrm>
            <a:off x="1097360" y="1700808"/>
            <a:ext cx="7291064" cy="4752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72082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92480" cy="122413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Духовно-нравственное воспитание должно осуществляться и через историю города, историю архитектурных сооружений, биографию известных людей. </a:t>
            </a: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s://netboardme-cf1.s3.amazonaws.com/published/152942/files/s_1d7ae040f928504e10acf163612f2232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750" r="98500">
                        <a14:foregroundMark x1="8125" y1="43186" x2="85500" y2="43717"/>
                        <a14:foregroundMark x1="8500" y1="43186" x2="23875" y2="48319"/>
                        <a14:foregroundMark x1="53625" y1="7788" x2="70000" y2="16637"/>
                        <a14:foregroundMark x1="84625" y1="41239" x2="94500" y2="51681"/>
                        <a14:foregroundMark x1="56750" y1="81593" x2="64500" y2="71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208912" cy="5589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4532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08912" cy="122413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Социальная </a:t>
            </a:r>
            <a:r>
              <a:rPr lang="ru-RU" sz="2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солидарность — свобода личная и национальная; уважение и доверие к людям, институтам государства и гражданского общества; справедливость, равноправие, милосердие, честь, достоинство</a:t>
            </a:r>
            <a:endParaRPr lang="ru-RU" sz="18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21" b="97708" l="0" r="100000">
                        <a14:foregroundMark x1="11797" y1="64271" x2="11797" y2="64271"/>
                        <a14:foregroundMark x1="32188" y1="65313" x2="44375" y2="65104"/>
                        <a14:foregroundMark x1="7813" y1="31563" x2="21406" y2="32396"/>
                        <a14:foregroundMark x1="77031" y1="31146" x2="93047" y2="30938"/>
                        <a14:foregroundMark x1="97344" y1="36667" x2="98203" y2="58021"/>
                        <a14:foregroundMark x1="76250" y1="65938" x2="92422" y2="64063"/>
                        <a14:foregroundMark x1="29297" y1="31354" x2="45156" y2="32604"/>
                        <a14:backgroundMark x1="5078" y1="3125" x2="44375" y2="28542"/>
                        <a14:backgroundMark x1="5078" y1="70833" x2="36016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700808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68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563" b="95313" l="0" r="100000">
                        <a14:foregroundMark x1="7578" y1="32083" x2="20703" y2="32083"/>
                        <a14:foregroundMark x1="28125" y1="32292" x2="46250" y2="31563"/>
                        <a14:foregroundMark x1="97656" y1="38229" x2="97891" y2="55208"/>
                        <a14:foregroundMark x1="5313" y1="64896" x2="22266" y2="65625"/>
                        <a14:foregroundMark x1="28359" y1="65313" x2="45859" y2="65104"/>
                        <a14:foregroundMark x1="76172" y1="65625" x2="82656" y2="64896"/>
                        <a14:foregroundMark x1="76719" y1="32292" x2="95391" y2="32083"/>
                        <a14:backgroundMark x1="17656" y1="14271" x2="39609" y2="2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175" y="1052736"/>
            <a:ext cx="7968885" cy="5976664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КУБИК </a:t>
            </a:r>
            <a:r>
              <a:rPr lang="ru-RU" sz="36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«Город Орск»</a:t>
            </a: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515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25" b="96042" l="469" r="99297">
                        <a14:foregroundMark x1="5547" y1="64583" x2="21563" y2="64375"/>
                        <a14:foregroundMark x1="28672" y1="64896" x2="44375" y2="65417"/>
                        <a14:foregroundMark x1="4766" y1="31563" x2="21406" y2="31250"/>
                        <a14:foregroundMark x1="28125" y1="33021" x2="44766" y2="31979"/>
                        <a14:foregroundMark x1="77422" y1="64375" x2="91641" y2="64167"/>
                        <a14:foregroundMark x1="97578" y1="37708" x2="98359" y2="56667"/>
                        <a14:foregroundMark x1="78203" y1="31771" x2="92031" y2="31771"/>
                        <a14:backgroundMark x1="3281" y1="9375" x2="28281" y2="1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329" y="1124744"/>
            <a:ext cx="7776864" cy="5832648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67961" y="17476"/>
            <a:ext cx="8229600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КУБИК </a:t>
            </a:r>
            <a:r>
              <a:rPr lang="ru-RU" sz="36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«Путешествие по городу Орск»</a:t>
            </a: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450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4" y="476672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Духовно-нравственное воспитание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– процесс, направленный на формирование и развитие целостной личности ребенка, и предполагает становление его отношения к Родине, обществу, коллективу, людям, к труду, своим обязанностям и к самому себе. 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4149080"/>
            <a:ext cx="756084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Качества: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патриотизма, толерантности, товарищества, активное отношение к действительности, глубокое уважение к людям.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764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875" b="97917" l="0" r="100000">
                        <a14:foregroundMark x1="5703" y1="31875" x2="22344" y2="32708"/>
                        <a14:foregroundMark x1="27344" y1="32188" x2="45000" y2="31563"/>
                        <a14:foregroundMark x1="5469" y1="63958" x2="22344" y2="64792"/>
                        <a14:foregroundMark x1="29766" y1="65313" x2="48203" y2="66146"/>
                        <a14:foregroundMark x1="76484" y1="64479" x2="93516" y2="63958"/>
                        <a14:foregroundMark x1="77500" y1="32188" x2="94688" y2="31563"/>
                        <a14:foregroundMark x1="98359" y1="38333" x2="98125" y2="55937"/>
                        <a14:backgroundMark x1="11719" y1="8646" x2="42813" y2="26563"/>
                        <a14:backgroundMark x1="5078" y1="72500" x2="45781" y2="8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980728"/>
            <a:ext cx="8208912" cy="6156684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КУБИК </a:t>
            </a:r>
            <a:r>
              <a:rPr lang="ru-RU" sz="36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6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Орская</a:t>
            </a:r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Яшма»</a:t>
            </a: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91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188" b="96563" l="0" r="100000">
                        <a14:foregroundMark x1="5391" y1="65000" x2="22031" y2="65000"/>
                        <a14:foregroundMark x1="28203" y1="65313" x2="45078" y2="63958"/>
                        <a14:foregroundMark x1="75781" y1="64792" x2="94219" y2="64271"/>
                        <a14:foregroundMark x1="98047" y1="36979" x2="98438" y2="56771"/>
                        <a14:foregroundMark x1="76563" y1="31042" x2="92578" y2="32708"/>
                        <a14:foregroundMark x1="28047" y1="32917" x2="44453" y2="32188"/>
                        <a14:foregroundMark x1="4766" y1="33229" x2="21797" y2="30833"/>
                        <a14:backgroundMark x1="10156" y1="6458" x2="41094" y2="27083"/>
                        <a14:backgroundMark x1="11406" y1="69063" x2="39219" y2="8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231229"/>
            <a:ext cx="7776864" cy="5832648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КУБИК </a:t>
            </a:r>
            <a:r>
              <a:rPr lang="ru-RU" sz="36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«Оренбургский пуховый платок»</a:t>
            </a: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057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8542" l="0" r="99922">
                        <a14:foregroundMark x1="4844" y1="32188" x2="21172" y2="32188"/>
                        <a14:foregroundMark x1="30547" y1="31667" x2="46641" y2="32813"/>
                        <a14:foregroundMark x1="6250" y1="65104" x2="22578" y2="64375"/>
                        <a14:foregroundMark x1="28750" y1="65104" x2="43672" y2="65625"/>
                        <a14:foregroundMark x1="97969" y1="39167" x2="97578" y2="59271"/>
                        <a14:foregroundMark x1="76484" y1="64063" x2="91797" y2="64896"/>
                        <a14:foregroundMark x1="75703" y1="32188" x2="92188" y2="32188"/>
                        <a14:backgroundMark x1="13594" y1="5729" x2="44063" y2="30417"/>
                        <a14:backgroundMark x1="18594" y1="80521" x2="40859" y2="8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196752"/>
            <a:ext cx="7920880" cy="5940660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КУБИК </a:t>
            </a:r>
            <a:r>
              <a:rPr lang="ru-RU" sz="36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«Гагарин. Космос. Оренбуржье»</a:t>
            </a: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261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250" b="96146" l="625" r="100000">
                        <a14:foregroundMark x1="5234" y1="32083" x2="22188" y2="32917"/>
                        <a14:foregroundMark x1="29063" y1="30729" x2="45625" y2="32396"/>
                        <a14:foregroundMark x1="4766" y1="64688" x2="23203" y2="64375"/>
                        <a14:foregroundMark x1="26797" y1="64375" x2="46016" y2="64896"/>
                        <a14:foregroundMark x1="75859" y1="64688" x2="92656" y2="64688"/>
                        <a14:foregroundMark x1="76641" y1="31771" x2="93672" y2="31250"/>
                        <a14:foregroundMark x1="98125" y1="38229" x2="97500" y2="55833"/>
                        <a14:backgroundMark x1="9375" y1="9688" x2="45859" y2="19583"/>
                        <a14:backgroundMark x1="13984" y1="71563" x2="43828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941" y="1196752"/>
            <a:ext cx="7872874" cy="5904656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8640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КУБИК </a:t>
            </a:r>
            <a:r>
              <a:rPr lang="ru-RU" sz="36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«Красная книга Оренбургской области»</a:t>
            </a: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403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3688" b="86750" l="250" r="97625">
                        <a14:foregroundMark x1="7688" y1="76000" x2="80875" y2="81375"/>
                        <a14:foregroundMark x1="86375" y1="73188" x2="87250" y2="81375"/>
                        <a14:foregroundMark x1="2813" y1="66313" x2="1938" y2="70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431" r="2750" b="11343"/>
          <a:stretch/>
        </p:blipFill>
        <p:spPr>
          <a:xfrm>
            <a:off x="179512" y="404664"/>
            <a:ext cx="878497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91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875" l="0" r="100000">
                        <a14:foregroundMark x1="6125" y1="45125" x2="8938" y2="58688"/>
                        <a14:foregroundMark x1="9625" y1="59375" x2="1938" y2="92875"/>
                        <a14:foregroundMark x1="7438" y1="87000" x2="75063" y2="93313"/>
                        <a14:foregroundMark x1="16250" y1="60250" x2="83750" y2="60250"/>
                        <a14:foregroundMark x1="84375" y1="55625" x2="96563" y2="90500"/>
                        <a14:foregroundMark x1="13750" y1="72750" x2="85875" y2="85438"/>
                        <a14:foregroundMark x1="2438" y1="96813" x2="91875" y2="96625"/>
                        <a14:foregroundMark x1="94875" y1="92250" x2="96063" y2="96188"/>
                        <a14:foregroundMark x1="9438" y1="75813" x2="52938" y2="73625"/>
                        <a14:foregroundMark x1="27437" y1="57813" x2="83063" y2="55875"/>
                        <a14:foregroundMark x1="88563" y1="54125" x2="98750" y2="93563"/>
                        <a14:foregroundMark x1="36063" y1="70750" x2="43250" y2="74688"/>
                        <a14:backgroundMark x1="1125" y1="36813" x2="3750" y2="58062"/>
                        <a14:backgroundMark x1="625" y1="30250" x2="125" y2="27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6632"/>
            <a:ext cx="8712968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422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688" l="125" r="100000">
                        <a14:foregroundMark x1="80750" y1="47625" x2="93313" y2="86188"/>
                        <a14:foregroundMark x1="3063" y1="98375" x2="98438" y2="98375"/>
                        <a14:foregroundMark x1="3250" y1="86813" x2="10688" y2="65813"/>
                        <a14:backgroundMark x1="6188" y1="1563" x2="7375" y2="63813"/>
                        <a14:backgroundMark x1="91813" y1="4188" x2="94750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0" y="368659"/>
            <a:ext cx="8352928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812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1" y="368659"/>
            <a:ext cx="8352926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335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1" y="368659"/>
            <a:ext cx="8352926" cy="626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2811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569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развития   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критического мышления  вытекает из особенностей современной  ситуации в государстве. Страна нуждается  в построении  гражданского общества,   состоящего  из  активных, критически мыслящих  граждан,  ответственных  за  свою  судьбу  и  судьбу своей страны.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383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1" y="368659"/>
            <a:ext cx="8352926" cy="626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069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1" y="368659"/>
            <a:ext cx="8352926" cy="626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632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1" y="368659"/>
            <a:ext cx="8352926" cy="626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533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1" y="368659"/>
            <a:ext cx="8352925" cy="626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8629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1" y="368659"/>
            <a:ext cx="8352925" cy="626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7977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1" y="368659"/>
            <a:ext cx="8352926" cy="626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758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1" y="368659"/>
            <a:ext cx="8352926" cy="626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239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1" y="368659"/>
            <a:ext cx="8352926" cy="626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9744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1" y="368659"/>
            <a:ext cx="8352926" cy="626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06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6632"/>
            <a:ext cx="864096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059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Основные ценности воспитания: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5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4500" b="1" dirty="0">
                <a:latin typeface="Times New Roman" pitchFamily="18" charset="0"/>
                <a:cs typeface="Times New Roman" pitchFamily="18" charset="0"/>
              </a:rPr>
              <a:t>патриотизм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 — любовь к Родине, своему краю, своему народу, служение Отечеству; </a:t>
            </a:r>
          </a:p>
          <a:p>
            <a:pPr marL="0" indent="0" algn="just">
              <a:buNone/>
            </a:pP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4500" b="1" dirty="0">
                <a:latin typeface="Times New Roman" pitchFamily="18" charset="0"/>
                <a:cs typeface="Times New Roman" pitchFamily="18" charset="0"/>
              </a:rPr>
              <a:t>социальная солидарность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— свобода личная и национальная; уважение и доверие к людям, институтам государства и гражданского общества; справедливость, равноправие, милосердие, честь, достоинство; </a:t>
            </a:r>
          </a:p>
          <a:p>
            <a:pPr marL="0" indent="0" algn="just">
              <a:buNone/>
            </a:pP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4500" b="1" dirty="0">
                <a:latin typeface="Times New Roman" pitchFamily="18" charset="0"/>
                <a:cs typeface="Times New Roman" pitchFamily="18" charset="0"/>
              </a:rPr>
              <a:t>семья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 — любовь и верность, забота, помощь и поддержка, равноправие, здоровье, достаток, уважение к родителям, забота о старших и младших, забота о продолжении рода; </a:t>
            </a:r>
          </a:p>
          <a:p>
            <a:pPr marL="0" indent="0" algn="just">
              <a:buNone/>
            </a:pP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4500" b="1" dirty="0">
                <a:latin typeface="Times New Roman" pitchFamily="18" charset="0"/>
                <a:cs typeface="Times New Roman" pitchFamily="18" charset="0"/>
              </a:rPr>
              <a:t>здоровье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 — забота о своем здоровье, формирование привычки к здоровому образу жизни; </a:t>
            </a:r>
          </a:p>
          <a:p>
            <a:pPr marL="0" indent="0" algn="just">
              <a:buNone/>
            </a:pP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4500" b="1" dirty="0">
                <a:latin typeface="Times New Roman" pitchFamily="18" charset="0"/>
                <a:cs typeface="Times New Roman" pitchFamily="18" charset="0"/>
              </a:rPr>
              <a:t>труд и творчество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— уважение к труду, творчество и созидание, целеустремлённость и настойчивость, трудолюбие; </a:t>
            </a:r>
          </a:p>
          <a:p>
            <a:pPr marL="0" indent="0" algn="just">
              <a:buNone/>
            </a:pP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4500" b="1" dirty="0">
                <a:latin typeface="Times New Roman" pitchFamily="18" charset="0"/>
                <a:cs typeface="Times New Roman" pitchFamily="18" charset="0"/>
              </a:rPr>
              <a:t>наука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— ценность знания, стремление к познанию и истине, научная картина мира; </a:t>
            </a:r>
          </a:p>
          <a:p>
            <a:pPr marL="0" indent="0" algn="just">
              <a:buNone/>
            </a:pP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4500" b="1" dirty="0">
                <a:latin typeface="Times New Roman" pitchFamily="18" charset="0"/>
                <a:cs typeface="Times New Roman" pitchFamily="18" charset="0"/>
              </a:rPr>
              <a:t>природа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— родная земля, заповедная природа, планета Земля, экологическое сознание; </a:t>
            </a:r>
          </a:p>
          <a:p>
            <a:pPr marL="0" indent="0" algn="just">
              <a:buNone/>
            </a:pP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4500" b="1" dirty="0">
                <a:latin typeface="Times New Roman" pitchFamily="18" charset="0"/>
                <a:cs typeface="Times New Roman" pitchFamily="18" charset="0"/>
              </a:rPr>
              <a:t>человечество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 — мир во всём мире, многообразие и уважение культур и народов, прогресс человечества, международное сотрудничество.</a:t>
            </a:r>
          </a:p>
          <a:p>
            <a:pPr marL="0" indent="0" algn="just">
              <a:buNone/>
            </a:pPr>
            <a:endParaRPr lang="ru-RU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14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Использование приема «Кубик </a:t>
            </a:r>
            <a:r>
              <a:rPr lang="ru-RU" sz="24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» только на первый взгляд кажется трудным. Но практика показывает, что прием очень нравиться детям, они быстро осваивают технику его использования.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87624" y="1844824"/>
            <a:ext cx="6480720" cy="486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906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Педагогическая технология</a:t>
            </a:r>
            <a:endParaRPr lang="ru-RU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построение педагогической деятельности педагога, в которой все входящие в него действия представлены в определенной последовательности и целостности. </a:t>
            </a:r>
            <a:endParaRPr lang="ru-RU" sz="4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29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4114800" cy="4752528"/>
          </a:xfrm>
        </p:spPr>
        <p:txBody>
          <a:bodyPr>
            <a:noAutofit/>
          </a:bodyPr>
          <a:lstStyle/>
          <a:p>
            <a:pPr algn="just"/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Бенджамин </a:t>
            </a:r>
            <a:r>
              <a:rPr lang="ru-RU" sz="36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Блум</a:t>
            </a:r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3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sz="36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уникальной </a:t>
            </a:r>
            <a:r>
              <a:rPr lang="ru-RU" sz="3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системы алгоритмов </a:t>
            </a:r>
            <a:r>
              <a:rPr lang="ru-RU" sz="36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педагогической деятельности.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804750" cy="48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9586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 кубиком строится следующим образом:</a:t>
            </a:r>
            <a:br>
              <a:rPr lang="ru-RU" sz="2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ru-RU" sz="1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Формулируется тема и круг вопросов, которые будут обсуждаться на занятии. </a:t>
            </a:r>
            <a:endParaRPr lang="ru-RU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Ребенок 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бросает кубик и отвечает на вопрос темы, начинающийся с того слова, которое выпало на грани. Если ответ даётся неполный, то другие дети могут его дополнить и исправить.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340768"/>
            <a:ext cx="4422411" cy="3316808"/>
          </a:xfrm>
        </p:spPr>
      </p:pic>
    </p:spTree>
    <p:extLst>
      <p:ext uri="{BB962C8B-B14F-4D97-AF65-F5344CB8AC3E}">
        <p14:creationId xmlns:p14="http://schemas.microsoft.com/office/powerpoint/2010/main" xmlns="" val="273884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8002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Методика использования </a:t>
            </a:r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Кубика </a:t>
            </a:r>
            <a:r>
              <a:rPr lang="ru-RU" sz="36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8229600" cy="40324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1. Понадобится обычный бумажный куб, на гранях которого написано: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•	</a:t>
            </a:r>
            <a:r>
              <a:rPr lang="ru-RU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Назови.</a:t>
            </a:r>
            <a:br>
              <a:rPr lang="ru-RU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•	Почему.</a:t>
            </a:r>
            <a:br>
              <a:rPr lang="ru-RU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•	Объясни.</a:t>
            </a:r>
            <a:br>
              <a:rPr lang="ru-RU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•	Предложи.</a:t>
            </a:r>
            <a:br>
              <a:rPr lang="ru-RU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•	Придумай.</a:t>
            </a:r>
            <a:br>
              <a:rPr lang="ru-RU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•	Поделись.</a:t>
            </a:r>
            <a: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2. Формулируется тема.</a:t>
            </a:r>
            <a:b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3. Формулировка вопроса.</a:t>
            </a:r>
          </a:p>
        </p:txBody>
      </p:sp>
    </p:spTree>
    <p:extLst>
      <p:ext uri="{BB962C8B-B14F-4D97-AF65-F5344CB8AC3E}">
        <p14:creationId xmlns:p14="http://schemas.microsoft.com/office/powerpoint/2010/main" xmlns="" val="59001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629</Words>
  <Application>Microsoft Office PowerPoint</Application>
  <PresentationFormat>Экран (4:3)</PresentationFormat>
  <Paragraphs>90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Слайд 2</vt:lpstr>
      <vt:lpstr>Слайд 3</vt:lpstr>
      <vt:lpstr>Актуальность</vt:lpstr>
      <vt:lpstr>Основные ценности воспитания: </vt:lpstr>
      <vt:lpstr>Педагогическая технология</vt:lpstr>
      <vt:lpstr>Бенджамин Блум -  автор уникальной системы алгоритмов педагогической деятельности. </vt:lpstr>
      <vt:lpstr>      Работа с кубиком строится следующим образом:              </vt:lpstr>
      <vt:lpstr>Методика использования  «Кубика Блума»  </vt:lpstr>
      <vt:lpstr>Методика использования  «Кубика Блума»  </vt:lpstr>
      <vt:lpstr>         Совет:  Вопросы на гранях кубика можно варьировать по своему желанию. Важно только, чтобы они затрагивали все стороны заданной темы.               </vt:lpstr>
      <vt:lpstr>При работе с помощью методики Блума решаются следующие задачи:   </vt:lpstr>
      <vt:lpstr>При работе с помощью методики Блума решаются следующие задачи:   </vt:lpstr>
      <vt:lpstr>При работе с помощью методики Блума решаются следующие задачи:   </vt:lpstr>
      <vt:lpstr>При работе с помощью методики Блума решаются следующие задачи:   </vt:lpstr>
      <vt:lpstr>При работе с помощью методики Блума решаются следующие задачи:   </vt:lpstr>
      <vt:lpstr>При работе с помощью методики Блума решаются следующие задачи:   </vt:lpstr>
      <vt:lpstr>Патриотизм -  любовь к Родине, своему краю, своему народу, служение Отечеству.  </vt:lpstr>
      <vt:lpstr>Патриотизм — любовь к Родине, своему краю, своему народу, служение Отечеству.  </vt:lpstr>
      <vt:lpstr>Человечество —  мир во всём мире, многообразие и уважение культур и народов, прогресс человечества, международное сотрудничество. </vt:lpstr>
      <vt:lpstr>Природа –  родная земля, заповедная природа, планета Земля, экологическое сознание; </vt:lpstr>
      <vt:lpstr>Здоровье — забота о своем здоровье, формирование привычки к здоровому образу жизни. </vt:lpstr>
      <vt:lpstr>Социальная солидарность — свобода личная и национальная; уважение и доверие к людям, институтам государства и гражданского общества; справедливость, равноправие, милосердие, честь, достоинство</vt:lpstr>
      <vt:lpstr>Труд и творчество — уважение к труду, творчество и созидание, целеустремлённость и настойчивость, трудолюбие</vt:lpstr>
      <vt:lpstr>Труд и творчество — уважение к труду, творчество и созидание, целеустремлённость и настойчивость, трудолюбие</vt:lpstr>
      <vt:lpstr>Духовно-нравственное воспитание должно осуществляться и через историю города, историю архитектурных сооружений, биографию известных людей. </vt:lpstr>
      <vt:lpstr>Социальная солидарность — свобода личная и национальная; уважение и доверие к людям, институтам государства и гражданского общества; справедливость, равноправие, милосердие, честь, достоинство</vt:lpstr>
      <vt:lpstr>КУБИК Блума «Город Орск»</vt:lpstr>
      <vt:lpstr>КУБИК Блума «Путешествие по городу Орск»</vt:lpstr>
      <vt:lpstr>КУБИК Блума «Орская Яшма»</vt:lpstr>
      <vt:lpstr>КУБИК Блума «Оренбургский пуховый платок»</vt:lpstr>
      <vt:lpstr>КУБИК Блума «Гагарин. Космос. Оренбуржье»</vt:lpstr>
      <vt:lpstr>КУБИК Блума «Красная книга Оренбургской области»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Использование приема «Кубик Блума» только на первый взгляд кажется трудным. Но практика показывает, что прием очень нравиться детям, они быстро осваивают технику его использования.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ь</cp:lastModifiedBy>
  <cp:revision>34</cp:revision>
  <dcterms:created xsi:type="dcterms:W3CDTF">2023-02-18T06:05:51Z</dcterms:created>
  <dcterms:modified xsi:type="dcterms:W3CDTF">2023-03-28T14:59:46Z</dcterms:modified>
</cp:coreProperties>
</file>