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sldIdLst>
    <p:sldId id="257" r:id="rId2"/>
    <p:sldId id="297" r:id="rId3"/>
    <p:sldId id="258" r:id="rId4"/>
    <p:sldId id="277" r:id="rId5"/>
    <p:sldId id="279" r:id="rId6"/>
    <p:sldId id="298" r:id="rId7"/>
    <p:sldId id="300" r:id="rId8"/>
    <p:sldId id="282" r:id="rId9"/>
    <p:sldId id="284" r:id="rId10"/>
    <p:sldId id="260" r:id="rId11"/>
    <p:sldId id="264" r:id="rId12"/>
    <p:sldId id="288" r:id="rId13"/>
    <p:sldId id="285" r:id="rId14"/>
    <p:sldId id="291" r:id="rId15"/>
    <p:sldId id="301" r:id="rId16"/>
    <p:sldId id="289" r:id="rId17"/>
    <p:sldId id="268" r:id="rId18"/>
    <p:sldId id="272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7875" autoAdjust="0"/>
    <p:restoredTop sz="94622" autoAdjust="0"/>
  </p:normalViewPr>
  <p:slideViewPr>
    <p:cSldViewPr>
      <p:cViewPr>
        <p:scale>
          <a:sx n="75" d="100"/>
          <a:sy n="75" d="100"/>
        </p:scale>
        <p:origin x="234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92F1DB-2772-474F-92F4-BC458AC88358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A7506-B022-46C2-8361-CB14739470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8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63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65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163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377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8598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099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61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961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72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687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61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947894-88F3-4B08-85F8-D8214DF1528F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632C1-2CAD-4320-8A6C-AEF0580720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4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76672"/>
            <a:ext cx="8429684" cy="5688632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«Детство – это важнейший период человеческой жизни, не подготовка к будущей жизни, а настоящая, яркая, неповторимая жизнь.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от того, кто вел ребенка за руку в детские годы, что вошло в его разум из окружающего мира – 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этого в решающей степени зависит, </a:t>
            </a:r>
            <a:b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каким человеком станет сегодняшний ребёнок»</a:t>
            </a:r>
            <a:r>
              <a:rPr lang="ru-RU" sz="3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(Л.Н. Толстой)</a:t>
            </a:r>
            <a: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357430"/>
            <a:ext cx="1785950" cy="1643050"/>
          </a:xfrm>
          <a:solidFill>
            <a:schemeClr val="bg2">
              <a:lumMod val="90000"/>
            </a:schemeClr>
          </a:solidFill>
          <a:ln w="762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714348" y="1000108"/>
            <a:ext cx="2286016" cy="235745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влияет на развитие личности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Выноска-облако 4"/>
          <p:cNvSpPr/>
          <p:nvPr/>
        </p:nvSpPr>
        <p:spPr>
          <a:xfrm>
            <a:off x="3714744" y="0"/>
            <a:ext cx="5429256" cy="3000372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знакомит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поведением и взаимоотношениями взрослых людей, которые становятся образцом для его собственного поведения. </a:t>
            </a:r>
          </a:p>
        </p:txBody>
      </p:sp>
      <p:sp>
        <p:nvSpPr>
          <p:cNvPr id="6" name="Выноска-облако 5"/>
          <p:cNvSpPr/>
          <p:nvPr/>
        </p:nvSpPr>
        <p:spPr>
          <a:xfrm>
            <a:off x="179512" y="3500438"/>
            <a:ext cx="4753404" cy="2714644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Помогает приобретать </a:t>
            </a:r>
            <a:r>
              <a:rPr lang="ru-RU" sz="22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навыки общения, качества, необходимые для установления контакта со сверстниками. </a:t>
            </a:r>
          </a:p>
        </p:txBody>
      </p:sp>
      <p:sp>
        <p:nvSpPr>
          <p:cNvPr id="7" name="Выноска-облако 6"/>
          <p:cNvSpPr/>
          <p:nvPr/>
        </p:nvSpPr>
        <p:spPr>
          <a:xfrm>
            <a:off x="5072066" y="3429000"/>
            <a:ext cx="4071934" cy="2755788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способствует развитию чувств и волевой регуляции поведения.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60648"/>
            <a:ext cx="8686800" cy="1037800"/>
          </a:xfrm>
        </p:spPr>
        <p:txBody>
          <a:bodyPr>
            <a:normAutofit/>
          </a:bodyPr>
          <a:lstStyle/>
          <a:p>
            <a:pPr lvl="0" algn="ctr"/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ДЕТСКАЯ ИГРА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сюжетно-ролевые 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творческие игры 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на бытовые темы; 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 производственной тематикой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театрализованные игры;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игры-забавы и развлечения.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с правилами.</a:t>
            </a:r>
          </a:p>
          <a:p>
            <a:pPr lvl="0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дидактические игры с предметами и  игрушками, словесные, настольно-печатные, музыкально-дидактические.</a:t>
            </a:r>
          </a:p>
          <a:p>
            <a:pPr lvl="0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подвижные игры: сюжетные, бессюжетные, с элементами спортивных игр.</a:t>
            </a:r>
          </a:p>
        </p:txBody>
      </p:sp>
      <p:pic>
        <p:nvPicPr>
          <p:cNvPr id="20482" name="Picture 2" descr="C:\Users\ТехноСила\Desktop\Новая папка (5)\2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4714884"/>
            <a:ext cx="2071702" cy="21431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181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Сюжетно – ролевая игра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596" y="3543641"/>
            <a:ext cx="328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39248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492896"/>
            <a:ext cx="4242048" cy="424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664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686800" cy="1181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Настольно – печатные игры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596" y="3543641"/>
            <a:ext cx="328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660805" cy="266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94" y="3774474"/>
            <a:ext cx="2674772" cy="267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94" y="833221"/>
            <a:ext cx="273630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3" y="3774473"/>
            <a:ext cx="2674772" cy="2674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66" y="833221"/>
            <a:ext cx="2710420" cy="271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765" y="3774473"/>
            <a:ext cx="2705229" cy="2705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842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Подвижная игра в помещении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596" y="3543641"/>
            <a:ext cx="328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78" y="908720"/>
            <a:ext cx="2952744" cy="295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78" y="3573140"/>
            <a:ext cx="2952744" cy="295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5616866" cy="5616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7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Трудовая деятельность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28596" y="3543641"/>
            <a:ext cx="328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875927"/>
            <a:ext cx="2964113" cy="2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875927"/>
            <a:ext cx="5862659" cy="586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774473"/>
            <a:ext cx="2964113" cy="2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46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608" y="-99392"/>
            <a:ext cx="8686800" cy="118181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Праздники и социальные акции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/>
              <a:t> </a:t>
            </a:r>
            <a:endParaRPr lang="ru-RU" b="1" dirty="0"/>
          </a:p>
        </p:txBody>
      </p:sp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36203" y="3543641"/>
            <a:ext cx="32861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" y="4564173"/>
            <a:ext cx="2088232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8"/>
          <a:stretch/>
        </p:blipFill>
        <p:spPr bwMode="auto">
          <a:xfrm>
            <a:off x="4828963" y="3661548"/>
            <a:ext cx="4129101" cy="300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59"/>
          <a:stretch/>
        </p:blipFill>
        <p:spPr bwMode="auto">
          <a:xfrm>
            <a:off x="236670" y="3543641"/>
            <a:ext cx="3951430" cy="3119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5" b="27664"/>
          <a:stretch/>
        </p:blipFill>
        <p:spPr bwMode="auto">
          <a:xfrm>
            <a:off x="4828963" y="863526"/>
            <a:ext cx="4122205" cy="28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48" b="14682"/>
          <a:stretch/>
        </p:blipFill>
        <p:spPr bwMode="auto">
          <a:xfrm>
            <a:off x="247216" y="863527"/>
            <a:ext cx="3940883" cy="284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737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196415" y="908720"/>
            <a:ext cx="530526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из условий для игровой деятельности является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правильно организованное предметно-развивающее пространство.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24609"/>
            <a:ext cx="8686800" cy="10995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Предметно-развивающее пространство</a:t>
            </a:r>
            <a:r>
              <a:rPr lang="ru-RU" sz="2800" b="1" dirty="0" smtClean="0">
                <a:solidFill>
                  <a:srgbClr val="7030A0"/>
                </a:solidFill>
              </a:rPr>
              <a:t>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54156"/>
            <a:ext cx="2872179" cy="287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9" b="13149"/>
          <a:stretch/>
        </p:blipFill>
        <p:spPr bwMode="auto">
          <a:xfrm>
            <a:off x="615322" y="2514773"/>
            <a:ext cx="5252822" cy="3706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972493"/>
            <a:ext cx="2872179" cy="2872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500042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Одно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важных преимуществ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игры – то, что она всегда требует активных 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действий и социального развития </a:t>
            </a:r>
            <a:r>
              <a:rPr lang="ru-RU" sz="2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каждого ребенка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2337544"/>
            <a:ext cx="4509120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49" y="1708610"/>
            <a:ext cx="4509120" cy="450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6-конечная звезда 4"/>
          <p:cNvSpPr/>
          <p:nvPr/>
        </p:nvSpPr>
        <p:spPr>
          <a:xfrm>
            <a:off x="395536" y="0"/>
            <a:ext cx="5429288" cy="6286520"/>
          </a:xfrm>
          <a:prstGeom prst="star6">
            <a:avLst>
              <a:gd name="adj" fmla="val 32784"/>
              <a:gd name="hf" fmla="val 115470"/>
            </a:avLst>
          </a:prstGeom>
          <a:ln w="76200">
            <a:solidFill>
              <a:srgbClr val="7030A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217073" y="1628800"/>
            <a:ext cx="3786214" cy="338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Чтобы дети играли,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мы должны играть вместе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детьми на протяжении всего дошкольного детства.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469256">
            <a:off x="4290110" y="4642639"/>
            <a:ext cx="5058888" cy="132343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0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 НОВЫХ ВСТРЕЧ! </a:t>
            </a:r>
            <a:endParaRPr lang="ru-RU" sz="40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8429684" cy="2571768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«СОЦИАЛИЗАЦИЯ ДЕТЕЙ ДОШКОЛЬНОГО ВОЗРАСТА»</a:t>
            </a:r>
            <a:endParaRPr lang="ru-RU" sz="3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81091" y="5373216"/>
            <a:ext cx="2630096" cy="1080120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Воспитатель ВКК</a:t>
            </a:r>
          </a:p>
          <a:p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Е. В.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Арапова</a:t>
            </a:r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1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7888960" cy="841248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СОЦИАЛИЗАЦИИ</a:t>
            </a: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истратор\Downloads\560441_6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4098" y1="11944" x2="34098" y2="11944"/>
                        <a14:foregroundMark x1="10820" y1="13333" x2="10820" y2="13333"/>
                        <a14:foregroundMark x1="52131" y1="14444" x2="52131" y2="14444"/>
                        <a14:foregroundMark x1="69180" y1="12222" x2="69180" y2="12222"/>
                        <a14:foregroundMark x1="77377" y1="5000" x2="77377" y2="5000"/>
                        <a14:foregroundMark x1="72131" y1="1389" x2="72131" y2="1389"/>
                        <a14:foregroundMark x1="89180" y1="17500" x2="89180" y2="17500"/>
                        <a14:foregroundMark x1="95082" y1="25000" x2="95082" y2="25000"/>
                        <a14:foregroundMark x1="41311" y1="13056" x2="41311" y2="13056"/>
                        <a14:foregroundMark x1="14426" y1="16944" x2="14426" y2="16944"/>
                        <a14:foregroundMark x1="17049" y1="25000" x2="17049" y2="25000"/>
                        <a14:foregroundMark x1="37049" y1="45278" x2="37049" y2="45278"/>
                        <a14:foregroundMark x1="25902" y1="38611" x2="25902" y2="38611"/>
                        <a14:foregroundMark x1="15082" y1="42500" x2="15082" y2="42500"/>
                        <a14:foregroundMark x1="76721" y1="95833" x2="76721" y2="95833"/>
                        <a14:foregroundMark x1="87541" y1="92500" x2="87541" y2="92500"/>
                        <a14:foregroundMark x1="86885" y1="96944" x2="86885" y2="96944"/>
                        <a14:foregroundMark x1="51475" y1="50000" x2="51475" y2="50000"/>
                        <a14:foregroundMark x1="50164" y1="35556" x2="50164" y2="35556"/>
                        <a14:foregroundMark x1="86885" y1="23889" x2="86885" y2="23889"/>
                        <a14:foregroundMark x1="25246" y1="81667" x2="25246" y2="81667"/>
                        <a14:foregroundMark x1="24590" y1="73889" x2="24590" y2="73889"/>
                        <a14:foregroundMark x1="34426" y1="65556" x2="34426" y2="65556"/>
                        <a14:foregroundMark x1="18033" y1="65000" x2="18033" y2="65000"/>
                        <a14:foregroundMark x1="31475" y1="70833" x2="31475" y2="70833"/>
                        <a14:foregroundMark x1="23607" y1="93056" x2="23607" y2="93056"/>
                        <a14:foregroundMark x1="19344" y1="93333" x2="19344" y2="93333"/>
                        <a14:foregroundMark x1="12459" y1="95833" x2="12459" y2="95833"/>
                        <a14:foregroundMark x1="3934" y1="69722" x2="3934" y2="69722"/>
                        <a14:foregroundMark x1="19344" y1="35278" x2="19344" y2="35278"/>
                        <a14:foregroundMark x1="5574" y1="95000" x2="5574" y2="95000"/>
                        <a14:foregroundMark x1="20656" y1="61667" x2="20656" y2="61667"/>
                        <a14:foregroundMark x1="17705" y1="60278" x2="17705" y2="60278"/>
                        <a14:foregroundMark x1="11475" y1="58056" x2="11475" y2="58056"/>
                        <a14:foregroundMark x1="15410" y1="69444" x2="15410" y2="69444"/>
                        <a14:foregroundMark x1="80984" y1="96944" x2="80984" y2="96944"/>
                        <a14:foregroundMark x1="54754" y1="24444" x2="54754" y2="24444"/>
                        <a14:foregroundMark x1="40656" y1="34167" x2="40656" y2="34167"/>
                        <a14:foregroundMark x1="35738" y1="34167" x2="35738" y2="34167"/>
                        <a14:foregroundMark x1="36066" y1="51389" x2="36066" y2="51389"/>
                        <a14:foregroundMark x1="17705" y1="39167" x2="17705" y2="39167"/>
                        <a14:foregroundMark x1="28852" y1="64167" x2="28852" y2="64167"/>
                        <a14:foregroundMark x1="94098" y1="19167" x2="94098" y2="1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9" y="1319385"/>
            <a:ext cx="2736304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ятно 2 3"/>
          <p:cNvSpPr/>
          <p:nvPr/>
        </p:nvSpPr>
        <p:spPr>
          <a:xfrm>
            <a:off x="2744346" y="1360610"/>
            <a:ext cx="6175588" cy="5089198"/>
          </a:xfrm>
          <a:prstGeom prst="irregularSeal2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067944" y="3256067"/>
            <a:ext cx="396044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8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культура в обществе</a:t>
            </a:r>
            <a:endParaRPr lang="ru-RU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872208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СОЦИАЛИЗАЦИИ ДОШКОЛЬНИКОВ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1208" y="1772816"/>
            <a:ext cx="5666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Социализация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дошкольного возраста – фундамент 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успешного вхождения в </a:t>
            </a:r>
            <a:r>
              <a:rPr lang="ru-RU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дальнейшую жизнь</a:t>
            </a:r>
            <a:r>
              <a:rPr lang="ru-RU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истратор\Downloads\o-o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80928"/>
            <a:ext cx="2919476" cy="394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8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872208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Роль семьи в социализации дошкольника 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928934"/>
            <a:ext cx="5286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554641"/>
            <a:ext cx="5256584" cy="411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взаимоотношения внутри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нее, отношение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взрослых к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детям, отношение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посторонним, демонстрируемое старшими –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этого </a:t>
            </a:r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складывается </a:t>
            </a: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ребенка о нормах поведения и правильных отношениях. </a:t>
            </a:r>
          </a:p>
          <a:p>
            <a:pPr lvl="0" algn="just">
              <a:spcBef>
                <a:spcPct val="20000"/>
              </a:spcBef>
              <a:buClr>
                <a:srgbClr val="31B6FD"/>
              </a:buClr>
              <a:buSzPct val="100000"/>
            </a:pPr>
            <a:r>
              <a:rPr lang="ru-RU" sz="2800" b="1" dirty="0" smtClean="0">
                <a:solidFill>
                  <a:srgbClr val="073E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rgbClr val="073E8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Администратор\Downloads\76G1r-p-50vmCmxeCAppqzl72eJkfbmt4t8yenImKBVvK0kTmF0xjctABnaLJIm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107529"/>
            <a:ext cx="3312368" cy="335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87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059" y="188640"/>
            <a:ext cx="8686800" cy="1224136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АНКЕТИРОВАНИЯ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4203" y="1196752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анкетирования было опрошено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 средней группы.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вопрос: да – 100%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вопрос: 54% проводят беседы, 46% игры, 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вопрос: 54% ничего не беспокоит, 46% есть беспокойства </a:t>
            </a:r>
            <a:endParaRPr lang="ru-RU" sz="2400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удовлетворительно - 31%; хорошие – 69%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вопрос: да - 100% 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вопрос: в игре – 100%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вопрос: да - 92%, 8% нет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вопрос: 100% ответили да, 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вопрос: да 15%, 85% нет</a:t>
            </a:r>
          </a:p>
        </p:txBody>
      </p:sp>
    </p:spTree>
    <p:extLst>
      <p:ext uri="{BB962C8B-B14F-4D97-AF65-F5344CB8AC3E}">
        <p14:creationId xmlns:p14="http://schemas.microsoft.com/office/powerpoint/2010/main" val="329702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872208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«ЦВЕТОК»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924944"/>
            <a:ext cx="4475163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211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1872208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Роль детского сада в процессе социализации ребенка. </a:t>
            </a:r>
            <a:endParaRPr lang="ru-RU" sz="36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928934"/>
            <a:ext cx="5286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2371" y="2420888"/>
            <a:ext cx="54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Ненавязчиво </a:t>
            </a:r>
            <a:r>
              <a:rPr lang="ru-RU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убедительно помочь ребенку выбрать, как именно он будет производить впечатление на </a:t>
            </a:r>
            <a:r>
              <a:rPr lang="ru-RU" sz="36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 </a:t>
            </a:r>
            <a:endParaRPr lang="ru-RU" sz="36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25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772816"/>
            <a:ext cx="8686800" cy="792087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3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«Игра—это первая школа общественного воспитания ребёнка, арифметика социальных отношений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</a:t>
            </a:r>
            <a:r>
              <a:rPr lang="ru-RU" sz="28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Л. С. Выготский</a:t>
            </a: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FF0000"/>
                </a:solidFill>
                <a:effectLst/>
              </a:rPr>
              <a:t/>
            </a:r>
            <a:br>
              <a:rPr lang="ru-RU" sz="3200" dirty="0">
                <a:solidFill>
                  <a:srgbClr val="FF0000"/>
                </a:solidFill>
                <a:effectLst/>
              </a:rPr>
            </a:b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2928934"/>
            <a:ext cx="52863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554641"/>
            <a:ext cx="5400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582341"/>
            <a:ext cx="54006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Администратор\Downloads\obyavleni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140968"/>
            <a:ext cx="871296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22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414</Words>
  <Application>Microsoft Office PowerPoint</Application>
  <PresentationFormat>Экран (4:3)</PresentationFormat>
  <Paragraphs>74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«Детство – это важнейший период человеческой жизни, не подготовка к будущей жизни, а настоящая, яркая, неповторимая жизнь. И от того, кто вел ребенка за руку в детские годы, что вошло в его разум из окружающего мира –  от этого в решающей степени зависит,  каким человеком станет сегодняшний ребёнок»  (Л.Н. Толстой) </vt:lpstr>
      <vt:lpstr> «СОЦИАЛИЗАЦИЯ ДЕТЕЙ ДОШКОЛЬНОГО ВОЗРАСТА»</vt:lpstr>
      <vt:lpstr>Понятие СОЦИАЛИЗАЦИИ </vt:lpstr>
      <vt:lpstr> ПРОЦЕСС СОЦИАЛИЗАЦИИ ДОШКОЛЬНИКОВ</vt:lpstr>
      <vt:lpstr>  Роль семьи в социализации дошкольника </vt:lpstr>
      <vt:lpstr> РЕЗУЛЬТАТЫ АНКЕТИРОВАНИЯ</vt:lpstr>
      <vt:lpstr> УПРАЖНЕНИЕ «ЦВЕТОК»</vt:lpstr>
      <vt:lpstr>   Роль детского сада в процессе социализации ребенка. </vt:lpstr>
      <vt:lpstr>     «Игра—это первая школа общественного воспитания ребёнка, арифметика социальных отношений».                                                          Л. С. Выготский  </vt:lpstr>
      <vt:lpstr>игра</vt:lpstr>
      <vt:lpstr>ДЕТСКАЯ ИГРА</vt:lpstr>
      <vt:lpstr>  Сюжетно – ролевая игра  </vt:lpstr>
      <vt:lpstr>  Настольно – печатные игры  </vt:lpstr>
      <vt:lpstr>Подвижная игра в помещении  </vt:lpstr>
      <vt:lpstr>Трудовая деятельность   </vt:lpstr>
      <vt:lpstr>  Праздники и социальные акции  </vt:lpstr>
      <vt:lpstr>Предметно-развивающее пространство.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ТехноСила</dc:creator>
  <cp:lastModifiedBy>Admin</cp:lastModifiedBy>
  <cp:revision>99</cp:revision>
  <dcterms:created xsi:type="dcterms:W3CDTF">2013-06-04T23:33:26Z</dcterms:created>
  <dcterms:modified xsi:type="dcterms:W3CDTF">2023-11-16T04:48:09Z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1931421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