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9" r:id="rId4"/>
    <p:sldId id="261" r:id="rId5"/>
    <p:sldId id="262" r:id="rId6"/>
    <p:sldId id="263" r:id="rId7"/>
    <p:sldId id="264" r:id="rId8"/>
    <p:sldId id="266" r:id="rId9"/>
    <p:sldId id="265" r:id="rId10"/>
    <p:sldId id="270" r:id="rId11"/>
    <p:sldId id="269" r:id="rId12"/>
    <p:sldId id="268" r:id="rId13"/>
    <p:sldId id="27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FD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44" y="285727"/>
            <a:ext cx="9001156" cy="928695"/>
          </a:xfrm>
        </p:spPr>
        <p:txBody>
          <a:bodyPr>
            <a:noAutofit/>
          </a:bodyPr>
          <a:lstStyle/>
          <a:p>
            <a:r>
              <a:rPr lang="ru-RU" sz="2800" dirty="0" smtClean="0">
                <a:solidFill>
                  <a:schemeClr val="bg1"/>
                </a:solidFill>
                <a:latin typeface="Comic Sans MS" pitchFamily="66" charset="0"/>
              </a:rPr>
              <a:t/>
            </a:r>
            <a:br>
              <a:rPr lang="ru-RU" sz="2800" dirty="0" smtClean="0">
                <a:solidFill>
                  <a:schemeClr val="bg1"/>
                </a:solidFill>
                <a:latin typeface="Comic Sans MS" pitchFamily="66" charset="0"/>
              </a:rPr>
            </a:br>
            <a:r>
              <a:rPr lang="ru-RU" sz="2800" dirty="0" smtClean="0">
                <a:solidFill>
                  <a:schemeClr val="bg1"/>
                </a:solidFill>
                <a:latin typeface="Comic Sans MS" pitchFamily="66" charset="0"/>
              </a:rPr>
              <a:t/>
            </a:r>
            <a:br>
              <a:rPr lang="ru-RU" sz="2800" dirty="0" smtClean="0">
                <a:solidFill>
                  <a:schemeClr val="bg1"/>
                </a:solidFill>
                <a:latin typeface="Comic Sans MS" pitchFamily="66" charset="0"/>
              </a:rPr>
            </a:br>
            <a:r>
              <a:rPr lang="ru-RU" sz="2800" dirty="0" smtClean="0">
                <a:solidFill>
                  <a:schemeClr val="bg1"/>
                </a:solidFill>
                <a:latin typeface="Comic Sans MS" pitchFamily="66" charset="0"/>
              </a:rPr>
              <a:t/>
            </a:r>
            <a:br>
              <a:rPr lang="ru-RU" sz="2800" dirty="0" smtClean="0">
                <a:solidFill>
                  <a:schemeClr val="bg1"/>
                </a:solidFill>
                <a:latin typeface="Comic Sans MS" pitchFamily="66" charset="0"/>
              </a:rPr>
            </a:br>
            <a:r>
              <a:rPr lang="ru-RU" sz="1800" dirty="0" smtClean="0">
                <a:solidFill>
                  <a:schemeClr val="bg1"/>
                </a:solidFill>
                <a:latin typeface="Segoe Script" pitchFamily="66" charset="0"/>
              </a:rPr>
              <a:t>МДОАУ «ЦРР – детский сад № 104 «Золотая рыбка» г. Орска»</a:t>
            </a:r>
            <a:r>
              <a:rPr lang="ru-RU" sz="2800" dirty="0" smtClean="0">
                <a:solidFill>
                  <a:schemeClr val="bg1"/>
                </a:solidFill>
                <a:latin typeface="Comic Sans MS" pitchFamily="66" charset="0"/>
              </a:rPr>
              <a:t/>
            </a:r>
            <a:br>
              <a:rPr lang="ru-RU" sz="2800" dirty="0" smtClean="0">
                <a:solidFill>
                  <a:schemeClr val="bg1"/>
                </a:solidFill>
                <a:latin typeface="Comic Sans MS" pitchFamily="66" charset="0"/>
              </a:rPr>
            </a:br>
            <a:r>
              <a:rPr lang="ru-RU" sz="2800" dirty="0" smtClean="0">
                <a:solidFill>
                  <a:schemeClr val="bg1">
                    <a:lumMod val="85000"/>
                  </a:schemeClr>
                </a:solidFill>
                <a:latin typeface="Segoe Script" pitchFamily="34" charset="0"/>
              </a:rPr>
              <a:t/>
            </a:r>
            <a:br>
              <a:rPr lang="ru-RU" sz="2800" dirty="0" smtClean="0">
                <a:solidFill>
                  <a:schemeClr val="bg1">
                    <a:lumMod val="85000"/>
                  </a:schemeClr>
                </a:solidFill>
                <a:latin typeface="Segoe Script" pitchFamily="34" charset="0"/>
              </a:rPr>
            </a:br>
            <a:r>
              <a:rPr lang="ru-RU" sz="2800" dirty="0" smtClean="0">
                <a:solidFill>
                  <a:schemeClr val="bg1">
                    <a:lumMod val="85000"/>
                  </a:schemeClr>
                </a:solidFill>
                <a:latin typeface="Segoe Script" pitchFamily="34" charset="0"/>
              </a:rPr>
              <a:t/>
            </a:r>
            <a:br>
              <a:rPr lang="ru-RU" sz="2800" dirty="0" smtClean="0">
                <a:solidFill>
                  <a:schemeClr val="bg1">
                    <a:lumMod val="85000"/>
                  </a:schemeClr>
                </a:solidFill>
                <a:latin typeface="Segoe Script" pitchFamily="34" charset="0"/>
              </a:rPr>
            </a:br>
            <a:r>
              <a:rPr lang="ru-RU" sz="2800" dirty="0" smtClean="0">
                <a:solidFill>
                  <a:schemeClr val="bg1">
                    <a:lumMod val="85000"/>
                  </a:schemeClr>
                </a:solidFill>
                <a:latin typeface="Segoe Script" pitchFamily="34" charset="0"/>
              </a:rPr>
              <a:t>ДЕКАДА «Юные покорители космоса»</a:t>
            </a:r>
            <a:endParaRPr lang="ru-RU" sz="2800" dirty="0">
              <a:solidFill>
                <a:schemeClr val="bg1">
                  <a:lumMod val="85000"/>
                </a:schemeClr>
              </a:solidFill>
              <a:latin typeface="Segoe Script" pitchFamily="34" charset="0"/>
            </a:endParaRPr>
          </a:p>
        </p:txBody>
      </p:sp>
      <p:sp>
        <p:nvSpPr>
          <p:cNvPr id="3" name="Подзаголовок 2"/>
          <p:cNvSpPr>
            <a:spLocks noGrp="1"/>
          </p:cNvSpPr>
          <p:nvPr>
            <p:ph type="subTitle" idx="1"/>
          </p:nvPr>
        </p:nvSpPr>
        <p:spPr>
          <a:xfrm>
            <a:off x="2643174" y="5000636"/>
            <a:ext cx="6400800" cy="1752600"/>
          </a:xfrm>
        </p:spPr>
        <p:txBody>
          <a:bodyPr/>
          <a:lstStyle/>
          <a:p>
            <a:pPr algn="r"/>
            <a:r>
              <a:rPr lang="ru-RU" sz="1800" dirty="0" smtClean="0">
                <a:solidFill>
                  <a:schemeClr val="bg1"/>
                </a:solidFill>
                <a:latin typeface="Segoe Script" pitchFamily="66" charset="0"/>
              </a:rPr>
              <a:t>ПОДГОТОВИЛА:</a:t>
            </a:r>
          </a:p>
          <a:p>
            <a:pPr algn="r"/>
            <a:r>
              <a:rPr lang="ru-RU" sz="1800" dirty="0" smtClean="0">
                <a:solidFill>
                  <a:schemeClr val="bg1"/>
                </a:solidFill>
                <a:latin typeface="Segoe Script" pitchFamily="66" charset="0"/>
              </a:rPr>
              <a:t>Воспитатель 1КК</a:t>
            </a:r>
          </a:p>
          <a:p>
            <a:pPr algn="r"/>
            <a:r>
              <a:rPr lang="ru-RU" sz="1800" dirty="0" smtClean="0">
                <a:solidFill>
                  <a:schemeClr val="bg1"/>
                </a:solidFill>
                <a:latin typeface="Segoe Script" pitchFamily="66" charset="0"/>
              </a:rPr>
              <a:t>Е.В. </a:t>
            </a:r>
            <a:r>
              <a:rPr lang="ru-RU" sz="1800" dirty="0" err="1" smtClean="0">
                <a:solidFill>
                  <a:schemeClr val="bg1"/>
                </a:solidFill>
                <a:latin typeface="Segoe Script" pitchFamily="66" charset="0"/>
              </a:rPr>
              <a:t>Арапова</a:t>
            </a:r>
            <a:endParaRPr lang="ru-RU" sz="1800" dirty="0" smtClean="0">
              <a:solidFill>
                <a:schemeClr val="bg1"/>
              </a:solidFill>
              <a:latin typeface="Segoe Script" pitchFamily="66" charset="0"/>
            </a:endParaRPr>
          </a:p>
          <a:p>
            <a:pPr algn="r"/>
            <a:r>
              <a:rPr lang="ru-RU" sz="1800" dirty="0" smtClean="0">
                <a:solidFill>
                  <a:schemeClr val="bg1"/>
                </a:solidFill>
                <a:latin typeface="Segoe Script" pitchFamily="66" charset="0"/>
              </a:rPr>
              <a:t>Г. Орск, Оренбургская область, РФ</a:t>
            </a:r>
          </a:p>
          <a:p>
            <a:pPr algn="r"/>
            <a:r>
              <a:rPr lang="ru-RU" sz="1800" dirty="0" smtClean="0">
                <a:solidFill>
                  <a:schemeClr val="bg1"/>
                </a:solidFill>
                <a:latin typeface="Segoe Script" pitchFamily="66" charset="0"/>
              </a:rPr>
              <a:t>2021 год</a:t>
            </a:r>
          </a:p>
          <a:p>
            <a:endParaRPr lang="ru-RU" dirty="0"/>
          </a:p>
        </p:txBody>
      </p:sp>
      <p:sp>
        <p:nvSpPr>
          <p:cNvPr id="4" name="Прямоугольник 3"/>
          <p:cNvSpPr/>
          <p:nvPr/>
        </p:nvSpPr>
        <p:spPr>
          <a:xfrm>
            <a:off x="214282" y="1857364"/>
            <a:ext cx="8643998" cy="2308324"/>
          </a:xfrm>
          <a:prstGeom prst="rect">
            <a:avLst/>
          </a:prstGeom>
        </p:spPr>
        <p:txBody>
          <a:bodyPr wrap="square">
            <a:spAutoFit/>
          </a:bodyPr>
          <a:lstStyle/>
          <a:p>
            <a:pPr algn="ctr"/>
            <a:endParaRPr lang="ru-RU" sz="3200" dirty="0" smtClean="0">
              <a:solidFill>
                <a:schemeClr val="bg1">
                  <a:lumMod val="85000"/>
                </a:schemeClr>
              </a:solidFill>
              <a:latin typeface="Segoe Script" pitchFamily="34" charset="0"/>
            </a:endParaRPr>
          </a:p>
          <a:p>
            <a:pPr algn="ctr"/>
            <a:endParaRPr lang="ru-RU" sz="3200" dirty="0" smtClean="0">
              <a:solidFill>
                <a:schemeClr val="bg1">
                  <a:lumMod val="85000"/>
                </a:schemeClr>
              </a:solidFill>
              <a:latin typeface="Segoe Script" pitchFamily="34" charset="0"/>
            </a:endParaRPr>
          </a:p>
          <a:p>
            <a:pPr algn="ctr"/>
            <a:r>
              <a:rPr lang="ru-RU" sz="3200" dirty="0" smtClean="0">
                <a:solidFill>
                  <a:schemeClr val="bg1">
                    <a:lumMod val="85000"/>
                  </a:schemeClr>
                </a:solidFill>
                <a:latin typeface="Segoe Script" pitchFamily="34" charset="0"/>
              </a:rPr>
              <a:t>Тема: </a:t>
            </a:r>
            <a:r>
              <a:rPr lang="ru-RU" sz="4000" dirty="0" smtClean="0">
                <a:solidFill>
                  <a:schemeClr val="bg1">
                    <a:lumMod val="85000"/>
                  </a:schemeClr>
                </a:solidFill>
                <a:latin typeface="Segoe Script" pitchFamily="34" charset="0"/>
              </a:rPr>
              <a:t>ПЛАНЕТЫ</a:t>
            </a:r>
            <a:br>
              <a:rPr lang="ru-RU" sz="4000" dirty="0" smtClean="0">
                <a:solidFill>
                  <a:schemeClr val="bg1">
                    <a:lumMod val="85000"/>
                  </a:schemeClr>
                </a:solidFill>
                <a:latin typeface="Segoe Script" pitchFamily="34" charset="0"/>
              </a:rPr>
            </a:br>
            <a:r>
              <a:rPr lang="ru-RU" sz="4000" dirty="0" smtClean="0">
                <a:solidFill>
                  <a:schemeClr val="bg1">
                    <a:lumMod val="85000"/>
                  </a:schemeClr>
                </a:solidFill>
                <a:latin typeface="Segoe Script" pitchFamily="34" charset="0"/>
              </a:rPr>
              <a:t>СОЛНЕЧНОЙ СИСТЕМЫ</a:t>
            </a:r>
            <a:endParaRPr lang="ru-RU" sz="4000" dirty="0"/>
          </a:p>
        </p:txBody>
      </p:sp>
      <p:pic>
        <p:nvPicPr>
          <p:cNvPr id="1026" name="Picture 2" descr="E:\КОСМОС\МЕДАЛЬ.png"/>
          <p:cNvPicPr>
            <a:picLocks noChangeAspect="1" noChangeArrowheads="1"/>
          </p:cNvPicPr>
          <p:nvPr/>
        </p:nvPicPr>
        <p:blipFill>
          <a:blip r:embed="rId2"/>
          <a:srcRect/>
          <a:stretch>
            <a:fillRect/>
          </a:stretch>
        </p:blipFill>
        <p:spPr bwMode="auto">
          <a:xfrm>
            <a:off x="785786" y="4214818"/>
            <a:ext cx="2509838" cy="2509838"/>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856" y="274638"/>
            <a:ext cx="4032448" cy="1143000"/>
          </a:xfrm>
        </p:spPr>
        <p:txBody>
          <a:bodyPr>
            <a:noAutofit/>
          </a:bodyPr>
          <a:lstStyle/>
          <a:p>
            <a:r>
              <a:rPr lang="ru-RU" sz="7200" b="1" dirty="0" smtClean="0">
                <a:solidFill>
                  <a:schemeClr val="accent5">
                    <a:lumMod val="60000"/>
                    <a:lumOff val="40000"/>
                  </a:schemeClr>
                </a:solidFill>
                <a:latin typeface="Segoe Script" pitchFamily="34" charset="0"/>
              </a:rPr>
              <a:t>Уран</a:t>
            </a:r>
            <a:endParaRPr lang="ru-RU" sz="7200" b="1" dirty="0">
              <a:solidFill>
                <a:schemeClr val="accent5">
                  <a:lumMod val="60000"/>
                  <a:lumOff val="40000"/>
                </a:schemeClr>
              </a:solidFill>
              <a:latin typeface="Segoe Script" pitchFamily="34" charset="0"/>
            </a:endParaRPr>
          </a:p>
        </p:txBody>
      </p:sp>
      <p:pic>
        <p:nvPicPr>
          <p:cNvPr id="4" name="Содержимое 3" descr="maxresdefault (1).jpg"/>
          <p:cNvPicPr>
            <a:picLocks noGrp="1" noChangeAspect="1"/>
          </p:cNvPicPr>
          <p:nvPr>
            <p:ph idx="1"/>
          </p:nvPr>
        </p:nvPicPr>
        <p:blipFill>
          <a:blip r:embed="rId2" cstate="screen"/>
          <a:stretch>
            <a:fillRect/>
          </a:stretch>
        </p:blipFill>
        <p:spPr>
          <a:xfrm>
            <a:off x="2699792" y="3152124"/>
            <a:ext cx="6588224" cy="3705876"/>
          </a:xfrm>
          <a:prstGeom prst="rect">
            <a:avLst/>
          </a:prstGeom>
          <a:ln>
            <a:noFill/>
          </a:ln>
          <a:effectLst>
            <a:softEdge rad="112500"/>
          </a:effectLst>
        </p:spPr>
      </p:pic>
      <p:sp>
        <p:nvSpPr>
          <p:cNvPr id="5" name="TextBox 4"/>
          <p:cNvSpPr txBox="1"/>
          <p:nvPr/>
        </p:nvSpPr>
        <p:spPr>
          <a:xfrm>
            <a:off x="1071539" y="1428736"/>
            <a:ext cx="7715304" cy="1754326"/>
          </a:xfrm>
          <a:prstGeom prst="rect">
            <a:avLst/>
          </a:prstGeom>
          <a:noFill/>
        </p:spPr>
        <p:txBody>
          <a:bodyPr wrap="square" rtlCol="0">
            <a:spAutoFit/>
          </a:bodyPr>
          <a:lstStyle/>
          <a:p>
            <a:r>
              <a:rPr lang="ru-RU" dirty="0" smtClean="0">
                <a:solidFill>
                  <a:schemeClr val="bg1">
                    <a:lumMod val="95000"/>
                  </a:schemeClr>
                </a:solidFill>
              </a:rPr>
              <a:t>Уран – седьмая планета солнечной системы. Её диаметр равен почти  50 000 км. Один год на Уране приравнивается 84 годам на Земле 4. Атмосфера этой планеты признана самой холодной и приравнивается к -224С. День на Уране длится 17 часов. Самым крупным спутником Урана признан </a:t>
            </a:r>
            <a:r>
              <a:rPr lang="ru-RU" dirty="0" err="1" smtClean="0">
                <a:solidFill>
                  <a:schemeClr val="bg1">
                    <a:lumMod val="95000"/>
                  </a:schemeClr>
                </a:solidFill>
              </a:rPr>
              <a:t>Титания</a:t>
            </a:r>
            <a:r>
              <a:rPr lang="ru-RU" dirty="0" smtClean="0">
                <a:solidFill>
                  <a:schemeClr val="bg1">
                    <a:lumMod val="95000"/>
                  </a:schemeClr>
                </a:solidFill>
              </a:rPr>
              <a:t>. На 80 % эта планета состоит изо льда! Кольца Урана состоят в основном из пыли и мусора.</a:t>
            </a:r>
            <a:endParaRPr lang="ru-RU" dirty="0">
              <a:solidFill>
                <a:schemeClr val="bg1">
                  <a:lumMod val="9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6632"/>
            <a:ext cx="5050904" cy="1143000"/>
          </a:xfrm>
        </p:spPr>
        <p:txBody>
          <a:bodyPr>
            <a:noAutofit/>
          </a:bodyPr>
          <a:lstStyle/>
          <a:p>
            <a:r>
              <a:rPr lang="ru-RU" sz="7200" b="1" dirty="0" smtClean="0">
                <a:solidFill>
                  <a:schemeClr val="tx2">
                    <a:lumMod val="20000"/>
                    <a:lumOff val="80000"/>
                  </a:schemeClr>
                </a:solidFill>
                <a:latin typeface="Segoe Script" pitchFamily="34" charset="0"/>
              </a:rPr>
              <a:t>Нептун</a:t>
            </a:r>
            <a:endParaRPr lang="ru-RU" sz="7200" b="1" dirty="0">
              <a:solidFill>
                <a:schemeClr val="tx2">
                  <a:lumMod val="20000"/>
                  <a:lumOff val="80000"/>
                </a:schemeClr>
              </a:solidFill>
              <a:latin typeface="Segoe Script" pitchFamily="34" charset="0"/>
            </a:endParaRPr>
          </a:p>
        </p:txBody>
      </p:sp>
      <p:pic>
        <p:nvPicPr>
          <p:cNvPr id="4" name="Содержимое 3" descr="planeta-neptun---interesnye-fakty_original.jpg"/>
          <p:cNvPicPr>
            <a:picLocks noGrp="1" noChangeAspect="1"/>
          </p:cNvPicPr>
          <p:nvPr>
            <p:ph idx="1"/>
          </p:nvPr>
        </p:nvPicPr>
        <p:blipFill>
          <a:blip r:embed="rId2" cstate="screen"/>
          <a:stretch>
            <a:fillRect/>
          </a:stretch>
        </p:blipFill>
        <p:spPr>
          <a:xfrm>
            <a:off x="0" y="2332037"/>
            <a:ext cx="5117295" cy="4525963"/>
          </a:xfrm>
          <a:prstGeom prst="ellipse">
            <a:avLst/>
          </a:prstGeom>
          <a:ln>
            <a:noFill/>
          </a:ln>
          <a:effectLst>
            <a:softEdge rad="112500"/>
          </a:effectLst>
        </p:spPr>
      </p:pic>
      <p:sp>
        <p:nvSpPr>
          <p:cNvPr id="5" name="TextBox 4"/>
          <p:cNvSpPr txBox="1"/>
          <p:nvPr/>
        </p:nvSpPr>
        <p:spPr>
          <a:xfrm>
            <a:off x="3071802" y="1071546"/>
            <a:ext cx="5929354" cy="1754326"/>
          </a:xfrm>
          <a:prstGeom prst="rect">
            <a:avLst/>
          </a:prstGeom>
          <a:noFill/>
        </p:spPr>
        <p:txBody>
          <a:bodyPr wrap="square" rtlCol="0">
            <a:spAutoFit/>
          </a:bodyPr>
          <a:lstStyle/>
          <a:p>
            <a:r>
              <a:rPr lang="ru-RU" dirty="0" smtClean="0">
                <a:solidFill>
                  <a:schemeClr val="tx2">
                    <a:lumMod val="40000"/>
                    <a:lumOff val="60000"/>
                  </a:schemeClr>
                </a:solidFill>
              </a:rPr>
              <a:t>Нептун- 8 планета СС . Ученым удалось обнаружить ее математическими расчетами, единственную из планет. Нептун в 30 раз дальше от Солнца , чем планета Земля. Полный оборот вокруг Солнца планета осуществляет за 165 земных лет. Во всей СС Нептун является самой холодной планетой. </a:t>
            </a:r>
            <a:endParaRPr lang="ru-RU" dirty="0">
              <a:solidFill>
                <a:schemeClr val="tx2">
                  <a:lumMod val="40000"/>
                  <a:lumOff val="6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8000" dirty="0" smtClean="0">
                <a:solidFill>
                  <a:schemeClr val="bg1"/>
                </a:solidFill>
                <a:latin typeface="Segoe Script" pitchFamily="34" charset="0"/>
                <a:cs typeface="MV Boli" pitchFamily="2" charset="0"/>
              </a:rPr>
              <a:t>Плутон</a:t>
            </a:r>
            <a:endParaRPr lang="ru-RU" sz="8000" dirty="0">
              <a:solidFill>
                <a:schemeClr val="bg1"/>
              </a:solidFill>
              <a:latin typeface="Segoe Script" pitchFamily="34" charset="0"/>
              <a:cs typeface="MV Boli" pitchFamily="2" charset="0"/>
            </a:endParaRPr>
          </a:p>
        </p:txBody>
      </p:sp>
      <p:pic>
        <p:nvPicPr>
          <p:cNvPr id="5" name="Содержимое 4" descr="dnews-files-2015-10-charon-670x440-1501001-jpg.jpg"/>
          <p:cNvPicPr>
            <a:picLocks noGrp="1" noChangeAspect="1"/>
          </p:cNvPicPr>
          <p:nvPr>
            <p:ph idx="1"/>
          </p:nvPr>
        </p:nvPicPr>
        <p:blipFill>
          <a:blip r:embed="rId2" cstate="screen"/>
          <a:stretch>
            <a:fillRect/>
          </a:stretch>
        </p:blipFill>
        <p:spPr>
          <a:xfrm>
            <a:off x="0" y="1142984"/>
            <a:ext cx="4525241" cy="2971800"/>
          </a:xfrm>
          <a:prstGeom prst="ellipse">
            <a:avLst/>
          </a:prstGeom>
          <a:ln>
            <a:noFill/>
          </a:ln>
          <a:effectLst>
            <a:softEdge rad="112500"/>
          </a:effectLst>
        </p:spPr>
      </p:pic>
      <p:sp>
        <p:nvSpPr>
          <p:cNvPr id="4" name="TextBox 3"/>
          <p:cNvSpPr txBox="1"/>
          <p:nvPr/>
        </p:nvSpPr>
        <p:spPr>
          <a:xfrm>
            <a:off x="3571868" y="1428736"/>
            <a:ext cx="5429288" cy="4308872"/>
          </a:xfrm>
          <a:prstGeom prst="rect">
            <a:avLst/>
          </a:prstGeom>
          <a:noFill/>
        </p:spPr>
        <p:txBody>
          <a:bodyPr wrap="square" rtlCol="0">
            <a:spAutoFit/>
          </a:bodyPr>
          <a:lstStyle/>
          <a:p>
            <a:pPr fontAlgn="base">
              <a:buNone/>
            </a:pPr>
            <a:r>
              <a:rPr lang="ru-RU" sz="1600" dirty="0" smtClean="0">
                <a:solidFill>
                  <a:schemeClr val="bg1">
                    <a:lumMod val="95000"/>
                  </a:schemeClr>
                </a:solidFill>
              </a:rPr>
              <a:t>Плутон – </a:t>
            </a:r>
            <a:r>
              <a:rPr lang="ru-RU" sz="1600" b="1" dirty="0" smtClean="0">
                <a:solidFill>
                  <a:schemeClr val="bg1">
                    <a:lumMod val="95000"/>
                  </a:schemeClr>
                </a:solidFill>
              </a:rPr>
              <a:t>вторая ближайшая карликовая планета к Солнцу</a:t>
            </a:r>
            <a:r>
              <a:rPr lang="ru-RU" sz="1600" dirty="0" smtClean="0">
                <a:solidFill>
                  <a:schemeClr val="bg1">
                    <a:lumMod val="95000"/>
                  </a:schemeClr>
                </a:solidFill>
              </a:rPr>
              <a:t>.</a:t>
            </a:r>
          </a:p>
          <a:p>
            <a:pPr fontAlgn="base">
              <a:buNone/>
            </a:pPr>
            <a:r>
              <a:rPr lang="ru-RU" sz="1600" dirty="0" smtClean="0">
                <a:solidFill>
                  <a:schemeClr val="bg1">
                    <a:lumMod val="95000"/>
                  </a:schemeClr>
                </a:solidFill>
              </a:rPr>
              <a:t>До 2006 года она считалась девятой планетой Солнечной системы . Потом её исключили из планет и теперь она входит в группу карликовых планет. Плутону требуется </a:t>
            </a:r>
            <a:r>
              <a:rPr lang="ru-RU" sz="1600" b="1" dirty="0" smtClean="0">
                <a:solidFill>
                  <a:schemeClr val="bg1">
                    <a:lumMod val="95000"/>
                  </a:schemeClr>
                </a:solidFill>
              </a:rPr>
              <a:t>246,04 земных лет</a:t>
            </a:r>
            <a:r>
              <a:rPr lang="ru-RU" sz="1600" dirty="0" smtClean="0">
                <a:solidFill>
                  <a:schemeClr val="bg1">
                    <a:lumMod val="95000"/>
                  </a:schemeClr>
                </a:solidFill>
              </a:rPr>
              <a:t>, чтобы совершить оборот вокруг Солнца.</a:t>
            </a:r>
          </a:p>
          <a:p>
            <a:pPr fontAlgn="base">
              <a:buNone/>
            </a:pPr>
            <a:r>
              <a:rPr lang="ru-RU" sz="1600" dirty="0" smtClean="0">
                <a:solidFill>
                  <a:schemeClr val="bg1">
                    <a:lumMod val="95000"/>
                  </a:schemeClr>
                </a:solidFill>
              </a:rPr>
              <a:t> На Плутоне очень холодно, в среднем от </a:t>
            </a:r>
            <a:r>
              <a:rPr lang="ru-RU" sz="1600" b="1" dirty="0" smtClean="0">
                <a:solidFill>
                  <a:schemeClr val="bg1">
                    <a:lumMod val="95000"/>
                  </a:schemeClr>
                </a:solidFill>
              </a:rPr>
              <a:t>-190 до -200 градусов по Цельсию</a:t>
            </a:r>
            <a:r>
              <a:rPr lang="ru-RU" sz="1600" dirty="0" smtClean="0">
                <a:solidFill>
                  <a:schemeClr val="bg1">
                    <a:lumMod val="95000"/>
                  </a:schemeClr>
                </a:solidFill>
              </a:rPr>
              <a:t>.</a:t>
            </a:r>
          </a:p>
          <a:p>
            <a:pPr fontAlgn="base">
              <a:buNone/>
            </a:pPr>
            <a:r>
              <a:rPr lang="ru-RU" sz="1600" dirty="0" smtClean="0">
                <a:solidFill>
                  <a:schemeClr val="bg1">
                    <a:lumMod val="95000"/>
                  </a:schemeClr>
                </a:solidFill>
              </a:rPr>
              <a:t> На Плутоне слабая гравитация, и</a:t>
            </a:r>
            <a:r>
              <a:rPr lang="ru-RU" sz="1600" b="1" dirty="0" smtClean="0">
                <a:solidFill>
                  <a:schemeClr val="bg1">
                    <a:lumMod val="95000"/>
                  </a:schemeClr>
                </a:solidFill>
              </a:rPr>
              <a:t> человек с весом 45 кг будет весить всего 3 кг</a:t>
            </a:r>
            <a:r>
              <a:rPr lang="ru-RU" sz="1600" dirty="0" smtClean="0">
                <a:solidFill>
                  <a:schemeClr val="bg1">
                    <a:lumMod val="95000"/>
                  </a:schemeClr>
                </a:solidFill>
              </a:rPr>
              <a:t> на Плутоне.</a:t>
            </a:r>
          </a:p>
          <a:p>
            <a:pPr fontAlgn="base"/>
            <a:r>
              <a:rPr lang="ru-RU" sz="1600" dirty="0" smtClean="0">
                <a:solidFill>
                  <a:schemeClr val="bg1">
                    <a:lumMod val="95000"/>
                  </a:schemeClr>
                </a:solidFill>
              </a:rPr>
              <a:t> Солнечный свет на Плутоне достигает такой же интенсивности, что и лунный свет на Земле. Это потому, что он находится на расстоянии примерно </a:t>
            </a:r>
            <a:r>
              <a:rPr lang="ru-RU" sz="1600" b="1" dirty="0" smtClean="0">
                <a:solidFill>
                  <a:schemeClr val="bg1">
                    <a:lumMod val="95000"/>
                  </a:schemeClr>
                </a:solidFill>
              </a:rPr>
              <a:t>5 945. 0</a:t>
            </a:r>
            <a:r>
              <a:rPr lang="ru-RU" sz="1600" dirty="0" smtClean="0">
                <a:solidFill>
                  <a:schemeClr val="bg1">
                    <a:lumMod val="95000"/>
                  </a:schemeClr>
                </a:solidFill>
              </a:rPr>
              <a:t>За 20 лет своей 248-летней орбиты Плутон находится ближе к Солнцу, чем Нептун. Между 1979 и 1999 годом Плутон был восьмой планетой, а Нептун – девятой.</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космос.jpg"/>
          <p:cNvPicPr>
            <a:picLocks noGrp="1" noChangeAspect="1"/>
          </p:cNvPicPr>
          <p:nvPr>
            <p:ph idx="1"/>
          </p:nvPr>
        </p:nvPicPr>
        <p:blipFill>
          <a:blip r:embed="rId2" cstate="screen"/>
          <a:stretch>
            <a:fillRect/>
          </a:stretch>
        </p:blipFill>
        <p:spPr>
          <a:xfrm>
            <a:off x="0" y="785794"/>
            <a:ext cx="9144000" cy="5286412"/>
          </a:xfrm>
          <a:prstGeom prst="rect">
            <a:avLst/>
          </a:prstGeom>
          <a:ln>
            <a:noFill/>
          </a:ln>
          <a:effectLst>
            <a:softEdge rad="112500"/>
          </a:effectLst>
        </p:spPr>
      </p:pic>
      <p:sp>
        <p:nvSpPr>
          <p:cNvPr id="3" name="Прямоугольник 2"/>
          <p:cNvSpPr/>
          <p:nvPr/>
        </p:nvSpPr>
        <p:spPr>
          <a:xfrm>
            <a:off x="214282" y="5357826"/>
            <a:ext cx="4572000" cy="1200329"/>
          </a:xfrm>
          <a:prstGeom prst="rect">
            <a:avLst/>
          </a:prstGeom>
        </p:spPr>
        <p:txBody>
          <a:bodyPr>
            <a:spAutoFit/>
          </a:bodyPr>
          <a:lstStyle/>
          <a:p>
            <a:r>
              <a:rPr lang="ru-RU" dirty="0" smtClean="0">
                <a:solidFill>
                  <a:schemeClr val="bg1"/>
                </a:solidFill>
              </a:rPr>
              <a:t>Источники информации:</a:t>
            </a:r>
          </a:p>
          <a:p>
            <a:r>
              <a:rPr lang="de-DE" dirty="0" smtClean="0">
                <a:solidFill>
                  <a:schemeClr val="bg1"/>
                </a:solidFill>
              </a:rPr>
              <a:t>https://nsportal.ru/detskiy-sad/raznoe/2016/12/13/prezentatsiya-planety-solnechnoy-sistemy</a:t>
            </a:r>
            <a:endParaRPr lang="ru-RU"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6600" dirty="0" smtClean="0">
                <a:solidFill>
                  <a:schemeClr val="bg1">
                    <a:lumMod val="85000"/>
                  </a:schemeClr>
                </a:solidFill>
                <a:latin typeface="Segoe Script" pitchFamily="34" charset="0"/>
              </a:rPr>
              <a:t>ПЛАНЕТЫ</a:t>
            </a:r>
            <a:br>
              <a:rPr lang="ru-RU" sz="6600" dirty="0" smtClean="0">
                <a:solidFill>
                  <a:schemeClr val="bg1">
                    <a:lumMod val="85000"/>
                  </a:schemeClr>
                </a:solidFill>
                <a:latin typeface="Segoe Script" pitchFamily="34" charset="0"/>
              </a:rPr>
            </a:br>
            <a:r>
              <a:rPr lang="ru-RU" sz="6600" dirty="0" smtClean="0">
                <a:solidFill>
                  <a:schemeClr val="bg1">
                    <a:lumMod val="85000"/>
                  </a:schemeClr>
                </a:solidFill>
                <a:latin typeface="Segoe Script" pitchFamily="34" charset="0"/>
              </a:rPr>
              <a:t>СОЛНЕЧНОЙ</a:t>
            </a:r>
            <a:br>
              <a:rPr lang="ru-RU" sz="6600" dirty="0" smtClean="0">
                <a:solidFill>
                  <a:schemeClr val="bg1">
                    <a:lumMod val="85000"/>
                  </a:schemeClr>
                </a:solidFill>
                <a:latin typeface="Segoe Script" pitchFamily="34" charset="0"/>
              </a:rPr>
            </a:br>
            <a:r>
              <a:rPr lang="ru-RU" sz="6600" dirty="0" smtClean="0">
                <a:solidFill>
                  <a:schemeClr val="bg1">
                    <a:lumMod val="85000"/>
                  </a:schemeClr>
                </a:solidFill>
                <a:latin typeface="Segoe Script" pitchFamily="34" charset="0"/>
              </a:rPr>
              <a:t>СИСТЕМЫ</a:t>
            </a:r>
            <a:endParaRPr lang="ru-RU" sz="6600" dirty="0">
              <a:solidFill>
                <a:schemeClr val="bg1">
                  <a:lumMod val="85000"/>
                </a:schemeClr>
              </a:solidFill>
              <a:latin typeface="Segoe Script"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sun_by_oglow57-d5zkk0v.jpg"/>
          <p:cNvPicPr>
            <a:picLocks noGrp="1" noChangeAspect="1"/>
          </p:cNvPicPr>
          <p:nvPr>
            <p:ph idx="1"/>
          </p:nvPr>
        </p:nvPicPr>
        <p:blipFill>
          <a:blip r:embed="rId2" cstate="screen"/>
          <a:stretch>
            <a:fillRect/>
          </a:stretch>
        </p:blipFill>
        <p:spPr>
          <a:xfrm>
            <a:off x="-2" y="0"/>
            <a:ext cx="9144002" cy="6858000"/>
          </a:xfrm>
          <a:prstGeom prst="ellipse">
            <a:avLst/>
          </a:prstGeom>
          <a:ln>
            <a:noFill/>
          </a:ln>
          <a:effectLst>
            <a:softEdge rad="112500"/>
          </a:effectLst>
        </p:spPr>
      </p:pic>
      <p:sp>
        <p:nvSpPr>
          <p:cNvPr id="2" name="Заголовок 1"/>
          <p:cNvSpPr>
            <a:spLocks noGrp="1"/>
          </p:cNvSpPr>
          <p:nvPr>
            <p:ph type="title"/>
          </p:nvPr>
        </p:nvSpPr>
        <p:spPr>
          <a:xfrm>
            <a:off x="971600" y="188640"/>
            <a:ext cx="6635080" cy="1143000"/>
          </a:xfrm>
        </p:spPr>
        <p:txBody>
          <a:bodyPr>
            <a:noAutofit/>
          </a:bodyPr>
          <a:lstStyle/>
          <a:p>
            <a:r>
              <a:rPr lang="ru-RU" sz="7200" b="1" dirty="0" smtClean="0">
                <a:solidFill>
                  <a:srgbClr val="FFFF00"/>
                </a:solidFill>
                <a:latin typeface="Segoe Script" pitchFamily="34" charset="0"/>
              </a:rPr>
              <a:t>Солнце </a:t>
            </a:r>
            <a:endParaRPr lang="ru-RU" sz="7200" b="1" dirty="0">
              <a:solidFill>
                <a:srgbClr val="FFFF00"/>
              </a:solidFill>
              <a:latin typeface="Segoe Script"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меркур.jpg"/>
          <p:cNvPicPr>
            <a:picLocks noGrp="1" noChangeAspect="1"/>
          </p:cNvPicPr>
          <p:nvPr>
            <p:ph idx="1"/>
          </p:nvPr>
        </p:nvPicPr>
        <p:blipFill>
          <a:blip r:embed="rId2" cstate="screen"/>
          <a:stretch>
            <a:fillRect/>
          </a:stretch>
        </p:blipFill>
        <p:spPr>
          <a:xfrm>
            <a:off x="827584" y="2996952"/>
            <a:ext cx="2827103" cy="2880320"/>
          </a:xfrm>
          <a:prstGeom prst="rect">
            <a:avLst/>
          </a:prstGeom>
          <a:ln w="228600" cap="sq" cmpd="thickThin">
            <a:solidFill>
              <a:srgbClr val="000000"/>
            </a:solidFill>
            <a:prstDash val="solid"/>
            <a:miter lim="800000"/>
          </a:ln>
          <a:effectLst>
            <a:innerShdw blurRad="76200">
              <a:srgbClr val="000000"/>
            </a:innerShdw>
          </a:effectLst>
        </p:spPr>
      </p:pic>
      <p:sp>
        <p:nvSpPr>
          <p:cNvPr id="5" name="Прямоугольник 4"/>
          <p:cNvSpPr/>
          <p:nvPr/>
        </p:nvSpPr>
        <p:spPr>
          <a:xfrm>
            <a:off x="4572000" y="2204864"/>
            <a:ext cx="4248472" cy="4278094"/>
          </a:xfrm>
          <a:prstGeom prst="rect">
            <a:avLst/>
          </a:prstGeom>
        </p:spPr>
        <p:txBody>
          <a:bodyPr wrap="square">
            <a:spAutoFit/>
          </a:bodyPr>
          <a:lstStyle/>
          <a:p>
            <a:pPr fontAlgn="base"/>
            <a:r>
              <a:rPr lang="ru-RU" sz="1600" b="1" i="1" dirty="0" smtClean="0">
                <a:solidFill>
                  <a:schemeClr val="bg1"/>
                </a:solidFill>
              </a:rPr>
              <a:t>Планета</a:t>
            </a:r>
            <a:r>
              <a:rPr lang="ru-RU" sz="1600" i="1" dirty="0" smtClean="0">
                <a:solidFill>
                  <a:schemeClr val="bg1"/>
                </a:solidFill>
              </a:rPr>
              <a:t> </a:t>
            </a:r>
            <a:r>
              <a:rPr lang="ru-RU" sz="1600" b="1" i="1" dirty="0" smtClean="0">
                <a:solidFill>
                  <a:schemeClr val="bg1"/>
                </a:solidFill>
              </a:rPr>
              <a:t>Меркурий</a:t>
            </a:r>
            <a:r>
              <a:rPr lang="ru-RU" sz="1600" i="1" dirty="0" smtClean="0">
                <a:solidFill>
                  <a:schemeClr val="bg1"/>
                </a:solidFill>
              </a:rPr>
              <a:t> является самой маленькой </a:t>
            </a:r>
            <a:r>
              <a:rPr lang="ru-RU" sz="1600" b="1" i="1" dirty="0" smtClean="0">
                <a:solidFill>
                  <a:schemeClr val="bg1"/>
                </a:solidFill>
              </a:rPr>
              <a:t>планетой</a:t>
            </a:r>
            <a:r>
              <a:rPr lang="ru-RU" sz="1600" i="1" dirty="0" smtClean="0">
                <a:solidFill>
                  <a:schemeClr val="bg1"/>
                </a:solidFill>
              </a:rPr>
              <a:t> </a:t>
            </a:r>
            <a:r>
              <a:rPr lang="ru-RU" sz="1600" b="1" i="1" dirty="0" smtClean="0">
                <a:solidFill>
                  <a:schemeClr val="bg1"/>
                </a:solidFill>
              </a:rPr>
              <a:t>в</a:t>
            </a:r>
            <a:r>
              <a:rPr lang="ru-RU" sz="1600" i="1" dirty="0" smtClean="0">
                <a:solidFill>
                  <a:schemeClr val="bg1"/>
                </a:solidFill>
              </a:rPr>
              <a:t> нашей </a:t>
            </a:r>
            <a:r>
              <a:rPr lang="ru-RU" sz="1600" b="1" i="1" dirty="0" smtClean="0">
                <a:solidFill>
                  <a:schemeClr val="bg1"/>
                </a:solidFill>
              </a:rPr>
              <a:t>Солнечной системе</a:t>
            </a:r>
            <a:r>
              <a:rPr lang="ru-RU" sz="1600" i="1" dirty="0" smtClean="0">
                <a:solidFill>
                  <a:schemeClr val="bg1"/>
                </a:solidFill>
              </a:rPr>
              <a:t> – он лишь немного больше, чем Луна у Земли.</a:t>
            </a:r>
            <a:endParaRPr lang="ru-RU" sz="1600" dirty="0" smtClean="0">
              <a:solidFill>
                <a:schemeClr val="bg1"/>
              </a:solidFill>
            </a:endParaRPr>
          </a:p>
          <a:p>
            <a:pPr fontAlgn="base"/>
            <a:r>
              <a:rPr lang="ru-RU" sz="1600" i="1" dirty="0" smtClean="0">
                <a:solidFill>
                  <a:schemeClr val="bg1"/>
                </a:solidFill>
              </a:rPr>
              <a:t>Меркурий - ближайшая к Солнцу планета.</a:t>
            </a:r>
            <a:endParaRPr lang="ru-RU" sz="1600" dirty="0" smtClean="0">
              <a:solidFill>
                <a:schemeClr val="bg1"/>
              </a:solidFill>
            </a:endParaRPr>
          </a:p>
          <a:p>
            <a:pPr fontAlgn="base"/>
            <a:r>
              <a:rPr lang="ru-RU" sz="1600" i="1" dirty="0" smtClean="0">
                <a:solidFill>
                  <a:schemeClr val="bg1"/>
                </a:solidFill>
              </a:rPr>
              <a:t>День на Меркурии (время, необходимое Меркурию для одного полного оборота вокруг своей оси) занимает 59 земных суток. Меркурий делает полный оборот вокруг Солнца (год на Меркурии) всего за 88 земных суток.</a:t>
            </a:r>
            <a:endParaRPr lang="ru-RU" sz="1600" dirty="0" smtClean="0">
              <a:solidFill>
                <a:schemeClr val="bg1"/>
              </a:solidFill>
            </a:endParaRPr>
          </a:p>
          <a:p>
            <a:pPr fontAlgn="base"/>
            <a:r>
              <a:rPr lang="ru-RU" sz="1600" i="1" dirty="0" smtClean="0">
                <a:solidFill>
                  <a:schemeClr val="bg1"/>
                </a:solidFill>
              </a:rPr>
              <a:t> Меркурий не имеет спутников.</a:t>
            </a:r>
            <a:endParaRPr lang="ru-RU" sz="1600" dirty="0" smtClean="0">
              <a:solidFill>
                <a:schemeClr val="bg1"/>
              </a:solidFill>
            </a:endParaRPr>
          </a:p>
          <a:p>
            <a:pPr fontAlgn="base"/>
            <a:r>
              <a:rPr lang="ru-RU" sz="1600" i="1" dirty="0" smtClean="0">
                <a:solidFill>
                  <a:schemeClr val="bg1"/>
                </a:solidFill>
              </a:rPr>
              <a:t> Вокруг планеты не существует кольца.</a:t>
            </a:r>
            <a:endParaRPr lang="ru-RU" sz="1600" dirty="0" smtClean="0">
              <a:solidFill>
                <a:schemeClr val="bg1"/>
              </a:solidFill>
            </a:endParaRPr>
          </a:p>
          <a:p>
            <a:pPr fontAlgn="base"/>
            <a:r>
              <a:rPr lang="ru-RU" sz="1600" i="1" dirty="0" smtClean="0">
                <a:solidFill>
                  <a:schemeClr val="bg1"/>
                </a:solidFill>
              </a:rPr>
              <a:t> Стоя на поверхности Меркурия в ближайшей точке к Солнцу, звезда будет казаться в три раза больше, чем с поверхности Земли.</a:t>
            </a:r>
            <a:endParaRPr lang="ru-RU" sz="1600" dirty="0">
              <a:solidFill>
                <a:schemeClr val="bg1"/>
              </a:solidFill>
            </a:endParaRPr>
          </a:p>
        </p:txBody>
      </p:sp>
      <p:sp>
        <p:nvSpPr>
          <p:cNvPr id="7" name="TextBox 6"/>
          <p:cNvSpPr txBox="1"/>
          <p:nvPr/>
        </p:nvSpPr>
        <p:spPr>
          <a:xfrm>
            <a:off x="2411760" y="404664"/>
            <a:ext cx="5040560" cy="1107996"/>
          </a:xfrm>
          <a:prstGeom prst="rect">
            <a:avLst/>
          </a:prstGeom>
          <a:noFill/>
        </p:spPr>
        <p:txBody>
          <a:bodyPr wrap="square" rtlCol="0">
            <a:spAutoFit/>
          </a:bodyPr>
          <a:lstStyle/>
          <a:p>
            <a:r>
              <a:rPr lang="ru-RU" sz="6600" b="1" dirty="0" smtClean="0">
                <a:solidFill>
                  <a:schemeClr val="bg1"/>
                </a:solidFill>
                <a:latin typeface="Segoe Script" pitchFamily="34" charset="0"/>
              </a:rPr>
              <a:t>Меркурий</a:t>
            </a:r>
            <a:endParaRPr lang="ru-RU" sz="6600" b="1" dirty="0">
              <a:solidFill>
                <a:schemeClr val="bg1"/>
              </a:solidFill>
              <a:latin typeface="Segoe Script"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16632"/>
            <a:ext cx="4824536" cy="1143000"/>
          </a:xfrm>
        </p:spPr>
        <p:txBody>
          <a:bodyPr>
            <a:noAutofit/>
          </a:bodyPr>
          <a:lstStyle/>
          <a:p>
            <a:r>
              <a:rPr lang="ru-RU" sz="7200" b="1" dirty="0" smtClean="0">
                <a:solidFill>
                  <a:schemeClr val="accent2">
                    <a:lumMod val="20000"/>
                    <a:lumOff val="80000"/>
                  </a:schemeClr>
                </a:solidFill>
                <a:latin typeface="Segoe Script" pitchFamily="34" charset="0"/>
              </a:rPr>
              <a:t>Венера</a:t>
            </a:r>
            <a:endParaRPr lang="ru-RU" sz="7200" b="1" dirty="0">
              <a:solidFill>
                <a:schemeClr val="accent2">
                  <a:lumMod val="20000"/>
                  <a:lumOff val="80000"/>
                </a:schemeClr>
              </a:solidFill>
              <a:latin typeface="Segoe Script" pitchFamily="34" charset="0"/>
            </a:endParaRPr>
          </a:p>
        </p:txBody>
      </p:sp>
      <p:pic>
        <p:nvPicPr>
          <p:cNvPr id="4" name="Содержимое 3" descr="венера.jpg"/>
          <p:cNvPicPr>
            <a:picLocks noGrp="1" noChangeAspect="1"/>
          </p:cNvPicPr>
          <p:nvPr>
            <p:ph idx="1"/>
          </p:nvPr>
        </p:nvPicPr>
        <p:blipFill>
          <a:blip r:embed="rId2" cstate="screen"/>
          <a:stretch>
            <a:fillRect/>
          </a:stretch>
        </p:blipFill>
        <p:spPr>
          <a:xfrm>
            <a:off x="0" y="1196752"/>
            <a:ext cx="5572207" cy="4968552"/>
          </a:xfrm>
          <a:prstGeom prst="ellipse">
            <a:avLst/>
          </a:prstGeom>
          <a:ln>
            <a:noFill/>
          </a:ln>
          <a:effectLst>
            <a:softEdge rad="112500"/>
          </a:effectLst>
        </p:spPr>
      </p:pic>
      <p:sp>
        <p:nvSpPr>
          <p:cNvPr id="5" name="Прямоугольник 4"/>
          <p:cNvSpPr/>
          <p:nvPr/>
        </p:nvSpPr>
        <p:spPr>
          <a:xfrm>
            <a:off x="4355976" y="980728"/>
            <a:ext cx="4644008" cy="5078313"/>
          </a:xfrm>
          <a:prstGeom prst="rect">
            <a:avLst/>
          </a:prstGeom>
        </p:spPr>
        <p:txBody>
          <a:bodyPr wrap="square">
            <a:spAutoFit/>
          </a:bodyPr>
          <a:lstStyle/>
          <a:p>
            <a:pPr fontAlgn="base"/>
            <a:r>
              <a:rPr lang="ru-RU" i="1" dirty="0" smtClean="0">
                <a:solidFill>
                  <a:schemeClr val="bg1"/>
                </a:solidFill>
              </a:rPr>
              <a:t>Венера лишь немного меньше Земли.</a:t>
            </a:r>
            <a:endParaRPr lang="ru-RU" dirty="0" smtClean="0">
              <a:solidFill>
                <a:schemeClr val="bg1"/>
              </a:solidFill>
            </a:endParaRPr>
          </a:p>
          <a:p>
            <a:pPr fontAlgn="base"/>
            <a:r>
              <a:rPr lang="ru-RU" i="1" dirty="0" smtClean="0">
                <a:solidFill>
                  <a:schemeClr val="bg1"/>
                </a:solidFill>
              </a:rPr>
              <a:t>Венера является второй по близости к Солнцу планетой, находящейся на расстоянии около 108 млн. км (67 млн. миль) или 0,72 АС.</a:t>
            </a:r>
            <a:endParaRPr lang="ru-RU" dirty="0" smtClean="0">
              <a:solidFill>
                <a:schemeClr val="bg1"/>
              </a:solidFill>
            </a:endParaRPr>
          </a:p>
          <a:p>
            <a:pPr fontAlgn="base"/>
            <a:r>
              <a:rPr lang="ru-RU" i="1" dirty="0" smtClean="0">
                <a:solidFill>
                  <a:schemeClr val="bg1"/>
                </a:solidFill>
              </a:rPr>
              <a:t>День на Венере длится около 243 земных суток (время, необходимое Венере для совершения одного полного оборота вокруг своей оси). Венера совершает один полный оборот вокруг Солнца (год на Венере) за 225 земных суток.</a:t>
            </a:r>
            <a:endParaRPr lang="ru-RU" dirty="0" smtClean="0">
              <a:solidFill>
                <a:schemeClr val="bg1"/>
              </a:solidFill>
            </a:endParaRPr>
          </a:p>
          <a:p>
            <a:pPr fontAlgn="base"/>
            <a:r>
              <a:rPr lang="ru-RU" i="1" dirty="0" smtClean="0">
                <a:solidFill>
                  <a:schemeClr val="bg1"/>
                </a:solidFill>
              </a:rPr>
              <a:t>Венера не имеет спутников.</a:t>
            </a:r>
            <a:endParaRPr lang="ru-RU" dirty="0" smtClean="0">
              <a:solidFill>
                <a:schemeClr val="bg1"/>
              </a:solidFill>
            </a:endParaRPr>
          </a:p>
          <a:p>
            <a:pPr fontAlgn="base"/>
            <a:r>
              <a:rPr lang="ru-RU" i="1" dirty="0" smtClean="0">
                <a:solidFill>
                  <a:schemeClr val="bg1"/>
                </a:solidFill>
              </a:rPr>
              <a:t>Вокруг Венеры не существует кольца.</a:t>
            </a:r>
            <a:endParaRPr lang="ru-RU" dirty="0" smtClean="0">
              <a:solidFill>
                <a:schemeClr val="bg1"/>
              </a:solidFill>
            </a:endParaRPr>
          </a:p>
          <a:p>
            <a:pPr fontAlgn="base"/>
            <a:r>
              <a:rPr lang="ru-RU" i="1" dirty="0" smtClean="0">
                <a:solidFill>
                  <a:schemeClr val="bg1"/>
                </a:solidFill>
              </a:rPr>
              <a:t>Венера вращается в обратном направлении по сравнению с другими планетами. Это означает, что Солнце на Венере встает на западе и заходит на востоке.</a:t>
            </a:r>
            <a:endParaRPr lang="ru-RU" dirty="0">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260648"/>
            <a:ext cx="4402832" cy="1143000"/>
          </a:xfrm>
        </p:spPr>
        <p:txBody>
          <a:bodyPr>
            <a:noAutofit/>
          </a:bodyPr>
          <a:lstStyle/>
          <a:p>
            <a:r>
              <a:rPr lang="ru-RU" sz="7200" b="1" dirty="0" smtClean="0">
                <a:solidFill>
                  <a:srgbClr val="00B0F0"/>
                </a:solidFill>
                <a:latin typeface="Segoe Script" pitchFamily="34" charset="0"/>
              </a:rPr>
              <a:t>Земля</a:t>
            </a:r>
            <a:endParaRPr lang="ru-RU" sz="7200" b="1" dirty="0">
              <a:solidFill>
                <a:srgbClr val="00B0F0"/>
              </a:solidFill>
              <a:latin typeface="Segoe Script" pitchFamily="34" charset="0"/>
            </a:endParaRPr>
          </a:p>
        </p:txBody>
      </p:sp>
      <p:pic>
        <p:nvPicPr>
          <p:cNvPr id="4" name="Содержимое 3" descr="0_85b91_732de4ce_XL.jpg"/>
          <p:cNvPicPr>
            <a:picLocks noGrp="1" noChangeAspect="1"/>
          </p:cNvPicPr>
          <p:nvPr>
            <p:ph idx="1"/>
          </p:nvPr>
        </p:nvPicPr>
        <p:blipFill>
          <a:blip r:embed="rId2" cstate="screen"/>
          <a:stretch>
            <a:fillRect/>
          </a:stretch>
        </p:blipFill>
        <p:spPr>
          <a:xfrm>
            <a:off x="4402013" y="1628800"/>
            <a:ext cx="4741987" cy="4741987"/>
          </a:xfrm>
        </p:spPr>
      </p:pic>
      <p:sp>
        <p:nvSpPr>
          <p:cNvPr id="5" name="Прямоугольник 4"/>
          <p:cNvSpPr/>
          <p:nvPr/>
        </p:nvSpPr>
        <p:spPr>
          <a:xfrm>
            <a:off x="179512" y="1379577"/>
            <a:ext cx="4572000" cy="5478423"/>
          </a:xfrm>
          <a:prstGeom prst="rect">
            <a:avLst/>
          </a:prstGeom>
        </p:spPr>
        <p:txBody>
          <a:bodyPr wrap="square">
            <a:spAutoFit/>
          </a:bodyPr>
          <a:lstStyle/>
          <a:p>
            <a:r>
              <a:rPr lang="ru-RU" sz="1400" b="1" dirty="0" smtClean="0">
                <a:solidFill>
                  <a:srgbClr val="00B0F0"/>
                </a:solidFill>
              </a:rPr>
              <a:t> </a:t>
            </a:r>
            <a:r>
              <a:rPr lang="ru-RU" sz="1600" b="1" dirty="0" smtClean="0">
                <a:solidFill>
                  <a:srgbClr val="00B0F0"/>
                </a:solidFill>
              </a:rPr>
              <a:t>Земля</a:t>
            </a:r>
            <a:r>
              <a:rPr lang="ru-RU" sz="1600" dirty="0" smtClean="0">
                <a:solidFill>
                  <a:srgbClr val="00B0F0"/>
                </a:solidFill>
              </a:rPr>
              <a:t>  – третья от Солнца планета Солнечной системы, населенная живыми существами. </a:t>
            </a:r>
            <a:br>
              <a:rPr lang="ru-RU" sz="1600" dirty="0" smtClean="0">
                <a:solidFill>
                  <a:srgbClr val="00B0F0"/>
                </a:solidFill>
              </a:rPr>
            </a:br>
            <a:r>
              <a:rPr lang="ru-RU" sz="1600" dirty="0" smtClean="0">
                <a:solidFill>
                  <a:srgbClr val="00B0F0"/>
                </a:solidFill>
              </a:rPr>
              <a:t>         Среднее расстояние от Земли до Солнца – 149,6 млн. км. </a:t>
            </a:r>
            <a:br>
              <a:rPr lang="ru-RU" sz="1600" dirty="0" smtClean="0">
                <a:solidFill>
                  <a:srgbClr val="00B0F0"/>
                </a:solidFill>
              </a:rPr>
            </a:br>
            <a:r>
              <a:rPr lang="ru-RU" sz="1600" dirty="0" smtClean="0">
                <a:solidFill>
                  <a:srgbClr val="00B0F0"/>
                </a:solidFill>
              </a:rPr>
              <a:t>         Форма Земли близка к сплюснутому эллипсу. Средний диаметр планеты примерно равен 12 742 км. Высшей точкой твёрдой поверхности Земли является гора Эверест (8848 м над уровнем моря), а глубочайшей — Марианская впадина (11022 м под уровнем моря). </a:t>
            </a:r>
            <a:br>
              <a:rPr lang="ru-RU" sz="1600" dirty="0" smtClean="0">
                <a:solidFill>
                  <a:srgbClr val="00B0F0"/>
                </a:solidFill>
              </a:rPr>
            </a:br>
            <a:r>
              <a:rPr lang="ru-RU" sz="1600" dirty="0" smtClean="0">
                <a:solidFill>
                  <a:srgbClr val="00B0F0"/>
                </a:solidFill>
              </a:rPr>
              <a:t>         Атмосфера Земли состоит из азота, кислорода, аргона и углекислый газа. Температура на поверхности от — 89 °C до +62,5. </a:t>
            </a:r>
            <a:br>
              <a:rPr lang="ru-RU" sz="1600" dirty="0" smtClean="0">
                <a:solidFill>
                  <a:srgbClr val="00B0F0"/>
                </a:solidFill>
              </a:rPr>
            </a:br>
            <a:r>
              <a:rPr lang="ru-RU" sz="1600" dirty="0" smtClean="0">
                <a:solidFill>
                  <a:srgbClr val="00B0F0"/>
                </a:solidFill>
              </a:rPr>
              <a:t>         Рельеф планеты очень разнообразен. Приблизительно 70,8 % поверхности планеты занимает Мировой океан, остальную часть поверхности занимают континенты и острова. Жидкая вода, необходимая для жизни всех живых организмов. </a:t>
            </a:r>
            <a:br>
              <a:rPr lang="ru-RU" sz="1600" dirty="0" smtClean="0">
                <a:solidFill>
                  <a:srgbClr val="00B0F0"/>
                </a:solidFill>
              </a:rPr>
            </a:br>
            <a:r>
              <a:rPr lang="ru-RU" sz="1600" dirty="0" smtClean="0">
                <a:solidFill>
                  <a:srgbClr val="00B0F0"/>
                </a:solidFill>
              </a:rPr>
              <a:t>         Земля имеет единственный естественный спутник — Луну.</a:t>
            </a:r>
            <a:r>
              <a:rPr lang="ru-RU" sz="1400" dirty="0" smtClean="0">
                <a:solidFill>
                  <a:srgbClr val="00B0F0"/>
                </a:solidFill>
              </a:rPr>
              <a:t/>
            </a:r>
            <a:br>
              <a:rPr lang="ru-RU" sz="1400" dirty="0" smtClean="0">
                <a:solidFill>
                  <a:srgbClr val="00B0F0"/>
                </a:solidFill>
              </a:rPr>
            </a:br>
            <a:endParaRPr lang="ru-RU" sz="1400" dirty="0">
              <a:solidFill>
                <a:srgbClr val="00B0F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53"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332656"/>
            <a:ext cx="3960440" cy="1143000"/>
          </a:xfrm>
        </p:spPr>
        <p:txBody>
          <a:bodyPr>
            <a:noAutofit/>
          </a:bodyPr>
          <a:lstStyle/>
          <a:p>
            <a:r>
              <a:rPr lang="ru-RU" sz="7200" b="1" i="1" dirty="0" smtClean="0">
                <a:solidFill>
                  <a:srgbClr val="FF0000"/>
                </a:solidFill>
                <a:latin typeface="Segoe Script" pitchFamily="34" charset="0"/>
              </a:rPr>
              <a:t>Марс</a:t>
            </a:r>
            <a:endParaRPr lang="ru-RU" sz="7200" b="1" i="1" dirty="0">
              <a:solidFill>
                <a:srgbClr val="FF0000"/>
              </a:solidFill>
              <a:latin typeface="Segoe Script" pitchFamily="34" charset="0"/>
            </a:endParaRPr>
          </a:p>
        </p:txBody>
      </p:sp>
      <p:pic>
        <p:nvPicPr>
          <p:cNvPr id="4" name="Содержимое 3" descr="mars1.jpg"/>
          <p:cNvPicPr>
            <a:picLocks noGrp="1" noChangeAspect="1"/>
          </p:cNvPicPr>
          <p:nvPr>
            <p:ph idx="1"/>
          </p:nvPr>
        </p:nvPicPr>
        <p:blipFill>
          <a:blip r:embed="rId2" cstate="screen"/>
          <a:stretch>
            <a:fillRect/>
          </a:stretch>
        </p:blipFill>
        <p:spPr>
          <a:xfrm>
            <a:off x="5508104" y="2780928"/>
            <a:ext cx="3291278" cy="3291278"/>
          </a:xfrm>
        </p:spPr>
      </p:pic>
      <p:sp>
        <p:nvSpPr>
          <p:cNvPr id="8" name="Прямоугольник 7"/>
          <p:cNvSpPr/>
          <p:nvPr/>
        </p:nvSpPr>
        <p:spPr>
          <a:xfrm>
            <a:off x="179512" y="1268760"/>
            <a:ext cx="5328592" cy="4832092"/>
          </a:xfrm>
          <a:prstGeom prst="rect">
            <a:avLst/>
          </a:prstGeom>
        </p:spPr>
        <p:txBody>
          <a:bodyPr wrap="square">
            <a:spAutoFit/>
          </a:bodyPr>
          <a:lstStyle/>
          <a:p>
            <a:r>
              <a:rPr lang="ru-RU" sz="1600" dirty="0" smtClean="0">
                <a:solidFill>
                  <a:srgbClr val="FF0000"/>
                </a:solidFill>
              </a:rPr>
              <a:t>Марс - последняя из четырех</a:t>
            </a:r>
            <a:r>
              <a:rPr lang="ru-RU" sz="1600" b="1" dirty="0" smtClean="0">
                <a:solidFill>
                  <a:srgbClr val="FF0000"/>
                </a:solidFill>
              </a:rPr>
              <a:t> планет Земной группы </a:t>
            </a:r>
            <a:r>
              <a:rPr lang="ru-RU" sz="1600" dirty="0" smtClean="0">
                <a:solidFill>
                  <a:srgbClr val="FF0000"/>
                </a:solidFill>
              </a:rPr>
              <a:t>в Солнечной Системе. По размеру она почти в два раза меньше Земли. На Марсе вес чего-либо уменьшается в 3 раза. </a:t>
            </a:r>
            <a:r>
              <a:rPr lang="ru-RU" sz="1600" b="1" dirty="0" smtClean="0">
                <a:solidFill>
                  <a:srgbClr val="FF0000"/>
                </a:solidFill>
              </a:rPr>
              <a:t>Продолжительность суток: </a:t>
            </a:r>
            <a:r>
              <a:rPr lang="ru-RU" sz="1600" dirty="0" smtClean="0">
                <a:solidFill>
                  <a:srgbClr val="FF0000"/>
                </a:solidFill>
              </a:rPr>
              <a:t>1 </a:t>
            </a:r>
            <a:r>
              <a:rPr lang="ru-RU" sz="1600" dirty="0" err="1" smtClean="0">
                <a:solidFill>
                  <a:srgbClr val="FF0000"/>
                </a:solidFill>
              </a:rPr>
              <a:t>д</a:t>
            </a:r>
            <a:r>
              <a:rPr lang="ru-RU" sz="1600" dirty="0" smtClean="0">
                <a:solidFill>
                  <a:srgbClr val="FF0000"/>
                </a:solidFill>
              </a:rPr>
              <a:t> 0 ч 40 мин</a:t>
            </a:r>
          </a:p>
          <a:p>
            <a:r>
              <a:rPr lang="ru-RU" sz="1600" dirty="0" smtClean="0">
                <a:solidFill>
                  <a:srgbClr val="FF0000"/>
                </a:solidFill>
              </a:rPr>
              <a:t>Год длится как Земные 687 суток.</a:t>
            </a:r>
          </a:p>
          <a:p>
            <a:r>
              <a:rPr lang="ru-RU" sz="1600" dirty="0" smtClean="0">
                <a:solidFill>
                  <a:srgbClr val="FF0000"/>
                </a:solidFill>
              </a:rPr>
              <a:t>В зону притяжения Марса входят два очень маленьких спутника, Фобос и </a:t>
            </a:r>
            <a:r>
              <a:rPr lang="ru-RU" sz="1600" dirty="0" err="1" smtClean="0">
                <a:solidFill>
                  <a:srgbClr val="FF0000"/>
                </a:solidFill>
              </a:rPr>
              <a:t>Деймос</a:t>
            </a:r>
            <a:r>
              <a:rPr lang="ru-RU" sz="1600" dirty="0" smtClean="0">
                <a:solidFill>
                  <a:srgbClr val="FF0000"/>
                </a:solidFill>
              </a:rPr>
              <a:t>. </a:t>
            </a:r>
            <a:r>
              <a:rPr lang="ru-RU" sz="1600" dirty="0" smtClean="0"/>
              <a:t> </a:t>
            </a:r>
            <a:r>
              <a:rPr lang="ru-RU" sz="1600" dirty="0" smtClean="0">
                <a:solidFill>
                  <a:srgbClr val="FF0000"/>
                </a:solidFill>
              </a:rPr>
              <a:t>Считается, что эти два спутника, сначала были астероидами, которые летали между Юпитером  и Марсом. </a:t>
            </a:r>
          </a:p>
          <a:p>
            <a:pPr fontAlgn="base"/>
            <a:r>
              <a:rPr lang="ru-RU" sz="1600" dirty="0" smtClean="0">
                <a:solidFill>
                  <a:srgbClr val="FF0000"/>
                </a:solidFill>
              </a:rPr>
              <a:t>Фобос является обреченным спутником. Те, кто будут жить через 50  миллионов лет, уже не  смогут  увидеть  его. Каждые сто лет Фобос продвигается почти на два  метра ближе к поверхности Марса. В конечном счете, он врежется в планету либо будет разорван, образуя кольца, как у </a:t>
            </a:r>
            <a:r>
              <a:rPr lang="ru-RU" sz="1600" u="sng" dirty="0" smtClean="0">
                <a:solidFill>
                  <a:srgbClr val="FF0000"/>
                </a:solidFill>
              </a:rPr>
              <a:t>Сатурна.</a:t>
            </a:r>
          </a:p>
          <a:p>
            <a:endParaRPr lang="ru-RU" sz="1600" dirty="0" smtClean="0">
              <a:solidFill>
                <a:srgbClr val="FF0000"/>
              </a:solidFill>
            </a:endParaRPr>
          </a:p>
          <a:p>
            <a:endParaRPr lang="ru-RU" dirty="0" smtClean="0">
              <a:solidFill>
                <a:srgbClr val="FF0000"/>
              </a:solidFill>
            </a:endParaRPr>
          </a:p>
          <a:p>
            <a:endParaRPr lang="ru-RU"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53"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260648"/>
            <a:ext cx="4968552" cy="1143000"/>
          </a:xfrm>
        </p:spPr>
        <p:txBody>
          <a:bodyPr>
            <a:noAutofit/>
          </a:bodyPr>
          <a:lstStyle/>
          <a:p>
            <a:r>
              <a:rPr lang="ru-RU" sz="7200" b="1" dirty="0" smtClean="0">
                <a:solidFill>
                  <a:schemeClr val="accent1">
                    <a:lumMod val="40000"/>
                    <a:lumOff val="60000"/>
                  </a:schemeClr>
                </a:solidFill>
                <a:latin typeface="Segoe Script" pitchFamily="34" charset="0"/>
              </a:rPr>
              <a:t>Юпитер</a:t>
            </a:r>
            <a:endParaRPr lang="ru-RU" sz="7200" b="1" dirty="0">
              <a:solidFill>
                <a:schemeClr val="accent1">
                  <a:lumMod val="40000"/>
                  <a:lumOff val="60000"/>
                </a:schemeClr>
              </a:solidFill>
              <a:latin typeface="Segoe Script" pitchFamily="34" charset="0"/>
            </a:endParaRPr>
          </a:p>
        </p:txBody>
      </p:sp>
      <p:pic>
        <p:nvPicPr>
          <p:cNvPr id="6" name="Содержимое 5" descr="org_sgpd200.png"/>
          <p:cNvPicPr>
            <a:picLocks noGrp="1" noChangeAspect="1"/>
          </p:cNvPicPr>
          <p:nvPr>
            <p:ph idx="1"/>
          </p:nvPr>
        </p:nvPicPr>
        <p:blipFill>
          <a:blip r:embed="rId2" cstate="screen"/>
          <a:stretch>
            <a:fillRect/>
          </a:stretch>
        </p:blipFill>
        <p:spPr>
          <a:xfrm>
            <a:off x="-1" y="980728"/>
            <a:ext cx="5996617" cy="5162916"/>
          </a:xfrm>
          <a:prstGeom prst="ellipse">
            <a:avLst/>
          </a:prstGeom>
          <a:ln>
            <a:noFill/>
          </a:ln>
          <a:effectLst>
            <a:softEdge rad="112500"/>
          </a:effectLst>
        </p:spPr>
      </p:pic>
      <p:sp>
        <p:nvSpPr>
          <p:cNvPr id="7" name="Прямоугольник 6"/>
          <p:cNvSpPr/>
          <p:nvPr/>
        </p:nvSpPr>
        <p:spPr>
          <a:xfrm>
            <a:off x="5652120" y="1340768"/>
            <a:ext cx="3491880" cy="3570208"/>
          </a:xfrm>
          <a:prstGeom prst="rect">
            <a:avLst/>
          </a:prstGeom>
        </p:spPr>
        <p:txBody>
          <a:bodyPr wrap="square">
            <a:spAutoFit/>
          </a:bodyPr>
          <a:lstStyle/>
          <a:p>
            <a:r>
              <a:rPr lang="ru-RU" dirty="0" smtClean="0"/>
              <a:t>  </a:t>
            </a:r>
            <a:r>
              <a:rPr lang="ru-RU" dirty="0" smtClean="0">
                <a:solidFill>
                  <a:schemeClr val="accent1">
                    <a:lumMod val="40000"/>
                    <a:lumOff val="60000"/>
                  </a:schemeClr>
                </a:solidFill>
              </a:rPr>
              <a:t> </a:t>
            </a:r>
            <a:r>
              <a:rPr lang="ru-RU" sz="1600" b="1" dirty="0" smtClean="0">
                <a:solidFill>
                  <a:schemeClr val="accent1">
                    <a:lumMod val="40000"/>
                    <a:lumOff val="60000"/>
                  </a:schemeClr>
                </a:solidFill>
              </a:rPr>
              <a:t>Юпитер  – Юпитер – пятая планета от Солнца, крупнейшая в Солнечной системе. Ее объем в 1300 раз больше объема Земли. Принадлежит к газовым гигантам. </a:t>
            </a:r>
          </a:p>
          <a:p>
            <a:r>
              <a:rPr lang="ru-RU" sz="1600" b="1" dirty="0" smtClean="0">
                <a:solidFill>
                  <a:schemeClr val="accent1">
                    <a:lumMod val="40000"/>
                    <a:lumOff val="60000"/>
                  </a:schemeClr>
                </a:solidFill>
              </a:rPr>
              <a:t>Вес на Юпитере увеличивается почти в 3 раза!</a:t>
            </a:r>
          </a:p>
          <a:p>
            <a:r>
              <a:rPr lang="ru-RU" sz="1600" b="1" dirty="0" smtClean="0">
                <a:solidFill>
                  <a:schemeClr val="accent1">
                    <a:lumMod val="40000"/>
                    <a:lumOff val="60000"/>
                  </a:schemeClr>
                </a:solidFill>
              </a:rPr>
              <a:t>Сутки примерно равны 9 – 10 часа. А год 12 лет!</a:t>
            </a:r>
          </a:p>
          <a:p>
            <a:r>
              <a:rPr lang="ru-RU" sz="1600" b="1" dirty="0" smtClean="0">
                <a:solidFill>
                  <a:schemeClr val="accent1">
                    <a:lumMod val="40000"/>
                    <a:lumOff val="60000"/>
                  </a:schemeClr>
                </a:solidFill>
              </a:rPr>
              <a:t> Знаете ли вы, дети , что у Юпитера есть кольца? Их можно различить только на фоне Солнца. Это потому, что свет от Солнца подсвечивает их для нас.</a:t>
            </a:r>
            <a:endParaRPr lang="ru-RU" sz="1600" b="1" dirty="0">
              <a:solidFill>
                <a:schemeClr val="accent1">
                  <a:lumMod val="40000"/>
                  <a:lumOff val="6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616624" cy="1143000"/>
          </a:xfrm>
        </p:spPr>
        <p:txBody>
          <a:bodyPr>
            <a:normAutofit/>
          </a:bodyPr>
          <a:lstStyle/>
          <a:p>
            <a:r>
              <a:rPr lang="ru-RU" sz="6600" b="1" dirty="0" smtClean="0">
                <a:solidFill>
                  <a:schemeClr val="accent6">
                    <a:lumMod val="20000"/>
                    <a:lumOff val="80000"/>
                  </a:schemeClr>
                </a:solidFill>
                <a:latin typeface="Segoe Script" pitchFamily="34" charset="0"/>
              </a:rPr>
              <a:t>Сатурн </a:t>
            </a:r>
            <a:endParaRPr lang="ru-RU" sz="6600" b="1" dirty="0">
              <a:solidFill>
                <a:schemeClr val="accent6">
                  <a:lumMod val="20000"/>
                  <a:lumOff val="80000"/>
                </a:schemeClr>
              </a:solidFill>
              <a:latin typeface="Segoe Script" pitchFamily="34" charset="0"/>
            </a:endParaRPr>
          </a:p>
        </p:txBody>
      </p:sp>
      <p:pic>
        <p:nvPicPr>
          <p:cNvPr id="4" name="Содержимое 3" descr="122960641_5174086_.jpg"/>
          <p:cNvPicPr>
            <a:picLocks noGrp="1" noChangeAspect="1"/>
          </p:cNvPicPr>
          <p:nvPr>
            <p:ph idx="1"/>
          </p:nvPr>
        </p:nvPicPr>
        <p:blipFill>
          <a:blip r:embed="rId2" cstate="screen"/>
          <a:stretch>
            <a:fillRect/>
          </a:stretch>
        </p:blipFill>
        <p:spPr>
          <a:xfrm>
            <a:off x="-108520" y="2344968"/>
            <a:ext cx="7020272" cy="4513032"/>
          </a:xfrm>
          <a:prstGeom prst="ellipse">
            <a:avLst/>
          </a:prstGeom>
          <a:ln>
            <a:noFill/>
          </a:ln>
          <a:effectLst>
            <a:softEdge rad="112500"/>
          </a:effectLst>
        </p:spPr>
      </p:pic>
      <p:sp>
        <p:nvSpPr>
          <p:cNvPr id="5" name="Прямоугольник 4"/>
          <p:cNvSpPr/>
          <p:nvPr/>
        </p:nvSpPr>
        <p:spPr>
          <a:xfrm>
            <a:off x="251520" y="1052736"/>
            <a:ext cx="8640960" cy="923330"/>
          </a:xfrm>
          <a:prstGeom prst="rect">
            <a:avLst/>
          </a:prstGeom>
        </p:spPr>
        <p:txBody>
          <a:bodyPr wrap="square">
            <a:spAutoFit/>
          </a:bodyPr>
          <a:lstStyle/>
          <a:p>
            <a:r>
              <a:rPr lang="ru-RU" dirty="0" smtClean="0">
                <a:solidFill>
                  <a:schemeClr val="accent6">
                    <a:lumMod val="20000"/>
                    <a:lumOff val="80000"/>
                  </a:schemeClr>
                </a:solidFill>
              </a:rPr>
              <a:t>  </a:t>
            </a:r>
            <a:r>
              <a:rPr lang="ru-RU" b="1" dirty="0" smtClean="0">
                <a:solidFill>
                  <a:schemeClr val="accent6">
                    <a:lumMod val="20000"/>
                    <a:lumOff val="80000"/>
                  </a:schemeClr>
                </a:solidFill>
              </a:rPr>
              <a:t>Сатурн</a:t>
            </a:r>
            <a:r>
              <a:rPr lang="ru-RU" dirty="0" smtClean="0">
                <a:solidFill>
                  <a:schemeClr val="accent6">
                    <a:lumMod val="20000"/>
                    <a:lumOff val="80000"/>
                  </a:schemeClr>
                </a:solidFill>
              </a:rPr>
              <a:t>  – шестая планета от Солнца и вторая по размерам планета в Солнечной системе после Юпитера. Сутки на Сатурне равняются 10 часам 34 минутам 13 секундам.  А год 29 лет!</a:t>
            </a:r>
          </a:p>
        </p:txBody>
      </p:sp>
      <p:sp>
        <p:nvSpPr>
          <p:cNvPr id="6" name="Прямоугольник 5"/>
          <p:cNvSpPr/>
          <p:nvPr/>
        </p:nvSpPr>
        <p:spPr>
          <a:xfrm>
            <a:off x="5868144" y="2636912"/>
            <a:ext cx="3275856" cy="3293209"/>
          </a:xfrm>
          <a:prstGeom prst="rect">
            <a:avLst/>
          </a:prstGeom>
        </p:spPr>
        <p:txBody>
          <a:bodyPr wrap="square">
            <a:spAutoFit/>
          </a:bodyPr>
          <a:lstStyle/>
          <a:p>
            <a:r>
              <a:rPr lang="ru-RU" sz="1600" dirty="0" smtClean="0">
                <a:solidFill>
                  <a:schemeClr val="accent6">
                    <a:lumMod val="20000"/>
                    <a:lumOff val="80000"/>
                  </a:schemeClr>
                </a:solidFill>
              </a:rPr>
              <a:t>Кроме колец вокруг Сатурна движутся 15 спутников. Самый крупный из них - Титан чуть-чуть меньше Меркурия. Плотная атмосфера Титана значительно толще земной и почти полностью состоит из азота, она не позволила увидеть поверхность спутника, но учёные предполагают, что внутреннее строение Титана схоже со строением Земли. Температура у его поверхности ниже минус 200 градусов.</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333</Words>
  <Application>Microsoft Office PowerPoint</Application>
  <PresentationFormat>Экран (4:3)</PresentationFormat>
  <Paragraphs>53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   МДОАУ «ЦРР – детский сад № 104 «Золотая рыбка» г. Орска»   ДЕКАДА «Юные покорители космоса»</vt:lpstr>
      <vt:lpstr>ПЛАНЕТЫ СОЛНЕЧНОЙ СИСТЕМЫ</vt:lpstr>
      <vt:lpstr>Солнце </vt:lpstr>
      <vt:lpstr>Слайд 4</vt:lpstr>
      <vt:lpstr>Венера</vt:lpstr>
      <vt:lpstr>Земля</vt:lpstr>
      <vt:lpstr>Марс</vt:lpstr>
      <vt:lpstr>Юпитер</vt:lpstr>
      <vt:lpstr>Сатурн </vt:lpstr>
      <vt:lpstr>Уран</vt:lpstr>
      <vt:lpstr>Нептун</vt:lpstr>
      <vt:lpstr>Плутон</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 ღღღ♥♥♥ ღღღ АРАПОВЫ</cp:lastModifiedBy>
  <cp:revision>28</cp:revision>
  <dcterms:modified xsi:type="dcterms:W3CDTF">2021-04-01T15:10:52Z</dcterms:modified>
</cp:coreProperties>
</file>