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57" r:id="rId4"/>
    <p:sldId id="260" r:id="rId5"/>
    <p:sldId id="261" r:id="rId6"/>
    <p:sldId id="262" r:id="rId7"/>
    <p:sldId id="268" r:id="rId8"/>
    <p:sldId id="269" r:id="rId9"/>
    <p:sldId id="270" r:id="rId10"/>
    <p:sldId id="264" r:id="rId11"/>
    <p:sldId id="265" r:id="rId12"/>
    <p:sldId id="267" r:id="rId13"/>
    <p:sldId id="259" r:id="rId14"/>
    <p:sldId id="271" r:id="rId15"/>
    <p:sldId id="273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17.png"/><Relationship Id="rId9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31" y="1812"/>
            <a:ext cx="9199174" cy="6856188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226" y="4293096"/>
            <a:ext cx="8842869" cy="309634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АРАПОВА ЕКАТЕРИНА ВИТАЛЬЕВНА воспитатель  ВКК</a:t>
            </a:r>
            <a:endParaRPr lang="ru-RU" sz="3600" b="1" dirty="0">
              <a:ln w="6600">
                <a:solidFill>
                  <a:schemeClr val="accent2"/>
                </a:solidFill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«МДОАУ «ЦРР – детский сад №  104» г. </a:t>
            </a:r>
            <a:r>
              <a:rPr lang="ru-RU" sz="3200" b="1" dirty="0" smtClean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Орска</a:t>
            </a:r>
            <a:endParaRPr lang="ru-RU" sz="3200" b="1" dirty="0">
              <a:ln w="6600">
                <a:solidFill>
                  <a:schemeClr val="accent2"/>
                </a:solidFill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endParaRPr lang="ru-RU" sz="3600" b="1" dirty="0">
              <a:solidFill>
                <a:srgbClr val="7030A0"/>
              </a:solidFill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-9232" y="620688"/>
            <a:ext cx="941578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</a:t>
            </a:r>
          </a:p>
          <a:p>
            <a:pPr algn="ctr"/>
            <a:r>
              <a:rPr lang="ru-RU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«ПРОЕКТНАЯ ТЕХНОЛОГИЯ: </a:t>
            </a:r>
          </a:p>
          <a:p>
            <a:pPr algn="ctr"/>
            <a:r>
              <a:rPr lang="ru-RU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«Пять П»</a:t>
            </a:r>
            <a:endParaRPr lang="ru-RU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36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43" y="1812"/>
            <a:ext cx="9230885" cy="6856188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0573" y="650305"/>
            <a:ext cx="8813915" cy="5875039"/>
          </a:xfrm>
        </p:spPr>
        <p:txBody>
          <a:bodyPr>
            <a:normAutofit/>
          </a:bodyPr>
          <a:lstStyle/>
          <a:p>
            <a:endParaRPr lang="ru-RU" sz="2800" b="1" u="sng" dirty="0" smtClean="0">
              <a:solidFill>
                <a:srgbClr val="7030A0"/>
              </a:solidFill>
            </a:endParaRPr>
          </a:p>
          <a:p>
            <a:endParaRPr lang="ru-RU" sz="2800" b="1" u="sng" dirty="0">
              <a:solidFill>
                <a:srgbClr val="7030A0"/>
              </a:solidFill>
            </a:endParaRPr>
          </a:p>
          <a:p>
            <a:pPr algn="ctr"/>
            <a:r>
              <a:rPr lang="ru-RU" sz="36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Способы разработки проектов: </a:t>
            </a:r>
          </a:p>
          <a:p>
            <a:pPr algn="ctr"/>
            <a:r>
              <a:rPr lang="ru-RU" sz="4800" b="1" u="sng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«Модель трех вопросов» </a:t>
            </a:r>
          </a:p>
          <a:p>
            <a:endParaRPr lang="ru-RU" sz="3600" b="1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ru-RU" sz="36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• Что мы знаем? </a:t>
            </a:r>
          </a:p>
          <a:p>
            <a:r>
              <a:rPr lang="ru-RU" sz="36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• Что мы хотим узнать? </a:t>
            </a:r>
          </a:p>
          <a:p>
            <a:r>
              <a:rPr lang="ru-RU" sz="36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• Как узнаем об этом?</a:t>
            </a:r>
          </a:p>
          <a:p>
            <a:endParaRPr lang="ru-RU" sz="2800" b="1" u="sng" dirty="0" smtClean="0">
              <a:solidFill>
                <a:srgbClr val="7030A0"/>
              </a:solidFill>
            </a:endParaRPr>
          </a:p>
          <a:p>
            <a:pPr algn="ctr"/>
            <a:endParaRPr lang="ru-RU" sz="3600" b="1" dirty="0" smtClean="0">
              <a:solidFill>
                <a:srgbClr val="7030A0"/>
              </a:solidFill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79635" y="188640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197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99" y="0"/>
            <a:ext cx="9253599" cy="687860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79635" y="188640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467544" y="561188"/>
            <a:ext cx="7848872" cy="5886655"/>
            <a:chOff x="467544" y="561188"/>
            <a:chExt cx="7848872" cy="5886655"/>
          </a:xfrm>
        </p:grpSpPr>
        <p:pic>
          <p:nvPicPr>
            <p:cNvPr id="1028" name="Picture 4" descr="https://ds04.infourok.ru/uploads/ex/10c2/00020c91-75f21602/img9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561188"/>
              <a:ext cx="7848872" cy="5886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Овал 7"/>
            <p:cNvSpPr/>
            <p:nvPr/>
          </p:nvSpPr>
          <p:spPr>
            <a:xfrm>
              <a:off x="2987824" y="3140968"/>
              <a:ext cx="23762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rgbClr val="FF0000"/>
                  </a:solidFill>
                </a:rPr>
                <a:t>ПРОЕКТ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972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479635" y="188640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11" y="1812"/>
            <a:ext cx="9253599" cy="6856188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972" y="4785684"/>
            <a:ext cx="1875807" cy="166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5"/>
          <a:stretch/>
        </p:blipFill>
        <p:spPr bwMode="auto">
          <a:xfrm>
            <a:off x="6630053" y="980728"/>
            <a:ext cx="1535448" cy="142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5"/>
          <a:stretch/>
        </p:blipFill>
        <p:spPr bwMode="auto">
          <a:xfrm>
            <a:off x="794190" y="692696"/>
            <a:ext cx="1469191" cy="1696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798825"/>
            <a:ext cx="1885476" cy="164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"/>
          <a:stretch/>
        </p:blipFill>
        <p:spPr bwMode="auto">
          <a:xfrm>
            <a:off x="4664365" y="980728"/>
            <a:ext cx="1626769" cy="140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4" t="1946" r="21771" b="57653"/>
          <a:stretch/>
        </p:blipFill>
        <p:spPr>
          <a:xfrm rot="5400000">
            <a:off x="2768662" y="957198"/>
            <a:ext cx="1397897" cy="145166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3" t="2681" r="23041" b="58469"/>
          <a:stretch/>
        </p:blipFill>
        <p:spPr>
          <a:xfrm rot="5400000">
            <a:off x="986488" y="4754071"/>
            <a:ext cx="1656184" cy="170218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923686" y="2967335"/>
            <a:ext cx="5296643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Использование элементов</a:t>
            </a:r>
          </a:p>
          <a:p>
            <a:pPr algn="ctr"/>
            <a:r>
              <a:rPr lang="ru-RU" sz="2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«Методы исследования» </a:t>
            </a:r>
          </a:p>
          <a:p>
            <a:pPr algn="ctr"/>
            <a:r>
              <a:rPr lang="ru-RU" sz="2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Савенкова  Александра Ильича</a:t>
            </a:r>
            <a:endParaRPr lang="ru-RU" sz="2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551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99" y="0"/>
            <a:ext cx="9253599" cy="6878604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548680"/>
            <a:ext cx="8892480" cy="5832648"/>
          </a:xfrm>
        </p:spPr>
        <p:txBody>
          <a:bodyPr>
            <a:normAutofit/>
          </a:bodyPr>
          <a:lstStyle/>
          <a:p>
            <a:pPr algn="ctr"/>
            <a:endParaRPr lang="ru-RU" sz="3600" b="1" dirty="0" smtClean="0">
              <a:solidFill>
                <a:srgbClr val="7030A0"/>
              </a:solidFill>
            </a:endParaRPr>
          </a:p>
          <a:p>
            <a:pPr algn="ctr"/>
            <a:endParaRPr lang="ru-RU" sz="3600" b="1" dirty="0" smtClean="0">
              <a:solidFill>
                <a:srgbClr val="7030A0"/>
              </a:solidFill>
            </a:endParaRPr>
          </a:p>
          <a:p>
            <a:pPr algn="ctr"/>
            <a:r>
              <a:rPr lang="ru-RU" sz="43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ПРОЕКТ – ЭТО СПЕЦИАЛЬНО ОРГАНИЗОВАННЫЙ ВЗРОСЛЫМ И ВЫПОЛНЯЕМЫЙ ДЕТЬМИ КОМПЛЕКС ДЕЙСТВИЙ, </a:t>
            </a:r>
          </a:p>
          <a:p>
            <a:pPr algn="ctr"/>
            <a:r>
              <a:rPr lang="ru-RU" sz="43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ЗАВЕРШАЮЩИЙСЯ СОЗДАНИЕМ ТВОРЧЕСКИХ РАБОТ.</a:t>
            </a:r>
          </a:p>
          <a:p>
            <a:pPr algn="ctr"/>
            <a:endParaRPr lang="ru-RU" sz="3600" b="1" dirty="0" smtClean="0">
              <a:solidFill>
                <a:srgbClr val="7030A0"/>
              </a:solidFill>
            </a:endParaRPr>
          </a:p>
          <a:p>
            <a:pPr algn="ctr"/>
            <a:endParaRPr lang="ru-RU" sz="3600" b="1" dirty="0" smtClean="0">
              <a:solidFill>
                <a:srgbClr val="7030A0"/>
              </a:solidFill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79635" y="188640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133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99" y="0"/>
            <a:ext cx="9253599" cy="6878604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0573" y="332656"/>
            <a:ext cx="8813915" cy="6120680"/>
          </a:xfrm>
        </p:spPr>
        <p:txBody>
          <a:bodyPr>
            <a:normAutofit/>
          </a:bodyPr>
          <a:lstStyle/>
          <a:p>
            <a:endParaRPr lang="ru-RU" sz="2800" b="1" u="sng" dirty="0" smtClean="0">
              <a:solidFill>
                <a:srgbClr val="7030A0"/>
              </a:solidFill>
            </a:endParaRPr>
          </a:p>
          <a:p>
            <a:pPr algn="ctr"/>
            <a:r>
              <a:rPr lang="ru-RU" sz="160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12800" b="1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endParaRPr lang="ru-RU" sz="2800" b="1" u="sng" dirty="0" smtClean="0">
              <a:solidFill>
                <a:srgbClr val="7030A0"/>
              </a:solidFill>
            </a:endParaRPr>
          </a:p>
          <a:p>
            <a:pPr algn="ctr"/>
            <a:endParaRPr lang="ru-RU" sz="3600" b="1" dirty="0" smtClean="0">
              <a:solidFill>
                <a:srgbClr val="7030A0"/>
              </a:solidFill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79635" y="188640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29" y1="8611" x2="25521" y2="19722"/>
                        <a14:foregroundMark x1="53333" y1="10000" x2="69271" y2="21111"/>
                        <a14:foregroundMark x1="80000" y1="71250" x2="90417" y2="82778"/>
                        <a14:foregroundMark x1="25521" y1="9306" x2="17708" y2="22222"/>
                        <a14:foregroundMark x1="12292" y1="16806" x2="18958" y2="4306"/>
                        <a14:foregroundMark x1="19896" y1="5278" x2="20313" y2="6111"/>
                        <a14:foregroundMark x1="9896" y1="63056" x2="13542" y2="77778"/>
                        <a14:foregroundMark x1="2188" y1="74583" x2="18542" y2="72778"/>
                        <a14:foregroundMark x1="18021" y1="85278" x2="43854" y2="89583"/>
                        <a14:foregroundMark x1="28438" y1="63056" x2="37708" y2="61250"/>
                        <a14:foregroundMark x1="42188" y1="72778" x2="45000" y2="66250"/>
                        <a14:foregroundMark x1="35000" y1="30139" x2="42188" y2="37500"/>
                        <a14:foregroundMark x1="68958" y1="60139" x2="70417" y2="64167"/>
                        <a14:foregroundMark x1="78750" y1="82083" x2="96250" y2="75972"/>
                        <a14:foregroundMark x1="14479" y1="22917" x2="29063" y2="18056"/>
                        <a14:foregroundMark x1="8438" y1="36389" x2="30938" y2="47917"/>
                        <a14:foregroundMark x1="55417" y1="33889" x2="57708" y2="28472"/>
                        <a14:foregroundMark x1="45521" y1="48889" x2="64063" y2="51944"/>
                        <a14:foregroundMark x1="67917" y1="46528" x2="69271" y2="47222"/>
                        <a14:foregroundMark x1="56563" y1="66528" x2="58958" y2="75000"/>
                        <a14:foregroundMark x1="59583" y1="82500" x2="63854" y2="94306"/>
                        <a14:backgroundMark x1="3854" y1="6389" x2="6042" y2="22361"/>
                        <a14:backgroundMark x1="8438" y1="2083" x2="8021" y2="29444"/>
                        <a14:backgroundMark x1="3125" y1="31944" x2="19896" y2="28333"/>
                        <a14:backgroundMark x1="78750" y1="4306" x2="83646" y2="30833"/>
                        <a14:backgroundMark x1="29792" y1="4722" x2="45417" y2="31250"/>
                        <a14:backgroundMark x1="47604" y1="30556" x2="51667" y2="37361"/>
                        <a14:backgroundMark x1="64063" y1="30556" x2="65417" y2="38889"/>
                        <a14:backgroundMark x1="72813" y1="57222" x2="81146" y2="60556"/>
                        <a14:backgroundMark x1="64375" y1="69861" x2="74063" y2="90278"/>
                        <a14:backgroundMark x1="48958" y1="65833" x2="48750" y2="9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2" y="59739"/>
            <a:ext cx="8813915" cy="661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3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99" y="0"/>
            <a:ext cx="9253599" cy="6878604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0573" y="332656"/>
            <a:ext cx="8813915" cy="6120680"/>
          </a:xfrm>
        </p:spPr>
        <p:txBody>
          <a:bodyPr>
            <a:normAutofit/>
          </a:bodyPr>
          <a:lstStyle/>
          <a:p>
            <a:endParaRPr lang="ru-RU" sz="2800" b="1" u="sng" dirty="0" smtClean="0">
              <a:solidFill>
                <a:srgbClr val="7030A0"/>
              </a:solidFill>
            </a:endParaRPr>
          </a:p>
          <a:p>
            <a:pPr algn="ctr"/>
            <a:r>
              <a:rPr lang="ru-RU" sz="160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12800" b="1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endParaRPr lang="ru-RU" sz="2800" b="1" u="sng" dirty="0" smtClean="0">
              <a:solidFill>
                <a:srgbClr val="7030A0"/>
              </a:solidFill>
            </a:endParaRPr>
          </a:p>
          <a:p>
            <a:pPr algn="ctr"/>
            <a:endParaRPr lang="ru-RU" sz="3600" b="1" dirty="0" smtClean="0">
              <a:solidFill>
                <a:srgbClr val="7030A0"/>
              </a:solidFill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79635" y="188640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23411"/>
            <a:ext cx="8069097" cy="623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9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99" y="0"/>
            <a:ext cx="9253599" cy="6878604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0573" y="332656"/>
            <a:ext cx="8813915" cy="6120680"/>
          </a:xfrm>
        </p:spPr>
        <p:txBody>
          <a:bodyPr>
            <a:normAutofit fontScale="25000" lnSpcReduction="20000"/>
          </a:bodyPr>
          <a:lstStyle/>
          <a:p>
            <a:endParaRPr lang="ru-RU" sz="2800" b="1" u="sng" dirty="0" smtClean="0">
              <a:solidFill>
                <a:srgbClr val="7030A0"/>
              </a:solidFill>
            </a:endParaRPr>
          </a:p>
          <a:p>
            <a:pPr algn="ctr"/>
            <a:r>
              <a:rPr lang="ru-RU" sz="160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ВЫВОДЫ: </a:t>
            </a:r>
          </a:p>
          <a:p>
            <a:endParaRPr lang="ru-RU" sz="16000" b="1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1143000" indent="-1143000" algn="l">
              <a:buFont typeface="Wingdings" pitchFamily="2" charset="2"/>
              <a:buChar char="v"/>
            </a:pPr>
            <a:r>
              <a:rPr lang="ru-RU" sz="128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ПРОЕКТНАЯ </a:t>
            </a:r>
            <a:r>
              <a:rPr lang="ru-RU" sz="128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ДЕЯТЕЛЬНОСТЬ ПОМОГАЕТ СВЯЗАТЬ ОБУЧЕНИЕ С </a:t>
            </a:r>
            <a:r>
              <a:rPr lang="ru-RU" sz="128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ЖИЗНЬЮ,</a:t>
            </a:r>
          </a:p>
          <a:p>
            <a:pPr marL="1143000" indent="-1143000" algn="l">
              <a:buFont typeface="Wingdings" pitchFamily="2" charset="2"/>
              <a:buChar char="v"/>
            </a:pPr>
            <a:r>
              <a:rPr lang="ru-RU" sz="128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ФОРМИРУЕТ НАВЫКИ ИССЛЕДОВАТЕЛЬСКОЙ </a:t>
            </a:r>
            <a:r>
              <a:rPr lang="ru-RU" sz="128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ДЕЯТЕЛЬНОСТИ</a:t>
            </a:r>
          </a:p>
          <a:p>
            <a:pPr marL="1143000" indent="-1143000" algn="l">
              <a:buFont typeface="Wingdings" pitchFamily="2" charset="2"/>
              <a:buChar char="v"/>
            </a:pPr>
            <a:r>
              <a:rPr lang="ru-RU" sz="128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РАЗВИВАЕТ </a:t>
            </a:r>
            <a:r>
              <a:rPr lang="ru-RU" sz="128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САМОСТОЯТЕЛЬНОСТЬ</a:t>
            </a:r>
          </a:p>
          <a:p>
            <a:pPr marL="1143000" indent="-1143000" algn="l">
              <a:buFont typeface="Wingdings" pitchFamily="2" charset="2"/>
              <a:buChar char="v"/>
            </a:pPr>
            <a:r>
              <a:rPr lang="ru-RU" sz="128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ПОЗНАВАТЕЛЬНУЮ </a:t>
            </a:r>
            <a:r>
              <a:rPr lang="ru-RU" sz="128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АКТИВНОСТЬ</a:t>
            </a:r>
          </a:p>
          <a:p>
            <a:pPr marL="1143000" indent="-1143000" algn="l">
              <a:buFont typeface="Wingdings" pitchFamily="2" charset="2"/>
              <a:buChar char="v"/>
            </a:pPr>
            <a:r>
              <a:rPr lang="ru-RU" sz="128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УМЕНИЕ </a:t>
            </a:r>
            <a:r>
              <a:rPr lang="ru-RU" sz="128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ПЛАНИРОВАТЬ</a:t>
            </a:r>
          </a:p>
          <a:p>
            <a:pPr marL="1143000" indent="-1143000" algn="l">
              <a:buFont typeface="Wingdings" pitchFamily="2" charset="2"/>
              <a:buChar char="v"/>
            </a:pPr>
            <a:r>
              <a:rPr lang="ru-RU" sz="128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РАБОТАТЬ </a:t>
            </a:r>
            <a:r>
              <a:rPr lang="ru-RU" sz="128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 КОЛЛЕКТИВЕ</a:t>
            </a:r>
          </a:p>
          <a:p>
            <a:pPr marL="1143000" indent="-1143000" algn="l">
              <a:buFont typeface="Wingdings" pitchFamily="2" charset="2"/>
              <a:buChar char="v"/>
            </a:pPr>
            <a:r>
              <a:rPr lang="ru-RU" sz="128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РАЗВИВАЕТ ТВОРЧЕСТВО</a:t>
            </a:r>
            <a:endParaRPr lang="ru-RU" sz="12800" b="1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endParaRPr lang="ru-RU" sz="2800" b="1" u="sng" dirty="0" smtClean="0">
              <a:solidFill>
                <a:srgbClr val="7030A0"/>
              </a:solidFill>
            </a:endParaRPr>
          </a:p>
          <a:p>
            <a:pPr algn="ctr"/>
            <a:endParaRPr lang="ru-RU" sz="3600" b="1" dirty="0" smtClean="0">
              <a:solidFill>
                <a:srgbClr val="7030A0"/>
              </a:solidFill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79635" y="188640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Picture 4" descr="https://cdn.pixabay.com/photo/2013/07/12/14/06/briefcase-147768_128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23"/>
          <a:stretch/>
        </p:blipFill>
        <p:spPr bwMode="auto">
          <a:xfrm>
            <a:off x="7668344" y="218435"/>
            <a:ext cx="1080120" cy="100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09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19" cy="685800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0573" y="188640"/>
            <a:ext cx="8741907" cy="626469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ПРИОРИТЕТНОЕ НАПРАВЛЕНИЕ - </a:t>
            </a:r>
          </a:p>
          <a:p>
            <a:pPr algn="ctr"/>
            <a:r>
              <a:rPr lang="ru-RU" sz="3600" b="1" dirty="0" smtClean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ПРОЕКТНАЯ ДЕЯТЕЛЬНОСТЬ</a:t>
            </a:r>
          </a:p>
          <a:p>
            <a:pPr algn="ctr"/>
            <a:endParaRPr lang="ru-RU" sz="3600" b="1" dirty="0" smtClean="0">
              <a:ln w="6600">
                <a:solidFill>
                  <a:schemeClr val="accent2"/>
                </a:solidFill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endParaRPr lang="ru-RU" sz="3600" b="1" dirty="0" smtClean="0">
              <a:ln w="6600">
                <a:solidFill>
                  <a:schemeClr val="accent2"/>
                </a:solidFill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ru-RU" sz="3600" b="1" dirty="0" smtClean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ПРОЕКТ - ЭТО ИГРА ВСЕРЬЕЗ, </a:t>
            </a:r>
          </a:p>
          <a:p>
            <a:pPr algn="ctr"/>
            <a:r>
              <a:rPr lang="ru-RU" sz="3600" b="1" dirty="0" smtClean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РЕЗУЛЬТАТЫ ЕЁ ЗНАЧИМЫ ДЛЯ ДЕТЕЙ </a:t>
            </a:r>
          </a:p>
          <a:p>
            <a:pPr algn="ctr"/>
            <a:r>
              <a:rPr lang="ru-RU" sz="3600" b="1" dirty="0" smtClean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И ВЗРОСЛЫХ </a:t>
            </a:r>
          </a:p>
          <a:p>
            <a:pPr algn="ctr"/>
            <a:endParaRPr lang="ru-RU" sz="3600" b="1" dirty="0" smtClean="0">
              <a:solidFill>
                <a:srgbClr val="7030A0"/>
              </a:solidFill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79635" y="188640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939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0573" y="188640"/>
            <a:ext cx="8741907" cy="6192688"/>
          </a:xfrm>
        </p:spPr>
        <p:txBody>
          <a:bodyPr>
            <a:normAutofit/>
          </a:bodyPr>
          <a:lstStyle/>
          <a:p>
            <a:pPr algn="ctr"/>
            <a:r>
              <a:rPr lang="ru-RU" sz="3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МЕТОД ПРОЕКТОВ  - ОДНА ИЗ ПЕРСПЕКТИВНЫХ ПЕДАГОГИЧЕСКИХ ТЕХНОЛОГИЙ</a:t>
            </a:r>
          </a:p>
          <a:p>
            <a:pPr algn="ctr"/>
            <a:endParaRPr lang="ru-RU" sz="36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ru-RU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ЦЕЛЬ ПРОЕТНОГО МЕТОДА В ДОУ:</a:t>
            </a:r>
          </a:p>
          <a:p>
            <a:pPr algn="ctr"/>
            <a:r>
              <a:rPr lang="ru-RU" sz="2800" b="1" i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РАЗВИТИЕ СВОБОДНОЙ, ТВОРЧЕСКОЙ ЛИЧНОСТИ РЕБЁНКА, КОТОРАЯ ОПРЕДЕЛЯЕТСЯ ЗАДАЧАМИ РАЗВИТИЯ ДЕЯТЕЛЬНОСТИ ДЕТЕЙ</a:t>
            </a:r>
          </a:p>
          <a:p>
            <a:pPr algn="ctr"/>
            <a:endParaRPr lang="ru-RU" sz="3600" b="1" i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79635" y="188640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179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86" y="-14056"/>
            <a:ext cx="9198686" cy="6893604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0573" y="188640"/>
            <a:ext cx="8813915" cy="6192688"/>
          </a:xfrm>
        </p:spPr>
        <p:txBody>
          <a:bodyPr>
            <a:normAutofit/>
          </a:bodyPr>
          <a:lstStyle/>
          <a:p>
            <a:pPr algn="ctr"/>
            <a:endParaRPr lang="ru-RU" sz="3600" b="1" dirty="0" smtClean="0">
              <a:solidFill>
                <a:srgbClr val="7030A0"/>
              </a:solidFill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79635" y="188640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907704" y="188640"/>
            <a:ext cx="5328592" cy="936104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Проект – это «пять П»</a:t>
            </a:r>
            <a:endParaRPr lang="ru-RU" sz="4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98246" y="1368533"/>
            <a:ext cx="3587468" cy="960167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ПРОБЛЕМА</a:t>
            </a:r>
            <a:endParaRPr lang="ru-RU" sz="4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856233" y="2685312"/>
            <a:ext cx="3258829" cy="1199343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ПРОЕКТИРОВАНИЕ (планирование)</a:t>
            </a:r>
            <a:endParaRPr lang="ru-RU" sz="2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309817" y="5118480"/>
            <a:ext cx="3402667" cy="936104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ПОИСК </a:t>
            </a:r>
          </a:p>
          <a:p>
            <a:pPr algn="ctr"/>
            <a:r>
              <a:rPr lang="ru-RU" sz="2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ИНФОРМАЦИИ</a:t>
            </a:r>
            <a:endParaRPr lang="ru-RU" sz="2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-1" y="2806650"/>
            <a:ext cx="3300237" cy="951782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2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endParaRPr lang="ru-RU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ru-RU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ПРЕЗЕНТАЦИЯ</a:t>
            </a:r>
          </a:p>
          <a:p>
            <a:pPr algn="ctr"/>
            <a:endParaRPr lang="ru-RU" sz="32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endParaRPr lang="ru-RU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67544" y="5123326"/>
            <a:ext cx="3710071" cy="936104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ПРОДУКТ</a:t>
            </a:r>
            <a:endParaRPr lang="ru-RU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059832" y="2608823"/>
            <a:ext cx="2664296" cy="2304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ПОРТФОЛИО ПРОЕКТА –</a:t>
            </a:r>
          </a:p>
          <a:p>
            <a:pPr algn="ctr"/>
            <a:r>
              <a:rPr lang="ru-RU" sz="1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ПАПКА В КОТОРОЙ СОБРАНЫ ВСЕ РАБОЧИЕ МАТЕРИАЛЫ</a:t>
            </a:r>
            <a:endParaRPr lang="ru-RU" sz="1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Круговая стрелка 5"/>
          <p:cNvSpPr/>
          <p:nvPr/>
        </p:nvSpPr>
        <p:spPr>
          <a:xfrm rot="3329339">
            <a:off x="6208626" y="1754632"/>
            <a:ext cx="1152728" cy="908015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Круговая стрелка 15"/>
          <p:cNvSpPr/>
          <p:nvPr/>
        </p:nvSpPr>
        <p:spPr>
          <a:xfrm rot="5902050">
            <a:off x="6510510" y="3965282"/>
            <a:ext cx="1152728" cy="1023522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Круговая стрелка 16"/>
          <p:cNvSpPr/>
          <p:nvPr/>
        </p:nvSpPr>
        <p:spPr>
          <a:xfrm rot="11031944">
            <a:off x="4088002" y="5933708"/>
            <a:ext cx="1152728" cy="908015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Круговая стрелка 17"/>
          <p:cNvSpPr/>
          <p:nvPr/>
        </p:nvSpPr>
        <p:spPr>
          <a:xfrm rot="15612695">
            <a:off x="1140010" y="3949585"/>
            <a:ext cx="1152728" cy="908015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Круговая стрелка 18"/>
          <p:cNvSpPr/>
          <p:nvPr/>
        </p:nvSpPr>
        <p:spPr>
          <a:xfrm rot="18313316">
            <a:off x="1405639" y="1846468"/>
            <a:ext cx="1152728" cy="908015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5"/>
          <a:stretch/>
        </p:blipFill>
        <p:spPr bwMode="auto">
          <a:xfrm>
            <a:off x="5834833" y="1805229"/>
            <a:ext cx="608087" cy="72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"/>
          <a:stretch/>
        </p:blipFill>
        <p:spPr bwMode="auto">
          <a:xfrm>
            <a:off x="6032288" y="6121848"/>
            <a:ext cx="732039" cy="633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4" t="1946" r="21771" b="57653"/>
          <a:stretch/>
        </p:blipFill>
        <p:spPr>
          <a:xfrm rot="5400000">
            <a:off x="5290180" y="6109751"/>
            <a:ext cx="629047" cy="653241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5"/>
          <a:stretch/>
        </p:blipFill>
        <p:spPr bwMode="auto">
          <a:xfrm>
            <a:off x="6869885" y="6131398"/>
            <a:ext cx="691486" cy="643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3" t="2681" r="23041" b="58469"/>
          <a:stretch/>
        </p:blipFill>
        <p:spPr>
          <a:xfrm rot="5400000">
            <a:off x="7675688" y="6135262"/>
            <a:ext cx="630669" cy="648187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295" y="6140575"/>
            <a:ext cx="687414" cy="609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527" y="5960396"/>
            <a:ext cx="838719" cy="733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https://raskrasil.com/wp-content/uploads/Raskrasil.com-Coloring-Pages-Spider-Web-2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249" y="3655021"/>
            <a:ext cx="638142" cy="63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cdn.pixabay.com/photo/2013/07/12/14/06/briefcase-147768_1280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23"/>
          <a:stretch/>
        </p:blipFill>
        <p:spPr bwMode="auto">
          <a:xfrm>
            <a:off x="2633298" y="3465555"/>
            <a:ext cx="742225" cy="69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08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0573" y="404664"/>
            <a:ext cx="8813915" cy="5976664"/>
          </a:xfrm>
        </p:spPr>
        <p:txBody>
          <a:bodyPr>
            <a:normAutofit fontScale="92500"/>
          </a:bodyPr>
          <a:lstStyle/>
          <a:p>
            <a:pPr algn="ctr"/>
            <a:r>
              <a:rPr lang="ru-RU" sz="46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ДЛЯ  ЧЕГО </a:t>
            </a:r>
            <a:r>
              <a:rPr lang="ru-RU" sz="46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НУЖЕН </a:t>
            </a:r>
            <a:r>
              <a:rPr lang="ru-RU" sz="46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ПРОЕКТ </a:t>
            </a:r>
            <a:r>
              <a:rPr lang="ru-RU" sz="46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?</a:t>
            </a:r>
          </a:p>
          <a:p>
            <a:pPr algn="ctr"/>
            <a:endParaRPr lang="ru-RU" sz="3600" b="1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just"/>
            <a:r>
              <a:rPr lang="ru-RU" sz="26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• Предоставляет </a:t>
            </a:r>
            <a:r>
              <a:rPr lang="ru-RU" sz="26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возможность саморазвития и </a:t>
            </a:r>
            <a:r>
              <a:rPr lang="ru-RU" sz="26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самореализации в </a:t>
            </a:r>
            <a:r>
              <a:rPr lang="ru-RU" sz="26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личностно-ориентированном </a:t>
            </a:r>
            <a:r>
              <a:rPr lang="ru-RU" sz="26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взаимодействии </a:t>
            </a:r>
            <a:r>
              <a:rPr lang="ru-RU" sz="26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ребенка и </a:t>
            </a:r>
            <a:r>
              <a:rPr lang="ru-RU" sz="26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взрослого</a:t>
            </a:r>
            <a:r>
              <a:rPr lang="ru-RU" sz="26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влияет на формирование </a:t>
            </a:r>
            <a:r>
              <a:rPr lang="ru-RU" sz="26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социально - коммуникативной </a:t>
            </a:r>
            <a:r>
              <a:rPr lang="ru-RU" sz="26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компетентности </a:t>
            </a:r>
            <a:r>
              <a:rPr lang="ru-RU" sz="26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воспитанников;</a:t>
            </a:r>
            <a:endParaRPr lang="ru-RU" sz="2600" b="1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just"/>
            <a:r>
              <a:rPr lang="ru-RU" sz="26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• Предоставляет </a:t>
            </a:r>
            <a:r>
              <a:rPr lang="ru-RU" sz="26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возможность приобретать умение ставить и </a:t>
            </a:r>
            <a:r>
              <a:rPr lang="ru-RU" sz="26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осознавать </a:t>
            </a:r>
            <a:r>
              <a:rPr lang="ru-RU" sz="26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проблему, решать ее, т.к. ориентирована на </a:t>
            </a:r>
            <a:r>
              <a:rPr lang="ru-RU" sz="26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практически </a:t>
            </a:r>
            <a:r>
              <a:rPr lang="ru-RU" sz="26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методы приобретения </a:t>
            </a:r>
            <a:r>
              <a:rPr lang="ru-RU" sz="26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знаний</a:t>
            </a:r>
            <a:r>
              <a:rPr lang="ru-RU" sz="26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;</a:t>
            </a:r>
          </a:p>
          <a:p>
            <a:pPr algn="just"/>
            <a:r>
              <a:rPr lang="ru-RU" sz="26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• Позволяет </a:t>
            </a:r>
            <a:r>
              <a:rPr lang="ru-RU" sz="26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осуществлять самостоятельный поиск и отбор </a:t>
            </a:r>
            <a:r>
              <a:rPr lang="ru-RU" sz="26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информации</a:t>
            </a:r>
            <a:r>
              <a:rPr lang="ru-RU" sz="26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что влияет на формирование информационной и </a:t>
            </a:r>
            <a:r>
              <a:rPr lang="ru-RU" sz="26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технологической </a:t>
            </a:r>
            <a:r>
              <a:rPr lang="ru-RU" sz="26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компетентностей участников проекта</a:t>
            </a:r>
            <a:r>
              <a:rPr lang="ru-RU" sz="26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b="1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79635" y="188640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030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53" y="-14006"/>
            <a:ext cx="9191453" cy="7043405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0573" y="404664"/>
            <a:ext cx="8813915" cy="5976664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42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Основные этапы педагогической </a:t>
            </a:r>
            <a:r>
              <a:rPr lang="ru-RU" sz="42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технологии </a:t>
            </a:r>
          </a:p>
          <a:p>
            <a:pPr algn="just"/>
            <a:endParaRPr lang="ru-RU" sz="38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  <a:p>
            <a:pPr algn="just"/>
            <a:r>
              <a:rPr lang="ru-RU" sz="38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 1.   </a:t>
            </a:r>
            <a:r>
              <a:rPr lang="ru-RU" sz="3800" b="1" u="sng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Ценностно-ориентированный </a:t>
            </a:r>
            <a:r>
              <a:rPr lang="ru-RU" sz="3800" b="1" u="sng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этап</a:t>
            </a:r>
            <a:r>
              <a:rPr lang="ru-RU" sz="38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 </a:t>
            </a:r>
            <a:endParaRPr lang="ru-RU" sz="38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  <a:p>
            <a:pPr algn="just"/>
            <a:r>
              <a:rPr lang="ru-RU" sz="38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2.    </a:t>
            </a:r>
            <a:r>
              <a:rPr lang="ru-RU" sz="3800" b="1" u="sng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Конструктивный этап  </a:t>
            </a:r>
            <a:endParaRPr lang="ru-RU" sz="3800" b="1" u="sng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  <a:p>
            <a:pPr algn="just"/>
            <a:r>
              <a:rPr lang="ru-RU" sz="38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3</a:t>
            </a:r>
            <a:r>
              <a:rPr lang="ru-RU" sz="38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.    </a:t>
            </a:r>
            <a:r>
              <a:rPr lang="ru-RU" sz="3800" b="1" u="sng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Практический этап</a:t>
            </a:r>
          </a:p>
          <a:p>
            <a:pPr algn="just"/>
            <a:r>
              <a:rPr lang="ru-RU" sz="38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4.    </a:t>
            </a:r>
            <a:r>
              <a:rPr lang="ru-RU" sz="3800" b="1" u="sng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Заключительный </a:t>
            </a:r>
            <a:r>
              <a:rPr lang="ru-RU" sz="3800" b="1" u="sng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этап  </a:t>
            </a:r>
            <a:endParaRPr lang="ru-RU" sz="38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  <a:p>
            <a:pPr algn="just"/>
            <a:r>
              <a:rPr lang="ru-RU" sz="38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5.   </a:t>
            </a:r>
            <a:r>
              <a:rPr lang="ru-RU" sz="3800" b="1" u="sng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Презентационный </a:t>
            </a:r>
            <a:r>
              <a:rPr lang="ru-RU" sz="3800" b="1" u="sng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этап </a:t>
            </a:r>
          </a:p>
          <a:p>
            <a:pPr algn="just"/>
            <a:r>
              <a:rPr lang="ru-RU" sz="38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6.   </a:t>
            </a:r>
            <a:r>
              <a:rPr lang="ru-RU" sz="3800" b="1" u="sng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Оценочно-рефлексивный этап: </a:t>
            </a:r>
          </a:p>
          <a:p>
            <a:pPr algn="just"/>
            <a:r>
              <a:rPr lang="ru-RU" sz="3800" b="1" u="sng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endParaRPr lang="ru-RU" sz="3800" b="1" u="sng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just"/>
            <a:r>
              <a:rPr lang="ru-RU" sz="3600" b="1" dirty="0">
                <a:solidFill>
                  <a:srgbClr val="7030A0"/>
                </a:solidFill>
              </a:rPr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79635" y="188640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288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99" y="0"/>
            <a:ext cx="9253599" cy="6878604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-143347" y="390170"/>
            <a:ext cx="9245963" cy="6120680"/>
          </a:xfrm>
        </p:spPr>
        <p:txBody>
          <a:bodyPr>
            <a:normAutofit fontScale="25000" lnSpcReduction="20000"/>
          </a:bodyPr>
          <a:lstStyle/>
          <a:p>
            <a:endParaRPr lang="ru-RU" sz="2800" b="1" u="sng" dirty="0" smtClean="0">
              <a:solidFill>
                <a:srgbClr val="002060"/>
              </a:solidFill>
            </a:endParaRPr>
          </a:p>
          <a:p>
            <a:pPr algn="ctr"/>
            <a:r>
              <a:rPr lang="ru-RU" sz="176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Типы проектов:</a:t>
            </a:r>
          </a:p>
          <a:p>
            <a:pPr algn="ctr"/>
            <a:endParaRPr lang="ru-RU" sz="11200" b="1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857250" indent="-857250">
              <a:buFont typeface="Wingdings" pitchFamily="2" charset="2"/>
              <a:buChar char="Ø"/>
            </a:pPr>
            <a:r>
              <a:rPr lang="ru-RU" sz="11200" b="1" u="sng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Исследовательски-творческий</a:t>
            </a:r>
          </a:p>
          <a:p>
            <a:pPr marL="857250" indent="-857250">
              <a:buFont typeface="Wingdings" pitchFamily="2" charset="2"/>
              <a:buChar char="Ø"/>
            </a:pPr>
            <a:r>
              <a:rPr lang="ru-RU" sz="11200" b="1" u="sng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(экспериментирование – оформление результатов)</a:t>
            </a:r>
            <a:endParaRPr lang="ru-RU" sz="11200" b="1" u="sng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ru-RU" sz="112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11200" b="1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857250" indent="-857250">
              <a:buFont typeface="Wingdings" pitchFamily="2" charset="2"/>
              <a:buChar char="Ø"/>
            </a:pPr>
            <a:r>
              <a:rPr lang="ru-RU" sz="11200" b="1" u="sng" dirty="0" err="1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Ролево</a:t>
            </a:r>
            <a:r>
              <a:rPr lang="ru-RU" sz="11200" b="1" u="sng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-игровой </a:t>
            </a:r>
          </a:p>
          <a:p>
            <a:r>
              <a:rPr lang="ru-RU" sz="11200" b="1" u="sng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(решение проблемы через игру)</a:t>
            </a:r>
            <a:endParaRPr lang="ru-RU" sz="11200" b="1" u="sng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ru-RU" sz="112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11200" b="1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857250" indent="-857250">
              <a:buFont typeface="Wingdings" pitchFamily="2" charset="2"/>
              <a:buChar char="Ø"/>
            </a:pPr>
            <a:r>
              <a:rPr lang="ru-RU" sz="11200" b="1" u="sng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Информационно-практико- </a:t>
            </a:r>
            <a:r>
              <a:rPr lang="ru-RU" sz="11200" b="1" u="sng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ориентированный (сбор информации и реализация) </a:t>
            </a:r>
            <a:endParaRPr lang="ru-RU" sz="11200" b="1" u="sng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endParaRPr lang="ru-RU" sz="11200" b="1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857250" indent="-857250">
              <a:buFont typeface="Wingdings" pitchFamily="2" charset="2"/>
              <a:buChar char="Ø"/>
            </a:pPr>
            <a:r>
              <a:rPr lang="ru-RU" sz="11200" b="1" u="sng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Творческий </a:t>
            </a:r>
          </a:p>
          <a:p>
            <a:r>
              <a:rPr lang="ru-RU" sz="11200" b="1" u="sng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(подведение итогов, оформление проекта</a:t>
            </a:r>
            <a:r>
              <a:rPr lang="ru-RU" sz="11200" b="1" u="sng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)</a:t>
            </a:r>
            <a:endParaRPr lang="ru-RU" sz="11200" b="1" u="sng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79635" y="188640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441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99" y="0"/>
            <a:ext cx="9253599" cy="6878604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0573" y="908720"/>
            <a:ext cx="8813915" cy="5544616"/>
          </a:xfrm>
        </p:spPr>
        <p:txBody>
          <a:bodyPr>
            <a:normAutofit fontScale="40000" lnSpcReduction="20000"/>
          </a:bodyPr>
          <a:lstStyle/>
          <a:p>
            <a:endParaRPr lang="ru-RU" sz="2800" b="1" u="sng" dirty="0" smtClean="0">
              <a:solidFill>
                <a:srgbClr val="7030A0"/>
              </a:solidFill>
            </a:endParaRPr>
          </a:p>
          <a:p>
            <a:pPr algn="ctr"/>
            <a:r>
              <a:rPr lang="ru-RU" sz="160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Вид </a:t>
            </a:r>
            <a:r>
              <a:rPr lang="ru-RU" sz="160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проектов: </a:t>
            </a:r>
            <a:endParaRPr lang="ru-RU" sz="16000" b="1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1143000" indent="-1143000" algn="l">
              <a:buFont typeface="Wingdings" pitchFamily="2" charset="2"/>
              <a:buChar char="ü"/>
            </a:pPr>
            <a:r>
              <a:rPr lang="ru-RU" sz="111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Комплексный </a:t>
            </a:r>
            <a:endParaRPr lang="ru-RU" sz="11100" b="1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1143000" indent="-1143000" algn="l">
              <a:buFont typeface="Wingdings" pitchFamily="2" charset="2"/>
              <a:buChar char="ü"/>
            </a:pPr>
            <a:r>
              <a:rPr lang="ru-RU" sz="111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Межгрупповой </a:t>
            </a:r>
            <a:endParaRPr lang="ru-RU" sz="11100" b="1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1143000" indent="-1143000" algn="l">
              <a:buFont typeface="Wingdings" pitchFamily="2" charset="2"/>
              <a:buChar char="ü"/>
            </a:pPr>
            <a:r>
              <a:rPr lang="ru-RU" sz="111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Творческий </a:t>
            </a:r>
            <a:endParaRPr lang="ru-RU" sz="11100" b="1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1143000" indent="-1143000" algn="l">
              <a:buFont typeface="Wingdings" pitchFamily="2" charset="2"/>
              <a:buChar char="ü"/>
            </a:pPr>
            <a:r>
              <a:rPr lang="ru-RU" sz="111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111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Групповой </a:t>
            </a:r>
          </a:p>
          <a:p>
            <a:pPr marL="1143000" indent="-1143000" algn="l">
              <a:buFont typeface="Wingdings" pitchFamily="2" charset="2"/>
              <a:buChar char="ü"/>
            </a:pPr>
            <a:r>
              <a:rPr lang="ru-RU" sz="111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111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Индивидуальный </a:t>
            </a:r>
          </a:p>
          <a:p>
            <a:pPr marL="1143000" indent="-1143000" algn="l">
              <a:buFont typeface="Wingdings" pitchFamily="2" charset="2"/>
              <a:buChar char="ü"/>
            </a:pPr>
            <a:r>
              <a:rPr lang="ru-RU" sz="111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111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Исследовательский </a:t>
            </a:r>
          </a:p>
          <a:p>
            <a:endParaRPr lang="ru-RU" sz="2800" b="1" u="sng" dirty="0" smtClean="0">
              <a:solidFill>
                <a:srgbClr val="7030A0"/>
              </a:solidFill>
            </a:endParaRPr>
          </a:p>
          <a:p>
            <a:pPr algn="ctr"/>
            <a:endParaRPr lang="ru-RU" sz="3600" b="1" dirty="0" smtClean="0">
              <a:solidFill>
                <a:srgbClr val="7030A0"/>
              </a:solidFill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79635" y="188640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074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99" y="0"/>
            <a:ext cx="9253599" cy="6878604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0573" y="404664"/>
            <a:ext cx="8813915" cy="6048672"/>
          </a:xfrm>
        </p:spPr>
        <p:txBody>
          <a:bodyPr>
            <a:normAutofit fontScale="25000" lnSpcReduction="20000"/>
          </a:bodyPr>
          <a:lstStyle/>
          <a:p>
            <a:endParaRPr lang="ru-RU" sz="2800" b="1" u="sng" dirty="0" smtClean="0">
              <a:solidFill>
                <a:srgbClr val="7030A0"/>
              </a:solidFill>
            </a:endParaRPr>
          </a:p>
          <a:p>
            <a:pPr algn="ctr"/>
            <a:r>
              <a:rPr lang="ru-RU" sz="160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Длительность проекта </a:t>
            </a:r>
          </a:p>
          <a:p>
            <a:pPr algn="ctr"/>
            <a:endParaRPr lang="ru-RU" sz="16000" b="1" dirty="0" smtClean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1143000" indent="-1143000" algn="l">
              <a:buFont typeface="Wingdings" pitchFamily="2" charset="2"/>
              <a:buChar char="ü"/>
            </a:pPr>
            <a:r>
              <a:rPr lang="ru-RU" sz="160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Краткосрочные </a:t>
            </a:r>
            <a:r>
              <a:rPr lang="ru-RU" sz="160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(1 – 3 недели) </a:t>
            </a:r>
            <a:r>
              <a:rPr lang="ru-RU" sz="160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16000" b="1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1143000" indent="-1143000" algn="l">
              <a:buFont typeface="Wingdings" pitchFamily="2" charset="2"/>
              <a:buChar char="ü"/>
            </a:pPr>
            <a:r>
              <a:rPr lang="ru-RU" sz="160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Средней </a:t>
            </a:r>
            <a:r>
              <a:rPr lang="ru-RU" sz="160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продолжительности </a:t>
            </a:r>
            <a:endParaRPr lang="ru-RU" sz="16000" b="1" dirty="0" smtClean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l"/>
            <a:r>
              <a:rPr lang="ru-RU" sz="160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</a:t>
            </a:r>
            <a:r>
              <a:rPr lang="ru-RU" sz="160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до месяца) </a:t>
            </a:r>
            <a:r>
              <a:rPr lang="ru-RU" sz="160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pPr marL="1143000" indent="-1143000" algn="l">
              <a:buFont typeface="Wingdings" pitchFamily="2" charset="2"/>
              <a:buChar char="ü"/>
            </a:pPr>
            <a:r>
              <a:rPr lang="ru-RU" sz="160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Долгосрочные </a:t>
            </a:r>
          </a:p>
          <a:p>
            <a:pPr algn="l"/>
            <a:r>
              <a:rPr lang="ru-RU" sz="160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</a:t>
            </a:r>
            <a:r>
              <a:rPr lang="ru-RU" sz="160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от месяца до нескольких месяцев) </a:t>
            </a:r>
            <a:endParaRPr lang="ru-RU" sz="16000" b="1" dirty="0" smtClean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1143000" indent="-1143000">
              <a:buFont typeface="Wingdings" pitchFamily="2" charset="2"/>
              <a:buChar char="ü"/>
            </a:pPr>
            <a:endParaRPr lang="ru-RU" sz="16000" b="1" dirty="0">
              <a:solidFill>
                <a:srgbClr val="7030A0"/>
              </a:solidFill>
            </a:endParaRPr>
          </a:p>
          <a:p>
            <a:pPr marL="1143000" indent="-1143000">
              <a:buFont typeface="Wingdings" pitchFamily="2" charset="2"/>
              <a:buChar char="ü"/>
            </a:pPr>
            <a:endParaRPr lang="ru-RU" sz="16000" b="1" dirty="0">
              <a:solidFill>
                <a:srgbClr val="7030A0"/>
              </a:solidFill>
            </a:endParaRPr>
          </a:p>
          <a:p>
            <a:endParaRPr lang="ru-RU" sz="2800" b="1" u="sng" dirty="0" smtClean="0">
              <a:solidFill>
                <a:srgbClr val="7030A0"/>
              </a:solidFill>
            </a:endParaRPr>
          </a:p>
          <a:p>
            <a:pPr algn="ctr"/>
            <a:endParaRPr lang="ru-RU" sz="3600" b="1" dirty="0" smtClean="0">
              <a:solidFill>
                <a:srgbClr val="7030A0"/>
              </a:solidFill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79635" y="188640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370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389</TotalTime>
  <Words>352</Words>
  <Application>Microsoft Office PowerPoint</Application>
  <PresentationFormat>Экран (4:3)</PresentationFormat>
  <Paragraphs>110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Candara</vt:lpstr>
      <vt:lpstr>Symbol</vt:lpstr>
      <vt:lpstr>Times New Roman</vt:lpstr>
      <vt:lpstr>Wingdings</vt:lpstr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Пользователь Windows</cp:lastModifiedBy>
  <cp:revision>30</cp:revision>
  <dcterms:created xsi:type="dcterms:W3CDTF">2022-04-15T15:13:01Z</dcterms:created>
  <dcterms:modified xsi:type="dcterms:W3CDTF">2022-04-27T20:08:45Z</dcterms:modified>
</cp:coreProperties>
</file>