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0" r:id="rId5"/>
    <p:sldId id="259" r:id="rId6"/>
    <p:sldId id="262" r:id="rId7"/>
    <p:sldId id="258" r:id="rId8"/>
    <p:sldId id="267" r:id="rId9"/>
    <p:sldId id="268" r:id="rId10"/>
    <p:sldId id="269" r:id="rId11"/>
    <p:sldId id="270" r:id="rId12"/>
    <p:sldId id="271" r:id="rId13"/>
    <p:sldId id="263" r:id="rId14"/>
    <p:sldId id="266" r:id="rId15"/>
    <p:sldId id="265" r:id="rId16"/>
    <p:sldId id="264" r:id="rId17"/>
    <p:sldId id="274" r:id="rId18"/>
    <p:sldId id="273" r:id="rId19"/>
    <p:sldId id="272" r:id="rId20"/>
    <p:sldId id="275" r:id="rId21"/>
    <p:sldId id="278" r:id="rId22"/>
    <p:sldId id="277" r:id="rId23"/>
    <p:sldId id="276" r:id="rId24"/>
    <p:sldId id="283" r:id="rId25"/>
    <p:sldId id="279" r:id="rId26"/>
    <p:sldId id="282" r:id="rId27"/>
    <p:sldId id="280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46" d="100"/>
          <a:sy n="46" d="100"/>
        </p:scale>
        <p:origin x="-1206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CE6C4-2D72-471E-9143-C09A43724528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4991F-9584-4372-A094-01126B692A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CE6C4-2D72-471E-9143-C09A43724528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4991F-9584-4372-A094-01126B692A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CE6C4-2D72-471E-9143-C09A43724528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4991F-9584-4372-A094-01126B692A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CE6C4-2D72-471E-9143-C09A43724528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4991F-9584-4372-A094-01126B692A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CE6C4-2D72-471E-9143-C09A43724528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4991F-9584-4372-A094-01126B692A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CE6C4-2D72-471E-9143-C09A43724528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4991F-9584-4372-A094-01126B692A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CE6C4-2D72-471E-9143-C09A43724528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4991F-9584-4372-A094-01126B692A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CE6C4-2D72-471E-9143-C09A43724528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4991F-9584-4372-A094-01126B692A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CE6C4-2D72-471E-9143-C09A43724528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4991F-9584-4372-A094-01126B692A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CE6C4-2D72-471E-9143-C09A43724528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4991F-9584-4372-A094-01126B692A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CE6C4-2D72-471E-9143-C09A43724528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4991F-9584-4372-A094-01126B692A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CE6C4-2D72-471E-9143-C09A43724528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4991F-9584-4372-A094-01126B692A8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2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70826957_7-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Модель </a:t>
            </a:r>
            <a:r>
              <a:rPr lang="ru-RU" b="1" dirty="0"/>
              <a:t>создания воспитательной культурной </a:t>
            </a:r>
            <a:r>
              <a:rPr lang="ru-RU" b="1" dirty="0" smtClean="0"/>
              <a:t>среды по патриотическому воспитанию </a:t>
            </a:r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000496" y="4357694"/>
            <a:ext cx="4772036" cy="2143140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 smtClean="0">
                <a:solidFill>
                  <a:schemeClr val="tx1"/>
                </a:solidFill>
              </a:rPr>
              <a:t>Воспитатель ВКК</a:t>
            </a:r>
          </a:p>
          <a:p>
            <a:pPr algn="r"/>
            <a:r>
              <a:rPr lang="ru-RU" sz="2400" b="1" dirty="0" smtClean="0">
                <a:solidFill>
                  <a:schemeClr val="tx1"/>
                </a:solidFill>
              </a:rPr>
              <a:t>Е. В. </a:t>
            </a:r>
            <a:r>
              <a:rPr lang="ru-RU" sz="2400" b="1" dirty="0" err="1" smtClean="0">
                <a:solidFill>
                  <a:schemeClr val="tx1"/>
                </a:solidFill>
              </a:rPr>
              <a:t>Арапова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 algn="r">
              <a:lnSpc>
                <a:spcPct val="110000"/>
              </a:lnSpc>
            </a:pPr>
            <a:endParaRPr lang="ru-RU" sz="2400" b="1" dirty="0">
              <a:solidFill>
                <a:schemeClr val="tx1"/>
              </a:solidFill>
            </a:endParaRPr>
          </a:p>
          <a:p>
            <a:pPr algn="r">
              <a:lnSpc>
                <a:spcPct val="110000"/>
              </a:lnSpc>
            </a:pPr>
            <a:r>
              <a:rPr lang="ru-RU" sz="2400" b="1" dirty="0" smtClean="0">
                <a:solidFill>
                  <a:schemeClr val="tx1"/>
                </a:solidFill>
              </a:rPr>
              <a:t>Орск, 2023</a:t>
            </a:r>
          </a:p>
          <a:p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00034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МДОАУ «ЦРР – детский сад № 104 «Золотая рыбка» г. Орска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70826957_7-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29642" cy="1143000"/>
          </a:xfrm>
        </p:spPr>
        <p:txBody>
          <a:bodyPr>
            <a:normAutofit fontScale="90000"/>
          </a:bodyPr>
          <a:lstStyle/>
          <a:p>
            <a:r>
              <a:rPr lang="ru-RU" i="1" dirty="0"/>
              <a:t>М</a:t>
            </a:r>
            <a:r>
              <a:rPr lang="ru-RU" i="1" dirty="0" smtClean="0"/>
              <a:t>отивированное </a:t>
            </a:r>
            <a:r>
              <a:rPr lang="ru-RU" i="1" dirty="0"/>
              <a:t>взаимодействие взрослых и детей</a:t>
            </a: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	 Здесь </a:t>
            </a:r>
            <a:r>
              <a:rPr lang="ru-RU" dirty="0" smtClean="0"/>
              <a:t>формируется </a:t>
            </a:r>
            <a:r>
              <a:rPr lang="ru-RU" dirty="0"/>
              <a:t>воспитывающее образовательное пространство взаимодействия родителей, педагогов и детей </a:t>
            </a:r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00034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70826957_7-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29642" cy="1143000"/>
          </a:xfrm>
        </p:spPr>
        <p:txBody>
          <a:bodyPr>
            <a:normAutofit/>
          </a:bodyPr>
          <a:lstStyle/>
          <a:p>
            <a:r>
              <a:rPr lang="ru-RU" i="1" dirty="0" smtClean="0"/>
              <a:t>Ресурсы:</a:t>
            </a: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Внешние </a:t>
            </a:r>
            <a:r>
              <a:rPr lang="ru-RU" dirty="0"/>
              <a:t>ресурсы:</a:t>
            </a:r>
          </a:p>
          <a:p>
            <a:pPr lvl="0"/>
            <a:r>
              <a:rPr lang="ru-RU" dirty="0"/>
              <a:t>Опыт работы учреждения по созданию воспитывающей среды.</a:t>
            </a:r>
          </a:p>
          <a:p>
            <a:pPr lvl="0"/>
            <a:r>
              <a:rPr lang="ru-RU" dirty="0"/>
              <a:t>Теоретические основы построения </a:t>
            </a:r>
            <a:r>
              <a:rPr lang="ru-RU" dirty="0" smtClean="0"/>
              <a:t>среды</a:t>
            </a:r>
          </a:p>
          <a:p>
            <a:pPr lvl="0">
              <a:buNone/>
            </a:pPr>
            <a:r>
              <a:rPr lang="ru-RU" dirty="0" smtClean="0"/>
              <a:t>Внутренние </a:t>
            </a:r>
            <a:r>
              <a:rPr lang="ru-RU" dirty="0"/>
              <a:t>ресурсы:</a:t>
            </a:r>
          </a:p>
          <a:p>
            <a:pPr lvl="0"/>
            <a:r>
              <a:rPr lang="ru-RU" dirty="0"/>
              <a:t>Профессиональный потенциал педагогов</a:t>
            </a:r>
          </a:p>
          <a:p>
            <a:pPr lvl="0"/>
            <a:r>
              <a:rPr lang="ru-RU" dirty="0"/>
              <a:t>Потенциальные возможности семьи</a:t>
            </a:r>
          </a:p>
          <a:p>
            <a:pPr lvl="0"/>
            <a:r>
              <a:rPr lang="ru-RU" dirty="0"/>
              <a:t>Материально-техническое обеспечение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00034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70826957_7-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29642" cy="1143000"/>
          </a:xfrm>
        </p:spPr>
        <p:txBody>
          <a:bodyPr>
            <a:noAutofit/>
          </a:bodyPr>
          <a:lstStyle/>
          <a:p>
            <a:r>
              <a:rPr lang="ru-RU" sz="3200" b="1" dirty="0"/>
              <a:t>Основу модели по созданию образовательной среды по  патриотическому воспитанию</a:t>
            </a:r>
            <a:r>
              <a:rPr lang="ru-RU" sz="3200" dirty="0"/>
              <a:t> составляют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Музеи</a:t>
            </a:r>
          </a:p>
          <a:p>
            <a:r>
              <a:rPr lang="ru-RU" dirty="0" smtClean="0"/>
              <a:t>Проекты </a:t>
            </a:r>
          </a:p>
          <a:p>
            <a:r>
              <a:rPr lang="ru-RU" dirty="0" smtClean="0"/>
              <a:t>Праздники и развлечения</a:t>
            </a:r>
          </a:p>
          <a:p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00034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70826957_7-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1" name="Содержимое 10" descr="s_bb2ec49d0692fbb68dc64fec0490ac76.pn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3286148" cy="4000504"/>
          </a:xfrm>
        </p:spPr>
      </p:pic>
      <p:pic>
        <p:nvPicPr>
          <p:cNvPr id="12" name="Содержимое 11" descr="s_de38b88d3ef317ea35c040e3d2748368.pn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357818" y="1"/>
            <a:ext cx="3786182" cy="3929066"/>
          </a:xfr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00034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Рисунок 12" descr="s_40eb507fc6b1e963ba208aa27efb174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7356" y="4031749"/>
            <a:ext cx="5024446" cy="282625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70826957_7-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1" name="Содержимое 10" descr="s_6940c2e44efef7b047d1a05bcb8ec85b.pn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4038600" cy="4038600"/>
          </a:xfrm>
        </p:spPr>
      </p:pic>
      <p:pic>
        <p:nvPicPr>
          <p:cNvPr id="12" name="Содержимое 11" descr="s_a21a75d3f5097ed562a65786fa72b7a5.pn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105400" y="0"/>
            <a:ext cx="4038600" cy="4038600"/>
          </a:xfr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00034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Рисунок 12" descr="s_e9b76b11eb78b09ed93631aa5eb2ec8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1736" y="3743024"/>
            <a:ext cx="4167190" cy="31149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70826957_7-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1" name="Содержимое 10" descr="s_8eeaa7d3435dbea722ddf901f5e24972.pn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17177" r="943" b="11831"/>
          <a:stretch>
            <a:fillRect/>
          </a:stretch>
        </p:blipFill>
        <p:spPr>
          <a:xfrm>
            <a:off x="4357686" y="4293883"/>
            <a:ext cx="4786314" cy="2564117"/>
          </a:xfrm>
        </p:spPr>
      </p:pic>
      <p:pic>
        <p:nvPicPr>
          <p:cNvPr id="12" name="Содержимое 11" descr="s_08702ec5aa744bcc619db7f51c3b4845.pn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857752" y="0"/>
            <a:ext cx="4286248" cy="4286248"/>
          </a:xfr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00034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Рисунок 12" descr="s_35fd4c86fdc601b71e0adf3e8e856c5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2976" y="0"/>
            <a:ext cx="3429000" cy="3429000"/>
          </a:xfrm>
          <a:prstGeom prst="rect">
            <a:avLst/>
          </a:prstGeom>
        </p:spPr>
      </p:pic>
      <p:pic>
        <p:nvPicPr>
          <p:cNvPr id="14" name="Рисунок 13" descr="s_e39acdf4b47e106a7757134647c7fdc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500438"/>
            <a:ext cx="3357562" cy="335756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70826957_7-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1" name="Содержимое 10" descr="s_7549f136d5a7d715948cb58312804329.pn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3071818"/>
            <a:ext cx="4429124" cy="3786182"/>
          </a:xfr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00034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Рисунок 12" descr="s_d71101d0142df6b4ab450263b888de1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686" y="0"/>
            <a:ext cx="4786314" cy="3786214"/>
          </a:xfrm>
          <a:prstGeom prst="rect">
            <a:avLst/>
          </a:prstGeom>
        </p:spPr>
      </p:pic>
      <p:pic>
        <p:nvPicPr>
          <p:cNvPr id="12" name="Содержимое 11" descr="s_a59c819b2727b95bdc80b432926ee3c2.png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072190" y="3786190"/>
            <a:ext cx="3071810" cy="3071810"/>
          </a:xfrm>
        </p:spPr>
      </p:pic>
      <p:pic>
        <p:nvPicPr>
          <p:cNvPr id="14" name="Рисунок 13" descr="s_ad489eb5ef59746672401a6c12cae13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143240" cy="314324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70826957_7-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9" name="Содержимое 8" descr="s_1e87d0fc0813ee6d56d32517a26cf02b.pn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357950" y="0"/>
            <a:ext cx="2786050" cy="4173858"/>
          </a:xfr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928794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Рисунок 11" descr="s_ec5c831f85e2377bdde57f41da39f12d.png"/>
          <p:cNvPicPr>
            <a:picLocks noChangeAspect="1"/>
          </p:cNvPicPr>
          <p:nvPr/>
        </p:nvPicPr>
        <p:blipFill>
          <a:blip r:embed="rId4"/>
          <a:srcRect t="31250" r="2083" b="10416"/>
          <a:stretch>
            <a:fillRect/>
          </a:stretch>
        </p:blipFill>
        <p:spPr>
          <a:xfrm>
            <a:off x="4357654" y="4006550"/>
            <a:ext cx="4786346" cy="2851450"/>
          </a:xfrm>
          <a:prstGeom prst="rect">
            <a:avLst/>
          </a:prstGeom>
        </p:spPr>
      </p:pic>
      <p:pic>
        <p:nvPicPr>
          <p:cNvPr id="14" name="Рисунок 13" descr="s_31835eb9f4f1512a0051ec9db6329ff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28868"/>
            <a:ext cx="4429132" cy="4429132"/>
          </a:xfrm>
          <a:prstGeom prst="rect">
            <a:avLst/>
          </a:prstGeom>
        </p:spPr>
      </p:pic>
      <p:pic>
        <p:nvPicPr>
          <p:cNvPr id="16" name="Содержимое 15" descr="s_11d51a2fe7a1364cac562ed87d069caa.png"/>
          <p:cNvPicPr>
            <a:picLocks noGrp="1" noChangeAspect="1"/>
          </p:cNvPicPr>
          <p:nvPr>
            <p:ph sz="half" idx="2"/>
          </p:nvPr>
        </p:nvPicPr>
        <p:blipFill>
          <a:blip r:embed="rId6"/>
          <a:srcRect t="48094" r="1061"/>
          <a:stretch>
            <a:fillRect/>
          </a:stretch>
        </p:blipFill>
        <p:spPr>
          <a:xfrm>
            <a:off x="0" y="0"/>
            <a:ext cx="4493526" cy="2357430"/>
          </a:xfrm>
        </p:spPr>
      </p:pic>
      <p:pic>
        <p:nvPicPr>
          <p:cNvPr id="17" name="Рисунок 16" descr="s_c682de01ac2869b0015f6ae5e9d10735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0010" y="0"/>
            <a:ext cx="2250284" cy="400050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70826957_7-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9" name="Содержимое 8" descr="s_df383831f16822942a233a298e69f95e.pn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2357430"/>
            <a:ext cx="4038600" cy="2271713"/>
          </a:xfrm>
        </p:spPr>
      </p:pic>
      <p:pic>
        <p:nvPicPr>
          <p:cNvPr id="11" name="Содержимое 10" descr="s_dde393c87179e4ce8274c01086a39680.pn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0" y="4332060"/>
            <a:ext cx="4500562" cy="2525940"/>
          </a:xfr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00034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Рисунок 11" descr="s_f2c0b264ea6fb8fe9aea0f90e863174a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4572000" cy="2571750"/>
          </a:xfrm>
          <a:prstGeom prst="rect">
            <a:avLst/>
          </a:prstGeom>
        </p:spPr>
      </p:pic>
      <p:pic>
        <p:nvPicPr>
          <p:cNvPr id="13" name="Рисунок 12" descr="s_13658da3669fa649dd8c612d0112bf5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1968" y="1357298"/>
            <a:ext cx="4572032" cy="457203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70826957_7-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9" name="Содержимое 8" descr="s_8f81cba55aad438f6efd353a5d5bfab9.pn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572250" y="0"/>
            <a:ext cx="2571750" cy="3429000"/>
          </a:xfrm>
        </p:spPr>
      </p:pic>
      <p:pic>
        <p:nvPicPr>
          <p:cNvPr id="11" name="Содержимое 10" descr="s_51fe5e325a1f942c328030f759c5f8c3.png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l="7382" r="11406"/>
          <a:stretch>
            <a:fillRect/>
          </a:stretch>
        </p:blipFill>
        <p:spPr>
          <a:xfrm>
            <a:off x="0" y="0"/>
            <a:ext cx="4174661" cy="2428868"/>
          </a:xfr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00034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Рисунок 11" descr="s_999efbcff6197ade0c2522aecc3e2669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86058"/>
            <a:ext cx="4071942" cy="4071942"/>
          </a:xfrm>
          <a:prstGeom prst="rect">
            <a:avLst/>
          </a:prstGeom>
        </p:spPr>
      </p:pic>
      <p:pic>
        <p:nvPicPr>
          <p:cNvPr id="13" name="Рисунок 12" descr="s_e0bd9ac779d83c542225de268c6dd8ff.png"/>
          <p:cNvPicPr>
            <a:picLocks noChangeAspect="1"/>
          </p:cNvPicPr>
          <p:nvPr/>
        </p:nvPicPr>
        <p:blipFill>
          <a:blip r:embed="rId6"/>
          <a:srcRect l="21875" t="5000" r="12500" b="18750"/>
          <a:stretch>
            <a:fillRect/>
          </a:stretch>
        </p:blipFill>
        <p:spPr>
          <a:xfrm>
            <a:off x="4643438" y="3500438"/>
            <a:ext cx="3571900" cy="3112656"/>
          </a:xfrm>
          <a:prstGeom prst="rect">
            <a:avLst/>
          </a:prstGeom>
        </p:spPr>
      </p:pic>
      <p:pic>
        <p:nvPicPr>
          <p:cNvPr id="14" name="Рисунок 13" descr="s_dd491cf173ddf905682ff85793189adb.png"/>
          <p:cNvPicPr>
            <a:picLocks noChangeAspect="1"/>
          </p:cNvPicPr>
          <p:nvPr/>
        </p:nvPicPr>
        <p:blipFill>
          <a:blip r:embed="rId7"/>
          <a:srcRect r="-878" b="14583"/>
          <a:stretch>
            <a:fillRect/>
          </a:stretch>
        </p:blipFill>
        <p:spPr>
          <a:xfrm>
            <a:off x="4179544" y="0"/>
            <a:ext cx="2404483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70826957_7-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/>
              <a:t>	</a:t>
            </a:r>
            <a:r>
              <a:rPr lang="ru-RU" dirty="0" smtClean="0"/>
              <a:t>Дошкольный </a:t>
            </a:r>
            <a:r>
              <a:rPr lang="ru-RU" dirty="0"/>
              <a:t>возраст - важнейший этап развития и воспитания личности. Это период приобщения ребенка к познанию окружающего мира, период его начальной социализации. Именно в этом возрасте активизируется самостоятельность мышления, развивается познавательный интерес детей и любознательность. 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00034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70826957_7-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00034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7" name="Содержимое 16" descr="s_270f2e827facc4c3c9f7760090dff53a.pn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23939"/>
          <a:stretch>
            <a:fillRect/>
          </a:stretch>
        </p:blipFill>
        <p:spPr>
          <a:xfrm>
            <a:off x="5105400" y="3786190"/>
            <a:ext cx="4038600" cy="3071810"/>
          </a:xfrm>
        </p:spPr>
      </p:pic>
      <p:pic>
        <p:nvPicPr>
          <p:cNvPr id="16" name="Содержимое 15" descr="s_0f3e67bd33288c383a11c1e5843c7160.png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5126354" cy="6858000"/>
          </a:xfrm>
        </p:spPr>
      </p:pic>
      <p:pic>
        <p:nvPicPr>
          <p:cNvPr id="18" name="Рисунок 17" descr="s_10c9e5c85d6eba6c82620a6f00d4f12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3504" y="0"/>
            <a:ext cx="4000496" cy="400049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70826957_7-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00034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Содержимое 10" descr="s_3690f1a6dcf1515d317c1f2d71fc5c3b.pn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17732" t="7687" b="11600"/>
          <a:stretch>
            <a:fillRect/>
          </a:stretch>
        </p:blipFill>
        <p:spPr>
          <a:xfrm>
            <a:off x="5357818" y="1888590"/>
            <a:ext cx="3786182" cy="4969410"/>
          </a:xfrm>
        </p:spPr>
      </p:pic>
      <p:pic>
        <p:nvPicPr>
          <p:cNvPr id="9" name="Содержимое 8" descr="s_dbb63afee9d236072380c34f46046acc.png"/>
          <p:cNvPicPr>
            <a:picLocks noGrp="1" noChangeAspect="1"/>
          </p:cNvPicPr>
          <p:nvPr>
            <p:ph sz="half" idx="1"/>
          </p:nvPr>
        </p:nvPicPr>
        <p:blipFill>
          <a:blip r:embed="rId4"/>
          <a:srcRect t="22895" r="11429" b="14143"/>
          <a:stretch>
            <a:fillRect/>
          </a:stretch>
        </p:blipFill>
        <p:spPr>
          <a:xfrm>
            <a:off x="0" y="0"/>
            <a:ext cx="5368590" cy="2857496"/>
          </a:xfrm>
        </p:spPr>
      </p:pic>
      <p:pic>
        <p:nvPicPr>
          <p:cNvPr id="12" name="Рисунок 11" descr="s_f1e0f49c9886a86f900cee7a4fc357b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57496"/>
            <a:ext cx="4000504" cy="400050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70826957_7-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00034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Содержимое 8" descr="s_0a4d5c4f47b3129a05a7629c61e77480.pn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3643306" cy="3643306"/>
          </a:xfrm>
        </p:spPr>
      </p:pic>
      <p:pic>
        <p:nvPicPr>
          <p:cNvPr id="12" name="Рисунок 11" descr="s_71cc786b5c220dea54acc56dd74fec1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14686"/>
            <a:ext cx="3643314" cy="3643314"/>
          </a:xfrm>
          <a:prstGeom prst="rect">
            <a:avLst/>
          </a:prstGeom>
        </p:spPr>
      </p:pic>
      <p:pic>
        <p:nvPicPr>
          <p:cNvPr id="13" name="Рисунок 12" descr="s_10c9e5c85d6eba6c82620a6f00d4f12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7818" y="3071818"/>
            <a:ext cx="3786182" cy="3786182"/>
          </a:xfrm>
          <a:prstGeom prst="rect">
            <a:avLst/>
          </a:prstGeom>
        </p:spPr>
      </p:pic>
      <p:pic>
        <p:nvPicPr>
          <p:cNvPr id="11" name="Содержимое 10" descr="s_9f9905e9f4c3e040221fcfd54178c18a.png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5386390" y="0"/>
            <a:ext cx="3757610" cy="375761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70826957_7-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00034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Содержимое 10" descr="s_89a1f3cfe4662b7e249b400250ea09c8.pn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05400" y="2819400"/>
            <a:ext cx="4038600" cy="4038600"/>
          </a:xfrm>
        </p:spPr>
      </p:pic>
      <p:pic>
        <p:nvPicPr>
          <p:cNvPr id="12" name="Рисунок 11" descr="s_a338e9c6f70902a57adf04bcdc521c4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2058" y="0"/>
            <a:ext cx="4071942" cy="4071942"/>
          </a:xfrm>
          <a:prstGeom prst="rect">
            <a:avLst/>
          </a:prstGeom>
        </p:spPr>
      </p:pic>
      <p:pic>
        <p:nvPicPr>
          <p:cNvPr id="9" name="Содержимое 8" descr="s_3f8f61602e6869eb33c48e15b23bcece.png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4038600" cy="4038600"/>
          </a:xfrm>
        </p:spPr>
      </p:pic>
      <p:pic>
        <p:nvPicPr>
          <p:cNvPr id="13" name="Рисунок 12" descr="s_9882cb96b97e9f76c5c63095873c614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143248"/>
            <a:ext cx="4071934" cy="371475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70826957_7-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00034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Содержимое 8" descr="s_3dce6111955eb8832ab30db16d447539.pn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17362" r="1088"/>
          <a:stretch>
            <a:fillRect/>
          </a:stretch>
        </p:blipFill>
        <p:spPr>
          <a:xfrm>
            <a:off x="-1" y="0"/>
            <a:ext cx="3847777" cy="4286256"/>
          </a:xfrm>
        </p:spPr>
      </p:pic>
      <p:pic>
        <p:nvPicPr>
          <p:cNvPr id="10" name="Содержимое 9" descr="s_8c9f19379eac6a0d18ee81b91b197656.pn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105400" y="3829050"/>
            <a:ext cx="4038600" cy="3028950"/>
          </a:xfrm>
        </p:spPr>
      </p:pic>
      <p:pic>
        <p:nvPicPr>
          <p:cNvPr id="11" name="Рисунок 10" descr="s_b088171a01a0d307fd3a33cfde9cf5e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00372"/>
            <a:ext cx="3857628" cy="3857628"/>
          </a:xfrm>
          <a:prstGeom prst="rect">
            <a:avLst/>
          </a:prstGeom>
        </p:spPr>
      </p:pic>
      <p:pic>
        <p:nvPicPr>
          <p:cNvPr id="12" name="Рисунок 11" descr="s_4c1afa78aa51e7b36e83cc3cee46c31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2058" y="0"/>
            <a:ext cx="4071942" cy="407194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70826957_7-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00034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" name="Рисунок 17" descr="s_bfd1ef2091f0064009c0ec2351671cd1.png"/>
          <p:cNvPicPr>
            <a:picLocks noChangeAspect="1"/>
          </p:cNvPicPr>
          <p:nvPr/>
        </p:nvPicPr>
        <p:blipFill>
          <a:blip r:embed="rId3"/>
          <a:srcRect l="6875" t="20000" r="5937"/>
          <a:stretch>
            <a:fillRect/>
          </a:stretch>
        </p:blipFill>
        <p:spPr>
          <a:xfrm>
            <a:off x="1785918" y="3170893"/>
            <a:ext cx="5357850" cy="3687107"/>
          </a:xfrm>
          <a:prstGeom prst="rect">
            <a:avLst/>
          </a:prstGeom>
        </p:spPr>
      </p:pic>
      <p:pic>
        <p:nvPicPr>
          <p:cNvPr id="16" name="Содержимое 15" descr="s_01b8fd1be345e0c8f4689f8f3d0b2e25.png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4038600" cy="4038600"/>
          </a:xfrm>
        </p:spPr>
      </p:pic>
      <p:pic>
        <p:nvPicPr>
          <p:cNvPr id="17" name="Содержимое 16" descr="s_73bff28433a106a3221996119959a4fc.png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105400" y="0"/>
            <a:ext cx="4038600" cy="403860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70826957_7-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00034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Содержимое 12" descr="s_01b8fd1be345e0c8f4689f8f3d0b2e25.pn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2285992"/>
            <a:ext cx="4572008" cy="4572008"/>
          </a:xfrm>
        </p:spPr>
      </p:pic>
      <p:pic>
        <p:nvPicPr>
          <p:cNvPr id="10" name="Содержимое 9" descr="s_bf45d7df3dda5b0d479e62aa7fc8349c.pn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357678" y="0"/>
            <a:ext cx="4786322" cy="4786322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70826957_7-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7" name="Содержимое 16"/>
          <p:cNvSpPr>
            <a:spLocks noGrp="1"/>
          </p:cNvSpPr>
          <p:nvPr>
            <p:ph idx="1"/>
          </p:nvPr>
        </p:nvSpPr>
        <p:spPr>
          <a:xfrm>
            <a:off x="428596" y="2214554"/>
            <a:ext cx="8229600" cy="2828932"/>
          </a:xfrm>
        </p:spPr>
        <p:txBody>
          <a:bodyPr/>
          <a:lstStyle/>
          <a:p>
            <a:pPr algn="ctr">
              <a:buNone/>
            </a:pPr>
            <a:r>
              <a:rPr lang="ru-RU" sz="5400" dirty="0"/>
              <a:t>Спасибо за </a:t>
            </a:r>
            <a:r>
              <a:rPr lang="ru-RU" sz="5400" dirty="0" smtClean="0"/>
              <a:t>внимание!!!</a:t>
            </a:r>
            <a:endParaRPr lang="ru-RU" sz="5400" dirty="0"/>
          </a:p>
          <a:p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00034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70826957_7-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57158" y="357166"/>
            <a:ext cx="8229600" cy="2297106"/>
          </a:xfrm>
        </p:spPr>
        <p:txBody>
          <a:bodyPr>
            <a:noAutofit/>
          </a:bodyPr>
          <a:lstStyle/>
          <a:p>
            <a:pPr algn="just"/>
            <a:r>
              <a:rPr lang="ru-RU" sz="3200" dirty="0"/>
              <a:t>Воспитание начинается с создания для ребенка воспитывающей среды. </a:t>
            </a:r>
            <a:endParaRPr lang="ru-RU" sz="3200" b="1" dirty="0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28596" y="2714620"/>
            <a:ext cx="8229600" cy="3643338"/>
          </a:xfrm>
        </p:spPr>
        <p:txBody>
          <a:bodyPr/>
          <a:lstStyle/>
          <a:p>
            <a:pPr algn="just">
              <a:buNone/>
            </a:pPr>
            <a:r>
              <a:rPr lang="ru-RU" dirty="0" smtClean="0"/>
              <a:t>	«</a:t>
            </a:r>
            <a:r>
              <a:rPr lang="ru-RU" dirty="0"/>
              <a:t>Воспитывающая среда» – это совокупность окружающих ребенка социально ценностных обстоятельств, влияющих на его личностное развитие и содействующих его вхождению в современную культуру.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00034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70826957_7-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/>
              <a:t>	Цель</a:t>
            </a:r>
            <a:r>
              <a:rPr lang="ru-RU" dirty="0"/>
              <a:t> воспитательной среды: введение дошкольника в мир социально-исторических культурных семейных традиций народа, передаваемых их поколения в поколения, сохранение и укрепление здоровья, осознание одаренности каждого ребенка.</a:t>
            </a:r>
          </a:p>
          <a:p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00034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70826957_7-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Основные задачи:</a:t>
            </a: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ru-RU" dirty="0"/>
              <a:t>Воспитание у детей чувства почтения и любви к родителям, уважения, милосердия и внимательного отношения к ближним, гражданско-патриотических чувств, добровольчества через традиционные и инновационные мероприятия;</a:t>
            </a:r>
          </a:p>
          <a:p>
            <a:pPr lvl="0"/>
            <a:r>
              <a:rPr lang="ru-RU" dirty="0"/>
              <a:t>Развитие коммуникативных умений, речевого взаимодействия и управленческих способностей детей; активной жизненной позиции;</a:t>
            </a:r>
          </a:p>
          <a:p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00034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70826957_7-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Основные задачи:</a:t>
            </a: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ru-RU" dirty="0"/>
              <a:t>Развитие бережного отношения к природе, обеспечение осознания детьми природы как необходимой и незаменимой среды обитания человека.</a:t>
            </a:r>
          </a:p>
          <a:p>
            <a:pPr lvl="0"/>
            <a:r>
              <a:rPr lang="ru-RU" dirty="0"/>
              <a:t>Формирование общей культуры личности, развитие навыков здорового образа жизни, приобщение к ценностям здорового и устойчивого образа жизни, инициативности, самостоятельности и ответственности.</a:t>
            </a:r>
          </a:p>
          <a:p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00034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70826957_7-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29642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Компоненты</a:t>
            </a:r>
            <a:r>
              <a:rPr lang="ru-RU" dirty="0" smtClean="0"/>
              <a:t> воспитывающей среды: </a:t>
            </a: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Развивающая </a:t>
            </a:r>
            <a:r>
              <a:rPr lang="ru-RU" dirty="0" smtClean="0"/>
              <a:t>предметно – пространственная </a:t>
            </a:r>
            <a:r>
              <a:rPr lang="ru-RU" dirty="0"/>
              <a:t> среда. </a:t>
            </a:r>
          </a:p>
          <a:p>
            <a:pPr lvl="0"/>
            <a:r>
              <a:rPr lang="ru-RU" dirty="0"/>
              <a:t>Организованная деятельность воспитанников. </a:t>
            </a:r>
          </a:p>
          <a:p>
            <a:pPr lvl="0" algn="ctr"/>
            <a:r>
              <a:rPr lang="ru-RU" dirty="0"/>
              <a:t>Мотивированное взаимодействие взрослых и детей. </a:t>
            </a:r>
          </a:p>
          <a:p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00034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70826957_7-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29642" cy="1143000"/>
          </a:xfrm>
        </p:spPr>
        <p:txBody>
          <a:bodyPr>
            <a:normAutofit fontScale="90000"/>
          </a:bodyPr>
          <a:lstStyle/>
          <a:p>
            <a:r>
              <a:rPr lang="ru-RU" i="1" dirty="0" smtClean="0"/>
              <a:t>Развивающая </a:t>
            </a:r>
            <a:r>
              <a:rPr lang="ru-RU" i="1" dirty="0"/>
              <a:t> предметно – пространственная  среда</a:t>
            </a: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Внутренне убранство </a:t>
            </a:r>
            <a:r>
              <a:rPr lang="ru-RU" dirty="0" smtClean="0"/>
              <a:t>групп</a:t>
            </a:r>
          </a:p>
          <a:p>
            <a:pPr lvl="0"/>
            <a:r>
              <a:rPr lang="ru-RU" dirty="0"/>
              <a:t>Соответствие психологическим особенностям детей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00034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70826957_7-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29642" cy="1143000"/>
          </a:xfrm>
        </p:spPr>
        <p:txBody>
          <a:bodyPr>
            <a:normAutofit fontScale="90000"/>
          </a:bodyPr>
          <a:lstStyle/>
          <a:p>
            <a:r>
              <a:rPr lang="ru-RU" i="1" dirty="0" smtClean="0"/>
              <a:t>Организованная деятельность воспитанников</a:t>
            </a: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	 Здесь создаются условия для использования различных видов детской деятельности, форм образовательных событий, видов культурных практик</a:t>
            </a:r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00034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206</TotalTime>
  <Words>222</Words>
  <Application>Microsoft Office PowerPoint</Application>
  <PresentationFormat>Экран (4:3)</PresentationFormat>
  <Paragraphs>55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Модель создания воспитательной культурной среды по патриотическому воспитанию </vt:lpstr>
      <vt:lpstr>Слайд 2</vt:lpstr>
      <vt:lpstr>Воспитание начинается с создания для ребенка воспитывающей среды. </vt:lpstr>
      <vt:lpstr>Слайд 4</vt:lpstr>
      <vt:lpstr>Основные задачи:</vt:lpstr>
      <vt:lpstr>Основные задачи:</vt:lpstr>
      <vt:lpstr>Компоненты воспитывающей среды: </vt:lpstr>
      <vt:lpstr>Развивающая  предметно – пространственная  среда</vt:lpstr>
      <vt:lpstr>Организованная деятельность воспитанников</vt:lpstr>
      <vt:lpstr>Мотивированное взаимодействие взрослых и детей</vt:lpstr>
      <vt:lpstr>Ресурсы:</vt:lpstr>
      <vt:lpstr>Основу модели по созданию образовательной среды по  патриотическому воспитанию составляют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Модель создания воспитательной культурной среды</dc:title>
  <dc:creator>ь</dc:creator>
  <cp:lastModifiedBy>ь</cp:lastModifiedBy>
  <cp:revision>21</cp:revision>
  <dcterms:created xsi:type="dcterms:W3CDTF">2023-02-12T13:17:05Z</dcterms:created>
  <dcterms:modified xsi:type="dcterms:W3CDTF">2023-02-12T16:43:54Z</dcterms:modified>
</cp:coreProperties>
</file>