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63" r:id="rId5"/>
    <p:sldId id="262" r:id="rId6"/>
    <p:sldId id="261" r:id="rId7"/>
    <p:sldId id="260" r:id="rId8"/>
    <p:sldId id="259" r:id="rId9"/>
    <p:sldId id="258" r:id="rId10"/>
    <p:sldId id="267" r:id="rId11"/>
    <p:sldId id="265" r:id="rId12"/>
    <p:sldId id="266" r:id="rId13"/>
    <p:sldId id="268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1699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1A498-5DD8-42D2-9048-F833DAD32A9A}" type="datetimeFigureOut">
              <a:rPr lang="ru-RU" smtClean="0"/>
              <a:pPr/>
              <a:t>23.03.2026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4B3F6-F80B-45F9-A40F-26618862D2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1A498-5DD8-42D2-9048-F833DAD32A9A}" type="datetimeFigureOut">
              <a:rPr lang="ru-RU" smtClean="0"/>
              <a:pPr/>
              <a:t>23.03.2026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4B3F6-F80B-45F9-A40F-26618862D2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1A498-5DD8-42D2-9048-F833DAD32A9A}" type="datetimeFigureOut">
              <a:rPr lang="ru-RU" smtClean="0"/>
              <a:pPr/>
              <a:t>23.03.2026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4B3F6-F80B-45F9-A40F-26618862D2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1A498-5DD8-42D2-9048-F833DAD32A9A}" type="datetimeFigureOut">
              <a:rPr lang="ru-RU" smtClean="0"/>
              <a:pPr/>
              <a:t>23.03.2026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4B3F6-F80B-45F9-A40F-26618862D2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1A498-5DD8-42D2-9048-F833DAD32A9A}" type="datetimeFigureOut">
              <a:rPr lang="ru-RU" smtClean="0"/>
              <a:pPr/>
              <a:t>23.03.2026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4B3F6-F80B-45F9-A40F-26618862D2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1A498-5DD8-42D2-9048-F833DAD32A9A}" type="datetimeFigureOut">
              <a:rPr lang="ru-RU" smtClean="0"/>
              <a:pPr/>
              <a:t>23.03.2026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4B3F6-F80B-45F9-A40F-26618862D2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1A498-5DD8-42D2-9048-F833DAD32A9A}" type="datetimeFigureOut">
              <a:rPr lang="ru-RU" smtClean="0"/>
              <a:pPr/>
              <a:t>23.03.2026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4B3F6-F80B-45F9-A40F-26618862D2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1A498-5DD8-42D2-9048-F833DAD32A9A}" type="datetimeFigureOut">
              <a:rPr lang="ru-RU" smtClean="0"/>
              <a:pPr/>
              <a:t>23.03.2026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4B3F6-F80B-45F9-A40F-26618862D2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1A498-5DD8-42D2-9048-F833DAD32A9A}" type="datetimeFigureOut">
              <a:rPr lang="ru-RU" smtClean="0"/>
              <a:pPr/>
              <a:t>23.03.2026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4B3F6-F80B-45F9-A40F-26618862D2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1A498-5DD8-42D2-9048-F833DAD32A9A}" type="datetimeFigureOut">
              <a:rPr lang="ru-RU" smtClean="0"/>
              <a:pPr/>
              <a:t>23.03.2026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4B3F6-F80B-45F9-A40F-26618862D2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1A498-5DD8-42D2-9048-F833DAD32A9A}" type="datetimeFigureOut">
              <a:rPr lang="ru-RU" smtClean="0"/>
              <a:pPr/>
              <a:t>23.03.2026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4B3F6-F80B-45F9-A40F-26618862D2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F1A498-5DD8-42D2-9048-F833DAD32A9A}" type="datetimeFigureOut">
              <a:rPr lang="ru-RU" smtClean="0"/>
              <a:pPr/>
              <a:t>23.03.2026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C4B3F6-F80B-45F9-A40F-26618862D28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06686133_16-p-foni-s-matreshkami-dlya-prezentatsii-3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0"/>
            <a:ext cx="7772400" cy="1470025"/>
          </a:xfrm>
        </p:spPr>
        <p:txBody>
          <a:bodyPr>
            <a:normAutofit/>
          </a:bodyPr>
          <a:lstStyle/>
          <a:p>
            <a:r>
              <a:rPr lang="ru-RU" sz="1600" b="1" dirty="0"/>
              <a:t>МДОАУ «ЦРР – детский сад № 104 «Золотая рыбка» г. Орска</a:t>
            </a:r>
            <a:endParaRPr lang="ru-RU" sz="1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71802" y="2285992"/>
            <a:ext cx="6500858" cy="4214842"/>
          </a:xfrm>
        </p:spPr>
        <p:txBody>
          <a:bodyPr>
            <a:normAutofit/>
          </a:bodyPr>
          <a:lstStyle/>
          <a:p>
            <a:r>
              <a:rPr lang="ru-RU" sz="2000" b="1" i="1" dirty="0">
                <a:solidFill>
                  <a:schemeClr val="tx1"/>
                </a:solidFill>
              </a:rPr>
              <a:t>ТВОРЧЕСКИЙ ПРОЕКТ </a:t>
            </a:r>
          </a:p>
          <a:p>
            <a:r>
              <a:rPr lang="ru-RU" sz="2000" b="1" i="1" dirty="0">
                <a:solidFill>
                  <a:schemeClr val="tx1"/>
                </a:solidFill>
              </a:rPr>
              <a:t>во 2ой младшей группе № 9 «Ромашки»</a:t>
            </a:r>
          </a:p>
          <a:p>
            <a:endParaRPr lang="ru-RU" sz="2000" b="1" i="1" dirty="0">
              <a:solidFill>
                <a:schemeClr val="tx1"/>
              </a:solidFill>
            </a:endParaRPr>
          </a:p>
          <a:p>
            <a:endParaRPr lang="ru-RU" sz="2000" b="1" i="1" dirty="0">
              <a:solidFill>
                <a:schemeClr val="tx1"/>
              </a:solidFill>
            </a:endParaRPr>
          </a:p>
          <a:p>
            <a:endParaRPr lang="ru-RU" sz="2000" b="1" i="1" dirty="0">
              <a:solidFill>
                <a:schemeClr val="tx1"/>
              </a:solidFill>
            </a:endParaRPr>
          </a:p>
          <a:p>
            <a:endParaRPr lang="ru-RU" sz="2000" b="1" i="1" dirty="0">
              <a:solidFill>
                <a:schemeClr val="tx1"/>
              </a:solidFill>
            </a:endParaRPr>
          </a:p>
          <a:p>
            <a:endParaRPr lang="ru-RU" sz="2000" b="1" i="1" dirty="0">
              <a:solidFill>
                <a:schemeClr val="tx1"/>
              </a:solidFill>
            </a:endParaRPr>
          </a:p>
          <a:p>
            <a:endParaRPr lang="ru-RU" sz="2000" b="1" i="1" dirty="0">
              <a:solidFill>
                <a:schemeClr val="tx1"/>
              </a:solidFill>
            </a:endParaRPr>
          </a:p>
          <a:p>
            <a:endParaRPr lang="ru-RU" sz="2000" b="1" i="1" dirty="0">
              <a:solidFill>
                <a:schemeClr val="tx1"/>
              </a:solidFill>
            </a:endParaRPr>
          </a:p>
          <a:p>
            <a:r>
              <a:rPr lang="ru-RU" sz="2000" b="1" dirty="0">
                <a:solidFill>
                  <a:schemeClr val="tx1"/>
                </a:solidFill>
              </a:rPr>
              <a:t>ПОДГОТОВИЛА: воспитатель ВК</a:t>
            </a:r>
          </a:p>
          <a:p>
            <a:r>
              <a:rPr lang="ru-RU" sz="2000" b="1" dirty="0">
                <a:solidFill>
                  <a:schemeClr val="tx1"/>
                </a:solidFill>
              </a:rPr>
              <a:t>Е. В. </a:t>
            </a:r>
            <a:r>
              <a:rPr lang="ru-RU" sz="2000" b="1" dirty="0" err="1">
                <a:solidFill>
                  <a:schemeClr val="tx1"/>
                </a:solidFill>
              </a:rPr>
              <a:t>Арапова</a:t>
            </a:r>
            <a:endParaRPr lang="ru-RU" sz="2000" b="1" dirty="0">
              <a:solidFill>
                <a:schemeClr val="tx1"/>
              </a:solidFill>
            </a:endParaRPr>
          </a:p>
          <a:p>
            <a:endParaRPr lang="ru-RU" sz="2000" b="1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Users\ь\Downloads\1593792737_46-p-russkie-narodnie-foni-63.jpg"/>
          <p:cNvPicPr>
            <a:picLocks noChangeAspect="1" noChangeArrowheads="1"/>
          </p:cNvPicPr>
          <p:nvPr/>
        </p:nvPicPr>
        <p:blipFill>
          <a:blip r:embed="rId2"/>
          <a:srcRect l="4375" t="2522" r="4375" b="4448"/>
          <a:stretch>
            <a:fillRect/>
          </a:stretch>
        </p:blipFill>
        <p:spPr bwMode="auto">
          <a:xfrm>
            <a:off x="-642938" y="-1857375"/>
            <a:ext cx="10429876" cy="1035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429784" cy="1417638"/>
          </a:xfrm>
        </p:spPr>
        <p:txBody>
          <a:bodyPr>
            <a:normAutofit fontScale="90000"/>
          </a:bodyPr>
          <a:lstStyle/>
          <a:p>
            <a:pPr algn="l"/>
            <a:br>
              <a:rPr lang="ru-RU" sz="3100" b="1" i="1" dirty="0"/>
            </a:br>
            <a:br>
              <a:rPr lang="ru-RU" sz="3100" b="1" i="1" dirty="0"/>
            </a:br>
            <a:br>
              <a:rPr lang="ru-RU" sz="3100" b="1" i="1" dirty="0"/>
            </a:br>
            <a:br>
              <a:rPr lang="ru-RU" sz="3100" b="1" i="1" dirty="0"/>
            </a:br>
            <a:br>
              <a:rPr lang="ru-RU" sz="3100" b="1" i="1" dirty="0"/>
            </a:br>
            <a:br>
              <a:rPr lang="ru-RU" sz="3100" b="1" i="1" dirty="0"/>
            </a:br>
            <a:br>
              <a:rPr lang="ru-RU" sz="3100" b="1" i="1" dirty="0"/>
            </a:br>
            <a:br>
              <a:rPr lang="ru-RU" sz="3100" b="1" i="1" dirty="0"/>
            </a:br>
            <a:br>
              <a:rPr lang="ru-RU" sz="3100" b="1" i="1" dirty="0"/>
            </a:br>
            <a:br>
              <a:rPr lang="ru-RU" sz="3100" b="1" i="1" dirty="0"/>
            </a:br>
            <a:br>
              <a:rPr lang="ru-RU" sz="3100" b="1" i="1" dirty="0"/>
            </a:br>
            <a:br>
              <a:rPr lang="ru-RU" sz="3100" b="1" i="1" dirty="0"/>
            </a:br>
            <a:br>
              <a:rPr lang="ru-RU" sz="3100" b="1" i="1" dirty="0"/>
            </a:br>
            <a:br>
              <a:rPr lang="ru-RU" sz="3100" b="1" i="1" dirty="0"/>
            </a:br>
            <a:r>
              <a:rPr lang="ru-RU" sz="3100" b="1" i="1" dirty="0"/>
              <a:t>			Основной этап</a:t>
            </a:r>
            <a:br>
              <a:rPr lang="ru-RU" sz="3100" dirty="0"/>
            </a:br>
            <a:r>
              <a:rPr lang="ru-RU" sz="3100" i="1" dirty="0"/>
              <a:t>Содержание работы: </a:t>
            </a:r>
            <a:br>
              <a:rPr lang="ru-RU" sz="3100" dirty="0"/>
            </a:br>
            <a:r>
              <a:rPr lang="ru-RU" sz="3100" dirty="0"/>
              <a:t>Организация дидактических игр: «Весёлые Матрёшки», «Разрезные картинки», «Поставь Матрёшек в ряд», «Укрась Матрёшку»</a:t>
            </a:r>
            <a:br>
              <a:rPr lang="ru-RU" sz="3100" dirty="0"/>
            </a:br>
            <a:r>
              <a:rPr lang="ru-RU" sz="3100" dirty="0"/>
              <a:t>Знакомство с матрешкой через </a:t>
            </a:r>
            <a:r>
              <a:rPr lang="ru-RU" sz="3100" dirty="0" err="1"/>
              <a:t>видеопрезентацию</a:t>
            </a:r>
            <a:r>
              <a:rPr lang="ru-RU" sz="3100" dirty="0"/>
              <a:t> и игровую деятельность.</a:t>
            </a:r>
            <a:br>
              <a:rPr lang="ru-RU" sz="3100" dirty="0"/>
            </a:br>
            <a:r>
              <a:rPr lang="ru-RU" sz="3100" dirty="0"/>
              <a:t>Занятия: социальный мир «Знакомимся с Матрёшкой», речевое развитие «У Матрёшки день рождения », лепка «Бусы для Матрёшки», рисование «Мы весёлые Матрёшки»</a:t>
            </a:r>
            <a:br>
              <a:rPr lang="ru-RU" sz="3100" dirty="0"/>
            </a:br>
            <a:r>
              <a:rPr lang="ru-RU" sz="3100" dirty="0"/>
              <a:t>Консультация для родителей «Роль матрёшки в развитии ребёнка».</a:t>
            </a:r>
            <a:br>
              <a:rPr lang="ru-RU" sz="3100" dirty="0"/>
            </a:br>
            <a:r>
              <a:rPr lang="ru-RU" sz="3100" dirty="0"/>
              <a:t>Выставка детского творчества «Красивая матрешка».</a:t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Users\ь\Downloads\1593792737_46-p-russkie-narodnie-foni-63.jpg"/>
          <p:cNvPicPr>
            <a:picLocks noChangeAspect="1" noChangeArrowheads="1"/>
          </p:cNvPicPr>
          <p:nvPr/>
        </p:nvPicPr>
        <p:blipFill>
          <a:blip r:embed="rId2"/>
          <a:srcRect l="4375" t="2522" r="4375" b="4448"/>
          <a:stretch>
            <a:fillRect/>
          </a:stretch>
        </p:blipFill>
        <p:spPr bwMode="auto">
          <a:xfrm>
            <a:off x="-642938" y="-1857375"/>
            <a:ext cx="10429876" cy="1035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85728"/>
            <a:ext cx="9393718" cy="1131910"/>
          </a:xfrm>
        </p:spPr>
        <p:txBody>
          <a:bodyPr>
            <a:normAutofit fontScale="90000"/>
          </a:bodyPr>
          <a:lstStyle/>
          <a:p>
            <a:pPr algn="l">
              <a:buFont typeface="Courier New" pitchFamily="49" charset="0"/>
              <a:buChar char="o"/>
            </a:pPr>
            <a:br>
              <a:rPr lang="ru-RU" sz="3100" i="1" dirty="0"/>
            </a:br>
            <a:br>
              <a:rPr lang="ru-RU" sz="3100" i="1" dirty="0"/>
            </a:br>
            <a:br>
              <a:rPr lang="ru-RU" sz="3100" i="1" dirty="0"/>
            </a:br>
            <a:br>
              <a:rPr lang="ru-RU" sz="3100" i="1" dirty="0"/>
            </a:br>
            <a:br>
              <a:rPr lang="ru-RU" sz="3100" i="1" dirty="0"/>
            </a:br>
            <a:br>
              <a:rPr lang="ru-RU" sz="3100" i="1" dirty="0"/>
            </a:br>
            <a:br>
              <a:rPr lang="ru-RU" sz="3100" i="1" dirty="0"/>
            </a:br>
            <a:br>
              <a:rPr lang="ru-RU" sz="3100" i="1" dirty="0"/>
            </a:br>
            <a:br>
              <a:rPr lang="ru-RU" sz="3100" i="1" dirty="0"/>
            </a:br>
            <a:br>
              <a:rPr lang="ru-RU" sz="3100" i="1" dirty="0"/>
            </a:br>
            <a:r>
              <a:rPr lang="ru-RU" sz="3600" i="1" dirty="0"/>
              <a:t>Совместная деятельность: </a:t>
            </a:r>
            <a:br>
              <a:rPr lang="ru-RU" sz="3600" dirty="0"/>
            </a:br>
            <a:r>
              <a:rPr lang="ru-RU" sz="3600" dirty="0"/>
              <a:t>- Рассматривание иллюстраций с изображением матрёшек</a:t>
            </a:r>
            <a:br>
              <a:rPr lang="ru-RU" sz="3600" dirty="0"/>
            </a:br>
            <a:r>
              <a:rPr lang="ru-RU" sz="3600" dirty="0"/>
              <a:t>- Разучивание пальчиковой гимнастики «Матрёшки», «Мы весёлые Матрёшки»</a:t>
            </a:r>
            <a:br>
              <a:rPr lang="ru-RU" sz="3600" dirty="0"/>
            </a:br>
            <a:r>
              <a:rPr lang="ru-RU" sz="3600" dirty="0"/>
              <a:t> - Игры со строительным материалом «У Матрёшки новоселье». </a:t>
            </a:r>
            <a:br>
              <a:rPr lang="ru-RU" sz="3600" dirty="0"/>
            </a:br>
            <a:r>
              <a:rPr lang="ru-RU" sz="3600" dirty="0"/>
              <a:t>- Чтение стихов и загадок о Матрёшке. </a:t>
            </a:r>
            <a:br>
              <a:rPr lang="ru-RU" sz="3600" dirty="0"/>
            </a:br>
            <a:r>
              <a:rPr lang="ru-RU" sz="3600" dirty="0"/>
              <a:t>- Рассматривание альбома «Красавица Матрёшка»</a:t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Users\ь\Downloads\1593792737_46-p-russkie-narodnie-foni-63.jpg"/>
          <p:cNvPicPr>
            <a:picLocks noChangeAspect="1" noChangeArrowheads="1"/>
          </p:cNvPicPr>
          <p:nvPr/>
        </p:nvPicPr>
        <p:blipFill>
          <a:blip r:embed="rId2"/>
          <a:srcRect l="4375" t="2522" r="4375" b="4448"/>
          <a:stretch>
            <a:fillRect/>
          </a:stretch>
        </p:blipFill>
        <p:spPr bwMode="auto">
          <a:xfrm>
            <a:off x="-642938" y="-1857375"/>
            <a:ext cx="10429876" cy="1035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143000"/>
          </a:xfrm>
        </p:spPr>
        <p:txBody>
          <a:bodyPr>
            <a:normAutofit fontScale="90000"/>
          </a:bodyPr>
          <a:lstStyle/>
          <a:p>
            <a:pPr algn="l"/>
            <a:br>
              <a:rPr lang="ru-RU" b="1" i="1" dirty="0"/>
            </a:br>
            <a:br>
              <a:rPr lang="ru-RU" b="1" i="1" dirty="0"/>
            </a:br>
            <a:br>
              <a:rPr lang="ru-RU" b="1" i="1" dirty="0"/>
            </a:br>
            <a:br>
              <a:rPr lang="ru-RU" b="1" i="1" dirty="0"/>
            </a:br>
            <a:r>
              <a:rPr lang="ru-RU" b="1" i="1" dirty="0"/>
              <a:t>Заключительный этап</a:t>
            </a:r>
            <a:br>
              <a:rPr lang="ru-RU" dirty="0"/>
            </a:br>
            <a:r>
              <a:rPr lang="ru-RU" dirty="0"/>
              <a:t>Подведение итогов, анализ результатов по реализации проектов</a:t>
            </a:r>
            <a:br>
              <a:rPr lang="ru-RU" dirty="0"/>
            </a:br>
            <a:r>
              <a:rPr lang="ru-RU" dirty="0"/>
              <a:t>Оформление результатов проектной деятельности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Users\ь\Downloads\1593792737_46-p-russkie-narodnie-foni-63.jpg"/>
          <p:cNvPicPr>
            <a:picLocks noChangeAspect="1" noChangeArrowheads="1"/>
          </p:cNvPicPr>
          <p:nvPr/>
        </p:nvPicPr>
        <p:blipFill>
          <a:blip r:embed="rId2"/>
          <a:srcRect l="4375" t="2522" r="4375" b="4448"/>
          <a:stretch>
            <a:fillRect/>
          </a:stretch>
        </p:blipFill>
        <p:spPr bwMode="auto">
          <a:xfrm>
            <a:off x="-642938" y="-1857375"/>
            <a:ext cx="10429876" cy="1035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br>
              <a:rPr lang="ru-RU" sz="3100" b="1" dirty="0"/>
            </a:br>
            <a:br>
              <a:rPr lang="ru-RU" sz="3100" b="1" dirty="0"/>
            </a:br>
            <a:br>
              <a:rPr lang="ru-RU" sz="3100" b="1" dirty="0"/>
            </a:br>
            <a:br>
              <a:rPr lang="ru-RU" sz="3100" b="1" dirty="0"/>
            </a:br>
            <a:br>
              <a:rPr lang="ru-RU" sz="3100" b="1" dirty="0"/>
            </a:br>
            <a:br>
              <a:rPr lang="ru-RU" sz="3100" b="1" dirty="0"/>
            </a:br>
            <a:br>
              <a:rPr lang="ru-RU" sz="3100" b="1" dirty="0"/>
            </a:br>
            <a:br>
              <a:rPr lang="ru-RU" sz="3100" b="1" dirty="0"/>
            </a:br>
            <a:br>
              <a:rPr lang="ru-RU" sz="3100" b="1" dirty="0"/>
            </a:br>
            <a:br>
              <a:rPr lang="ru-RU" sz="3100" b="1" dirty="0"/>
            </a:br>
            <a:br>
              <a:rPr lang="ru-RU" sz="3100" b="1" dirty="0"/>
            </a:br>
            <a:br>
              <a:rPr lang="ru-RU" sz="3100" b="1" dirty="0"/>
            </a:br>
            <a:r>
              <a:rPr lang="ru-RU" sz="3100" b="1" dirty="0"/>
              <a:t>Результат по реализации проекта</a:t>
            </a:r>
            <a:br>
              <a:rPr lang="ru-RU" sz="3100" dirty="0"/>
            </a:br>
            <a:r>
              <a:rPr lang="ru-RU" sz="3100" dirty="0"/>
              <a:t>1.В результате работы над проектом выявлено проявление  познавательной активности у детей, развитие мелкой моторики,  активизация словарного запаса по данной теме.</a:t>
            </a:r>
            <a:br>
              <a:rPr lang="ru-RU" sz="3100" dirty="0"/>
            </a:br>
            <a:r>
              <a:rPr lang="ru-RU" sz="3100" dirty="0"/>
              <a:t>2. Дети и родители были заинтересованы темой «Красавица матрёшка», совместная работа над проектом более сблизила детей и родителей.  </a:t>
            </a:r>
            <a:br>
              <a:rPr lang="ru-RU" sz="3100" dirty="0"/>
            </a:br>
            <a:r>
              <a:rPr lang="ru-RU" sz="3100" dirty="0"/>
              <a:t>3. Взаимодействие педагогов  с родителями при работе над реализацией проекта, активизировало позиции родителей, как участников педагогического процесса воспитания детей  в детском саду.</a:t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Users\ь\Downloads\1593792737_46-p-russkie-narodnie-foni-63.jpg"/>
          <p:cNvPicPr>
            <a:picLocks noChangeAspect="1" noChangeArrowheads="1"/>
          </p:cNvPicPr>
          <p:nvPr/>
        </p:nvPicPr>
        <p:blipFill>
          <a:blip r:embed="rId2"/>
          <a:srcRect l="4375" t="2522" r="4375" b="4448"/>
          <a:stretch>
            <a:fillRect/>
          </a:stretch>
        </p:blipFill>
        <p:spPr bwMode="auto">
          <a:xfrm>
            <a:off x="-642938" y="-1857375"/>
            <a:ext cx="10429876" cy="1035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ru-RU" sz="3100" b="1" dirty="0"/>
            </a:br>
            <a:br>
              <a:rPr lang="ru-RU" sz="3100" b="1" dirty="0"/>
            </a:br>
            <a:br>
              <a:rPr lang="ru-RU" sz="3100" b="1" dirty="0"/>
            </a:br>
            <a:br>
              <a:rPr lang="ru-RU" sz="3100" b="1" dirty="0"/>
            </a:br>
            <a:br>
              <a:rPr lang="ru-RU" sz="3100" b="1" dirty="0"/>
            </a:br>
            <a:br>
              <a:rPr lang="ru-RU" sz="3100" b="1" dirty="0"/>
            </a:br>
            <a:r>
              <a:rPr lang="ru-RU" sz="3100" b="1" dirty="0"/>
              <a:t>ФОТОГАЛЕРЕЯ ПРОЕКТА</a:t>
            </a:r>
            <a:br>
              <a:rPr lang="ru-RU" sz="3100" b="1" dirty="0"/>
            </a:br>
            <a:br>
              <a:rPr lang="ru-RU" sz="3100" b="1" dirty="0"/>
            </a:br>
            <a:br>
              <a:rPr lang="ru-RU" sz="3100" b="1" dirty="0"/>
            </a:br>
            <a:br>
              <a:rPr lang="ru-RU" sz="3100" b="1" dirty="0"/>
            </a:br>
            <a:br>
              <a:rPr lang="ru-RU" sz="3100" b="1" dirty="0"/>
            </a:br>
            <a:br>
              <a:rPr lang="ru-RU" sz="3100" b="1" dirty="0"/>
            </a:br>
            <a:endParaRPr lang="ru-RU" dirty="0"/>
          </a:p>
        </p:txBody>
      </p:sp>
      <p:pic>
        <p:nvPicPr>
          <p:cNvPr id="6" name="Содержимое 5" descr="IMG_20221025_132936_1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1843881"/>
            <a:ext cx="4038600" cy="4038600"/>
          </a:xfrm>
        </p:spPr>
      </p:pic>
      <p:pic>
        <p:nvPicPr>
          <p:cNvPr id="9" name="Содержимое 8" descr="IMG_20221026_090116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648200" y="2352713"/>
            <a:ext cx="4038600" cy="3020937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Users\ь\Downloads\1593792737_46-p-russkie-narodnie-foni-63.jpg"/>
          <p:cNvPicPr>
            <a:picLocks noChangeAspect="1" noChangeArrowheads="1"/>
          </p:cNvPicPr>
          <p:nvPr/>
        </p:nvPicPr>
        <p:blipFill>
          <a:blip r:embed="rId2"/>
          <a:srcRect l="4375" t="2522" r="4375" b="4448"/>
          <a:stretch>
            <a:fillRect/>
          </a:stretch>
        </p:blipFill>
        <p:spPr bwMode="auto">
          <a:xfrm>
            <a:off x="-642938" y="-1857375"/>
            <a:ext cx="10429876" cy="1035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ru-RU" sz="3100" b="1" dirty="0"/>
            </a:br>
            <a:br>
              <a:rPr lang="ru-RU" sz="3100" b="1" dirty="0"/>
            </a:br>
            <a:br>
              <a:rPr lang="ru-RU" sz="3100" b="1" dirty="0"/>
            </a:br>
            <a:br>
              <a:rPr lang="ru-RU" sz="3100" b="1" dirty="0"/>
            </a:br>
            <a:br>
              <a:rPr lang="ru-RU" sz="3100" b="1" dirty="0"/>
            </a:br>
            <a:br>
              <a:rPr lang="ru-RU" sz="3100" b="1" dirty="0"/>
            </a:br>
            <a:r>
              <a:rPr lang="ru-RU" sz="3100" b="1" dirty="0"/>
              <a:t>ФОТОГАЛЕРЕЯ ПРОЕКТА</a:t>
            </a:r>
            <a:br>
              <a:rPr lang="ru-RU" sz="3100" b="1" dirty="0"/>
            </a:br>
            <a:br>
              <a:rPr lang="ru-RU" sz="3100" b="1" dirty="0"/>
            </a:br>
            <a:br>
              <a:rPr lang="ru-RU" sz="3100" b="1" dirty="0"/>
            </a:br>
            <a:br>
              <a:rPr lang="ru-RU" sz="3100" b="1" dirty="0"/>
            </a:br>
            <a:br>
              <a:rPr lang="ru-RU" sz="3100" b="1" dirty="0"/>
            </a:br>
            <a:br>
              <a:rPr lang="ru-RU" sz="3100" b="1" dirty="0"/>
            </a:br>
            <a:endParaRPr lang="ru-RU" dirty="0"/>
          </a:p>
        </p:txBody>
      </p:sp>
      <p:pic>
        <p:nvPicPr>
          <p:cNvPr id="10" name="Содержимое 9" descr="IMG_20221025_125734_1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1843881"/>
            <a:ext cx="4038600" cy="4038600"/>
          </a:xfrm>
        </p:spPr>
      </p:pic>
      <p:pic>
        <p:nvPicPr>
          <p:cNvPr id="11" name="Содержимое 10" descr="IMG_20221028_092150_1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648200" y="2352713"/>
            <a:ext cx="4038600" cy="3020937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Users\ь\Downloads\1593792737_46-p-russkie-narodnie-foni-63.jpg"/>
          <p:cNvPicPr>
            <a:picLocks noChangeAspect="1" noChangeArrowheads="1"/>
          </p:cNvPicPr>
          <p:nvPr/>
        </p:nvPicPr>
        <p:blipFill>
          <a:blip r:embed="rId2"/>
          <a:srcRect l="4375" t="2522" r="4375" b="4448"/>
          <a:stretch>
            <a:fillRect/>
          </a:stretch>
        </p:blipFill>
        <p:spPr bwMode="auto">
          <a:xfrm>
            <a:off x="-642938" y="-1857375"/>
            <a:ext cx="10429876" cy="1035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ru-RU" sz="3100" b="1" dirty="0"/>
            </a:br>
            <a:br>
              <a:rPr lang="ru-RU" sz="3100" b="1" dirty="0"/>
            </a:br>
            <a:br>
              <a:rPr lang="ru-RU" sz="3100" b="1" dirty="0"/>
            </a:br>
            <a:br>
              <a:rPr lang="ru-RU" sz="3100" b="1" dirty="0"/>
            </a:br>
            <a:br>
              <a:rPr lang="ru-RU" sz="3100" b="1" dirty="0"/>
            </a:br>
            <a:br>
              <a:rPr lang="ru-RU" sz="3100" b="1" dirty="0"/>
            </a:br>
            <a:r>
              <a:rPr lang="ru-RU" sz="3100" b="1" dirty="0"/>
              <a:t>ФОТОГАЛЕРЕЯ ПРОЕКТА</a:t>
            </a:r>
            <a:br>
              <a:rPr lang="ru-RU" sz="3100" b="1" dirty="0"/>
            </a:br>
            <a:br>
              <a:rPr lang="ru-RU" sz="3100" b="1" dirty="0"/>
            </a:br>
            <a:br>
              <a:rPr lang="ru-RU" sz="3100" b="1" dirty="0"/>
            </a:br>
            <a:br>
              <a:rPr lang="ru-RU" sz="3100" b="1" dirty="0"/>
            </a:br>
            <a:br>
              <a:rPr lang="ru-RU" sz="3100" b="1" dirty="0"/>
            </a:br>
            <a:br>
              <a:rPr lang="ru-RU" sz="3100" b="1" dirty="0"/>
            </a:br>
            <a:endParaRPr lang="ru-RU" dirty="0"/>
          </a:p>
        </p:txBody>
      </p:sp>
      <p:pic>
        <p:nvPicPr>
          <p:cNvPr id="6" name="Содержимое 5" descr="IMG_20221028_110934_1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1843881"/>
            <a:ext cx="4038600" cy="4038600"/>
          </a:xfrm>
        </p:spPr>
      </p:pic>
      <p:pic>
        <p:nvPicPr>
          <p:cNvPr id="9" name="Содержимое 8" descr="IMG_20221028_105809_1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648200" y="1843881"/>
            <a:ext cx="4038600" cy="4038600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Users\ь\Downloads\1593792737_46-p-russkie-narodnie-foni-63.jpg"/>
          <p:cNvPicPr>
            <a:picLocks noChangeAspect="1" noChangeArrowheads="1"/>
          </p:cNvPicPr>
          <p:nvPr/>
        </p:nvPicPr>
        <p:blipFill>
          <a:blip r:embed="rId2"/>
          <a:srcRect l="4375" t="2522" r="4375" b="4448"/>
          <a:stretch>
            <a:fillRect/>
          </a:stretch>
        </p:blipFill>
        <p:spPr bwMode="auto">
          <a:xfrm>
            <a:off x="-642938" y="-1857375"/>
            <a:ext cx="10429876" cy="1035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ru-RU" sz="3100" b="1" dirty="0"/>
            </a:br>
            <a:br>
              <a:rPr lang="ru-RU" sz="3100" b="1" dirty="0"/>
            </a:br>
            <a:br>
              <a:rPr lang="ru-RU" sz="3100" b="1" dirty="0"/>
            </a:br>
            <a:br>
              <a:rPr lang="ru-RU" sz="3100" b="1" dirty="0"/>
            </a:br>
            <a:br>
              <a:rPr lang="ru-RU" sz="3100" b="1" dirty="0"/>
            </a:br>
            <a:br>
              <a:rPr lang="ru-RU" sz="3100" b="1" dirty="0"/>
            </a:br>
            <a:r>
              <a:rPr lang="ru-RU" sz="3100" b="1" dirty="0"/>
              <a:t>ФОТОГАЛЕРЕЯ ПРОЕКТА</a:t>
            </a:r>
            <a:br>
              <a:rPr lang="ru-RU" sz="3100" b="1" dirty="0"/>
            </a:br>
            <a:br>
              <a:rPr lang="ru-RU" sz="3100" b="1" dirty="0"/>
            </a:br>
            <a:br>
              <a:rPr lang="ru-RU" sz="3100" b="1" dirty="0"/>
            </a:br>
            <a:br>
              <a:rPr lang="ru-RU" sz="3100" b="1" dirty="0"/>
            </a:br>
            <a:br>
              <a:rPr lang="ru-RU" sz="3100" b="1" dirty="0"/>
            </a:br>
            <a:br>
              <a:rPr lang="ru-RU" sz="3100" b="1" dirty="0"/>
            </a:br>
            <a:endParaRPr lang="ru-RU" dirty="0"/>
          </a:p>
        </p:txBody>
      </p:sp>
      <p:pic>
        <p:nvPicPr>
          <p:cNvPr id="6" name="Содержимое 5" descr="IMG_20221026_072337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1843881"/>
            <a:ext cx="4038600" cy="4038600"/>
          </a:xfrm>
        </p:spPr>
      </p:pic>
      <p:pic>
        <p:nvPicPr>
          <p:cNvPr id="9" name="Содержимое 8" descr="IMG_20221028_110312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648200" y="1843881"/>
            <a:ext cx="4038600" cy="4038600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Users\ь\Downloads\1593792737_46-p-russkie-narodnie-foni-63.jpg"/>
          <p:cNvPicPr>
            <a:picLocks noChangeAspect="1" noChangeArrowheads="1"/>
          </p:cNvPicPr>
          <p:nvPr/>
        </p:nvPicPr>
        <p:blipFill>
          <a:blip r:embed="rId2"/>
          <a:srcRect l="4375" t="2522" r="4375" b="4448"/>
          <a:stretch>
            <a:fillRect/>
          </a:stretch>
        </p:blipFill>
        <p:spPr bwMode="auto">
          <a:xfrm>
            <a:off x="-642938" y="-1857375"/>
            <a:ext cx="10429876" cy="1035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ru-RU" sz="3100" b="1" dirty="0"/>
            </a:br>
            <a:br>
              <a:rPr lang="ru-RU" sz="3100" b="1" dirty="0"/>
            </a:br>
            <a:br>
              <a:rPr lang="ru-RU" sz="3100" b="1" dirty="0"/>
            </a:br>
            <a:br>
              <a:rPr lang="ru-RU" sz="3100" b="1" dirty="0"/>
            </a:br>
            <a:br>
              <a:rPr lang="ru-RU" sz="3100" b="1" dirty="0"/>
            </a:br>
            <a:br>
              <a:rPr lang="ru-RU" sz="3100" b="1" dirty="0"/>
            </a:br>
            <a:r>
              <a:rPr lang="ru-RU" sz="3100" b="1" dirty="0"/>
              <a:t>ФОТОГАЛЕРЕЯ ПРОЕКТА</a:t>
            </a:r>
            <a:br>
              <a:rPr lang="ru-RU" sz="3100" b="1" dirty="0"/>
            </a:br>
            <a:br>
              <a:rPr lang="ru-RU" sz="3100" b="1" dirty="0"/>
            </a:br>
            <a:br>
              <a:rPr lang="ru-RU" sz="3100" b="1" dirty="0"/>
            </a:br>
            <a:br>
              <a:rPr lang="ru-RU" sz="3100" b="1" dirty="0"/>
            </a:br>
            <a:br>
              <a:rPr lang="ru-RU" sz="3100" b="1" dirty="0"/>
            </a:br>
            <a:br>
              <a:rPr lang="ru-RU" sz="3100" b="1" dirty="0"/>
            </a:br>
            <a:endParaRPr lang="ru-RU" dirty="0"/>
          </a:p>
        </p:txBody>
      </p:sp>
      <p:pic>
        <p:nvPicPr>
          <p:cNvPr id="6" name="Содержимое 5" descr="IMG_20221028_090509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1843881"/>
            <a:ext cx="4038600" cy="4038600"/>
          </a:xfrm>
        </p:spPr>
      </p:pic>
      <p:pic>
        <p:nvPicPr>
          <p:cNvPr id="9" name="Содержимое 8" descr="IMG_20221028_091109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648200" y="1843881"/>
            <a:ext cx="4038600" cy="4038600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Users\ь\Downloads\1593792737_46-p-russkie-narodnie-foni-63.jpg"/>
          <p:cNvPicPr>
            <a:picLocks noChangeAspect="1" noChangeArrowheads="1"/>
          </p:cNvPicPr>
          <p:nvPr/>
        </p:nvPicPr>
        <p:blipFill>
          <a:blip r:embed="rId2"/>
          <a:srcRect l="4375" t="2522" r="4375" b="4448"/>
          <a:stretch>
            <a:fillRect/>
          </a:stretch>
        </p:blipFill>
        <p:spPr bwMode="auto">
          <a:xfrm>
            <a:off x="-642938" y="-1857375"/>
            <a:ext cx="10429876" cy="1035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ru-RU" sz="3100" b="1" dirty="0"/>
            </a:br>
            <a:br>
              <a:rPr lang="ru-RU" sz="3100" b="1" dirty="0"/>
            </a:br>
            <a:br>
              <a:rPr lang="ru-RU" sz="3100" b="1" dirty="0"/>
            </a:br>
            <a:br>
              <a:rPr lang="ru-RU" sz="3100" b="1" dirty="0"/>
            </a:br>
            <a:br>
              <a:rPr lang="ru-RU" sz="3100" b="1" dirty="0"/>
            </a:br>
            <a:br>
              <a:rPr lang="ru-RU" sz="3100" b="1" dirty="0"/>
            </a:br>
            <a:r>
              <a:rPr lang="ru-RU" sz="3100" b="1" dirty="0"/>
              <a:t>ФОТОГАЛЕРЕЯ ПРОЕКТА</a:t>
            </a:r>
            <a:br>
              <a:rPr lang="ru-RU" sz="3100" b="1" dirty="0"/>
            </a:br>
            <a:br>
              <a:rPr lang="ru-RU" sz="3100" b="1" dirty="0"/>
            </a:br>
            <a:br>
              <a:rPr lang="ru-RU" sz="3100" b="1" dirty="0"/>
            </a:br>
            <a:br>
              <a:rPr lang="ru-RU" sz="3100" b="1" dirty="0"/>
            </a:br>
            <a:br>
              <a:rPr lang="ru-RU" sz="3100" b="1" dirty="0"/>
            </a:br>
            <a:br>
              <a:rPr lang="ru-RU" sz="3100" b="1" dirty="0"/>
            </a:br>
            <a:endParaRPr lang="ru-RU" dirty="0"/>
          </a:p>
        </p:txBody>
      </p:sp>
      <p:pic>
        <p:nvPicPr>
          <p:cNvPr id="10" name="Содержимое 9" descr="IMG_20221025_135548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1843881"/>
            <a:ext cx="4038600" cy="4038600"/>
          </a:xfrm>
        </p:spPr>
      </p:pic>
      <p:pic>
        <p:nvPicPr>
          <p:cNvPr id="11" name="Содержимое 10" descr="IMG_20221025_135602_1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648200" y="1843881"/>
            <a:ext cx="4038600" cy="40386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Users\ь\Downloads\1593792737_46-p-russkie-narodnie-foni-63.jpg"/>
          <p:cNvPicPr>
            <a:picLocks noChangeAspect="1" noChangeArrowheads="1"/>
          </p:cNvPicPr>
          <p:nvPr/>
        </p:nvPicPr>
        <p:blipFill>
          <a:blip r:embed="rId2"/>
          <a:srcRect l="4375" t="2522" r="4375" b="4448"/>
          <a:stretch>
            <a:fillRect/>
          </a:stretch>
        </p:blipFill>
        <p:spPr bwMode="auto">
          <a:xfrm>
            <a:off x="-642938" y="-1857375"/>
            <a:ext cx="10429876" cy="1035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583362"/>
          </a:xfrm>
        </p:spPr>
        <p:txBody>
          <a:bodyPr>
            <a:normAutofit/>
          </a:bodyPr>
          <a:lstStyle/>
          <a:p>
            <a:pPr algn="l"/>
            <a:r>
              <a:rPr lang="ru-RU" sz="2700" b="1" dirty="0"/>
              <a:t>Вид проекта: </a:t>
            </a:r>
            <a:r>
              <a:rPr lang="ru-RU" sz="2700" dirty="0"/>
              <a:t>информационный, </a:t>
            </a:r>
            <a:r>
              <a:rPr lang="ru-RU" sz="2700" dirty="0" err="1"/>
              <a:t>практико</a:t>
            </a:r>
            <a:r>
              <a:rPr lang="ru-RU" sz="2700" dirty="0"/>
              <a:t> – игровой.</a:t>
            </a:r>
            <a:br>
              <a:rPr lang="ru-RU" sz="2700" dirty="0"/>
            </a:br>
            <a:r>
              <a:rPr lang="ru-RU" sz="2700" b="1" dirty="0"/>
              <a:t>Тип проекта: </a:t>
            </a:r>
            <a:r>
              <a:rPr lang="ru-RU" sz="2700" dirty="0"/>
              <a:t>творческий</a:t>
            </a:r>
            <a:br>
              <a:rPr lang="ru-RU" sz="2700" dirty="0"/>
            </a:br>
            <a:r>
              <a:rPr lang="ru-RU" sz="2700" b="1" dirty="0"/>
              <a:t>Продолжительность: </a:t>
            </a:r>
            <a:r>
              <a:rPr lang="ru-RU" sz="2700" dirty="0"/>
              <a:t>краткосрочный с 24.11 по 28.11.2022</a:t>
            </a:r>
            <a:br>
              <a:rPr lang="ru-RU" sz="2700" dirty="0"/>
            </a:br>
            <a:r>
              <a:rPr lang="ru-RU" sz="2700" b="1" dirty="0"/>
              <a:t>Участники:</a:t>
            </a:r>
            <a:r>
              <a:rPr lang="ru-RU" sz="2700" dirty="0"/>
              <a:t> дети группы «Ромашки», воспитатели группы, родители группы, музыкальный руководитель</a:t>
            </a:r>
            <a:br>
              <a:rPr lang="ru-RU" sz="2700" dirty="0"/>
            </a:br>
            <a:r>
              <a:rPr lang="ru-RU" sz="2700" b="1" dirty="0"/>
              <a:t>Образовательные области:</a:t>
            </a:r>
            <a:br>
              <a:rPr lang="ru-RU" sz="2700" dirty="0"/>
            </a:br>
            <a:r>
              <a:rPr lang="ru-RU" sz="2700" dirty="0"/>
              <a:t>Социально-коммуникативное развитие;</a:t>
            </a:r>
            <a:br>
              <a:rPr lang="ru-RU" sz="2700" dirty="0"/>
            </a:br>
            <a:r>
              <a:rPr lang="ru-RU" sz="2700" dirty="0"/>
              <a:t>Познавательное развитие;</a:t>
            </a:r>
            <a:br>
              <a:rPr lang="ru-RU" sz="2700" dirty="0"/>
            </a:br>
            <a:r>
              <a:rPr lang="ru-RU" sz="2700" dirty="0"/>
              <a:t>Речевое развитие;</a:t>
            </a:r>
            <a:br>
              <a:rPr lang="ru-RU" sz="2700" dirty="0"/>
            </a:br>
            <a:r>
              <a:rPr lang="ru-RU" sz="2700" dirty="0"/>
              <a:t>Художественно-эстетическое развитие;</a:t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Users\ь\Downloads\1593792737_46-p-russkie-narodnie-foni-63.jpg"/>
          <p:cNvPicPr>
            <a:picLocks noChangeAspect="1" noChangeArrowheads="1"/>
          </p:cNvPicPr>
          <p:nvPr/>
        </p:nvPicPr>
        <p:blipFill>
          <a:blip r:embed="rId2"/>
          <a:srcRect l="4375" t="2522" r="4375" b="4448"/>
          <a:stretch>
            <a:fillRect/>
          </a:stretch>
        </p:blipFill>
        <p:spPr bwMode="auto">
          <a:xfrm>
            <a:off x="-642938" y="-1857375"/>
            <a:ext cx="10429876" cy="1035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ru-RU" sz="3100" b="1" dirty="0"/>
            </a:br>
            <a:br>
              <a:rPr lang="ru-RU" sz="3100" b="1" dirty="0"/>
            </a:br>
            <a:br>
              <a:rPr lang="ru-RU" sz="3100" b="1" dirty="0"/>
            </a:br>
            <a:br>
              <a:rPr lang="ru-RU" sz="3100" b="1" dirty="0"/>
            </a:br>
            <a:br>
              <a:rPr lang="ru-RU" sz="3100" b="1" dirty="0"/>
            </a:br>
            <a:br>
              <a:rPr lang="ru-RU" sz="3100" b="1" dirty="0"/>
            </a:br>
            <a:r>
              <a:rPr lang="ru-RU" sz="3100" b="1" dirty="0"/>
              <a:t>ФОТОГАЛЕРЕЯ ПРОЕКТА</a:t>
            </a:r>
            <a:br>
              <a:rPr lang="ru-RU" sz="3100" b="1" dirty="0"/>
            </a:br>
            <a:br>
              <a:rPr lang="ru-RU" sz="3100" b="1" dirty="0"/>
            </a:br>
            <a:br>
              <a:rPr lang="ru-RU" sz="3100" b="1" dirty="0"/>
            </a:br>
            <a:br>
              <a:rPr lang="ru-RU" sz="3100" b="1" dirty="0"/>
            </a:br>
            <a:br>
              <a:rPr lang="ru-RU" sz="3100" b="1" dirty="0"/>
            </a:br>
            <a:br>
              <a:rPr lang="ru-RU" sz="3100" b="1" dirty="0"/>
            </a:br>
            <a:endParaRPr lang="ru-RU" dirty="0"/>
          </a:p>
        </p:txBody>
      </p:sp>
      <p:pic>
        <p:nvPicPr>
          <p:cNvPr id="8" name="Содержимое 7" descr="IMG_20221025_135608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1843881"/>
            <a:ext cx="4038600" cy="4038600"/>
          </a:xfrm>
        </p:spPr>
      </p:pic>
      <p:pic>
        <p:nvPicPr>
          <p:cNvPr id="9" name="Содержимое 8" descr="IMG_20221025_135623_1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648200" y="1843881"/>
            <a:ext cx="4038600" cy="4038600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Users\ь\Downloads\1593792737_46-p-russkie-narodnie-foni-63.jpg"/>
          <p:cNvPicPr>
            <a:picLocks noChangeAspect="1" noChangeArrowheads="1"/>
          </p:cNvPicPr>
          <p:nvPr/>
        </p:nvPicPr>
        <p:blipFill>
          <a:blip r:embed="rId2"/>
          <a:srcRect l="4375" t="2522" r="4375" b="4448"/>
          <a:stretch>
            <a:fillRect/>
          </a:stretch>
        </p:blipFill>
        <p:spPr bwMode="auto">
          <a:xfrm>
            <a:off x="-642938" y="-1857375"/>
            <a:ext cx="10429876" cy="1035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ru-RU" sz="3100" b="1" dirty="0"/>
            </a:br>
            <a:br>
              <a:rPr lang="ru-RU" sz="3100" b="1" dirty="0"/>
            </a:br>
            <a:br>
              <a:rPr lang="ru-RU" sz="3100" b="1" dirty="0"/>
            </a:br>
            <a:br>
              <a:rPr lang="ru-RU" sz="3100" b="1" dirty="0"/>
            </a:br>
            <a:br>
              <a:rPr lang="ru-RU" sz="3100" b="1" dirty="0"/>
            </a:br>
            <a:br>
              <a:rPr lang="ru-RU" sz="3100" b="1" dirty="0"/>
            </a:br>
            <a:r>
              <a:rPr lang="ru-RU" sz="3100" b="1" dirty="0"/>
              <a:t>ФОТОГАЛЕРЕЯ ПРОЕКТА</a:t>
            </a:r>
            <a:br>
              <a:rPr lang="ru-RU" sz="3100" b="1" dirty="0"/>
            </a:br>
            <a:br>
              <a:rPr lang="ru-RU" sz="3100" b="1" dirty="0"/>
            </a:br>
            <a:br>
              <a:rPr lang="ru-RU" sz="3100" b="1" dirty="0"/>
            </a:br>
            <a:br>
              <a:rPr lang="ru-RU" sz="3100" b="1" dirty="0"/>
            </a:br>
            <a:br>
              <a:rPr lang="ru-RU" sz="3100" b="1" dirty="0"/>
            </a:br>
            <a:br>
              <a:rPr lang="ru-RU" sz="3100" b="1" dirty="0"/>
            </a:br>
            <a:endParaRPr lang="ru-RU" dirty="0"/>
          </a:p>
        </p:txBody>
      </p:sp>
      <p:pic>
        <p:nvPicPr>
          <p:cNvPr id="8" name="Содержимое 7" descr="IMG_20221025_135637_1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1843881"/>
            <a:ext cx="4038600" cy="4038600"/>
          </a:xfrm>
        </p:spPr>
      </p:pic>
      <p:pic>
        <p:nvPicPr>
          <p:cNvPr id="9" name="Содержимое 8" descr="IMG_20221025_135643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648200" y="1843881"/>
            <a:ext cx="4038600" cy="4038600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Users\ь\Downloads\1593792737_46-p-russkie-narodnie-foni-63.jpg"/>
          <p:cNvPicPr>
            <a:picLocks noChangeAspect="1" noChangeArrowheads="1"/>
          </p:cNvPicPr>
          <p:nvPr/>
        </p:nvPicPr>
        <p:blipFill>
          <a:blip r:embed="rId2"/>
          <a:srcRect l="4375" t="2522" r="4375" b="4448"/>
          <a:stretch>
            <a:fillRect/>
          </a:stretch>
        </p:blipFill>
        <p:spPr bwMode="auto">
          <a:xfrm>
            <a:off x="-642938" y="-1857375"/>
            <a:ext cx="10429876" cy="1035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ru-RU" sz="3100" b="1" dirty="0"/>
            </a:br>
            <a:br>
              <a:rPr lang="ru-RU" sz="3100" b="1" dirty="0"/>
            </a:br>
            <a:br>
              <a:rPr lang="ru-RU" sz="3100" b="1" dirty="0"/>
            </a:br>
            <a:br>
              <a:rPr lang="ru-RU" sz="3100" b="1" dirty="0"/>
            </a:br>
            <a:br>
              <a:rPr lang="ru-RU" sz="3100" b="1" dirty="0"/>
            </a:br>
            <a:br>
              <a:rPr lang="ru-RU" sz="3100" b="1" dirty="0"/>
            </a:br>
            <a:r>
              <a:rPr lang="ru-RU" sz="3100" b="1" dirty="0"/>
              <a:t>ФОТОГАЛЕРЕЯ ПРОЕКТА</a:t>
            </a:r>
            <a:br>
              <a:rPr lang="ru-RU" sz="3100" b="1" dirty="0"/>
            </a:br>
            <a:br>
              <a:rPr lang="ru-RU" sz="3100" b="1" dirty="0"/>
            </a:br>
            <a:br>
              <a:rPr lang="ru-RU" sz="3100" b="1" dirty="0"/>
            </a:br>
            <a:br>
              <a:rPr lang="ru-RU" sz="3100" b="1" dirty="0"/>
            </a:br>
            <a:br>
              <a:rPr lang="ru-RU" sz="3100" b="1" dirty="0"/>
            </a:br>
            <a:br>
              <a:rPr lang="ru-RU" sz="3100" b="1" dirty="0"/>
            </a:br>
            <a:endParaRPr lang="ru-RU" dirty="0"/>
          </a:p>
        </p:txBody>
      </p:sp>
      <p:pic>
        <p:nvPicPr>
          <p:cNvPr id="8" name="Содержимое 7" descr="IMG_20221025_135709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1843881"/>
            <a:ext cx="4038600" cy="4038600"/>
          </a:xfrm>
        </p:spPr>
      </p:pic>
      <p:pic>
        <p:nvPicPr>
          <p:cNvPr id="9" name="Содержимое 8" descr="IMG_20221025_135728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648200" y="1843881"/>
            <a:ext cx="4038600" cy="4038600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Users\ь\Downloads\1593792737_46-p-russkie-narodnie-foni-63.jpg"/>
          <p:cNvPicPr>
            <a:picLocks noChangeAspect="1" noChangeArrowheads="1"/>
          </p:cNvPicPr>
          <p:nvPr/>
        </p:nvPicPr>
        <p:blipFill>
          <a:blip r:embed="rId2"/>
          <a:srcRect l="4375" t="2522" r="4375" b="4448"/>
          <a:stretch>
            <a:fillRect/>
          </a:stretch>
        </p:blipFill>
        <p:spPr bwMode="auto">
          <a:xfrm>
            <a:off x="-642938" y="-1857375"/>
            <a:ext cx="10429876" cy="1035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ru-RU" sz="3100" b="1" dirty="0"/>
            </a:br>
            <a:br>
              <a:rPr lang="ru-RU" sz="3100" b="1" dirty="0"/>
            </a:br>
            <a:br>
              <a:rPr lang="ru-RU" sz="3100" b="1" dirty="0"/>
            </a:br>
            <a:br>
              <a:rPr lang="ru-RU" sz="3100" b="1" dirty="0"/>
            </a:br>
            <a:br>
              <a:rPr lang="ru-RU" sz="3100" b="1" dirty="0"/>
            </a:br>
            <a:br>
              <a:rPr lang="ru-RU" sz="3100" b="1" dirty="0"/>
            </a:br>
            <a:r>
              <a:rPr lang="ru-RU" sz="3100" b="1" dirty="0"/>
              <a:t>ФОТОГАЛЕРЕЯ ПРОЕКТА</a:t>
            </a:r>
            <a:br>
              <a:rPr lang="ru-RU" sz="3100" b="1" dirty="0"/>
            </a:br>
            <a:br>
              <a:rPr lang="ru-RU" sz="3100" b="1" dirty="0"/>
            </a:br>
            <a:br>
              <a:rPr lang="ru-RU" sz="3100" b="1" dirty="0"/>
            </a:br>
            <a:br>
              <a:rPr lang="ru-RU" sz="3100" b="1" dirty="0"/>
            </a:br>
            <a:br>
              <a:rPr lang="ru-RU" sz="3100" b="1" dirty="0"/>
            </a:br>
            <a:br>
              <a:rPr lang="ru-RU" sz="3100" b="1" dirty="0"/>
            </a:br>
            <a:endParaRPr lang="ru-RU" dirty="0"/>
          </a:p>
        </p:txBody>
      </p:sp>
      <p:pic>
        <p:nvPicPr>
          <p:cNvPr id="8" name="Содержимое 7" descr="IMG_20221026_090116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2352713"/>
            <a:ext cx="4038600" cy="3020937"/>
          </a:xfrm>
        </p:spPr>
      </p:pic>
      <p:pic>
        <p:nvPicPr>
          <p:cNvPr id="9" name="Содержимое 8" descr="IMG_20221025_135922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648200" y="1843881"/>
            <a:ext cx="4038600" cy="4038600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Users\ь\Downloads\1593792737_46-p-russkie-narodnie-foni-63.jpg"/>
          <p:cNvPicPr>
            <a:picLocks noChangeAspect="1" noChangeArrowheads="1"/>
          </p:cNvPicPr>
          <p:nvPr/>
        </p:nvPicPr>
        <p:blipFill>
          <a:blip r:embed="rId2"/>
          <a:srcRect l="4375" t="2522" r="4375" b="4448"/>
          <a:stretch>
            <a:fillRect/>
          </a:stretch>
        </p:blipFill>
        <p:spPr bwMode="auto">
          <a:xfrm>
            <a:off x="-642938" y="-1857375"/>
            <a:ext cx="10429876" cy="1035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ru-RU" sz="3100" b="1" dirty="0"/>
            </a:br>
            <a:br>
              <a:rPr lang="ru-RU" sz="3100" b="1" dirty="0"/>
            </a:br>
            <a:br>
              <a:rPr lang="ru-RU" sz="3100" b="1" dirty="0"/>
            </a:br>
            <a:br>
              <a:rPr lang="ru-RU" sz="3100" b="1" dirty="0"/>
            </a:br>
            <a:br>
              <a:rPr lang="ru-RU" sz="3100" b="1" dirty="0"/>
            </a:br>
            <a:br>
              <a:rPr lang="ru-RU" sz="3100" b="1" dirty="0"/>
            </a:br>
            <a:r>
              <a:rPr lang="ru-RU" sz="3100" b="1" dirty="0"/>
              <a:t>ФОТОГАЛЕРЕЯ ПРОЕКТА</a:t>
            </a:r>
            <a:br>
              <a:rPr lang="ru-RU" sz="3100" b="1" dirty="0"/>
            </a:br>
            <a:br>
              <a:rPr lang="ru-RU" sz="3100" b="1" dirty="0"/>
            </a:br>
            <a:br>
              <a:rPr lang="ru-RU" sz="3100" b="1" dirty="0"/>
            </a:br>
            <a:br>
              <a:rPr lang="ru-RU" sz="3100" b="1" dirty="0"/>
            </a:br>
            <a:br>
              <a:rPr lang="ru-RU" sz="3100" b="1" dirty="0"/>
            </a:br>
            <a:br>
              <a:rPr lang="ru-RU" sz="3100" b="1" dirty="0"/>
            </a:br>
            <a:endParaRPr lang="ru-RU" dirty="0"/>
          </a:p>
        </p:txBody>
      </p:sp>
      <p:pic>
        <p:nvPicPr>
          <p:cNvPr id="8" name="Содержимое 7" descr="IMG_20221028_092327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1843881"/>
            <a:ext cx="4038600" cy="4038600"/>
          </a:xfrm>
        </p:spPr>
      </p:pic>
      <p:pic>
        <p:nvPicPr>
          <p:cNvPr id="9" name="Содержимое 8" descr="IMG_20221028_113519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648200" y="1843881"/>
            <a:ext cx="4038600" cy="4038600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Users\ь\Downloads\1593792737_46-p-russkie-narodnie-foni-63.jpg"/>
          <p:cNvPicPr>
            <a:picLocks noChangeAspect="1" noChangeArrowheads="1"/>
          </p:cNvPicPr>
          <p:nvPr/>
        </p:nvPicPr>
        <p:blipFill>
          <a:blip r:embed="rId2"/>
          <a:srcRect l="4375" t="2522" r="4375" b="4448"/>
          <a:stretch>
            <a:fillRect/>
          </a:stretch>
        </p:blipFill>
        <p:spPr bwMode="auto">
          <a:xfrm>
            <a:off x="-642938" y="-1857375"/>
            <a:ext cx="10429876" cy="1035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ru-RU" sz="3100" b="1" dirty="0"/>
            </a:br>
            <a:br>
              <a:rPr lang="ru-RU" sz="3100" b="1" dirty="0"/>
            </a:br>
            <a:br>
              <a:rPr lang="ru-RU" sz="3100" b="1" dirty="0"/>
            </a:br>
            <a:br>
              <a:rPr lang="ru-RU" sz="3100" b="1" dirty="0"/>
            </a:br>
            <a:br>
              <a:rPr lang="ru-RU" sz="3100" b="1" dirty="0"/>
            </a:br>
            <a:br>
              <a:rPr lang="ru-RU" sz="3100" b="1" dirty="0"/>
            </a:br>
            <a:r>
              <a:rPr lang="ru-RU" sz="3100" b="1" dirty="0"/>
              <a:t>ФОТОГАЛЕРЕЯ ПРОЕКТА</a:t>
            </a:r>
            <a:br>
              <a:rPr lang="ru-RU" sz="3100" b="1" dirty="0"/>
            </a:br>
            <a:br>
              <a:rPr lang="ru-RU" sz="3100" b="1" dirty="0"/>
            </a:br>
            <a:br>
              <a:rPr lang="ru-RU" sz="3100" b="1" dirty="0"/>
            </a:br>
            <a:br>
              <a:rPr lang="ru-RU" sz="3100" b="1" dirty="0"/>
            </a:br>
            <a:br>
              <a:rPr lang="ru-RU" sz="3100" b="1" dirty="0"/>
            </a:br>
            <a:br>
              <a:rPr lang="ru-RU" sz="3100" b="1" dirty="0"/>
            </a:br>
            <a:endParaRPr lang="ru-RU" dirty="0"/>
          </a:p>
        </p:txBody>
      </p:sp>
      <p:pic>
        <p:nvPicPr>
          <p:cNvPr id="10" name="Содержимое 9" descr="Презентация Microsoft PowerPoint (1)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928662" y="428604"/>
            <a:ext cx="7620053" cy="571504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Users\ь\Downloads\1593792737_46-p-russkie-narodnie-foni-63.jpg"/>
          <p:cNvPicPr>
            <a:picLocks noChangeAspect="1" noChangeArrowheads="1"/>
          </p:cNvPicPr>
          <p:nvPr/>
        </p:nvPicPr>
        <p:blipFill>
          <a:blip r:embed="rId2"/>
          <a:srcRect l="4375" t="2522" r="4375" b="4448"/>
          <a:stretch>
            <a:fillRect/>
          </a:stretch>
        </p:blipFill>
        <p:spPr bwMode="auto">
          <a:xfrm>
            <a:off x="-642938" y="-1857375"/>
            <a:ext cx="10429876" cy="1035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429784" cy="6869138"/>
          </a:xfrm>
        </p:spPr>
        <p:txBody>
          <a:bodyPr>
            <a:normAutofit fontScale="90000"/>
          </a:bodyPr>
          <a:lstStyle/>
          <a:p>
            <a:pPr algn="l"/>
            <a:r>
              <a:rPr lang="ru-RU" sz="3100" b="1" dirty="0"/>
              <a:t>Актуальность:</a:t>
            </a:r>
            <a:r>
              <a:rPr lang="ru-RU" sz="3100" dirty="0"/>
              <a:t> </a:t>
            </a:r>
            <a:br>
              <a:rPr lang="ru-RU" sz="3100" dirty="0"/>
            </a:br>
            <a:r>
              <a:rPr lang="ru-RU" sz="3100" dirty="0"/>
              <a:t>Народная игрушка – это игрушка развивающая, вобравшая в себя игровую культуру многих поколений. Она и эстетически привлекательна, и эмоционально комфортна, и многофункциональна. Несмотря на кажущуюся простоту, народная игрушка заставляет ребенка прилагать определенные физические и интеллектуальные усилия, чтобы получить радующий, положительный результат, поднимающий по ступенькам развития. Игры с народными игрушками развивают эстетическое восприятие, логическое мышление, внимание, воображение, сенсомоторные навыки, ловкость, смекалку</a:t>
            </a:r>
            <a:r>
              <a:rPr lang="ru-RU" dirty="0"/>
              <a:t>.</a:t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Users\ь\Downloads\1593792737_46-p-russkie-narodnie-foni-63.jpg"/>
          <p:cNvPicPr>
            <a:picLocks noChangeAspect="1" noChangeArrowheads="1"/>
          </p:cNvPicPr>
          <p:nvPr/>
        </p:nvPicPr>
        <p:blipFill>
          <a:blip r:embed="rId2"/>
          <a:srcRect l="4375" t="2522" r="4375" b="4448"/>
          <a:stretch>
            <a:fillRect/>
          </a:stretch>
        </p:blipFill>
        <p:spPr bwMode="auto">
          <a:xfrm>
            <a:off x="-642938" y="-1857375"/>
            <a:ext cx="10429876" cy="1035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br>
              <a:rPr lang="ru-RU" sz="3600" b="1" dirty="0"/>
            </a:br>
            <a:br>
              <a:rPr lang="ru-RU" sz="3600" b="1" dirty="0"/>
            </a:br>
            <a:br>
              <a:rPr lang="ru-RU" sz="3600" b="1" dirty="0"/>
            </a:br>
            <a:br>
              <a:rPr lang="ru-RU" sz="3600" b="1" dirty="0"/>
            </a:br>
            <a:br>
              <a:rPr lang="ru-RU" sz="3600" b="1" dirty="0"/>
            </a:br>
            <a:br>
              <a:rPr lang="ru-RU" sz="3600" b="1" dirty="0"/>
            </a:br>
            <a:br>
              <a:rPr lang="ru-RU" sz="3600" b="1" dirty="0"/>
            </a:br>
            <a:br>
              <a:rPr lang="ru-RU" sz="3600" b="1" dirty="0"/>
            </a:br>
            <a:br>
              <a:rPr lang="ru-RU" sz="3600" b="1" dirty="0"/>
            </a:br>
            <a:br>
              <a:rPr lang="ru-RU" sz="3600" b="1" dirty="0"/>
            </a:br>
            <a:r>
              <a:rPr lang="ru-RU" sz="3600" b="1" dirty="0"/>
              <a:t>Проблема:</a:t>
            </a:r>
            <a:br>
              <a:rPr lang="ru-RU" sz="3600" dirty="0"/>
            </a:br>
            <a:r>
              <a:rPr lang="ru-RU" sz="3600" dirty="0"/>
              <a:t>Народная игрушка в наши дни стремительно превращается в сувенирную продукцию, не предназначенную для ребенка и не требующую педагогического сопровождения. Но именно народная игрушка всегда несла в себе огромный потенциал социального наследия. К сожалению, современные родители недооценивают развивающую роль народной игрушки.</a:t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Users\ь\Downloads\1593792737_46-p-russkie-narodnie-foni-63.jpg"/>
          <p:cNvPicPr>
            <a:picLocks noChangeAspect="1" noChangeArrowheads="1"/>
          </p:cNvPicPr>
          <p:nvPr/>
        </p:nvPicPr>
        <p:blipFill>
          <a:blip r:embed="rId2"/>
          <a:srcRect l="4375" t="2522" r="4375" b="4448"/>
          <a:stretch>
            <a:fillRect/>
          </a:stretch>
        </p:blipFill>
        <p:spPr bwMode="auto">
          <a:xfrm>
            <a:off x="-642938" y="-1857375"/>
            <a:ext cx="10429876" cy="1035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br>
              <a:rPr lang="ru-RU" sz="3600" b="1" dirty="0"/>
            </a:br>
            <a:br>
              <a:rPr lang="ru-RU" sz="3600" b="1" dirty="0"/>
            </a:br>
            <a:br>
              <a:rPr lang="ru-RU" sz="3600" b="1" dirty="0"/>
            </a:br>
            <a:br>
              <a:rPr lang="ru-RU" sz="3600" b="1" dirty="0"/>
            </a:br>
            <a:br>
              <a:rPr lang="ru-RU" sz="3600" b="1" dirty="0"/>
            </a:br>
            <a:br>
              <a:rPr lang="ru-RU" sz="3600" b="1" dirty="0"/>
            </a:br>
            <a:br>
              <a:rPr lang="ru-RU" sz="3600" b="1" dirty="0"/>
            </a:br>
            <a:br>
              <a:rPr lang="ru-RU" sz="3600" b="1" dirty="0"/>
            </a:br>
            <a:br>
              <a:rPr lang="ru-RU" sz="3600" b="1" dirty="0"/>
            </a:br>
            <a:br>
              <a:rPr lang="ru-RU" sz="3600" b="1" dirty="0"/>
            </a:br>
            <a:br>
              <a:rPr lang="ru-RU" sz="3600" b="1" dirty="0"/>
            </a:br>
            <a:r>
              <a:rPr lang="ru-RU" sz="3600" b="1" dirty="0"/>
              <a:t>Гипотеза:</a:t>
            </a:r>
            <a:br>
              <a:rPr lang="ru-RU" sz="3600" dirty="0"/>
            </a:br>
            <a:r>
              <a:rPr lang="ru-RU" sz="3600" dirty="0"/>
              <a:t>Матрешка, прежде всего любимая игрушка малышей, причем очень полезная игрушка. Имеет большую практическую пользу. С помощью матрешки взрослые могут научить ребенка выделять разные величины, сравнивать предметы по высоте, ширине, цвету и объему. Все это способствует установление координации рук и глаз, развивает у ребенка восприятие окружающего мира, его мышление.</a:t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Users\ь\Downloads\1593792737_46-p-russkie-narodnie-foni-63.jpg"/>
          <p:cNvPicPr>
            <a:picLocks noChangeAspect="1" noChangeArrowheads="1"/>
          </p:cNvPicPr>
          <p:nvPr/>
        </p:nvPicPr>
        <p:blipFill>
          <a:blip r:embed="rId2"/>
          <a:srcRect l="4375" t="2522" r="4375" b="4448"/>
          <a:stretch>
            <a:fillRect/>
          </a:stretch>
        </p:blipFill>
        <p:spPr bwMode="auto">
          <a:xfrm>
            <a:off x="-642938" y="-1857375"/>
            <a:ext cx="10429876" cy="1035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br>
              <a:rPr lang="ru-RU" sz="3100" b="1" dirty="0"/>
            </a:br>
            <a:br>
              <a:rPr lang="ru-RU" sz="3100" b="1" dirty="0"/>
            </a:br>
            <a:br>
              <a:rPr lang="ru-RU" sz="3100" b="1" dirty="0"/>
            </a:br>
            <a:br>
              <a:rPr lang="ru-RU" sz="3100" b="1" dirty="0"/>
            </a:br>
            <a:br>
              <a:rPr lang="ru-RU" sz="3100" b="1" dirty="0"/>
            </a:br>
            <a:br>
              <a:rPr lang="ru-RU" sz="3100" b="1" dirty="0"/>
            </a:br>
            <a:br>
              <a:rPr lang="ru-RU" sz="3100" b="1" dirty="0"/>
            </a:br>
            <a:br>
              <a:rPr lang="ru-RU" sz="3100" b="1" dirty="0"/>
            </a:br>
            <a:br>
              <a:rPr lang="ru-RU" sz="3100" b="1" dirty="0"/>
            </a:br>
            <a:br>
              <a:rPr lang="ru-RU" sz="3100" b="1" dirty="0"/>
            </a:br>
            <a:br>
              <a:rPr lang="ru-RU" sz="3100" b="1" dirty="0"/>
            </a:br>
            <a:r>
              <a:rPr lang="ru-RU" sz="3100" b="1" dirty="0"/>
              <a:t>Цель проекта:</a:t>
            </a:r>
            <a:r>
              <a:rPr lang="ru-RU" sz="3100" dirty="0"/>
              <a:t> Познакомить детей и родителей с русским народным творчеством на примере матрешки; дать представления детям и родителям о том, как можно играть с матрешкой.</a:t>
            </a:r>
            <a:br>
              <a:rPr lang="ru-RU" sz="3100" dirty="0"/>
            </a:br>
            <a:r>
              <a:rPr lang="ru-RU" sz="3100" b="1" dirty="0"/>
              <a:t>Задачи:</a:t>
            </a:r>
            <a:br>
              <a:rPr lang="ru-RU" sz="3100" dirty="0"/>
            </a:br>
            <a:r>
              <a:rPr lang="ru-RU" sz="3100" dirty="0"/>
              <a:t>1.Обогащать и расширять знания детей о русском народном творчестве¸ через народную игрушку -  матрешку.</a:t>
            </a:r>
            <a:br>
              <a:rPr lang="ru-RU" sz="3100" dirty="0"/>
            </a:br>
            <a:r>
              <a:rPr lang="ru-RU" sz="3100" dirty="0"/>
              <a:t>2. Развивать мышление, внимание мелкую моторику в играх с матрешкой.</a:t>
            </a:r>
            <a:br>
              <a:rPr lang="ru-RU" sz="3100" dirty="0"/>
            </a:br>
            <a:r>
              <a:rPr lang="ru-RU" sz="3100" dirty="0"/>
              <a:t>3. Воспитывать бережное отношение к игрушкам.</a:t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Users\ь\Downloads\1593792737_46-p-russkie-narodnie-foni-63.jpg"/>
          <p:cNvPicPr>
            <a:picLocks noChangeAspect="1" noChangeArrowheads="1"/>
          </p:cNvPicPr>
          <p:nvPr/>
        </p:nvPicPr>
        <p:blipFill>
          <a:blip r:embed="rId2"/>
          <a:srcRect l="4375" t="2522" r="4375" b="4448"/>
          <a:stretch>
            <a:fillRect/>
          </a:stretch>
        </p:blipFill>
        <p:spPr bwMode="auto">
          <a:xfrm>
            <a:off x="-642938" y="-1857375"/>
            <a:ext cx="10429876" cy="1035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br>
              <a:rPr lang="ru-RU" sz="4000" b="1" dirty="0"/>
            </a:br>
            <a:br>
              <a:rPr lang="ru-RU" sz="4000" b="1" dirty="0"/>
            </a:br>
            <a:br>
              <a:rPr lang="ru-RU" sz="4000" b="1" dirty="0"/>
            </a:br>
            <a:br>
              <a:rPr lang="ru-RU" sz="4000" b="1" dirty="0"/>
            </a:br>
            <a:br>
              <a:rPr lang="ru-RU" sz="4000" b="1" dirty="0"/>
            </a:br>
            <a:br>
              <a:rPr lang="ru-RU" sz="4000" b="1" dirty="0"/>
            </a:br>
            <a:br>
              <a:rPr lang="ru-RU" sz="4000" b="1" dirty="0"/>
            </a:br>
            <a:br>
              <a:rPr lang="ru-RU" sz="4000" b="1" dirty="0"/>
            </a:br>
            <a:br>
              <a:rPr lang="ru-RU" sz="4000" b="1" dirty="0"/>
            </a:br>
            <a:r>
              <a:rPr lang="ru-RU" sz="4000" b="1" dirty="0"/>
              <a:t>Ожидаемый результат:</a:t>
            </a:r>
            <a:br>
              <a:rPr lang="ru-RU" sz="4000" dirty="0"/>
            </a:br>
            <a:r>
              <a:rPr lang="ru-RU" sz="4000" dirty="0"/>
              <a:t>1. Заинтересованность детей и родителей темой русская народная игрушка </a:t>
            </a:r>
            <a:br>
              <a:rPr lang="ru-RU" sz="4000" dirty="0"/>
            </a:br>
            <a:r>
              <a:rPr lang="ru-RU" sz="4000" dirty="0"/>
              <a:t>2. Проявление  познавательной активности у детей, развитие мелкой моторики</a:t>
            </a:r>
            <a:br>
              <a:rPr lang="ru-RU" sz="4000" dirty="0"/>
            </a:br>
            <a:r>
              <a:rPr lang="ru-RU" sz="4000" dirty="0"/>
              <a:t>3. Активизация словарного запаса детей по данной теме</a:t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Users\ь\Downloads\1593792737_46-p-russkie-narodnie-foni-63.jpg"/>
          <p:cNvPicPr>
            <a:picLocks noChangeAspect="1" noChangeArrowheads="1"/>
          </p:cNvPicPr>
          <p:nvPr/>
        </p:nvPicPr>
        <p:blipFill>
          <a:blip r:embed="rId2"/>
          <a:srcRect l="4375" t="2522" r="4375" b="4448"/>
          <a:stretch>
            <a:fillRect/>
          </a:stretch>
        </p:blipFill>
        <p:spPr bwMode="auto">
          <a:xfrm>
            <a:off x="-642938" y="-1857375"/>
            <a:ext cx="10429876" cy="1035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143000"/>
          </a:xfrm>
        </p:spPr>
        <p:txBody>
          <a:bodyPr>
            <a:normAutofit fontScale="90000"/>
          </a:bodyPr>
          <a:lstStyle/>
          <a:p>
            <a:pPr algn="l"/>
            <a:br>
              <a:rPr lang="ru-RU" sz="3600" b="1" dirty="0"/>
            </a:br>
            <a:br>
              <a:rPr lang="ru-RU" sz="3600" b="1" dirty="0"/>
            </a:br>
            <a:br>
              <a:rPr lang="ru-RU" sz="3600" b="1" dirty="0"/>
            </a:br>
            <a:br>
              <a:rPr lang="ru-RU" sz="3600" b="1" dirty="0"/>
            </a:br>
            <a:br>
              <a:rPr lang="ru-RU" sz="3600" b="1" dirty="0"/>
            </a:br>
            <a:br>
              <a:rPr lang="ru-RU" sz="3600" b="1" dirty="0"/>
            </a:br>
            <a:br>
              <a:rPr lang="ru-RU" sz="3600" b="1" dirty="0"/>
            </a:br>
            <a:br>
              <a:rPr lang="ru-RU" sz="3600" b="1" dirty="0"/>
            </a:br>
            <a:br>
              <a:rPr lang="ru-RU" sz="3600" b="1" dirty="0"/>
            </a:br>
            <a:br>
              <a:rPr lang="ru-RU" sz="3600" b="1" dirty="0"/>
            </a:br>
            <a:br>
              <a:rPr lang="ru-RU" sz="3600" b="1" dirty="0"/>
            </a:br>
            <a:br>
              <a:rPr lang="ru-RU" sz="3600" b="1" dirty="0"/>
            </a:br>
            <a:r>
              <a:rPr lang="ru-RU" sz="3600" b="1" dirty="0"/>
              <a:t>Материалы: </a:t>
            </a:r>
            <a:br>
              <a:rPr lang="ru-RU" sz="3600" dirty="0"/>
            </a:br>
            <a:r>
              <a:rPr lang="ru-RU" sz="3600" dirty="0"/>
              <a:t>Презентация «Красавица Матрешка», развивающие игры по теме, набор матрешек</a:t>
            </a:r>
            <a:br>
              <a:rPr lang="ru-RU" sz="3600" dirty="0"/>
            </a:br>
            <a:r>
              <a:rPr lang="ru-RU" sz="3600" dirty="0"/>
              <a:t>Музыкальные произведения: «Матрешка» (муз. Т. </a:t>
            </a:r>
            <a:r>
              <a:rPr lang="ru-RU" sz="3600" dirty="0" err="1"/>
              <a:t>Варовиной</a:t>
            </a:r>
            <a:r>
              <a:rPr lang="ru-RU" sz="3600" dirty="0"/>
              <a:t>, сл. В. </a:t>
            </a:r>
            <a:r>
              <a:rPr lang="ru-RU" sz="3600" dirty="0" err="1"/>
              <a:t>Семернина</a:t>
            </a:r>
            <a:r>
              <a:rPr lang="ru-RU" sz="3600" dirty="0"/>
              <a:t>); «Русская матрешка» (муз. З. Левиной, сл. З. Петровой)</a:t>
            </a:r>
            <a:br>
              <a:rPr lang="ru-RU" sz="3600" dirty="0"/>
            </a:br>
            <a:r>
              <a:rPr lang="ru-RU" sz="3600" dirty="0"/>
              <a:t>Стихотворения: И. Ломова «Матрешка», М. Фомина «Мы – матрешки», С. Маршак «Восемь кукол деревянных», К. Липатова «Наша матрешка», И. </a:t>
            </a:r>
            <a:r>
              <a:rPr lang="ru-RU" sz="3600" dirty="0" err="1"/>
              <a:t>Корниенко</a:t>
            </a:r>
            <a:r>
              <a:rPr lang="ru-RU" sz="3600" dirty="0"/>
              <a:t> «Матрешка».</a:t>
            </a:r>
            <a:br>
              <a:rPr lang="ru-RU" sz="3600" dirty="0"/>
            </a:br>
            <a:r>
              <a:rPr lang="ru-RU" sz="3600" dirty="0"/>
              <a:t>Альбом «Красавица Матрёшка»</a:t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Users\ь\Downloads\1593792737_46-p-russkie-narodnie-foni-63.jpg"/>
          <p:cNvPicPr>
            <a:picLocks noChangeAspect="1" noChangeArrowheads="1"/>
          </p:cNvPicPr>
          <p:nvPr/>
        </p:nvPicPr>
        <p:blipFill>
          <a:blip r:embed="rId2"/>
          <a:srcRect l="4375" t="2522" r="4375" b="4448"/>
          <a:stretch>
            <a:fillRect/>
          </a:stretch>
        </p:blipFill>
        <p:spPr bwMode="auto">
          <a:xfrm>
            <a:off x="-642938" y="-1857375"/>
            <a:ext cx="10429876" cy="1035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85728"/>
            <a:ext cx="9249702" cy="1143000"/>
          </a:xfrm>
        </p:spPr>
        <p:txBody>
          <a:bodyPr>
            <a:normAutofit fontScale="90000"/>
          </a:bodyPr>
          <a:lstStyle/>
          <a:p>
            <a:pPr algn="l">
              <a:buFont typeface="Wingdings" pitchFamily="2" charset="2"/>
              <a:buChar char="ü"/>
            </a:pPr>
            <a:br>
              <a:rPr lang="ru-RU" sz="3100" b="1" dirty="0"/>
            </a:br>
            <a:br>
              <a:rPr lang="ru-RU" sz="3100" b="1" dirty="0"/>
            </a:br>
            <a:br>
              <a:rPr lang="ru-RU" sz="3100" b="1" dirty="0"/>
            </a:br>
            <a:br>
              <a:rPr lang="ru-RU" sz="3100" b="1" dirty="0"/>
            </a:br>
            <a:br>
              <a:rPr lang="ru-RU" sz="3100" b="1" dirty="0"/>
            </a:br>
            <a:br>
              <a:rPr lang="ru-RU" sz="3100" b="1" dirty="0"/>
            </a:br>
            <a:br>
              <a:rPr lang="ru-RU" sz="3100" b="1" dirty="0"/>
            </a:br>
            <a:br>
              <a:rPr lang="ru-RU" sz="3100" b="1" dirty="0"/>
            </a:br>
            <a:br>
              <a:rPr lang="ru-RU" sz="3100" b="1" dirty="0"/>
            </a:br>
            <a:br>
              <a:rPr lang="ru-RU" sz="3100" b="1" dirty="0"/>
            </a:br>
            <a:br>
              <a:rPr lang="ru-RU" sz="3100" b="1" dirty="0"/>
            </a:br>
            <a:br>
              <a:rPr lang="ru-RU" sz="3100" b="1" dirty="0"/>
            </a:br>
            <a:r>
              <a:rPr lang="ru-RU" sz="3100" b="1" dirty="0"/>
              <a:t>Этапы работы над проектом</a:t>
            </a:r>
            <a:br>
              <a:rPr lang="ru-RU" sz="3100" dirty="0"/>
            </a:br>
            <a:r>
              <a:rPr lang="ru-RU" sz="3100" dirty="0"/>
              <a:t>			</a:t>
            </a:r>
            <a:r>
              <a:rPr lang="ru-RU" sz="3100" b="1" i="1" dirty="0"/>
              <a:t>Подготовительный этап</a:t>
            </a:r>
            <a:br>
              <a:rPr lang="ru-RU" sz="3100" dirty="0"/>
            </a:br>
            <a:r>
              <a:rPr lang="ru-RU" sz="3100" dirty="0"/>
              <a:t>Составление перспективного плана, конспектов занятий.</a:t>
            </a:r>
            <a:br>
              <a:rPr lang="ru-RU" sz="3100" dirty="0"/>
            </a:br>
            <a:r>
              <a:rPr lang="ru-RU" sz="3100" dirty="0"/>
              <a:t>Обсуждение с родителями проекта, выяснение возможностей, средств, необходимых для реализации проекта, определение содержания деятельности всех участников проекта</a:t>
            </a:r>
            <a:br>
              <a:rPr lang="ru-RU" sz="3100" dirty="0"/>
            </a:br>
            <a:r>
              <a:rPr lang="ru-RU" sz="3100" dirty="0"/>
              <a:t>Наглядная информация для родителей о проведении недели «Красавица матрешка»</a:t>
            </a:r>
            <a:br>
              <a:rPr lang="ru-RU" sz="3100" dirty="0"/>
            </a:br>
            <a:r>
              <a:rPr lang="ru-RU" sz="3100" dirty="0"/>
              <a:t>Подбор литературы, иллюстраций</a:t>
            </a:r>
            <a:br>
              <a:rPr lang="ru-RU" sz="3100" dirty="0"/>
            </a:br>
            <a:r>
              <a:rPr lang="ru-RU" sz="3100" dirty="0"/>
              <a:t>Сбор информации из разных источников (энциклопедии, художественная литература, интернет источники);</a:t>
            </a:r>
            <a:br>
              <a:rPr lang="ru-RU" sz="3100" dirty="0"/>
            </a:br>
            <a:r>
              <a:rPr lang="ru-RU" sz="3100" dirty="0"/>
              <a:t>Создание развивающей предметно-пространственной среды  для реализации проекта.</a:t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1093</Words>
  <Application>Microsoft Office PowerPoint</Application>
  <PresentationFormat>Экран (4:3)</PresentationFormat>
  <Paragraphs>36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0" baseType="lpstr">
      <vt:lpstr>Arial</vt:lpstr>
      <vt:lpstr>Calibri</vt:lpstr>
      <vt:lpstr>Courier New</vt:lpstr>
      <vt:lpstr>Wingdings</vt:lpstr>
      <vt:lpstr>Тема Office</vt:lpstr>
      <vt:lpstr>МДОАУ «ЦРР – детский сад № 104 «Золотая рыбка» г. Орска</vt:lpstr>
      <vt:lpstr>Вид проекта: информационный, практико – игровой. Тип проекта: творческий Продолжительность: краткосрочный с 24.11 по 28.11.2022 Участники: дети группы «Ромашки», воспитатели группы, родители группы, музыкальный руководитель Образовательные области: Социально-коммуникативное развитие; Познавательное развитие; Речевое развитие; Художественно-эстетическое развитие; </vt:lpstr>
      <vt:lpstr>Актуальность:  Народная игрушка – это игрушка развивающая, вобравшая в себя игровую культуру многих поколений. Она и эстетически привлекательна, и эмоционально комфортна, и многофункциональна. Несмотря на кажущуюся простоту, народная игрушка заставляет ребенка прилагать определенные физические и интеллектуальные усилия, чтобы получить радующий, положительный результат, поднимающий по ступенькам развития. Игры с народными игрушками развивают эстетическое восприятие, логическое мышление, внимание, воображение, сенсомоторные навыки, ловкость, смекалку. </vt:lpstr>
      <vt:lpstr>          Проблема: Народная игрушка в наши дни стремительно превращается в сувенирную продукцию, не предназначенную для ребенка и не требующую педагогического сопровождения. Но именно народная игрушка всегда несла в себе огромный потенциал социального наследия. К сожалению, современные родители недооценивают развивающую роль народной игрушки. </vt:lpstr>
      <vt:lpstr>           Гипотеза: Матрешка, прежде всего любимая игрушка малышей, причем очень полезная игрушка. Имеет большую практическую пользу. С помощью матрешки взрослые могут научить ребенка выделять разные величины, сравнивать предметы по высоте, ширине, цвету и объему. Все это способствует установление координации рук и глаз, развивает у ребенка восприятие окружающего мира, его мышление. </vt:lpstr>
      <vt:lpstr>           Цель проекта: Познакомить детей и родителей с русским народным творчеством на примере матрешки; дать представления детям и родителям о том, как можно играть с матрешкой. Задачи: 1.Обогащать и расширять знания детей о русском народном творчестве¸ через народную игрушку -  матрешку. 2. Развивать мышление, внимание мелкую моторику в играх с матрешкой. 3. Воспитывать бережное отношение к игрушкам. </vt:lpstr>
      <vt:lpstr>         Ожидаемый результат: 1. Заинтересованность детей и родителей темой русская народная игрушка  2. Проявление  познавательной активности у детей, развитие мелкой моторики 3. Активизация словарного запаса детей по данной теме </vt:lpstr>
      <vt:lpstr>            Материалы:  Презентация «Красавица Матрешка», развивающие игры по теме, набор матрешек Музыкальные произведения: «Матрешка» (муз. Т. Варовиной, сл. В. Семернина); «Русская матрешка» (муз. З. Левиной, сл. З. Петровой) Стихотворения: И. Ломова «Матрешка», М. Фомина «Мы – матрешки», С. Маршак «Восемь кукол деревянных», К. Липатова «Наша матрешка», И. Корниенко «Матрешка». Альбом «Красавица Матрёшка» </vt:lpstr>
      <vt:lpstr>            Этапы работы над проектом    Подготовительный этап Составление перспективного плана, конспектов занятий. Обсуждение с родителями проекта, выяснение возможностей, средств, необходимых для реализации проекта, определение содержания деятельности всех участников проекта Наглядная информация для родителей о проведении недели «Красавица матрешка» Подбор литературы, иллюстраций Сбор информации из разных источников (энциклопедии, художественная литература, интернет источники); Создание развивающей предметно-пространственной среды  для реализации проекта. </vt:lpstr>
      <vt:lpstr>                 Основной этап Содержание работы:  Организация дидактических игр: «Весёлые Матрёшки», «Разрезные картинки», «Поставь Матрёшек в ряд», «Укрась Матрёшку» Знакомство с матрешкой через видеопрезентацию и игровую деятельность. Занятия: социальный мир «Знакомимся с Матрёшкой», речевое развитие «У Матрёшки день рождения », лепка «Бусы для Матрёшки», рисование «Мы весёлые Матрёшки» Консультация для родителей «Роль матрёшки в развитии ребёнка». Выставка детского творчества «Красивая матрешка». </vt:lpstr>
      <vt:lpstr>          Совместная деятельность:  - Рассматривание иллюстраций с изображением матрёшек - Разучивание пальчиковой гимнастики «Матрёшки», «Мы весёлые Матрёшки»  - Игры со строительным материалом «У Матрёшки новоселье».  - Чтение стихов и загадок о Матрёшке.  - Рассматривание альбома «Красавица Матрёшка» </vt:lpstr>
      <vt:lpstr>    Заключительный этап Подведение итогов, анализ результатов по реализации проектов Оформление результатов проектной деятельности</vt:lpstr>
      <vt:lpstr>            Результат по реализации проекта 1.В результате работы над проектом выявлено проявление  познавательной активности у детей, развитие мелкой моторики,  активизация словарного запаса по данной теме. 2. Дети и родители были заинтересованы темой «Красавица матрёшка», совместная работа над проектом более сблизила детей и родителей.   3. Взаимодействие педагогов  с родителями при работе над реализацией проекта, активизировало позиции родителей, как участников педагогического процесса воспитания детей  в детском саду. </vt:lpstr>
      <vt:lpstr>      ФОТОГАЛЕРЕЯ ПРОЕКТА      </vt:lpstr>
      <vt:lpstr>      ФОТОГАЛЕРЕЯ ПРОЕКТА      </vt:lpstr>
      <vt:lpstr>      ФОТОГАЛЕРЕЯ ПРОЕКТА      </vt:lpstr>
      <vt:lpstr>      ФОТОГАЛЕРЕЯ ПРОЕКТА      </vt:lpstr>
      <vt:lpstr>      ФОТОГАЛЕРЕЯ ПРОЕКТА      </vt:lpstr>
      <vt:lpstr>      ФОТОГАЛЕРЕЯ ПРОЕКТА      </vt:lpstr>
      <vt:lpstr>      ФОТОГАЛЕРЕЯ ПРОЕКТА      </vt:lpstr>
      <vt:lpstr>      ФОТОГАЛЕРЕЯ ПРОЕКТА      </vt:lpstr>
      <vt:lpstr>      ФОТОГАЛЕРЕЯ ПРОЕКТА      </vt:lpstr>
      <vt:lpstr>      ФОТОГАЛЕРЕЯ ПРОЕКТА      </vt:lpstr>
      <vt:lpstr>      ФОТОГАЛЕРЕЯ ПРОЕКТА      </vt:lpstr>
      <vt:lpstr>      ФОТОГАЛЕРЕЯ ПРОЕКТА      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МДОАУ «ЦРР – детский сад № 104 «Золотая рыбка» г. Орска</dc:title>
  <dc:creator>ь</dc:creator>
  <cp:lastModifiedBy>Ekaterina Arapova</cp:lastModifiedBy>
  <cp:revision>13</cp:revision>
  <dcterms:created xsi:type="dcterms:W3CDTF">2022-11-01T03:01:44Z</dcterms:created>
  <dcterms:modified xsi:type="dcterms:W3CDTF">2026-03-23T07:40:00Z</dcterms:modified>
</cp:coreProperties>
</file>