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73" r:id="rId4"/>
    <p:sldId id="260" r:id="rId5"/>
    <p:sldId id="274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  <p:sldId id="257" r:id="rId18"/>
    <p:sldId id="272" r:id="rId19"/>
    <p:sldId id="276" r:id="rId20"/>
    <p:sldId id="278" r:id="rId21"/>
    <p:sldId id="279" r:id="rId22"/>
    <p:sldId id="280" r:id="rId23"/>
    <p:sldId id="275" r:id="rId24"/>
    <p:sldId id="277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F3E3D-ACDE-4960-90C7-D4BDAF06E2D0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C012A-5FB3-4944-8BF3-410BFE8F4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C012A-5FB3-4944-8BF3-410BFE8F4E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6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2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23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9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64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90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1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3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12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E7BCD-1CE7-4E8B-8253-DE64F6F7DF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7431-B632-4018-A30A-E8F9D9137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3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35.jp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CEE91-526E-D016-160C-4148C6EEC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0C8B12-3FB0-C170-A496-B7EC37744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6687"/>
            <a:ext cx="8222225" cy="284349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r>
              <a:rPr lang="ru-RU" sz="2700" dirty="0">
                <a:solidFill>
                  <a:srgbClr val="002060"/>
                </a:solidFill>
              </a:rPr>
              <a:t>Обобщение опыта работы по теме: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Кубиков Блума в работе с детьми дошкольного возраста в рамках внедрения в практику ДОУ проекта </a:t>
            </a:r>
            <a: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«Разговоры о важном».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4F04DB66-3C68-B01B-D447-C390F2369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0" y="4562965"/>
            <a:ext cx="3429000" cy="6621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02060"/>
                </a:solidFill>
                <a:latin typeface="+mj-lt"/>
              </a:rPr>
              <a:t>Подготовила: Арапова Екатерина Витальевна, воспитатель ВКК</a:t>
            </a:r>
          </a:p>
          <a:p>
            <a:endParaRPr lang="ru-RU" dirty="0"/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080C45CA-A1D2-C3D0-0EF4-CFAF521C43F1}"/>
              </a:ext>
            </a:extLst>
          </p:cNvPr>
          <p:cNvSpPr txBox="1">
            <a:spLocks/>
          </p:cNvSpPr>
          <p:nvPr/>
        </p:nvSpPr>
        <p:spPr>
          <a:xfrm>
            <a:off x="78658" y="340186"/>
            <a:ext cx="898668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02060"/>
                </a:solidFill>
                <a:latin typeface="+mj-lt"/>
              </a:rPr>
              <a:t>МДОАУ «ЦРР – детский сад № 104 «Золотая рыбка» г. Орска»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ACFCD8-0EC8-F0D5-4F4C-E5F1D7AD8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35">
            <a:off x="935896" y="3021688"/>
            <a:ext cx="3442878" cy="24323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3E3673-1C9E-9D35-7DEF-DCC553770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773" y="76687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7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2E480-D2CE-1270-2A5B-374898B2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AF0CF-F741-CE9C-1E4D-A1AD916D7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5E7CEE8-6E5B-A568-5F3A-18A2E39E1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35498"/>
            <a:ext cx="7560129" cy="13313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использования «Кубика Блума» понадобится объёмная фигура с шестью гранями, на которых написаны вопросы: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DA910E-9858-EDE8-2E32-6E1170B5D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80" y="2235458"/>
            <a:ext cx="4401909" cy="31143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8F39DC-2268-7976-4403-B874BA90F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103" y="142812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1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C7404-4E15-2992-4B4D-F163712F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A764A2-2474-27A6-54D2-F895C546C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E933817-9EDD-000F-3709-553D6B56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17" y="489155"/>
            <a:ext cx="7886700" cy="430677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4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кубиком строится следующим образом:</a:t>
            </a:r>
          </a:p>
          <a:p>
            <a:pPr marL="457200" indent="-457200" algn="ctr">
              <a:buAutoNum type="arabicPeriod"/>
            </a:pPr>
            <a:r>
              <a:rPr lang="ru-RU" sz="4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формулирует тему «Разговора о важном» и круг вопросов</a:t>
            </a:r>
          </a:p>
          <a:p>
            <a:pPr marL="457200" indent="-457200" algn="ctr">
              <a:buAutoNum type="arabicPeriod"/>
            </a:pPr>
            <a:r>
              <a:rPr lang="ru-RU" sz="4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или ребенок бросает кубик и отвечает на вопрос темы, начинающийся с того слова, которое выпало на грани. Если ответ даётся неполный, то другие дети могут его дополнить и исправить</a:t>
            </a:r>
          </a:p>
          <a:p>
            <a:pPr marL="0" indent="0">
              <a:buNone/>
            </a:pP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F4293A-86BE-3B30-F5FA-1E616C8638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74" y="4104398"/>
            <a:ext cx="1761896" cy="1761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B90676-4C28-515C-5472-5772E75D6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97511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E2CCF-773A-23E6-4104-7D46DCFF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8E83E3-699C-6924-0246-FB053CCE7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046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9B6CB-C8B9-7C75-D065-5465F31D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52" y="644023"/>
            <a:ext cx="7382103" cy="88820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использования "Кубика Блума" в «Разговорах о важном»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0DD28B-C7E8-E08B-9054-CC0E060FE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54" y="1855023"/>
            <a:ext cx="8406606" cy="419525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формулирует сам воспитатель. Это более легкий способ, используемый на начальной стадии — когда необходимо показать детям примеры, способы работы с кубиком.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Вопросы формулируют сами воспитанники. Это вариант требует определенной подготовки от детей, так как придумать вопросы репродуктивного характера легко, а вот вопросы-задания требуют определенного навыка.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00072-BA55-C057-3C01-D1480418E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77046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31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C7BCC-6697-265D-27FD-063A47E2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AF879-8C52-1822-38F1-E8E6D067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901F18B-F52F-4AB9-3D2B-C0CE6939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81" y="633803"/>
            <a:ext cx="7658205" cy="55903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«Кубик Блума» можно использовать на всех этапах занятия любого типа, однако наиболее удобно применять приём на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обобщающих занятиях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у ребят уже есть представление о сути темы.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работе мы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разные </a:t>
            </a:r>
          </a:p>
          <a:p>
            <a:pPr marL="0" indent="0">
              <a:buNone/>
            </a:pP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 кубики: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познавательное, патриотическое,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трудовое, социальное,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этико-эстетическое,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и оздоровительное.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2B407-9AB0-03CE-F6A0-95A5F0BC8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16" y="2761957"/>
            <a:ext cx="4239084" cy="2997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93243B-1297-65AA-9788-5036DAF98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112341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4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317E-C814-F94A-E9BF-9FB539F80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71D42A9F-13BB-C7D1-C7D5-52B1EF944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8623"/>
            <a:ext cx="7886700" cy="50547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«включением» в разговор кубика, с воспитанниками проводится ознакомительная беседа по теме текущего понедельника. Начинать беседу следует с вопроса, который заинтересует детей.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беседы необходимо планировать. Сначала воспитатель определяет их цели и продумывает ход. Затем определяет, какие эмоциональные средства включить в беседу. Они воздействуют на умственную деятельность и эмоции детей.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D3F0A3-FED3-BF80-CEDE-371A534AE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4215"/>
            <a:ext cx="4504478" cy="3001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92358F-4C1E-D46F-E8D1-699F219EB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" y="3716213"/>
            <a:ext cx="4504478" cy="3001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9E946A-CC75-1859-F18D-F97C6B873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29714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7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9F927-352A-44AE-9B58-A6A2F59B4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AA006835-920F-48A7-960B-2D4E92EBD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66976"/>
            <a:ext cx="8397240" cy="19171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Методика, по которой педагог проводит беседу с дошкольниками, предполагает основные структурные элементы – вопрос и ответ. Начинать беседу следует с вопроса, который заинтересует детей. Вопросы воспитателя – ведущие, потому что задают ход диалога. Они должны быть разными по типу.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F4A89-803F-1711-CB1B-AA5E209B2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9" y="2484119"/>
            <a:ext cx="6564924" cy="4373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30D4FE-B80F-EDF3-65B5-3FF28414C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82062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92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27976-FF35-AD8C-B8B4-27904411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AF0D73-C99C-DA71-064D-F1A1B032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A21D3CF-BEFE-1E53-C1D6-5A53CF829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7878"/>
            <a:ext cx="8628185" cy="12888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В ходе беседы необходимо следить за дисциплиной. Задача педагога – учить дошкольников слушать и не перебивать друг друга, не повторять то, что уже сказали другие дети, тактично оценивать высказывания товарищей.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C7D6DA-E904-E3B3-D693-6D35450D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2" y="1886755"/>
            <a:ext cx="4362562" cy="3282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169CB0-D9E9-E246-4B8C-2992530AF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1" y="2392460"/>
            <a:ext cx="4128101" cy="31063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622F52-AFE0-7EB9-CCEF-971DAB716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103" y="6636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60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C547F-F91A-347D-6DEA-5983CDA25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24E0B6-C52D-D316-C423-713529D38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8C7145-A7CC-11A5-19B3-174DF03E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9DB919-4AE6-E54A-3F89-3529BA870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4" y="1651819"/>
            <a:ext cx="4222575" cy="3180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1426EE-5BCD-F883-A3F0-E7BCE5EB8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62" y="856650"/>
            <a:ext cx="3488631" cy="463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12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25B8-E579-A286-A9E6-8890EB03D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22D5C-EAF9-8661-CEB6-B47114217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500CB4-7B0C-5960-5EFC-B5022026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A06777-E500-842B-1488-88B074C90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5853" r="311" b="10464"/>
          <a:stretch/>
        </p:blipFill>
        <p:spPr>
          <a:xfrm>
            <a:off x="1278194" y="1069501"/>
            <a:ext cx="6420465" cy="40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81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E61C-4A49-2971-94A3-1B11DA909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836C00-99A1-350D-07E4-1528A9CB5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8F9AD-2A63-8F0B-425F-0E3F39637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58DF6-A001-6F41-7F91-69A076D7E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1" y="359186"/>
            <a:ext cx="2826468" cy="21286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67DE1-735C-FEAA-49D7-0F6A8E2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45" y="359185"/>
            <a:ext cx="2826467" cy="21286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117F82-0038-8895-76D0-5F973ACD9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1" y="2674374"/>
            <a:ext cx="2826468" cy="21286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BC0FCC-130E-5A24-52E6-772D925C8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45" y="2674374"/>
            <a:ext cx="2826468" cy="2128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B79CBC-9A54-1111-C4DA-1CAEEF81E4C3}"/>
              </a:ext>
            </a:extLst>
          </p:cNvPr>
          <p:cNvSpPr txBox="1"/>
          <p:nvPr/>
        </p:nvSpPr>
        <p:spPr>
          <a:xfrm>
            <a:off x="6512869" y="1759976"/>
            <a:ext cx="2552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Кубики по разговору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и климат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306038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FCC5C-2989-8691-9F3F-3872494F8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4A076-6945-AB2D-363F-36DE99D16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288D43A-D26E-F44A-623D-5E62A7D0D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66" y="855342"/>
            <a:ext cx="4571705" cy="447865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самых ранних лет у ребенка нужно воспитывать любовь к тому месту, где он родился и живет; развивать умение видеть и понимать красоту природы, желание больше узнать об истории родного края; формировать стремление оказывать посильную помощь людям, живущим рядом.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A771FF-358C-E2DC-0B02-7FBC6BF0D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r="12259"/>
          <a:stretch/>
        </p:blipFill>
        <p:spPr>
          <a:xfrm>
            <a:off x="5250734" y="1346118"/>
            <a:ext cx="3628103" cy="3497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9AE6DE-6B36-CB85-2FD6-0357D24FD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9334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60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9BCFD-22BE-D92B-79EC-8F1BEF59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947A9C-4C3F-7ADB-391E-B3DA6B081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E2B4D4-2C88-65DA-5316-D96DC4B9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927D2F-3FF3-D800-1DCE-A041A86B3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2" y="822319"/>
            <a:ext cx="4224497" cy="3181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825BB-49D9-9C5F-8735-97F9707B2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82" y="2184881"/>
            <a:ext cx="4038566" cy="3041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9DDF09-F0C1-D263-CE4A-2C1B6010B477}"/>
              </a:ext>
            </a:extLst>
          </p:cNvPr>
          <p:cNvSpPr txBox="1"/>
          <p:nvPr/>
        </p:nvSpPr>
        <p:spPr>
          <a:xfrm>
            <a:off x="-52364" y="4099541"/>
            <a:ext cx="462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 и Олимпийские игры»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3B3D81-7654-1BAA-12E5-76E493F1479C}"/>
              </a:ext>
            </a:extLst>
          </p:cNvPr>
          <p:cNvSpPr txBox="1"/>
          <p:nvPr/>
        </p:nvSpPr>
        <p:spPr>
          <a:xfrm>
            <a:off x="5089322" y="1631574"/>
            <a:ext cx="342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безопасность»</a:t>
            </a:r>
          </a:p>
        </p:txBody>
      </p:sp>
    </p:spTree>
    <p:extLst>
      <p:ext uri="{BB962C8B-B14F-4D97-AF65-F5344CB8AC3E}">
        <p14:creationId xmlns:p14="http://schemas.microsoft.com/office/powerpoint/2010/main" val="1566028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19213-A90D-2FBE-EC27-D7694674A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6C4F95-7AF5-BD50-8DD0-43E766F2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C906C6-60D6-CEF2-9FBC-9D38CAA1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E01514-E660-1A05-7E2F-D62C93648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72" y="822319"/>
            <a:ext cx="4224496" cy="3181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882B86-838D-657B-4BAB-7BF253D26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6582" y="2184881"/>
            <a:ext cx="4038565" cy="3041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9DDA03-A9B4-7C81-FFAB-CB8F20742935}"/>
              </a:ext>
            </a:extLst>
          </p:cNvPr>
          <p:cNvSpPr txBox="1"/>
          <p:nvPr/>
        </p:nvSpPr>
        <p:spPr>
          <a:xfrm>
            <a:off x="-52364" y="4099541"/>
            <a:ext cx="462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музыки»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F2DC4-0D21-CACD-A0F4-5AF5763F7C51}"/>
              </a:ext>
            </a:extLst>
          </p:cNvPr>
          <p:cNvSpPr txBox="1"/>
          <p:nvPr/>
        </p:nvSpPr>
        <p:spPr>
          <a:xfrm>
            <a:off x="5089322" y="1631574"/>
            <a:ext cx="342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«Символы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770732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78F05-D064-68D8-D18A-D825EB0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8E88C-FE21-B7C1-B69C-FC429B48A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E1623B-F125-ADBE-5AAD-73A23C5B9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BB7F63-DA85-C740-66BF-A1370C7E3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27" y="1838213"/>
            <a:ext cx="4224496" cy="3181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818620-BAD3-7377-4BD5-D5799DCD3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549" y="892386"/>
            <a:ext cx="4038565" cy="3041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EB4A1-4BA5-6755-5053-26647DBC1A07}"/>
              </a:ext>
            </a:extLst>
          </p:cNvPr>
          <p:cNvSpPr txBox="1"/>
          <p:nvPr/>
        </p:nvSpPr>
        <p:spPr>
          <a:xfrm>
            <a:off x="116593" y="1302168"/>
            <a:ext cx="462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«Оренбургская область»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D776E-913A-62F7-1107-4E18C529B51E}"/>
              </a:ext>
            </a:extLst>
          </p:cNvPr>
          <p:cNvSpPr txBox="1"/>
          <p:nvPr/>
        </p:nvSpPr>
        <p:spPr>
          <a:xfrm>
            <a:off x="5050289" y="3950050"/>
            <a:ext cx="384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промыслы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59180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8BFB-1916-64A8-9DB6-7455F3D52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A465D-FB9E-F1F6-D36B-0DE1CE5BF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0DBA83-76F7-D4E2-7629-539F5670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09075-1C85-4910-9FCF-767863753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19770" r="5064" b="13085"/>
          <a:stretch/>
        </p:blipFill>
        <p:spPr>
          <a:xfrm>
            <a:off x="383458" y="418432"/>
            <a:ext cx="4536246" cy="24949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BDD1DA-4D62-C0FB-2176-B4A441C4C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20782" r="7253" b="5398"/>
          <a:stretch/>
        </p:blipFill>
        <p:spPr>
          <a:xfrm>
            <a:off x="5145576" y="1587242"/>
            <a:ext cx="3734727" cy="24290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54BE53-80FA-AA8F-7430-7C7A0F907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36" y="3205316"/>
            <a:ext cx="2826468" cy="21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67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9C85D-6E61-082F-6454-CF3973B4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ECC42-180D-A095-0ABA-84BCDD32E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91158B-B0A8-D0F1-76FA-4833C66EA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86E08E-FBB8-503C-DE97-29C52761B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5" y="375300"/>
            <a:ext cx="4061417" cy="30587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3B93DA-7CA0-4916-4683-1133C6D2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21" y="2110802"/>
            <a:ext cx="4149210" cy="31248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9B4B7E-F204-E74A-DC67-3E35ED601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26" b="89876" l="9783" r="89946">
                        <a14:foregroundMark x1="29076" y1="14565" x2="29076" y2="14565"/>
                        <a14:foregroundMark x1="58696" y1="14032" x2="58696" y2="14032"/>
                        <a14:foregroundMark x1="66033" y1="8881" x2="66033" y2="8881"/>
                        <a14:foregroundMark x1="62364" y1="8526" x2="62364" y2="8526"/>
                        <a14:foregroundMark x1="75951" y1="20604" x2="75951" y2="20604"/>
                        <a14:foregroundMark x1="79076" y1="30551" x2="79076" y2="30551"/>
                        <a14:foregroundMark x1="73098" y1="34103" x2="73098" y2="34103"/>
                        <a14:foregroundMark x1="79212" y1="37655" x2="79212" y2="37655"/>
                        <a14:foregroundMark x1="80163" y1="44405" x2="80163" y2="44405"/>
                        <a14:foregroundMark x1="77174" y1="38188" x2="77174" y2="38188"/>
                        <a14:foregroundMark x1="80435" y1="40320" x2="80435" y2="40320"/>
                        <a14:foregroundMark x1="74049" y1="54707" x2="74049" y2="54707"/>
                        <a14:foregroundMark x1="73641" y1="41208" x2="73641" y2="41208"/>
                        <a14:foregroundMark x1="75000" y1="44583" x2="75000" y2="44583"/>
                        <a14:foregroundMark x1="67120" y1="38899" x2="67120" y2="38899"/>
                        <a14:foregroundMark x1="64810" y1="25044" x2="64810" y2="25044"/>
                        <a14:foregroundMark x1="67120" y1="21137" x2="67120" y2="21137"/>
                        <a14:foregroundMark x1="66168" y1="26110" x2="66168" y2="26110"/>
                        <a14:foregroundMark x1="66440" y1="25933" x2="66440" y2="25933"/>
                        <a14:foregroundMark x1="66848" y1="24689" x2="66848" y2="24689"/>
                        <a14:foregroundMark x1="66033" y1="21847" x2="66033" y2="21847"/>
                        <a14:foregroundMark x1="61413" y1="28419" x2="61413" y2="28419"/>
                        <a14:foregroundMark x1="65082" y1="68739" x2="65082" y2="68739"/>
                        <a14:foregroundMark x1="64674" y1="63233" x2="64674" y2="63233"/>
                        <a14:foregroundMark x1="65353" y1="58437" x2="65353" y2="58437"/>
                        <a14:foregroundMark x1="64946" y1="60924" x2="64946" y2="60924"/>
                        <a14:foregroundMark x1="65625" y1="72114" x2="65625" y2="72114"/>
                        <a14:foregroundMark x1="69973" y1="61101" x2="69973" y2="61101"/>
                        <a14:foregroundMark x1="70245" y1="57904" x2="70245" y2="57904"/>
                        <a14:foregroundMark x1="68614" y1="52220" x2="68614" y2="52220"/>
                        <a14:foregroundMark x1="69973" y1="54174" x2="69973" y2="54174"/>
                        <a14:foregroundMark x1="64946" y1="44938" x2="64946" y2="44938"/>
                        <a14:foregroundMark x1="64266" y1="43872" x2="64266" y2="43872"/>
                        <a14:foregroundMark x1="63859" y1="44938" x2="63859" y2="44938"/>
                        <a14:foregroundMark x1="72554" y1="43872" x2="72554" y2="43872"/>
                        <a14:foregroundMark x1="75000" y1="43694" x2="75000" y2="43694"/>
                        <a14:foregroundMark x1="74457" y1="36590" x2="74457" y2="36590"/>
                        <a14:foregroundMark x1="73641" y1="31439" x2="73641" y2="31439"/>
                        <a14:foregroundMark x1="73234" y1="37478" x2="73234" y2="37478"/>
                        <a14:foregroundMark x1="71196" y1="15808" x2="71196" y2="15808"/>
                        <a14:foregroundMark x1="71467" y1="13499" x2="71467" y2="13499"/>
                        <a14:foregroundMark x1="71875" y1="17940" x2="71875" y2="17940"/>
                        <a14:foregroundMark x1="31522" y1="44405" x2="31522" y2="44405"/>
                        <a14:foregroundMark x1="32337" y1="38188" x2="32337" y2="38188"/>
                        <a14:foregroundMark x1="32201" y1="32504" x2="32201" y2="32504"/>
                        <a14:foregroundMark x1="29348" y1="35346" x2="29348" y2="35346"/>
                        <a14:foregroundMark x1="33424" y1="40320" x2="33424" y2="40320"/>
                        <a14:foregroundMark x1="28533" y1="46892" x2="28533" y2="46892"/>
                        <a14:foregroundMark x1="22283" y1="57549" x2="22283" y2="57549"/>
                        <a14:foregroundMark x1="29348" y1="64476" x2="29348" y2="64476"/>
                        <a14:foregroundMark x1="35462" y1="70515" x2="35462" y2="70515"/>
                        <a14:foregroundMark x1="41168" y1="81528" x2="41712" y2="80995"/>
                        <a14:foregroundMark x1="35326" y1="64298" x2="35326" y2="64298"/>
                        <a14:foregroundMark x1="49049" y1="86501" x2="49049" y2="86501"/>
                        <a14:foregroundMark x1="52446" y1="81883" x2="52446" y2="81883"/>
                        <a14:foregroundMark x1="58832" y1="79218" x2="58832" y2="79218"/>
                        <a14:foregroundMark x1="60734" y1="79574" x2="60734" y2="79574"/>
                        <a14:foregroundMark x1="35054" y1="65187" x2="35054" y2="65187"/>
                        <a14:foregroundMark x1="40625" y1="82416" x2="40625" y2="82416"/>
                        <a14:foregroundMark x1="40489" y1="78153" x2="40489" y2="78153"/>
                        <a14:foregroundMark x1="41576" y1="84014" x2="41576" y2="84014"/>
                        <a14:foregroundMark x1="60326" y1="78153" x2="60326" y2="78153"/>
                        <a14:foregroundMark x1="60870" y1="78508" x2="60870" y2="78508"/>
                        <a14:foregroundMark x1="69837" y1="65719" x2="69837" y2="65719"/>
                        <a14:foregroundMark x1="69158" y1="66607" x2="69158" y2="66607"/>
                        <a14:foregroundMark x1="68750" y1="65897" x2="68750" y2="65897"/>
                        <a14:foregroundMark x1="69293" y1="67318" x2="69293" y2="67318"/>
                        <a14:foregroundMark x1="19565" y1="52575" x2="19565" y2="52575"/>
                        <a14:foregroundMark x1="20380" y1="56128" x2="20380" y2="56128"/>
                        <a14:foregroundMark x1="19973" y1="53286" x2="19973" y2="53286"/>
                        <a14:foregroundMark x1="19701" y1="58259" x2="19701" y2="58259"/>
                        <a14:foregroundMark x1="38315" y1="61634" x2="38315" y2="61634"/>
                        <a14:foregroundMark x1="36005" y1="59325" x2="36005" y2="59325"/>
                        <a14:foregroundMark x1="38179" y1="39254" x2="38179" y2="39254"/>
                        <a14:foregroundMark x1="38859" y1="36057" x2="38859" y2="36057"/>
                        <a14:foregroundMark x1="37500" y1="27353" x2="37500" y2="27353"/>
                        <a14:foregroundMark x1="38315" y1="28242" x2="38315" y2="28242"/>
                        <a14:foregroundMark x1="41712" y1="37300" x2="41712" y2="37300"/>
                        <a14:foregroundMark x1="42120" y1="36945" x2="42120" y2="36945"/>
                        <a14:foregroundMark x1="42120" y1="36412" x2="42120" y2="36412"/>
                        <a14:foregroundMark x1="41304" y1="38188" x2="41304" y2="38188"/>
                        <a14:foregroundMark x1="42255" y1="39432" x2="42255" y2="39432"/>
                        <a14:foregroundMark x1="41576" y1="25577" x2="41576" y2="25577"/>
                        <a14:foregroundMark x1="41576" y1="23091" x2="41576" y2="23091"/>
                        <a14:foregroundMark x1="41712" y1="26465" x2="41712" y2="26465"/>
                        <a14:foregroundMark x1="17255" y1="19361" x2="17255" y2="19361"/>
                        <a14:foregroundMark x1="17391" y1="31083" x2="17391" y2="31083"/>
                        <a14:foregroundMark x1="19429" y1="27176" x2="19429" y2="27176"/>
                        <a14:foregroundMark x1="14130" y1="30195" x2="14130" y2="30195"/>
                        <a14:foregroundMark x1="18886" y1="26465" x2="18886" y2="26465"/>
                        <a14:foregroundMark x1="14402" y1="26465" x2="14402" y2="26465"/>
                        <a14:foregroundMark x1="14538" y1="31794" x2="14538" y2="31794"/>
                        <a14:foregroundMark x1="16712" y1="27176" x2="16712" y2="27176"/>
                        <a14:foregroundMark x1="30027" y1="27353" x2="30027" y2="27353"/>
                        <a14:foregroundMark x1="30842" y1="26821" x2="30842" y2="26821"/>
                        <a14:foregroundMark x1="30027" y1="29307" x2="30027" y2="29307"/>
                        <a14:foregroundMark x1="31250" y1="29840" x2="31250" y2="29840"/>
                        <a14:foregroundMark x1="31386" y1="26998" x2="31386" y2="26998"/>
                        <a14:foregroundMark x1="23505" y1="21314" x2="23505" y2="21314"/>
                        <a14:foregroundMark x1="37228" y1="43694" x2="37228" y2="43694"/>
                        <a14:foregroundMark x1="25408" y1="42274" x2="25408" y2="42274"/>
                        <a14:foregroundMark x1="68342" y1="30373" x2="68342" y2="30373"/>
                        <a14:foregroundMark x1="80842" y1="22558" x2="80842" y2="2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98" y="3563048"/>
            <a:ext cx="1609202" cy="12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39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59A43-C053-8D2F-3184-CAC63776C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BD9D4D-FDE9-8D84-F033-FF47989D7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131304-209E-824D-E022-E7640395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770B29-1251-A4BE-580F-394C5E1E7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4" b="91343" l="5625" r="91500">
                        <a14:foregroundMark x1="9750" y1="54417" x2="9750" y2="54417"/>
                        <a14:foregroundMark x1="5625" y1="46466" x2="5625" y2="46466"/>
                        <a14:foregroundMark x1="34750" y1="33569" x2="34750" y2="33569"/>
                        <a14:foregroundMark x1="36250" y1="31802" x2="36250" y2="31802"/>
                        <a14:foregroundMark x1="63375" y1="89753" x2="63375" y2="89753"/>
                        <a14:foregroundMark x1="59250" y1="89576" x2="59250" y2="89576"/>
                        <a14:foregroundMark x1="53625" y1="91519" x2="53625" y2="91519"/>
                        <a14:foregroundMark x1="91500" y1="61661" x2="91500" y2="61661"/>
                        <a14:foregroundMark x1="66625" y1="25795" x2="66625" y2="25795"/>
                        <a14:foregroundMark x1="86125" y1="59894" x2="86125" y2="59894"/>
                        <a14:foregroundMark x1="67500" y1="9541" x2="67500" y2="9541"/>
                        <a14:foregroundMark x1="53000" y1="4594" x2="53000" y2="4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6" t="2488" r="6493" b="4433"/>
          <a:stretch/>
        </p:blipFill>
        <p:spPr>
          <a:xfrm>
            <a:off x="1418254" y="176628"/>
            <a:ext cx="7595118" cy="55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1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FA918-6373-FDDC-65D8-205417883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3C6125-0855-B83B-E01A-710B7066E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B5FCAA-9225-303B-3767-BBB5AB85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109234"/>
            <a:ext cx="1761897" cy="5669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3FFE8B-EB5A-250E-ED7E-BC5214E35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57" y="1077427"/>
            <a:ext cx="2708924" cy="27195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3456D6-DF17-69CD-DCAC-821B1C1D3131}"/>
              </a:ext>
            </a:extLst>
          </p:cNvPr>
          <p:cNvSpPr txBox="1"/>
          <p:nvPr/>
        </p:nvSpPr>
        <p:spPr>
          <a:xfrm>
            <a:off x="3549781" y="2070827"/>
            <a:ext cx="5057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42946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3C8B7-DF9F-90F4-2FA9-D16385684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46C495-756A-21D6-FDE2-480CBCA3C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FBB1C6-97A9-8CCF-AB3B-DEFC91153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r="12259"/>
          <a:stretch/>
        </p:blipFill>
        <p:spPr>
          <a:xfrm>
            <a:off x="5250734" y="1346118"/>
            <a:ext cx="3628103" cy="3497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69401C-78DD-5F5F-3D57-B62751B1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93343"/>
            <a:ext cx="1761897" cy="566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1DC011-15EB-F47E-C41A-FC68393785D1}"/>
              </a:ext>
            </a:extLst>
          </p:cNvPr>
          <p:cNvSpPr txBox="1"/>
          <p:nvPr/>
        </p:nvSpPr>
        <p:spPr>
          <a:xfrm>
            <a:off x="265163" y="1078734"/>
            <a:ext cx="487297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ФОП ДО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(раздел 29.1, пункты 6-12):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Родина, природа, милосердие, жизнь, добро, человек, семья, дружба, сотрудничество, познание, жизнь, здоровье, труд, культура и красота.</a:t>
            </a:r>
          </a:p>
        </p:txBody>
      </p:sp>
    </p:spTree>
    <p:extLst>
      <p:ext uri="{BB962C8B-B14F-4D97-AF65-F5344CB8AC3E}">
        <p14:creationId xmlns:p14="http://schemas.microsoft.com/office/powerpoint/2010/main" val="417392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617C7-DAEE-E1AC-69E0-FE1D517D3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D0179-DC91-F93E-281C-A96717152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86F6537-E9F0-9457-6BFB-7DE63B73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53" y="489857"/>
            <a:ext cx="4908776" cy="8970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чем инновационность?</a:t>
            </a:r>
          </a:p>
          <a:p>
            <a:pPr marL="0" indent="0">
              <a:buNone/>
            </a:pP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F8DAA1-7713-61B1-9700-299C7EAA1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89" y="3270554"/>
            <a:ext cx="4041059" cy="22370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9AE1A2-09AE-AF7C-E2CE-E9237170F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62953"/>
            <a:ext cx="1761897" cy="56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0DF866-5A42-D416-C042-97D1F7AB8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7" b="95000" l="10000" r="90000">
                        <a14:foregroundMark x1="20111" y1="14565" x2="20111" y2="14565"/>
                        <a14:foregroundMark x1="25222" y1="49348" x2="25222" y2="49348"/>
                        <a14:foregroundMark x1="25667" y1="61957" x2="25667" y2="61957"/>
                        <a14:foregroundMark x1="30333" y1="69783" x2="30778" y2="69783"/>
                        <a14:foregroundMark x1="31667" y1="90435" x2="31667" y2="90435"/>
                        <a14:foregroundMark x1="51222" y1="95000" x2="51222" y2="95000"/>
                        <a14:foregroundMark x1="63889" y1="73043" x2="63889" y2="73043"/>
                        <a14:foregroundMark x1="74444" y1="88261" x2="74444" y2="88261"/>
                        <a14:foregroundMark x1="70333" y1="70000" x2="70333" y2="70000"/>
                        <a14:foregroundMark x1="70222" y1="72391" x2="70222" y2="72391"/>
                        <a14:foregroundMark x1="44222" y1="6087" x2="44222" y2="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15108"/>
          <a:stretch/>
        </p:blipFill>
        <p:spPr>
          <a:xfrm>
            <a:off x="816429" y="1876732"/>
            <a:ext cx="3755571" cy="27620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9D6F32-60FB-492A-FCD4-3494F9763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7" b="95000" l="10000" r="90000">
                        <a14:foregroundMark x1="20111" y1="14565" x2="20111" y2="14565"/>
                        <a14:foregroundMark x1="25222" y1="49348" x2="25222" y2="49348"/>
                        <a14:foregroundMark x1="25667" y1="61957" x2="25667" y2="61957"/>
                        <a14:foregroundMark x1="30333" y1="69783" x2="30778" y2="69783"/>
                        <a14:foregroundMark x1="31667" y1="90435" x2="31667" y2="90435"/>
                        <a14:foregroundMark x1="51222" y1="95000" x2="51222" y2="95000"/>
                        <a14:foregroundMark x1="63889" y1="73043" x2="63889" y2="73043"/>
                        <a14:foregroundMark x1="74444" y1="88261" x2="74444" y2="88261"/>
                        <a14:foregroundMark x1="70333" y1="70000" x2="70333" y2="70000"/>
                        <a14:foregroundMark x1="70222" y1="72391" x2="70222" y2="72391"/>
                        <a14:foregroundMark x1="44222" y1="6087" x2="44222" y2="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15108"/>
          <a:stretch/>
        </p:blipFill>
        <p:spPr>
          <a:xfrm>
            <a:off x="5528274" y="1205300"/>
            <a:ext cx="2659451" cy="19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4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63160-50C9-6E43-08A9-0D0B9BEA9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B8E00-3519-2E6B-96E3-DEDC258A3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D516838-9E63-A64E-11AB-542891483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53" y="27467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для «Разговора о важном» являются традиционные ценности российского общества: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Родине»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природе»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дружбе»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здоровье»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семье»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культуре»</a:t>
            </a:r>
          </a:p>
          <a:p>
            <a:pPr marL="0" indent="0">
              <a:buNone/>
            </a:pPr>
            <a:endParaRPr lang="ru-RU" sz="19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98FEB3-C448-C9B8-60FB-72BD3C49D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21" y="2450339"/>
            <a:ext cx="4572000" cy="25309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B11771-13E5-8DEA-7BE8-DF351C8C3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6295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9D7E3-51C3-5904-8095-9E133A53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F3C378-64F0-BF42-2A88-929F4365A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7BEEE7D-E3EA-7E83-9FB4-29283331C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73" y="763750"/>
            <a:ext cx="8155654" cy="140732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«Разговоры о важном» проводят с детьми старшего дошкольного возраста. Но есть темы для обсуждений, которые доступны детям младшего и среднего дошкольного возраста.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94F88B-93E0-1439-9BC0-56C5731FB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26" y="35079"/>
            <a:ext cx="1759974" cy="5711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125903-FA4E-2CCC-0E6F-D2E1F7746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2" y="2328624"/>
            <a:ext cx="4151053" cy="31236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053E48-421B-9A2F-E6B0-54857389D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56" y="2591815"/>
            <a:ext cx="3141784" cy="31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2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8DCA-BEF2-9E62-D4F7-FA4DB56A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EF49C3-95D0-FBD9-5665-18CB26C2E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FF73D6E-2E06-B6D0-7442-73B8B074A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4" y="629930"/>
            <a:ext cx="8247603" cy="2231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эффективной формой, по нашему мнению, является использование технологии Кубик Блума.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технология применяется на этапе закрепления полученных во время беседы знаний по текущей теме.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83CDEA-4682-2E90-6EDA-CEA688B76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535" y="2861290"/>
            <a:ext cx="2438565" cy="3079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469C10-804D-DC42-781B-DA6CB97EF5F6}"/>
              </a:ext>
            </a:extLst>
          </p:cNvPr>
          <p:cNvSpPr txBox="1"/>
          <p:nvPr/>
        </p:nvSpPr>
        <p:spPr>
          <a:xfrm>
            <a:off x="1763704" y="3785619"/>
            <a:ext cx="4669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Бенджамин Блум -  автор уникальной системы алгоритмов педагогической деятельности.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ED5259-0423-30BB-2CD4-04D5DA5FF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6295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7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1980-1B8D-A55F-7826-CEEE004A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54C148-2BB3-8CC6-D7C9-977E3C7E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987C666-3FE4-6366-7FA7-8EC4205DF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98" y="886499"/>
            <a:ext cx="8384604" cy="13410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Кубика Блума в образовательной деятельности с детьми дошкольного возраста – это освоение способов формулировки вопросов, которые значительно обогащают содержание занятий и разнообразят формы работы.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BF959A-4A24-8CF4-A6A0-CC0ECB0E1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134" y="2810362"/>
            <a:ext cx="3729168" cy="27943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6AF17E-8F13-AE02-00CF-39C75D284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03" y="59688"/>
            <a:ext cx="1761897" cy="5669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9D1364-8C28-0CB4-3E9B-F91C12FC7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 b="13846"/>
          <a:stretch/>
        </p:blipFill>
        <p:spPr>
          <a:xfrm>
            <a:off x="842833" y="2610450"/>
            <a:ext cx="3729167" cy="26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87F75-1B6A-388A-019A-44186A08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0A3409-4B11-5DA4-5F9D-7DC3F13D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557883E-A380-601B-748C-6B52D7C34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4" y="729702"/>
            <a:ext cx="8799385" cy="17801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«Кубик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Блумa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уникaлен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тем, что позволяет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формулировaть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вопроcы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caмого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рaзного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хaрaктерa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Воспитатель или один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воcпитaнник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броcaет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кубик.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Выпaвшaя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грaнь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укaжет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кaкого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вопроc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cледует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зaдaть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Удобнее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ориентировaтьcя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cлову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грaни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кубикa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c него и должен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нaчинaтьcя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вопроc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7E9921-4C36-ABD5-BE79-9E4A785AE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5473" l="7147" r="94626">
                        <a14:foregroundMark x1="7204" y1="21140" x2="7204" y2="21140"/>
                        <a14:foregroundMark x1="94626" y1="25263" x2="94626" y2="25263"/>
                        <a14:foregroundMark x1="62035" y1="90461" x2="62035" y2="90461"/>
                        <a14:foregroundMark x1="37564" y1="95473" x2="37564" y2="95473"/>
                        <a14:foregroundMark x1="22356" y1="15279" x2="22356" y2="15279"/>
                        <a14:foregroundMark x1="19268" y1="15683" x2="19268" y2="15683"/>
                        <a14:foregroundMark x1="16181" y1="15764" x2="16181" y2="15764"/>
                        <a14:foregroundMark x1="73814" y1="15966" x2="73814" y2="15966"/>
                        <a14:foregroundMark x1="77244" y1="15764" x2="77244" y2="1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606">
            <a:off x="6509523" y="2519931"/>
            <a:ext cx="2403775" cy="34001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524572-A36E-6411-DC16-EEC9C362A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11">
            <a:off x="3026486" y="2763352"/>
            <a:ext cx="3072009" cy="22041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82DDF1-DCC7-2283-63F7-65650DB53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9338">
            <a:off x="202486" y="3037666"/>
            <a:ext cx="2344122" cy="16555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3F8628-A46F-D3FA-3C36-C630AA2E5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2103" y="118305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083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831</TotalTime>
  <Words>720</Words>
  <Application>Microsoft Office PowerPoint</Application>
  <PresentationFormat>Экран (4:3)</PresentationFormat>
  <Paragraphs>56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  Обобщение опыта работы по теме:  «Использование Кубиков Блума в работе с детьми дошкольного возраста в рамках внедрения в практику ДОУ проекта «Разговоры о важном».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использования "Кубика Блума" в «Разговорах о важном»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Ekaterina Arapova</cp:lastModifiedBy>
  <cp:revision>7</cp:revision>
  <dcterms:created xsi:type="dcterms:W3CDTF">2025-02-02T10:41:53Z</dcterms:created>
  <dcterms:modified xsi:type="dcterms:W3CDTF">2025-11-14T07:38:13Z</dcterms:modified>
</cp:coreProperties>
</file>