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22"/>
  </p:notesMasterIdLst>
  <p:sldIdLst>
    <p:sldId id="256" r:id="rId2"/>
    <p:sldId id="258" r:id="rId3"/>
    <p:sldId id="260" r:id="rId4"/>
    <p:sldId id="262" r:id="rId5"/>
    <p:sldId id="289" r:id="rId6"/>
    <p:sldId id="290" r:id="rId7"/>
    <p:sldId id="291" r:id="rId8"/>
    <p:sldId id="307" r:id="rId9"/>
    <p:sldId id="292" r:id="rId10"/>
    <p:sldId id="305" r:id="rId11"/>
    <p:sldId id="306" r:id="rId12"/>
    <p:sldId id="293" r:id="rId13"/>
    <p:sldId id="294" r:id="rId14"/>
    <p:sldId id="295" r:id="rId15"/>
    <p:sldId id="296" r:id="rId16"/>
    <p:sldId id="297" r:id="rId17"/>
    <p:sldId id="299" r:id="rId18"/>
    <p:sldId id="304" r:id="rId19"/>
    <p:sldId id="301" r:id="rId20"/>
    <p:sldId id="302" r:id="rId2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902CF2-066F-4A5D-A702-FE2B493D935F}" type="datetimeFigureOut">
              <a:rPr lang="ru-RU" smtClean="0"/>
              <a:pPr/>
              <a:t>04.04.2023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58D1B1-FEB0-4BC1-BB1F-032018D5CBCB}" type="slidenum">
              <a:rPr lang="ru-RU" smtClean="0"/>
              <a:pPr/>
              <a:t>‹#›</a:t>
            </a:fld>
            <a:endParaRPr lang="ru-RU"/>
          </a:p>
        </p:txBody>
      </p:sp>
    </p:spTree>
    <p:extLst>
      <p:ext uri="{BB962C8B-B14F-4D97-AF65-F5344CB8AC3E}">
        <p14:creationId xmlns:p14="http://schemas.microsoft.com/office/powerpoint/2010/main" val="3684130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58D1B1-FEB0-4BC1-BB1F-032018D5CBCB}" type="slidenum">
              <a:rPr lang="ru-RU" smtClean="0"/>
              <a:pPr/>
              <a:t>1</a:t>
            </a:fld>
            <a:endParaRPr lang="ru-RU"/>
          </a:p>
        </p:txBody>
      </p:sp>
    </p:spTree>
    <p:extLst>
      <p:ext uri="{BB962C8B-B14F-4D97-AF65-F5344CB8AC3E}">
        <p14:creationId xmlns:p14="http://schemas.microsoft.com/office/powerpoint/2010/main" val="2245351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858D1B1-FEB0-4BC1-BB1F-032018D5CBCB}" type="slidenum">
              <a:rPr lang="ru-RU" smtClean="0"/>
              <a:pPr/>
              <a:t>14</a:t>
            </a:fld>
            <a:endParaRPr lang="ru-RU"/>
          </a:p>
        </p:txBody>
      </p:sp>
    </p:spTree>
    <p:extLst>
      <p:ext uri="{BB962C8B-B14F-4D97-AF65-F5344CB8AC3E}">
        <p14:creationId xmlns:p14="http://schemas.microsoft.com/office/powerpoint/2010/main" val="2624206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70762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405785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47139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18781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63622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10106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455091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055639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79295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92905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EAF463A-BC7C-46EE-9F1E-7F377CCA4891}" type="datetimeFigureOut">
              <a:rPr lang="en-US" smtClean="0"/>
              <a:pPr/>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59618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EAF463A-BC7C-46EE-9F1E-7F377CCA4891}" type="datetimeFigureOut">
              <a:rPr lang="en-US" smtClean="0"/>
              <a:pPr/>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337560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EAF463A-BC7C-46EE-9F1E-7F377CCA4891}" type="datetimeFigureOut">
              <a:rPr lang="en-US" smtClean="0"/>
              <a:pPr/>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64422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689986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811775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082203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AF463A-BC7C-46EE-9F1E-7F377CCA4891}" type="datetimeFigureOut">
              <a:rPr lang="en-US" smtClean="0"/>
              <a:pPr/>
              <a:t>4/4/2023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483448D-3A78-4528-A469-B745A65DA480}" type="slidenum">
              <a:rPr lang="en-US" smtClean="0"/>
              <a:pPr/>
              <a:t>‹#›</a:t>
            </a:fld>
            <a:endParaRPr lang="en-US"/>
          </a:p>
        </p:txBody>
      </p:sp>
    </p:spTree>
    <p:extLst>
      <p:ext uri="{BB962C8B-B14F-4D97-AF65-F5344CB8AC3E}">
        <p14:creationId xmlns:p14="http://schemas.microsoft.com/office/powerpoint/2010/main" val="426606819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64704"/>
            <a:ext cx="6400800" cy="2667000"/>
          </a:xfrm>
        </p:spPr>
        <p:txBody>
          <a:bodyPr>
            <a:normAutofit fontScale="90000"/>
          </a:bodyPr>
          <a:lstStyle/>
          <a:p>
            <a:pPr algn="ctr"/>
            <a:r>
              <a:rPr lang="ru-RU" sz="4000" b="1" dirty="0" smtClean="0">
                <a:solidFill>
                  <a:srgbClr val="7030A0"/>
                </a:solidFill>
                <a:latin typeface="Monotype Corsiva" pitchFamily="66" charset="0"/>
              </a:rPr>
              <a:t>Развитие творческих и коммуникативных навыков у дошкольников через театрализованную деятельность.</a:t>
            </a:r>
            <a:endParaRPr lang="ru-RU" sz="4000" b="1" dirty="0">
              <a:solidFill>
                <a:srgbClr val="7030A0"/>
              </a:solidFill>
              <a:latin typeface="Monotype Corsiva" pitchFamily="66" charset="0"/>
            </a:endParaRPr>
          </a:p>
        </p:txBody>
      </p:sp>
      <p:sp>
        <p:nvSpPr>
          <p:cNvPr id="4" name="Текст 3"/>
          <p:cNvSpPr>
            <a:spLocks noGrp="1"/>
          </p:cNvSpPr>
          <p:nvPr>
            <p:ph type="body" idx="1"/>
          </p:nvPr>
        </p:nvSpPr>
        <p:spPr>
          <a:xfrm>
            <a:off x="4932040" y="5013176"/>
            <a:ext cx="3810000" cy="1371600"/>
          </a:xfrm>
        </p:spPr>
        <p:txBody>
          <a:bodyPr/>
          <a:lstStyle/>
          <a:p>
            <a:pPr algn="r"/>
            <a:r>
              <a:rPr lang="ru-RU" dirty="0" smtClean="0">
                <a:solidFill>
                  <a:srgbClr val="7030A0"/>
                </a:solidFill>
              </a:rPr>
              <a:t>Выполнила: Десятерик Н.Ф.</a:t>
            </a:r>
          </a:p>
          <a:p>
            <a:pPr algn="r"/>
            <a:r>
              <a:rPr lang="ru-RU" dirty="0" smtClean="0">
                <a:solidFill>
                  <a:srgbClr val="7030A0"/>
                </a:solidFill>
              </a:rPr>
              <a:t>Воспитатель 1 </a:t>
            </a:r>
            <a:r>
              <a:rPr lang="ru-RU" dirty="0" smtClean="0">
                <a:solidFill>
                  <a:srgbClr val="7030A0"/>
                </a:solidFill>
              </a:rPr>
              <a:t>кат.</a:t>
            </a:r>
            <a:endParaRPr lang="ru-RU" dirty="0">
              <a:solidFill>
                <a:srgbClr val="7030A0"/>
              </a:solidFill>
            </a:endParaRPr>
          </a:p>
        </p:txBody>
      </p:sp>
      <p:sp>
        <p:nvSpPr>
          <p:cNvPr id="5" name="TextBox 4"/>
          <p:cNvSpPr txBox="1"/>
          <p:nvPr/>
        </p:nvSpPr>
        <p:spPr>
          <a:xfrm>
            <a:off x="285720" y="142852"/>
            <a:ext cx="8390736" cy="369332"/>
          </a:xfrm>
          <a:prstGeom prst="rect">
            <a:avLst/>
          </a:prstGeom>
          <a:noFill/>
        </p:spPr>
        <p:txBody>
          <a:bodyPr wrap="square" rtlCol="0">
            <a:spAutoFit/>
          </a:bodyPr>
          <a:lstStyle/>
          <a:p>
            <a:pPr algn="ctr"/>
            <a:r>
              <a:rPr lang="ru-RU" b="1" dirty="0" smtClean="0">
                <a:solidFill>
                  <a:schemeClr val="accent1">
                    <a:lumMod val="75000"/>
                  </a:schemeClr>
                </a:solidFill>
                <a:latin typeface="Times New Roman" pitchFamily="18" charset="0"/>
                <a:cs typeface="Times New Roman" pitchFamily="18" charset="0"/>
              </a:rPr>
              <a:t>МДОАУ</a:t>
            </a:r>
            <a:r>
              <a:rPr lang="ru-RU" b="1" dirty="0">
                <a:solidFill>
                  <a:schemeClr val="accent1">
                    <a:lumMod val="75000"/>
                  </a:schemeClr>
                </a:solidFill>
                <a:latin typeface="Times New Roman" pitchFamily="18" charset="0"/>
                <a:cs typeface="Times New Roman" pitchFamily="18" charset="0"/>
              </a:rPr>
              <a:t> </a:t>
            </a:r>
            <a:r>
              <a:rPr lang="ru-RU" b="1" dirty="0" smtClean="0">
                <a:solidFill>
                  <a:schemeClr val="accent1">
                    <a:lumMod val="75000"/>
                  </a:schemeClr>
                </a:solidFill>
                <a:latin typeface="Times New Roman" pitchFamily="18" charset="0"/>
                <a:cs typeface="Times New Roman" pitchFamily="18" charset="0"/>
              </a:rPr>
              <a:t>«Детский сад №</a:t>
            </a:r>
            <a:r>
              <a:rPr lang="ru-RU" b="1" dirty="0">
                <a:solidFill>
                  <a:schemeClr val="accent1">
                    <a:lumMod val="75000"/>
                  </a:schemeClr>
                </a:solidFill>
                <a:latin typeface="Times New Roman" pitchFamily="18" charset="0"/>
                <a:cs typeface="Times New Roman" pitchFamily="18" charset="0"/>
              </a:rPr>
              <a:t> </a:t>
            </a:r>
            <a:r>
              <a:rPr lang="ru-RU" b="1" dirty="0" smtClean="0">
                <a:solidFill>
                  <a:schemeClr val="accent1">
                    <a:lumMod val="75000"/>
                  </a:schemeClr>
                </a:solidFill>
                <a:latin typeface="Times New Roman" pitchFamily="18" charset="0"/>
                <a:cs typeface="Times New Roman" pitchFamily="18" charset="0"/>
              </a:rPr>
              <a:t>40 «Голубок»</a:t>
            </a:r>
            <a:endParaRPr lang="ru-RU" b="1" dirty="0">
              <a:solidFill>
                <a:schemeClr val="accent1">
                  <a:lumMod val="75000"/>
                </a:schemeClr>
              </a:solidFill>
              <a:latin typeface="Times New Roman" pitchFamily="18" charset="0"/>
              <a:cs typeface="Times New Roman" pitchFamily="18" charset="0"/>
            </a:endParaRPr>
          </a:p>
        </p:txBody>
      </p:sp>
      <p:pic>
        <p:nvPicPr>
          <p:cNvPr id="7" name="Рисунок 6"/>
          <p:cNvPicPr>
            <a:picLocks noChangeAspect="1"/>
          </p:cNvPicPr>
          <p:nvPr/>
        </p:nvPicPr>
        <p:blipFill>
          <a:blip r:embed="rId3"/>
          <a:stretch>
            <a:fillRect/>
          </a:stretch>
        </p:blipFill>
        <p:spPr>
          <a:xfrm>
            <a:off x="467544" y="3443350"/>
            <a:ext cx="5137063" cy="316145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
            </a:r>
            <a:br>
              <a:rPr lang="ru-RU" smtClean="0"/>
            </a:br>
            <a:endParaRPr lang="ru-RU" dirty="0"/>
          </a:p>
        </p:txBody>
      </p:sp>
      <p:sp>
        <p:nvSpPr>
          <p:cNvPr id="5" name="Объект 4"/>
          <p:cNvSpPr>
            <a:spLocks noGrp="1"/>
          </p:cNvSpPr>
          <p:nvPr>
            <p:ph idx="1"/>
          </p:nvPr>
        </p:nvSpPr>
        <p:spPr>
          <a:xfrm>
            <a:off x="2915816" y="2996952"/>
            <a:ext cx="1298105" cy="3116419"/>
          </a:xfrm>
        </p:spPr>
        <p:txBody>
          <a:bodyPr/>
          <a:lstStyle/>
          <a:p>
            <a:pPr marL="0" indent="0">
              <a:buNone/>
            </a:pPr>
            <a:r>
              <a:rPr lang="ru-RU" dirty="0" smtClean="0"/>
              <a:t> </a:t>
            </a:r>
            <a:endParaRPr lang="ru-RU" dirty="0"/>
          </a:p>
        </p:txBody>
      </p:sp>
      <p:pic>
        <p:nvPicPr>
          <p:cNvPr id="4" name="Рисунок 3" descr="Arts-Buzz-log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391400" y="57289"/>
            <a:ext cx="1612933" cy="1390512"/>
          </a:xfrm>
          <a:prstGeom prst="rect">
            <a:avLst/>
          </a:prstGeom>
        </p:spPr>
      </p:pic>
      <p:sp>
        <p:nvSpPr>
          <p:cNvPr id="13" name="TextBox 12"/>
          <p:cNvSpPr txBox="1"/>
          <p:nvPr/>
        </p:nvSpPr>
        <p:spPr>
          <a:xfrm>
            <a:off x="175511" y="57289"/>
            <a:ext cx="7215889" cy="461665"/>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ru-RU" sz="2400" b="1" dirty="0" smtClean="0">
                <a:solidFill>
                  <a:schemeClr val="accent2">
                    <a:lumMod val="75000"/>
                  </a:schemeClr>
                </a:solidFill>
                <a:latin typeface="Monotype Corsiva" pitchFamily="66" charset="0"/>
              </a:rPr>
              <a:t>Виды театра</a:t>
            </a:r>
            <a:endParaRPr lang="ru-RU" sz="2400" b="1" dirty="0">
              <a:solidFill>
                <a:schemeClr val="accent2">
                  <a:lumMod val="75000"/>
                </a:schemeClr>
              </a:solidFill>
              <a:latin typeface="Monotype Corsiva" pitchFamily="66" charset="0"/>
            </a:endParaRPr>
          </a:p>
        </p:txBody>
      </p:sp>
      <p:sp>
        <p:nvSpPr>
          <p:cNvPr id="10" name="Прямоугольник 9"/>
          <p:cNvSpPr/>
          <p:nvPr/>
        </p:nvSpPr>
        <p:spPr>
          <a:xfrm rot="10800000" flipV="1">
            <a:off x="3779912" y="3284984"/>
            <a:ext cx="3744416" cy="400110"/>
          </a:xfrm>
          <a:prstGeom prst="rect">
            <a:avLst/>
          </a:prstGeom>
        </p:spPr>
        <p:txBody>
          <a:bodyPr wrap="square">
            <a:spAutoFit/>
          </a:bodyPr>
          <a:lstStyle/>
          <a:p>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505" y="692696"/>
            <a:ext cx="3175440" cy="259228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9034" y="692696"/>
            <a:ext cx="3013246" cy="2592288"/>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505" y="3847479"/>
            <a:ext cx="3175439" cy="2429904"/>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79034" y="3847479"/>
            <a:ext cx="3013246" cy="2429904"/>
          </a:xfrm>
          <a:prstGeom prst="rect">
            <a:avLst/>
          </a:prstGeom>
        </p:spPr>
      </p:pic>
    </p:spTree>
    <p:extLst>
      <p:ext uri="{BB962C8B-B14F-4D97-AF65-F5344CB8AC3E}">
        <p14:creationId xmlns:p14="http://schemas.microsoft.com/office/powerpoint/2010/main" val="221489009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
            </a:r>
            <a:br>
              <a:rPr lang="ru-RU" smtClean="0"/>
            </a:br>
            <a:endParaRPr lang="ru-RU" dirty="0"/>
          </a:p>
        </p:txBody>
      </p:sp>
      <p:sp>
        <p:nvSpPr>
          <p:cNvPr id="5" name="Объект 4"/>
          <p:cNvSpPr>
            <a:spLocks noGrp="1"/>
          </p:cNvSpPr>
          <p:nvPr>
            <p:ph idx="1"/>
          </p:nvPr>
        </p:nvSpPr>
        <p:spPr>
          <a:xfrm>
            <a:off x="2915816" y="2996952"/>
            <a:ext cx="1298105" cy="3116419"/>
          </a:xfrm>
        </p:spPr>
        <p:txBody>
          <a:bodyPr/>
          <a:lstStyle/>
          <a:p>
            <a:pPr marL="0" indent="0">
              <a:buNone/>
            </a:pPr>
            <a:r>
              <a:rPr lang="ru-RU" dirty="0" smtClean="0"/>
              <a:t> </a:t>
            </a:r>
            <a:endParaRPr lang="ru-RU" dirty="0"/>
          </a:p>
        </p:txBody>
      </p:sp>
      <p:pic>
        <p:nvPicPr>
          <p:cNvPr id="4" name="Рисунок 3" descr="Arts-Buzz-log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391400" y="57289"/>
            <a:ext cx="1612933" cy="1390512"/>
          </a:xfrm>
          <a:prstGeom prst="rect">
            <a:avLst/>
          </a:prstGeom>
        </p:spPr>
      </p:pic>
      <p:sp>
        <p:nvSpPr>
          <p:cNvPr id="13" name="TextBox 12"/>
          <p:cNvSpPr txBox="1"/>
          <p:nvPr/>
        </p:nvSpPr>
        <p:spPr>
          <a:xfrm>
            <a:off x="175511" y="57289"/>
            <a:ext cx="7215889" cy="461665"/>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ru-RU" sz="2400" b="1" dirty="0" smtClean="0">
                <a:solidFill>
                  <a:schemeClr val="accent2">
                    <a:lumMod val="75000"/>
                  </a:schemeClr>
                </a:solidFill>
                <a:latin typeface="Monotype Corsiva" pitchFamily="66" charset="0"/>
              </a:rPr>
              <a:t>Виды театра</a:t>
            </a:r>
            <a:endParaRPr lang="ru-RU" sz="2400" b="1" dirty="0">
              <a:solidFill>
                <a:schemeClr val="accent2">
                  <a:lumMod val="75000"/>
                </a:schemeClr>
              </a:solidFill>
              <a:latin typeface="Monotype Corsiva" pitchFamily="66" charset="0"/>
            </a:endParaRPr>
          </a:p>
        </p:txBody>
      </p:sp>
      <p:sp>
        <p:nvSpPr>
          <p:cNvPr id="10" name="Прямоугольник 9"/>
          <p:cNvSpPr/>
          <p:nvPr/>
        </p:nvSpPr>
        <p:spPr>
          <a:xfrm rot="10800000" flipV="1">
            <a:off x="3779912" y="3284984"/>
            <a:ext cx="3744416" cy="400110"/>
          </a:xfrm>
          <a:prstGeom prst="rect">
            <a:avLst/>
          </a:prstGeom>
        </p:spPr>
        <p:txBody>
          <a:bodyPr wrap="square">
            <a:spAutoFit/>
          </a:bodyPr>
          <a:lstStyle/>
          <a:p>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908720"/>
            <a:ext cx="3240360" cy="2304256"/>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936" y="908720"/>
            <a:ext cx="3240360" cy="2304256"/>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7" y="3602742"/>
            <a:ext cx="2016224" cy="2850594"/>
          </a:xfrm>
          <a:prstGeom prst="rect">
            <a:avLst/>
          </a:prstGeom>
        </p:spPr>
      </p:pic>
      <p:pic>
        <p:nvPicPr>
          <p:cNvPr id="14" name="Рисунок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1800" y="3602741"/>
            <a:ext cx="4464496" cy="2848383"/>
          </a:xfrm>
          <a:prstGeom prst="rect">
            <a:avLst/>
          </a:prstGeom>
        </p:spPr>
      </p:pic>
    </p:spTree>
    <p:extLst>
      <p:ext uri="{BB962C8B-B14F-4D97-AF65-F5344CB8AC3E}">
        <p14:creationId xmlns:p14="http://schemas.microsoft.com/office/powerpoint/2010/main" val="392098020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214290"/>
            <a:ext cx="6347713" cy="1214446"/>
          </a:xfrm>
        </p:spPr>
        <p:txBody>
          <a:bodyPr>
            <a:normAutofit/>
          </a:bodyPr>
          <a:lstStyle/>
          <a:p>
            <a:pPr algn="ctr"/>
            <a:r>
              <a:rPr lang="ru-RU" sz="2800" b="1" i="1" dirty="0" smtClean="0"/>
              <a:t>Использование различных видов театра</a:t>
            </a:r>
            <a:endParaRPr lang="ru-RU" sz="2800" i="1" dirty="0"/>
          </a:p>
        </p:txBody>
      </p:sp>
      <p:sp>
        <p:nvSpPr>
          <p:cNvPr id="3" name="Содержимое 2"/>
          <p:cNvSpPr>
            <a:spLocks noGrp="1"/>
          </p:cNvSpPr>
          <p:nvPr>
            <p:ph idx="1"/>
          </p:nvPr>
        </p:nvSpPr>
        <p:spPr>
          <a:xfrm flipV="1">
            <a:off x="6911594" y="6572271"/>
            <a:ext cx="45719" cy="45719"/>
          </a:xfrm>
        </p:spPr>
        <p:txBody>
          <a:bodyPr>
            <a:normAutofit fontScale="25000" lnSpcReduction="20000"/>
          </a:bodyPr>
          <a:lstStyle/>
          <a:p>
            <a:pPr marL="0" indent="0">
              <a:buNone/>
            </a:pPr>
            <a:r>
              <a:rPr lang="ru-RU" dirty="0" smtClean="0"/>
              <a:t> </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428736"/>
            <a:ext cx="2915816" cy="237626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1428736"/>
            <a:ext cx="2843650" cy="237626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3997161"/>
            <a:ext cx="2915816" cy="2575110"/>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7944" y="3997161"/>
            <a:ext cx="2843650" cy="2575110"/>
          </a:xfrm>
          <a:prstGeom prst="rect">
            <a:avLst/>
          </a:prstGeom>
        </p:spPr>
      </p:pic>
    </p:spTree>
    <p:extLst>
      <p:ext uri="{BB962C8B-B14F-4D97-AF65-F5344CB8AC3E}">
        <p14:creationId xmlns:p14="http://schemas.microsoft.com/office/powerpoint/2010/main" val="1844962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428736"/>
            <a:ext cx="7286676" cy="5429264"/>
          </a:xfrm>
        </p:spPr>
        <p:txBody>
          <a:bodyPr>
            <a:normAutofit fontScale="85000" lnSpcReduction="10000"/>
          </a:bodyPr>
          <a:lstStyle/>
          <a:p>
            <a:r>
              <a:rPr lang="ru-RU" sz="2600" b="1" dirty="0" smtClean="0">
                <a:latin typeface="Times New Roman" pitchFamily="18" charset="0"/>
                <a:cs typeface="Times New Roman" pitchFamily="18" charset="0"/>
              </a:rPr>
              <a:t>	</a:t>
            </a:r>
            <a:r>
              <a:rPr lang="ru-RU" sz="2800" dirty="0">
                <a:solidFill>
                  <a:srgbClr val="7030A0"/>
                </a:solidFill>
              </a:rPr>
              <a:t>у</a:t>
            </a:r>
            <a:r>
              <a:rPr lang="ru-RU" sz="2800" dirty="0" smtClean="0">
                <a:solidFill>
                  <a:srgbClr val="7030A0"/>
                </a:solidFill>
              </a:rPr>
              <a:t>пражнения </a:t>
            </a:r>
            <a:r>
              <a:rPr lang="ru-RU" sz="2800" dirty="0">
                <a:solidFill>
                  <a:srgbClr val="7030A0"/>
                </a:solidFill>
              </a:rPr>
              <a:t>на снятие мышечного напряжения</a:t>
            </a:r>
            <a:r>
              <a:rPr lang="ru-RU" sz="2800" dirty="0" smtClean="0">
                <a:solidFill>
                  <a:srgbClr val="7030A0"/>
                </a:solidFill>
              </a:rPr>
              <a:t>; </a:t>
            </a:r>
            <a:endParaRPr lang="ru-RU" sz="2800" dirty="0" smtClean="0">
              <a:solidFill>
                <a:srgbClr val="7030A0"/>
              </a:solidFill>
              <a:cs typeface="Times New Roman" pitchFamily="18" charset="0"/>
            </a:endParaRPr>
          </a:p>
          <a:p>
            <a:r>
              <a:rPr lang="ru-RU" sz="2800" dirty="0" smtClean="0">
                <a:solidFill>
                  <a:srgbClr val="7030A0"/>
                </a:solidFill>
              </a:rPr>
              <a:t>беседа</a:t>
            </a:r>
            <a:r>
              <a:rPr lang="ru-RU" sz="2800" dirty="0">
                <a:solidFill>
                  <a:srgbClr val="7030A0"/>
                </a:solidFill>
              </a:rPr>
              <a:t>; </a:t>
            </a:r>
            <a:endParaRPr lang="ru-RU" sz="2800" dirty="0" smtClean="0">
              <a:solidFill>
                <a:srgbClr val="7030A0"/>
              </a:solidFill>
            </a:endParaRPr>
          </a:p>
          <a:p>
            <a:r>
              <a:rPr lang="ru-RU" sz="2800" dirty="0" smtClean="0">
                <a:solidFill>
                  <a:srgbClr val="7030A0"/>
                </a:solidFill>
              </a:rPr>
              <a:t>использование </a:t>
            </a:r>
            <a:r>
              <a:rPr lang="ru-RU" sz="2800" dirty="0">
                <a:solidFill>
                  <a:srgbClr val="7030A0"/>
                </a:solidFill>
              </a:rPr>
              <a:t>различных видов театра; </a:t>
            </a:r>
            <a:endParaRPr lang="ru-RU" sz="2800" dirty="0" smtClean="0">
              <a:solidFill>
                <a:srgbClr val="7030A0"/>
              </a:solidFill>
              <a:cs typeface="Times New Roman" pitchFamily="18" charset="0"/>
            </a:endParaRPr>
          </a:p>
          <a:p>
            <a:r>
              <a:rPr lang="ru-RU" sz="2800" dirty="0" smtClean="0">
                <a:solidFill>
                  <a:srgbClr val="7030A0"/>
                </a:solidFill>
              </a:rPr>
              <a:t>упражнения </a:t>
            </a:r>
            <a:r>
              <a:rPr lang="ru-RU" sz="2800" dirty="0">
                <a:solidFill>
                  <a:srgbClr val="7030A0"/>
                </a:solidFill>
              </a:rPr>
              <a:t>на развитие внимания, памяти; </a:t>
            </a:r>
            <a:endParaRPr lang="ru-RU" sz="2800" dirty="0" smtClean="0">
              <a:solidFill>
                <a:srgbClr val="7030A0"/>
              </a:solidFill>
              <a:cs typeface="Times New Roman" pitchFamily="18" charset="0"/>
            </a:endParaRPr>
          </a:p>
          <a:p>
            <a:r>
              <a:rPr lang="ru-RU" sz="2800" dirty="0" smtClean="0">
                <a:solidFill>
                  <a:srgbClr val="7030A0"/>
                </a:solidFill>
              </a:rPr>
              <a:t>пальчиковая </a:t>
            </a:r>
            <a:r>
              <a:rPr lang="ru-RU" sz="2800" dirty="0">
                <a:solidFill>
                  <a:srgbClr val="7030A0"/>
                </a:solidFill>
              </a:rPr>
              <a:t>гимнастика; </a:t>
            </a:r>
            <a:endParaRPr lang="ru-RU" sz="2800" dirty="0" smtClean="0">
              <a:solidFill>
                <a:srgbClr val="7030A0"/>
              </a:solidFill>
              <a:cs typeface="Times New Roman" pitchFamily="18" charset="0"/>
            </a:endParaRPr>
          </a:p>
          <a:p>
            <a:r>
              <a:rPr lang="ru-RU" sz="2800" dirty="0" smtClean="0">
                <a:solidFill>
                  <a:srgbClr val="7030A0"/>
                </a:solidFill>
              </a:rPr>
              <a:t>упражнения </a:t>
            </a:r>
            <a:r>
              <a:rPr lang="ru-RU" sz="2800" dirty="0">
                <a:solidFill>
                  <a:srgbClr val="7030A0"/>
                </a:solidFill>
              </a:rPr>
              <a:t>на развитие мимики, пластики; </a:t>
            </a:r>
            <a:endParaRPr lang="ru-RU" sz="2800" dirty="0" smtClean="0">
              <a:solidFill>
                <a:srgbClr val="7030A0"/>
              </a:solidFill>
            </a:endParaRPr>
          </a:p>
          <a:p>
            <a:r>
              <a:rPr lang="ru-RU" sz="2800" dirty="0" smtClean="0">
                <a:solidFill>
                  <a:srgbClr val="7030A0"/>
                </a:solidFill>
              </a:rPr>
              <a:t>упражнения </a:t>
            </a:r>
            <a:r>
              <a:rPr lang="ru-RU" sz="2800" dirty="0">
                <a:solidFill>
                  <a:srgbClr val="7030A0"/>
                </a:solidFill>
              </a:rPr>
              <a:t>на развитие пантомимы и </a:t>
            </a:r>
            <a:r>
              <a:rPr lang="ru-RU" sz="2800" dirty="0" smtClean="0">
                <a:solidFill>
                  <a:srgbClr val="7030A0"/>
                </a:solidFill>
              </a:rPr>
              <a:t>жестов; </a:t>
            </a:r>
          </a:p>
          <a:p>
            <a:r>
              <a:rPr lang="ru-RU" sz="2800" dirty="0" smtClean="0">
                <a:solidFill>
                  <a:srgbClr val="7030A0"/>
                </a:solidFill>
              </a:rPr>
              <a:t>речевые </a:t>
            </a:r>
            <a:r>
              <a:rPr lang="ru-RU" sz="2800" dirty="0">
                <a:solidFill>
                  <a:srgbClr val="7030A0"/>
                </a:solidFill>
              </a:rPr>
              <a:t>игры; </a:t>
            </a:r>
            <a:endParaRPr lang="ru-RU" sz="2800" dirty="0" smtClean="0">
              <a:solidFill>
                <a:srgbClr val="7030A0"/>
              </a:solidFill>
            </a:endParaRPr>
          </a:p>
          <a:p>
            <a:r>
              <a:rPr lang="ru-RU" sz="2800" dirty="0" smtClean="0">
                <a:solidFill>
                  <a:srgbClr val="7030A0"/>
                </a:solidFill>
              </a:rPr>
              <a:t>театрализованные </a:t>
            </a:r>
            <a:r>
              <a:rPr lang="ru-RU" sz="2800" dirty="0">
                <a:solidFill>
                  <a:srgbClr val="7030A0"/>
                </a:solidFill>
              </a:rPr>
              <a:t>игры; </a:t>
            </a:r>
            <a:endParaRPr lang="ru-RU" sz="2800" dirty="0" smtClean="0">
              <a:solidFill>
                <a:srgbClr val="7030A0"/>
              </a:solidFill>
            </a:endParaRPr>
          </a:p>
          <a:p>
            <a:r>
              <a:rPr lang="ru-RU" sz="2800" dirty="0" smtClean="0">
                <a:solidFill>
                  <a:srgbClr val="7030A0"/>
                </a:solidFill>
              </a:rPr>
              <a:t>инсценировка </a:t>
            </a:r>
            <a:r>
              <a:rPr lang="ru-RU" sz="2800" dirty="0">
                <a:solidFill>
                  <a:srgbClr val="7030A0"/>
                </a:solidFill>
              </a:rPr>
              <a:t>и драматизация сказок; </a:t>
            </a:r>
            <a:endParaRPr lang="ru-RU" sz="2800" dirty="0" smtClean="0">
              <a:solidFill>
                <a:srgbClr val="7030A0"/>
              </a:solidFill>
              <a:cs typeface="Times New Roman" pitchFamily="18" charset="0"/>
            </a:endParaRPr>
          </a:p>
          <a:p>
            <a:r>
              <a:rPr lang="ru-RU" sz="2800" dirty="0" smtClean="0">
                <a:solidFill>
                  <a:srgbClr val="7030A0"/>
                </a:solidFill>
              </a:rPr>
              <a:t>взаимодействие </a:t>
            </a:r>
            <a:r>
              <a:rPr lang="ru-RU" sz="2800" dirty="0">
                <a:solidFill>
                  <a:srgbClr val="7030A0"/>
                </a:solidFill>
              </a:rPr>
              <a:t>с родителями. </a:t>
            </a:r>
            <a:endParaRPr lang="ru-RU" sz="2800" dirty="0" smtClean="0">
              <a:solidFill>
                <a:srgbClr val="7030A0"/>
              </a:solidFill>
              <a:cs typeface="Times New Roman" pitchFamily="18" charset="0"/>
            </a:endParaRPr>
          </a:p>
          <a:p>
            <a:endParaRPr lang="ru-RU" dirty="0"/>
          </a:p>
        </p:txBody>
      </p:sp>
      <p:sp>
        <p:nvSpPr>
          <p:cNvPr id="4" name="TextBox 3"/>
          <p:cNvSpPr txBox="1"/>
          <p:nvPr/>
        </p:nvSpPr>
        <p:spPr>
          <a:xfrm>
            <a:off x="785786" y="214290"/>
            <a:ext cx="5500726" cy="1200329"/>
          </a:xfrm>
          <a:prstGeom prst="rect">
            <a:avLst/>
          </a:prstGeom>
          <a:noFill/>
        </p:spPr>
        <p:txBody>
          <a:bodyPr wrap="square" rtlCol="0">
            <a:spAutoFit/>
          </a:bodyPr>
          <a:lstStyle/>
          <a:p>
            <a:pPr algn="ctr"/>
            <a:r>
              <a:rPr lang="ru-RU" sz="2400" b="1" i="1" dirty="0">
                <a:solidFill>
                  <a:schemeClr val="accent1">
                    <a:lumMod val="75000"/>
                  </a:schemeClr>
                </a:solidFill>
              </a:rPr>
              <a:t>В своей работе использую следующие формы, методы и приемы: </a:t>
            </a:r>
          </a:p>
        </p:txBody>
      </p:sp>
    </p:spTree>
    <p:extLst>
      <p:ext uri="{BB962C8B-B14F-4D97-AF65-F5344CB8AC3E}">
        <p14:creationId xmlns:p14="http://schemas.microsoft.com/office/powerpoint/2010/main" val="1105346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
            </a:r>
            <a:br>
              <a:rPr lang="ru-RU" smtClean="0"/>
            </a:br>
            <a:endParaRPr lang="ru-RU" dirty="0"/>
          </a:p>
        </p:txBody>
      </p:sp>
      <p:sp>
        <p:nvSpPr>
          <p:cNvPr id="5" name="Объект 4"/>
          <p:cNvSpPr>
            <a:spLocks noGrp="1"/>
          </p:cNvSpPr>
          <p:nvPr>
            <p:ph idx="1"/>
          </p:nvPr>
        </p:nvSpPr>
        <p:spPr>
          <a:xfrm flipH="1" flipV="1">
            <a:off x="3923928" y="6041363"/>
            <a:ext cx="45719" cy="51933"/>
          </a:xfrm>
        </p:spPr>
        <p:txBody>
          <a:bodyPr>
            <a:normAutofit fontScale="25000" lnSpcReduction="20000"/>
          </a:bodyPr>
          <a:lstStyle/>
          <a:p>
            <a:pPr marL="0" indent="0">
              <a:buNone/>
            </a:pPr>
            <a:r>
              <a:rPr lang="ru-RU" dirty="0" smtClean="0"/>
              <a:t> </a:t>
            </a:r>
            <a:endParaRPr lang="ru-RU" dirty="0"/>
          </a:p>
        </p:txBody>
      </p:sp>
      <p:pic>
        <p:nvPicPr>
          <p:cNvPr id="4" name="Рисунок 3" descr="Arts-Buzz-logo.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391400" y="57289"/>
            <a:ext cx="1612933" cy="1390512"/>
          </a:xfrm>
          <a:prstGeom prst="rect">
            <a:avLst/>
          </a:prstGeom>
        </p:spPr>
      </p:pic>
      <p:sp>
        <p:nvSpPr>
          <p:cNvPr id="13" name="TextBox 12"/>
          <p:cNvSpPr txBox="1"/>
          <p:nvPr/>
        </p:nvSpPr>
        <p:spPr>
          <a:xfrm rot="10800000" flipV="1">
            <a:off x="395536" y="947629"/>
            <a:ext cx="4104456" cy="830997"/>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ru-RU" sz="2400" b="1" dirty="0" smtClean="0">
                <a:solidFill>
                  <a:schemeClr val="accent2">
                    <a:lumMod val="75000"/>
                  </a:schemeClr>
                </a:solidFill>
                <a:latin typeface="Monotype Corsiva" pitchFamily="66" charset="0"/>
              </a:rPr>
              <a:t>Упражнения на снятие мышечного напряжения</a:t>
            </a:r>
            <a:endParaRPr lang="ru-RU" sz="2400" b="1" dirty="0">
              <a:solidFill>
                <a:schemeClr val="accent2">
                  <a:lumMod val="75000"/>
                </a:schemeClr>
              </a:solidFill>
              <a:latin typeface="Monotype Corsiva" pitchFamily="66" charset="0"/>
            </a:endParaRPr>
          </a:p>
        </p:txBody>
      </p:sp>
      <p:sp>
        <p:nvSpPr>
          <p:cNvPr id="17" name="TextBox 16"/>
          <p:cNvSpPr txBox="1"/>
          <p:nvPr/>
        </p:nvSpPr>
        <p:spPr>
          <a:xfrm>
            <a:off x="4934080" y="1268760"/>
            <a:ext cx="1870168" cy="461665"/>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ru-RU" sz="2400" b="1" dirty="0" smtClean="0">
                <a:solidFill>
                  <a:schemeClr val="accent2">
                    <a:lumMod val="75000"/>
                  </a:schemeClr>
                </a:solidFill>
                <a:latin typeface="Monotype Corsiva" pitchFamily="66" charset="0"/>
              </a:rPr>
              <a:t>Беседа</a:t>
            </a:r>
            <a:endParaRPr lang="ru-RU" sz="2400" b="1" dirty="0">
              <a:solidFill>
                <a:schemeClr val="accent2">
                  <a:lumMod val="75000"/>
                </a:schemeClr>
              </a:solidFill>
              <a:latin typeface="Monotype Corsiva" pitchFamily="66" charset="0"/>
            </a:endParaRPr>
          </a:p>
        </p:txBody>
      </p:sp>
      <p:sp>
        <p:nvSpPr>
          <p:cNvPr id="10" name="Прямоугольник 9"/>
          <p:cNvSpPr/>
          <p:nvPr/>
        </p:nvSpPr>
        <p:spPr>
          <a:xfrm rot="10800000" flipH="1" flipV="1">
            <a:off x="7524328" y="3284984"/>
            <a:ext cx="45719" cy="400110"/>
          </a:xfrm>
          <a:prstGeom prst="rect">
            <a:avLst/>
          </a:prstGeom>
        </p:spPr>
        <p:txBody>
          <a:bodyPr wrap="square">
            <a:spAutoFit/>
          </a:bodyPr>
          <a:lstStyle/>
          <a:p>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3" y="2252282"/>
            <a:ext cx="3744416" cy="3031558"/>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2252282"/>
            <a:ext cx="3456384" cy="3031558"/>
          </a:xfrm>
          <a:prstGeom prst="rect">
            <a:avLst/>
          </a:prstGeom>
        </p:spPr>
      </p:pic>
      <p:pic>
        <p:nvPicPr>
          <p:cNvPr id="8" name="Рисунок 7"/>
          <p:cNvPicPr>
            <a:picLocks noChangeAspect="1"/>
          </p:cNvPicPr>
          <p:nvPr/>
        </p:nvPicPr>
        <p:blipFill>
          <a:blip r:embed="rId6"/>
          <a:stretch>
            <a:fillRect/>
          </a:stretch>
        </p:blipFill>
        <p:spPr>
          <a:xfrm rot="20259826">
            <a:off x="3048368" y="5375305"/>
            <a:ext cx="2160240" cy="1528708"/>
          </a:xfrm>
          <a:prstGeom prst="rect">
            <a:avLst/>
          </a:prstGeom>
        </p:spPr>
      </p:pic>
    </p:spTree>
    <p:extLst>
      <p:ext uri="{BB962C8B-B14F-4D97-AF65-F5344CB8AC3E}">
        <p14:creationId xmlns:p14="http://schemas.microsoft.com/office/powerpoint/2010/main" val="101446180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
            </a:r>
            <a:br>
              <a:rPr lang="ru-RU" smtClean="0"/>
            </a:br>
            <a:endParaRPr lang="ru-RU" dirty="0"/>
          </a:p>
        </p:txBody>
      </p:sp>
      <p:sp>
        <p:nvSpPr>
          <p:cNvPr id="5" name="Объект 4"/>
          <p:cNvSpPr>
            <a:spLocks noGrp="1"/>
          </p:cNvSpPr>
          <p:nvPr>
            <p:ph idx="1"/>
          </p:nvPr>
        </p:nvSpPr>
        <p:spPr>
          <a:xfrm flipH="1" flipV="1">
            <a:off x="3923928" y="6041363"/>
            <a:ext cx="45719" cy="51933"/>
          </a:xfrm>
        </p:spPr>
        <p:txBody>
          <a:bodyPr>
            <a:normAutofit fontScale="25000" lnSpcReduction="20000"/>
          </a:bodyPr>
          <a:lstStyle/>
          <a:p>
            <a:pPr marL="0" indent="0">
              <a:buNone/>
            </a:pPr>
            <a:r>
              <a:rPr lang="ru-RU" dirty="0" smtClean="0"/>
              <a:t> </a:t>
            </a:r>
            <a:endParaRPr lang="ru-RU" dirty="0"/>
          </a:p>
        </p:txBody>
      </p:sp>
      <p:pic>
        <p:nvPicPr>
          <p:cNvPr id="4" name="Рисунок 3" descr="Arts-Buzz-log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391400" y="57289"/>
            <a:ext cx="1612933" cy="1390512"/>
          </a:xfrm>
          <a:prstGeom prst="rect">
            <a:avLst/>
          </a:prstGeom>
        </p:spPr>
      </p:pic>
      <p:sp>
        <p:nvSpPr>
          <p:cNvPr id="13" name="TextBox 12"/>
          <p:cNvSpPr txBox="1"/>
          <p:nvPr/>
        </p:nvSpPr>
        <p:spPr>
          <a:xfrm flipV="1">
            <a:off x="539552" y="578297"/>
            <a:ext cx="45719" cy="45719"/>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endParaRPr lang="ru-RU" sz="2400" b="1" dirty="0">
              <a:solidFill>
                <a:schemeClr val="accent2">
                  <a:lumMod val="75000"/>
                </a:schemeClr>
              </a:solidFill>
              <a:latin typeface="Monotype Corsiva" pitchFamily="66" charset="0"/>
            </a:endParaRPr>
          </a:p>
        </p:txBody>
      </p:sp>
      <p:sp>
        <p:nvSpPr>
          <p:cNvPr id="17" name="TextBox 16"/>
          <p:cNvSpPr txBox="1"/>
          <p:nvPr/>
        </p:nvSpPr>
        <p:spPr>
          <a:xfrm>
            <a:off x="1019358" y="287718"/>
            <a:ext cx="5424849" cy="461665"/>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ru-RU" sz="2400" b="1" dirty="0" smtClean="0">
                <a:solidFill>
                  <a:schemeClr val="accent2">
                    <a:lumMod val="75000"/>
                  </a:schemeClr>
                </a:solidFill>
                <a:latin typeface="Monotype Corsiva" pitchFamily="66" charset="0"/>
              </a:rPr>
              <a:t>Пальчиковая гимнастика</a:t>
            </a:r>
            <a:endParaRPr lang="ru-RU" sz="2400" b="1" dirty="0">
              <a:solidFill>
                <a:schemeClr val="accent2">
                  <a:lumMod val="75000"/>
                </a:schemeClr>
              </a:solidFill>
              <a:latin typeface="Monotype Corsiva" pitchFamily="66" charset="0"/>
            </a:endParaRPr>
          </a:p>
        </p:txBody>
      </p:sp>
      <p:sp>
        <p:nvSpPr>
          <p:cNvPr id="10" name="Прямоугольник 9"/>
          <p:cNvSpPr/>
          <p:nvPr/>
        </p:nvSpPr>
        <p:spPr>
          <a:xfrm rot="10800000">
            <a:off x="7524328" y="3501008"/>
            <a:ext cx="45719" cy="400110"/>
          </a:xfrm>
          <a:prstGeom prst="rect">
            <a:avLst/>
          </a:prstGeom>
        </p:spPr>
        <p:txBody>
          <a:bodyPr wrap="square">
            <a:spAutoFit/>
          </a:bodyPr>
          <a:lstStyle/>
          <a:p>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268761"/>
            <a:ext cx="6624736" cy="4608511"/>
          </a:xfrm>
          <a:prstGeom prst="rect">
            <a:avLst/>
          </a:prstGeom>
        </p:spPr>
      </p:pic>
    </p:spTree>
    <p:extLst>
      <p:ext uri="{BB962C8B-B14F-4D97-AF65-F5344CB8AC3E}">
        <p14:creationId xmlns:p14="http://schemas.microsoft.com/office/powerpoint/2010/main" val="363212928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
            </a:r>
            <a:br>
              <a:rPr lang="ru-RU" smtClean="0"/>
            </a:br>
            <a:endParaRPr lang="ru-RU" dirty="0"/>
          </a:p>
        </p:txBody>
      </p:sp>
      <p:sp>
        <p:nvSpPr>
          <p:cNvPr id="5" name="Объект 4"/>
          <p:cNvSpPr>
            <a:spLocks noGrp="1"/>
          </p:cNvSpPr>
          <p:nvPr>
            <p:ph idx="1"/>
          </p:nvPr>
        </p:nvSpPr>
        <p:spPr>
          <a:xfrm flipV="1">
            <a:off x="4168202" y="6113371"/>
            <a:ext cx="45719" cy="51933"/>
          </a:xfrm>
        </p:spPr>
        <p:txBody>
          <a:bodyPr>
            <a:normAutofit fontScale="25000" lnSpcReduction="20000"/>
          </a:bodyPr>
          <a:lstStyle/>
          <a:p>
            <a:pPr marL="0" indent="0">
              <a:buNone/>
            </a:pPr>
            <a:r>
              <a:rPr lang="ru-RU" dirty="0" smtClean="0"/>
              <a:t>  </a:t>
            </a:r>
            <a:endParaRPr lang="ru-RU" dirty="0"/>
          </a:p>
        </p:txBody>
      </p:sp>
      <p:pic>
        <p:nvPicPr>
          <p:cNvPr id="4" name="Рисунок 3" descr="Arts-Buzz-log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391400" y="57289"/>
            <a:ext cx="1612933" cy="1390512"/>
          </a:xfrm>
          <a:prstGeom prst="rect">
            <a:avLst/>
          </a:prstGeom>
        </p:spPr>
      </p:pic>
      <p:sp>
        <p:nvSpPr>
          <p:cNvPr id="13" name="TextBox 12"/>
          <p:cNvSpPr txBox="1"/>
          <p:nvPr/>
        </p:nvSpPr>
        <p:spPr>
          <a:xfrm rot="10800000" flipV="1">
            <a:off x="609598" y="517322"/>
            <a:ext cx="5906617" cy="461665"/>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ru-RU" sz="2400" b="1" dirty="0" smtClean="0">
                <a:solidFill>
                  <a:schemeClr val="accent2">
                    <a:lumMod val="75000"/>
                  </a:schemeClr>
                </a:solidFill>
                <a:latin typeface="Monotype Corsiva" pitchFamily="66" charset="0"/>
              </a:rPr>
              <a:t>Упражнения на развитие мимики, пластики</a:t>
            </a:r>
            <a:endParaRPr lang="ru-RU" sz="2400" b="1" dirty="0">
              <a:solidFill>
                <a:schemeClr val="accent2">
                  <a:lumMod val="75000"/>
                </a:schemeClr>
              </a:solidFill>
              <a:latin typeface="Monotype Corsiva" pitchFamily="66" charset="0"/>
            </a:endParaRPr>
          </a:p>
        </p:txBody>
      </p:sp>
      <p:sp>
        <p:nvSpPr>
          <p:cNvPr id="10" name="Прямоугольник 9"/>
          <p:cNvSpPr/>
          <p:nvPr/>
        </p:nvSpPr>
        <p:spPr>
          <a:xfrm rot="10800000" flipV="1">
            <a:off x="3779912" y="3284984"/>
            <a:ext cx="3744416" cy="400110"/>
          </a:xfrm>
          <a:prstGeom prst="rect">
            <a:avLst/>
          </a:prstGeom>
        </p:spPr>
        <p:txBody>
          <a:bodyPr wrap="square">
            <a:spAutoFit/>
          </a:bodyPr>
          <a:lstStyle/>
          <a:p>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511" y="1271334"/>
            <a:ext cx="2020225" cy="280573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1807" y="1271334"/>
            <a:ext cx="2018185" cy="2805738"/>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6063" y="1271334"/>
            <a:ext cx="2171250" cy="2805738"/>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9633" y="4149080"/>
            <a:ext cx="2160239" cy="2592288"/>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5943" y="4149080"/>
            <a:ext cx="2162202" cy="2592288"/>
          </a:xfrm>
          <a:prstGeom prst="rect">
            <a:avLst/>
          </a:prstGeom>
        </p:spPr>
      </p:pic>
    </p:spTree>
    <p:extLst>
      <p:ext uri="{BB962C8B-B14F-4D97-AF65-F5344CB8AC3E}">
        <p14:creationId xmlns:p14="http://schemas.microsoft.com/office/powerpoint/2010/main" val="50520055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
            </a:r>
            <a:br>
              <a:rPr lang="ru-RU" smtClean="0"/>
            </a:br>
            <a:endParaRPr lang="ru-RU" dirty="0"/>
          </a:p>
        </p:txBody>
      </p:sp>
      <p:pic>
        <p:nvPicPr>
          <p:cNvPr id="4" name="Рисунок 3" descr="Arts-Buzz-log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391400" y="57289"/>
            <a:ext cx="1612933" cy="1390512"/>
          </a:xfrm>
          <a:prstGeom prst="rect">
            <a:avLst/>
          </a:prstGeom>
        </p:spPr>
      </p:pic>
      <p:sp>
        <p:nvSpPr>
          <p:cNvPr id="13" name="TextBox 12"/>
          <p:cNvSpPr txBox="1"/>
          <p:nvPr/>
        </p:nvSpPr>
        <p:spPr>
          <a:xfrm rot="10800000" flipV="1">
            <a:off x="395536" y="866329"/>
            <a:ext cx="3096344" cy="474439"/>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ru-RU" sz="2400" b="1" dirty="0" smtClean="0">
                <a:solidFill>
                  <a:schemeClr val="accent2">
                    <a:lumMod val="75000"/>
                  </a:schemeClr>
                </a:solidFill>
                <a:latin typeface="Monotype Corsiva" pitchFamily="66" charset="0"/>
              </a:rPr>
              <a:t>Речевые игры</a:t>
            </a:r>
            <a:endParaRPr lang="ru-RU" sz="2400" b="1" dirty="0">
              <a:solidFill>
                <a:schemeClr val="accent2">
                  <a:lumMod val="75000"/>
                </a:schemeClr>
              </a:solidFill>
              <a:latin typeface="Monotype Corsiva" pitchFamily="66" charset="0"/>
            </a:endParaRPr>
          </a:p>
        </p:txBody>
      </p:sp>
      <p:sp>
        <p:nvSpPr>
          <p:cNvPr id="17" name="TextBox 16"/>
          <p:cNvSpPr txBox="1"/>
          <p:nvPr/>
        </p:nvSpPr>
        <p:spPr>
          <a:xfrm rot="10800000" flipV="1">
            <a:off x="4211960" y="866329"/>
            <a:ext cx="2880320" cy="830997"/>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ru-RU" sz="2400" b="1" dirty="0" smtClean="0">
                <a:solidFill>
                  <a:schemeClr val="accent2">
                    <a:lumMod val="75000"/>
                  </a:schemeClr>
                </a:solidFill>
                <a:latin typeface="Monotype Corsiva" pitchFamily="66" charset="0"/>
              </a:rPr>
              <a:t>Театрализованные игры</a:t>
            </a:r>
            <a:endParaRPr lang="ru-RU" sz="2400" b="1" dirty="0">
              <a:solidFill>
                <a:schemeClr val="accent2">
                  <a:lumMod val="75000"/>
                </a:schemeClr>
              </a:solidFill>
              <a:latin typeface="Monotype Corsiva" pitchFamily="66" charset="0"/>
            </a:endParaRPr>
          </a:p>
        </p:txBody>
      </p:sp>
      <p:sp>
        <p:nvSpPr>
          <p:cNvPr id="10" name="Прямоугольник 9"/>
          <p:cNvSpPr/>
          <p:nvPr/>
        </p:nvSpPr>
        <p:spPr>
          <a:xfrm rot="10800000" flipV="1">
            <a:off x="3779912" y="3284984"/>
            <a:ext cx="3744416" cy="400110"/>
          </a:xfrm>
          <a:prstGeom prst="rect">
            <a:avLst/>
          </a:prstGeom>
        </p:spPr>
        <p:txBody>
          <a:bodyPr wrap="square">
            <a:spAutoFit/>
          </a:bodyPr>
          <a:lstStyle/>
          <a:p>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511" y="2135336"/>
            <a:ext cx="3469434" cy="287784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5966" y="2135336"/>
            <a:ext cx="3733329" cy="2877840"/>
          </a:xfrm>
          <a:prstGeom prst="rect">
            <a:avLst/>
          </a:prstGeom>
        </p:spPr>
      </p:pic>
      <p:pic>
        <p:nvPicPr>
          <p:cNvPr id="11" name="Рисунок 10" descr="Arts-Buzz-log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543800" y="209689"/>
            <a:ext cx="1612933" cy="1390512"/>
          </a:xfrm>
          <a:prstGeom prst="rect">
            <a:avLst/>
          </a:prstGeom>
        </p:spPr>
      </p:pic>
      <p:pic>
        <p:nvPicPr>
          <p:cNvPr id="7" name="Рисунок 6"/>
          <p:cNvPicPr>
            <a:picLocks noChangeAspect="1"/>
          </p:cNvPicPr>
          <p:nvPr/>
        </p:nvPicPr>
        <p:blipFill>
          <a:blip r:embed="rId5"/>
          <a:stretch>
            <a:fillRect/>
          </a:stretch>
        </p:blipFill>
        <p:spPr>
          <a:xfrm rot="11705546" flipV="1">
            <a:off x="2843807" y="5109322"/>
            <a:ext cx="2016225" cy="1258438"/>
          </a:xfrm>
          <a:prstGeom prst="rect">
            <a:avLst/>
          </a:prstGeom>
        </p:spPr>
      </p:pic>
    </p:spTree>
    <p:extLst>
      <p:ext uri="{BB962C8B-B14F-4D97-AF65-F5344CB8AC3E}">
        <p14:creationId xmlns:p14="http://schemas.microsoft.com/office/powerpoint/2010/main" val="144271722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
            </a:r>
            <a:br>
              <a:rPr lang="ru-RU" smtClean="0"/>
            </a:br>
            <a:endParaRPr lang="ru-RU" dirty="0"/>
          </a:p>
        </p:txBody>
      </p:sp>
      <p:sp>
        <p:nvSpPr>
          <p:cNvPr id="5" name="Объект 4"/>
          <p:cNvSpPr>
            <a:spLocks noGrp="1"/>
          </p:cNvSpPr>
          <p:nvPr>
            <p:ph idx="1"/>
          </p:nvPr>
        </p:nvSpPr>
        <p:spPr>
          <a:xfrm>
            <a:off x="2915816" y="2996952"/>
            <a:ext cx="1298105" cy="3116419"/>
          </a:xfrm>
        </p:spPr>
        <p:txBody>
          <a:bodyPr/>
          <a:lstStyle/>
          <a:p>
            <a:pPr marL="0" indent="0">
              <a:buNone/>
            </a:pPr>
            <a:r>
              <a:rPr lang="ru-RU" dirty="0" smtClean="0"/>
              <a:t> Фото </a:t>
            </a:r>
            <a:endParaRPr lang="ru-RU" dirty="0"/>
          </a:p>
        </p:txBody>
      </p:sp>
      <p:pic>
        <p:nvPicPr>
          <p:cNvPr id="4" name="Рисунок 3" descr="Arts-Buzz-log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391400" y="57289"/>
            <a:ext cx="1612933" cy="1390512"/>
          </a:xfrm>
          <a:prstGeom prst="rect">
            <a:avLst/>
          </a:prstGeom>
        </p:spPr>
      </p:pic>
      <p:sp>
        <p:nvSpPr>
          <p:cNvPr id="13" name="TextBox 12"/>
          <p:cNvSpPr txBox="1"/>
          <p:nvPr/>
        </p:nvSpPr>
        <p:spPr>
          <a:xfrm>
            <a:off x="1059552" y="867876"/>
            <a:ext cx="5904656" cy="5324535"/>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ru-RU" sz="2000" b="1" i="1" dirty="0">
                <a:solidFill>
                  <a:srgbClr val="7030A0"/>
                </a:solidFill>
              </a:rPr>
              <a:t>Успешную работу с детьми по развитию творческой личности посредством театрализованной деятельности невозможно выстроить без партнёрских отношений с родителями. Родители оказывают помощь в изготовлении костюмов, разучивании ролей к спектаклю, созданию атрибутов и развивающей среды в групповом помещении. Для привлечения внимания со стороны родителей к театрализованной деятельности в группе, подготовила и провела </a:t>
            </a:r>
            <a:r>
              <a:rPr lang="ru-RU" sz="2000" b="1" i="1" dirty="0" smtClean="0">
                <a:solidFill>
                  <a:srgbClr val="7030A0"/>
                </a:solidFill>
              </a:rPr>
              <a:t>анкетирование </a:t>
            </a:r>
            <a:r>
              <a:rPr lang="ru-RU" sz="2000" b="1" i="1" dirty="0">
                <a:solidFill>
                  <a:srgbClr val="7030A0"/>
                </a:solidFill>
              </a:rPr>
              <a:t>«Играете ли вы с детьми в театр?», консультацию: «Роль театрализованных игр в развитии связной речи детей </a:t>
            </a:r>
            <a:r>
              <a:rPr lang="ru-RU" sz="2000" b="1" i="1" dirty="0" smtClean="0">
                <a:solidFill>
                  <a:srgbClr val="7030A0"/>
                </a:solidFill>
              </a:rPr>
              <a:t>дошкольного </a:t>
            </a:r>
            <a:r>
              <a:rPr lang="ru-RU" sz="2000" b="1" i="1" dirty="0">
                <a:solidFill>
                  <a:srgbClr val="7030A0"/>
                </a:solidFill>
              </a:rPr>
              <a:t>возраста», рекомендации: «Как творчески развить ребенка</a:t>
            </a:r>
            <a:r>
              <a:rPr lang="ru-RU" sz="2000" b="1" i="1" dirty="0" smtClean="0">
                <a:solidFill>
                  <a:srgbClr val="7030A0"/>
                </a:solidFill>
              </a:rPr>
              <a:t>». </a:t>
            </a:r>
            <a:endParaRPr lang="ru-RU" sz="2000" b="1" i="1" dirty="0">
              <a:solidFill>
                <a:srgbClr val="7030A0"/>
              </a:solidFill>
              <a:latin typeface="Monotype Corsiva" pitchFamily="66" charset="0"/>
            </a:endParaRPr>
          </a:p>
        </p:txBody>
      </p:sp>
      <p:sp>
        <p:nvSpPr>
          <p:cNvPr id="10" name="Прямоугольник 9"/>
          <p:cNvSpPr/>
          <p:nvPr/>
        </p:nvSpPr>
        <p:spPr>
          <a:xfrm rot="10800000" flipV="1">
            <a:off x="3779912" y="3284984"/>
            <a:ext cx="3744416" cy="400110"/>
          </a:xfrm>
          <a:prstGeom prst="rect">
            <a:avLst/>
          </a:prstGeom>
        </p:spPr>
        <p:txBody>
          <a:bodyPr wrap="square">
            <a:spAutoFit/>
          </a:bodyPr>
          <a:lstStyle/>
          <a:p>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49555649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
            </a:r>
            <a:br>
              <a:rPr lang="ru-RU" smtClean="0"/>
            </a:br>
            <a:endParaRPr lang="ru-RU" dirty="0"/>
          </a:p>
        </p:txBody>
      </p:sp>
      <p:sp>
        <p:nvSpPr>
          <p:cNvPr id="5" name="Объект 4"/>
          <p:cNvSpPr>
            <a:spLocks noGrp="1"/>
          </p:cNvSpPr>
          <p:nvPr>
            <p:ph idx="1"/>
          </p:nvPr>
        </p:nvSpPr>
        <p:spPr>
          <a:xfrm>
            <a:off x="2915816" y="2996952"/>
            <a:ext cx="1298105" cy="3116419"/>
          </a:xfrm>
        </p:spPr>
        <p:txBody>
          <a:bodyPr/>
          <a:lstStyle/>
          <a:p>
            <a:pPr marL="0" indent="0">
              <a:buNone/>
            </a:pPr>
            <a:r>
              <a:rPr lang="ru-RU" dirty="0" smtClean="0"/>
              <a:t> Фото </a:t>
            </a:r>
            <a:endParaRPr lang="ru-RU" dirty="0"/>
          </a:p>
        </p:txBody>
      </p:sp>
      <p:pic>
        <p:nvPicPr>
          <p:cNvPr id="4" name="Рисунок 3" descr="Arts-Buzz-log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391400" y="57289"/>
            <a:ext cx="1612933" cy="1390512"/>
          </a:xfrm>
          <a:prstGeom prst="rect">
            <a:avLst/>
          </a:prstGeom>
        </p:spPr>
      </p:pic>
      <p:sp>
        <p:nvSpPr>
          <p:cNvPr id="13" name="TextBox 12"/>
          <p:cNvSpPr txBox="1"/>
          <p:nvPr/>
        </p:nvSpPr>
        <p:spPr>
          <a:xfrm>
            <a:off x="1059552" y="867876"/>
            <a:ext cx="5904656" cy="5262979"/>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ru-RU" sz="2400" b="1" i="1" dirty="0" smtClean="0">
                <a:solidFill>
                  <a:srgbClr val="7030A0"/>
                </a:solidFill>
              </a:rPr>
              <a:t>В </a:t>
            </a:r>
            <a:r>
              <a:rPr lang="ru-RU" sz="2400" b="1" i="1" dirty="0">
                <a:solidFill>
                  <a:srgbClr val="7030A0"/>
                </a:solidFill>
              </a:rPr>
              <a:t>результате данной работы по развитию творческой личности средствами театрализованной деятельности у детей появилась возможность проявить свои таланты, выдумывать, фантазировать, воплощать свои фантазии в реальные образы. Стала развиваться речь, происходит обогащение словаря, что способствует формированию и развитию творческих и социально – коммуникативных способностей дошкольников.</a:t>
            </a:r>
            <a:endParaRPr lang="ru-RU" sz="2400" b="1" i="1" dirty="0">
              <a:solidFill>
                <a:srgbClr val="7030A0"/>
              </a:solidFill>
              <a:latin typeface="Monotype Corsiva" pitchFamily="66" charset="0"/>
            </a:endParaRPr>
          </a:p>
        </p:txBody>
      </p:sp>
      <p:sp>
        <p:nvSpPr>
          <p:cNvPr id="10" name="Прямоугольник 9"/>
          <p:cNvSpPr/>
          <p:nvPr/>
        </p:nvSpPr>
        <p:spPr>
          <a:xfrm rot="10800000" flipV="1">
            <a:off x="3779912" y="3284984"/>
            <a:ext cx="3744416" cy="400110"/>
          </a:xfrm>
          <a:prstGeom prst="rect">
            <a:avLst/>
          </a:prstGeom>
        </p:spPr>
        <p:txBody>
          <a:bodyPr wrap="square">
            <a:spAutoFit/>
          </a:bodyPr>
          <a:lstStyle/>
          <a:p>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49529127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3400" y="381000"/>
            <a:ext cx="6553200" cy="2438399"/>
          </a:xfrm>
        </p:spPr>
        <p:txBody>
          <a:bodyPr>
            <a:normAutofit fontScale="47500" lnSpcReduction="20000"/>
          </a:bodyPr>
          <a:lstStyle/>
          <a:p>
            <a:r>
              <a:rPr lang="ru-RU" sz="5800" b="1" dirty="0" smtClean="0">
                <a:solidFill>
                  <a:srgbClr val="7030A0"/>
                </a:solidFill>
                <a:latin typeface="Monotype Corsiva" pitchFamily="66" charset="0"/>
                <a:cs typeface="Times New Roman" panose="02020603050405020304" pitchFamily="18" charset="0"/>
              </a:rPr>
              <a:t>«Духовная жизнь ребёнка полноценная лишь тогда, когда он живёт в мире игры, сказки, музыки, фантазии, творчества. Без этого он-засушенный цветок.»</a:t>
            </a:r>
          </a:p>
          <a:p>
            <a:pPr algn="r">
              <a:buNone/>
            </a:pPr>
            <a:r>
              <a:rPr lang="ru-RU" sz="5800" b="1" dirty="0" smtClean="0">
                <a:solidFill>
                  <a:srgbClr val="7030A0"/>
                </a:solidFill>
                <a:latin typeface="Monotype Corsiva" pitchFamily="66" charset="0"/>
                <a:cs typeface="Times New Roman" panose="02020603050405020304" pitchFamily="18" charset="0"/>
              </a:rPr>
              <a:t>В. Сухомлинский.</a:t>
            </a:r>
          </a:p>
          <a:p>
            <a:pPr marL="0" indent="0">
              <a:buNone/>
            </a:pPr>
            <a:r>
              <a:rPr lang="ru-RU" dirty="0" smtClean="0"/>
              <a:t>                                                  </a:t>
            </a:r>
            <a:endParaRPr lang="ru-RU" dirty="0"/>
          </a:p>
        </p:txBody>
      </p:sp>
      <p:sp>
        <p:nvSpPr>
          <p:cNvPr id="2" name="Прямоугольник 1"/>
          <p:cNvSpPr/>
          <p:nvPr/>
        </p:nvSpPr>
        <p:spPr>
          <a:xfrm>
            <a:off x="683568" y="2813958"/>
            <a:ext cx="6984776" cy="3170099"/>
          </a:xfrm>
          <a:prstGeom prst="rect">
            <a:avLst/>
          </a:prstGeom>
        </p:spPr>
        <p:txBody>
          <a:bodyPr wrap="square">
            <a:spAutoFit/>
          </a:bodyPr>
          <a:lstStyle/>
          <a:p>
            <a:r>
              <a:rPr lang="ru-RU" sz="2000" i="1" dirty="0">
                <a:solidFill>
                  <a:schemeClr val="accent2">
                    <a:lumMod val="75000"/>
                  </a:schemeClr>
                </a:solidFill>
                <a:latin typeface="Open Sans"/>
              </a:rPr>
              <a:t>Общительность, умение контактировать с окружающими людьми — необходимая составляющая самореализации человека, его успешности в различных видах деятельности, расположенности и любви к нему окружающих людей. Формирование этой способности — важное условие нормального психологического развития ребенка, а также одна из основных задач подготовки его к дальнейшей жизни. Общительность является одной из составляющих социально-коммуникативного развития.</a:t>
            </a:r>
            <a:endParaRPr lang="ru-RU" sz="2000" i="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
            </a:r>
            <a:br>
              <a:rPr lang="ru-RU" smtClean="0"/>
            </a:br>
            <a:endParaRPr lang="ru-RU" dirty="0"/>
          </a:p>
        </p:txBody>
      </p:sp>
      <p:sp>
        <p:nvSpPr>
          <p:cNvPr id="5" name="Объект 4"/>
          <p:cNvSpPr>
            <a:spLocks noGrp="1"/>
          </p:cNvSpPr>
          <p:nvPr>
            <p:ph idx="1"/>
          </p:nvPr>
        </p:nvSpPr>
        <p:spPr>
          <a:xfrm>
            <a:off x="2915816" y="2996952"/>
            <a:ext cx="1298105" cy="3116419"/>
          </a:xfrm>
        </p:spPr>
        <p:txBody>
          <a:bodyPr/>
          <a:lstStyle/>
          <a:p>
            <a:pPr marL="0" indent="0">
              <a:buNone/>
            </a:pPr>
            <a:r>
              <a:rPr lang="ru-RU" dirty="0" smtClean="0"/>
              <a:t> Фото </a:t>
            </a:r>
            <a:endParaRPr lang="ru-RU" dirty="0"/>
          </a:p>
        </p:txBody>
      </p:sp>
      <p:sp>
        <p:nvSpPr>
          <p:cNvPr id="10" name="Прямоугольник 9"/>
          <p:cNvSpPr/>
          <p:nvPr/>
        </p:nvSpPr>
        <p:spPr>
          <a:xfrm rot="10800000" flipV="1">
            <a:off x="3779912" y="3284984"/>
            <a:ext cx="3744416" cy="400110"/>
          </a:xfrm>
          <a:prstGeom prst="rect">
            <a:avLst/>
          </a:prstGeom>
        </p:spPr>
        <p:txBody>
          <a:bodyPr wrap="square">
            <a:spAutoFit/>
          </a:bodyPr>
          <a:lstStyle/>
          <a:p>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pic>
        <p:nvPicPr>
          <p:cNvPr id="3" name="Рисунок 2"/>
          <p:cNvPicPr>
            <a:picLocks noChangeAspect="1"/>
          </p:cNvPicPr>
          <p:nvPr/>
        </p:nvPicPr>
        <p:blipFill>
          <a:blip r:embed="rId2"/>
          <a:stretch>
            <a:fillRect/>
          </a:stretch>
        </p:blipFill>
        <p:spPr>
          <a:xfrm>
            <a:off x="0" y="0"/>
            <a:ext cx="9144000" cy="6885835"/>
          </a:xfrm>
          <a:prstGeom prst="rect">
            <a:avLst/>
          </a:prstGeom>
        </p:spPr>
      </p:pic>
    </p:spTree>
    <p:extLst>
      <p:ext uri="{BB962C8B-B14F-4D97-AF65-F5344CB8AC3E}">
        <p14:creationId xmlns:p14="http://schemas.microsoft.com/office/powerpoint/2010/main" val="408436394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7872442" cy="1143000"/>
          </a:xfrm>
        </p:spPr>
        <p:txBody>
          <a:bodyPr>
            <a:noAutofit/>
          </a:bodyPr>
          <a:lstStyle/>
          <a:p>
            <a:pPr algn="ctr"/>
            <a:r>
              <a:rPr lang="ru-RU" sz="1600" b="1" i="1" dirty="0">
                <a:solidFill>
                  <a:schemeClr val="accent1">
                    <a:lumMod val="75000"/>
                  </a:schemeClr>
                </a:solidFill>
              </a:rPr>
              <a:t>Дошкольный возраст – важный период формирования творческих способностей детей. Поэтому одно из ведущих мест в содержании воспитательного и образовательного процесса нашего ДОУ – творчество </a:t>
            </a:r>
            <a:r>
              <a:rPr lang="ru-RU" sz="1600" b="1" i="1" dirty="0" smtClean="0">
                <a:solidFill>
                  <a:schemeClr val="accent1">
                    <a:lumMod val="75000"/>
                  </a:schemeClr>
                </a:solidFill>
              </a:rPr>
              <a:t>детей - </a:t>
            </a:r>
            <a:r>
              <a:rPr lang="ru-RU" sz="1600" b="1" i="1" dirty="0">
                <a:solidFill>
                  <a:schemeClr val="accent1">
                    <a:lumMod val="75000"/>
                  </a:schemeClr>
                </a:solidFill>
              </a:rPr>
              <a:t>является его приоритетным направлением.</a:t>
            </a:r>
            <a:endParaRPr lang="ru-RU" sz="1600" b="1" i="1" spc="50" dirty="0">
              <a:ln w="12700" cmpd="sng">
                <a:solidFill>
                  <a:schemeClr val="accent6">
                    <a:satMod val="120000"/>
                    <a:shade val="80000"/>
                  </a:schemeClr>
                </a:solidFill>
                <a:prstDash val="solid"/>
              </a:ln>
              <a:solidFill>
                <a:schemeClr val="accent1">
                  <a:lumMod val="75000"/>
                </a:schemeClr>
              </a:solidFill>
              <a:effectLst>
                <a:glow rad="53100">
                  <a:schemeClr val="accent6">
                    <a:satMod val="180000"/>
                    <a:alpha val="30000"/>
                  </a:schemeClr>
                </a:glow>
                <a:outerShdw blurRad="38100" dist="38100" dir="2700000" algn="tl">
                  <a:srgbClr val="000000">
                    <a:alpha val="43137"/>
                  </a:srgbClr>
                </a:outerShdw>
              </a:effectLst>
              <a:latin typeface="Monotype Corsiva" pitchFamily="66" charset="0"/>
            </a:endParaRPr>
          </a:p>
        </p:txBody>
      </p:sp>
      <p:sp>
        <p:nvSpPr>
          <p:cNvPr id="1025" name="Rectangle 1"/>
          <p:cNvSpPr>
            <a:spLocks noChangeArrowheads="1"/>
          </p:cNvSpPr>
          <p:nvPr/>
        </p:nvSpPr>
        <p:spPr bwMode="auto">
          <a:xfrm>
            <a:off x="467544" y="1556792"/>
            <a:ext cx="6840760" cy="4401205"/>
          </a:xfrm>
          <a:prstGeom prst="rect">
            <a:avLst/>
          </a:prstGeom>
          <a:solidFill>
            <a:schemeClr val="accent2">
              <a:lumMod val="40000"/>
              <a:lumOff val="60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2000" dirty="0" smtClean="0">
                <a:solidFill>
                  <a:srgbClr val="7030A0"/>
                </a:solidFill>
              </a:rPr>
              <a:t>Творчество </a:t>
            </a:r>
            <a:r>
              <a:rPr lang="ru-RU" sz="2000" dirty="0">
                <a:solidFill>
                  <a:srgbClr val="7030A0"/>
                </a:solidFill>
              </a:rPr>
              <a:t>– это не только создание нового в материальной и </a:t>
            </a:r>
            <a:r>
              <a:rPr lang="ru-RU" sz="2000" dirty="0" smtClean="0">
                <a:solidFill>
                  <a:srgbClr val="7030A0"/>
                </a:solidFill>
              </a:rPr>
              <a:t>духовной культуре</a:t>
            </a:r>
            <a:r>
              <a:rPr lang="ru-RU" sz="2000" dirty="0">
                <a:solidFill>
                  <a:srgbClr val="7030A0"/>
                </a:solidFill>
              </a:rPr>
              <a:t>, но и совершенствование человеком самого себя, прежде всего в духовной сфере. Театрализованная деятельность – это самый распространенный вид детского творчества. Она близка и понятна ребенку, глубоко лежит в его природе и находит свое отражение стихийно, потому что она связана с </a:t>
            </a:r>
            <a:r>
              <a:rPr lang="ru-RU" sz="2000" dirty="0" smtClean="0">
                <a:solidFill>
                  <a:srgbClr val="7030A0"/>
                </a:solidFill>
              </a:rPr>
              <a:t>игрой. Всякую </a:t>
            </a:r>
            <a:r>
              <a:rPr lang="ru-RU" sz="2000" dirty="0">
                <a:solidFill>
                  <a:srgbClr val="7030A0"/>
                </a:solidFill>
              </a:rPr>
              <a:t>свою выдумку, впечатление из </a:t>
            </a:r>
            <a:r>
              <a:rPr lang="ru-RU" sz="2000" dirty="0" smtClean="0">
                <a:solidFill>
                  <a:srgbClr val="7030A0"/>
                </a:solidFill>
              </a:rPr>
              <a:t>окружающей жизни </a:t>
            </a:r>
            <a:r>
              <a:rPr lang="ru-RU" sz="2000" dirty="0">
                <a:solidFill>
                  <a:srgbClr val="7030A0"/>
                </a:solidFill>
              </a:rPr>
              <a:t>ребенку хочется воплотить в живые </a:t>
            </a:r>
            <a:r>
              <a:rPr lang="ru-RU" sz="2000" dirty="0" smtClean="0">
                <a:solidFill>
                  <a:srgbClr val="7030A0"/>
                </a:solidFill>
              </a:rPr>
              <a:t>образы </a:t>
            </a:r>
            <a:r>
              <a:rPr lang="ru-RU" sz="2000" dirty="0">
                <a:solidFill>
                  <a:srgbClr val="7030A0"/>
                </a:solidFill>
              </a:rPr>
              <a:t>и действия. Входя в образ, он </a:t>
            </a:r>
            <a:r>
              <a:rPr lang="ru-RU" sz="2000" dirty="0" smtClean="0">
                <a:solidFill>
                  <a:srgbClr val="7030A0"/>
                </a:solidFill>
              </a:rPr>
              <a:t>играет </a:t>
            </a:r>
            <a:r>
              <a:rPr lang="ru-RU" sz="2000" dirty="0">
                <a:solidFill>
                  <a:srgbClr val="7030A0"/>
                </a:solidFill>
              </a:rPr>
              <a:t>любые роли, стараясь подражать тому, что видел и что его заинтересовало, и получая огромное эмоциональное наслаждение.</a:t>
            </a:r>
            <a:endParaRPr kumimoji="0" lang="ru-RU" sz="2000" b="1" i="0" u="none" strike="noStrike" normalizeH="0" baseline="0" dirty="0" smtClean="0">
              <a:solidFill>
                <a:srgbClr val="7030A0"/>
              </a:solidFill>
              <a:latin typeface="Times New Roman" pitchFamily="18" charset="0"/>
              <a:cs typeface="Times New Roman" pitchFamily="18" charset="0"/>
            </a:endParaRPr>
          </a:p>
        </p:txBody>
      </p:sp>
      <p:pic>
        <p:nvPicPr>
          <p:cNvPr id="4" name="Рисунок 3" descr="Arts-Buzz-log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6444208" y="4365104"/>
            <a:ext cx="2928943" cy="2408243"/>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14290"/>
            <a:ext cx="6480720" cy="1143000"/>
          </a:xfrm>
        </p:spPr>
        <p:txBody>
          <a:bodyPr>
            <a:noAutofit/>
          </a:bodyPr>
          <a:lstStyle/>
          <a:p>
            <a:pPr algn="ctr"/>
            <a:r>
              <a:rPr lang="ru-RU" sz="1600" b="1" i="1" dirty="0">
                <a:solidFill>
                  <a:schemeClr val="accent1">
                    <a:lumMod val="75000"/>
                  </a:schemeClr>
                </a:solidFill>
              </a:rPr>
              <a:t>Театрализованная деятельность позволяет решать многие педагогические задачи,  касающиеся формирования социально-коммуникативных навыков ребенка.  И, кроме того, положительно влияет на интеллектуальное и художественно-эстетическое развитие.</a:t>
            </a:r>
            <a:endParaRPr lang="ru-RU" sz="1600" b="1" i="1" spc="50" dirty="0">
              <a:ln w="12700" cmpd="sng">
                <a:solidFill>
                  <a:schemeClr val="accent6">
                    <a:satMod val="120000"/>
                    <a:shade val="80000"/>
                  </a:schemeClr>
                </a:solidFill>
                <a:prstDash val="solid"/>
              </a:ln>
              <a:solidFill>
                <a:schemeClr val="accent1">
                  <a:lumMod val="75000"/>
                </a:schemeClr>
              </a:solidFill>
              <a:effectLst>
                <a:glow rad="53100">
                  <a:schemeClr val="accent6">
                    <a:satMod val="180000"/>
                    <a:alpha val="30000"/>
                  </a:schemeClr>
                </a:glow>
              </a:effectLst>
              <a:latin typeface="Monotype Corsiva" pitchFamily="66" charset="0"/>
            </a:endParaRPr>
          </a:p>
        </p:txBody>
      </p:sp>
      <p:sp>
        <p:nvSpPr>
          <p:cNvPr id="3" name="Rectangle 1"/>
          <p:cNvSpPr>
            <a:spLocks noChangeArrowheads="1"/>
          </p:cNvSpPr>
          <p:nvPr/>
        </p:nvSpPr>
        <p:spPr bwMode="auto">
          <a:xfrm>
            <a:off x="395536" y="1823338"/>
            <a:ext cx="6840760" cy="4093428"/>
          </a:xfrm>
          <a:prstGeom prst="rect">
            <a:avLst/>
          </a:prstGeom>
          <a:solidFill>
            <a:schemeClr val="accent2">
              <a:lumMod val="60000"/>
              <a:lumOff val="40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sz="2000" dirty="0">
                <a:solidFill>
                  <a:srgbClr val="7030A0"/>
                </a:solidFill>
              </a:rPr>
              <a:t>Участвуя в театрализованных играх, дети становятся участниками разных событий из жизни людей, животных, растений, что дает им возможность глубже познать окружающий мир. Одновременно театрализованная деятельность прививает ребенку устойчивый интерес к родной культуре, литературе, театру; позволяет ребенку решать многие проблемные ситуации опосредованно от лица какого-либо персонажа. Это помогает преодолевать робость, неуверенность в себе, застенчивость. Таким образом, театрализованные занятия помогают всесторонне развивать ребенка, развить его социально – коммуникативные и творческие способности.</a:t>
            </a:r>
            <a:endParaRPr kumimoji="0" lang="ru-RU" sz="2000" b="1" i="0" u="none" strike="noStrike" cap="none" normalizeH="0" baseline="0" dirty="0" smtClean="0">
              <a:ln>
                <a:noFill/>
              </a:ln>
              <a:solidFill>
                <a:srgbClr val="7030A0"/>
              </a:solidFill>
              <a:effectLst/>
              <a:latin typeface="Times New Roman" pitchFamily="18" charset="0"/>
              <a:cs typeface="Times New Roman" pitchFamily="18" charset="0"/>
            </a:endParaRPr>
          </a:p>
        </p:txBody>
      </p:sp>
      <p:pic>
        <p:nvPicPr>
          <p:cNvPr id="4" name="Рисунок 3" descr="Arts-Buzz-log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286644" y="5330840"/>
            <a:ext cx="1857356" cy="152716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14290"/>
            <a:ext cx="6480720" cy="1143000"/>
          </a:xfrm>
        </p:spPr>
        <p:txBody>
          <a:bodyPr>
            <a:noAutofit/>
          </a:bodyPr>
          <a:lstStyle/>
          <a:p>
            <a:r>
              <a:rPr lang="ru-RU" sz="1800" dirty="0" smtClean="0"/>
              <a:t>                                         </a:t>
            </a:r>
            <a:r>
              <a:rPr lang="ru-RU" sz="2000" b="1" dirty="0" smtClean="0">
                <a:solidFill>
                  <a:schemeClr val="accent1">
                    <a:lumMod val="75000"/>
                  </a:schemeClr>
                </a:solidFill>
              </a:rPr>
              <a:t>Задачи </a:t>
            </a:r>
            <a:r>
              <a:rPr lang="ru-RU" sz="2000" b="1" dirty="0">
                <a:solidFill>
                  <a:schemeClr val="accent1">
                    <a:lumMod val="75000"/>
                  </a:schemeClr>
                </a:solidFill>
              </a:rPr>
              <a:t>:</a:t>
            </a:r>
            <a:r>
              <a:rPr lang="ru-RU" sz="1800" b="1" dirty="0">
                <a:solidFill>
                  <a:schemeClr val="accent1">
                    <a:lumMod val="75000"/>
                  </a:schemeClr>
                </a:solidFill>
              </a:rPr>
              <a:t> </a:t>
            </a:r>
            <a:r>
              <a:rPr lang="ru-RU" sz="1800" b="1" dirty="0" smtClean="0">
                <a:solidFill>
                  <a:schemeClr val="accent1">
                    <a:lumMod val="75000"/>
                  </a:schemeClr>
                </a:solidFill>
              </a:rPr>
              <a:t/>
            </a:r>
            <a:br>
              <a:rPr lang="ru-RU" sz="1800" b="1" dirty="0" smtClean="0">
                <a:solidFill>
                  <a:schemeClr val="accent1">
                    <a:lumMod val="75000"/>
                  </a:schemeClr>
                </a:solidFill>
              </a:rPr>
            </a:br>
            <a:r>
              <a:rPr lang="ru-RU" sz="1800" dirty="0">
                <a:solidFill>
                  <a:schemeClr val="accent1">
                    <a:lumMod val="75000"/>
                  </a:schemeClr>
                </a:solidFill>
              </a:rPr>
              <a:t> </a:t>
            </a:r>
            <a:r>
              <a:rPr lang="ru-RU" sz="1800" dirty="0"/>
              <a:t> </a:t>
            </a:r>
            <a:r>
              <a:rPr lang="ru-RU" sz="1800" dirty="0" smtClean="0"/>
              <a:t/>
            </a:r>
            <a:br>
              <a:rPr lang="ru-RU" sz="1800" dirty="0" smtClean="0"/>
            </a:br>
            <a:r>
              <a:rPr lang="ru-RU" sz="1600" dirty="0" smtClean="0">
                <a:solidFill>
                  <a:schemeClr val="accent1">
                    <a:lumMod val="75000"/>
                  </a:schemeClr>
                </a:solidFill>
              </a:rPr>
              <a:t>1</a:t>
            </a:r>
            <a:r>
              <a:rPr lang="ru-RU" sz="1600" dirty="0">
                <a:solidFill>
                  <a:schemeClr val="accent1">
                    <a:lumMod val="75000"/>
                  </a:schemeClr>
                </a:solidFill>
              </a:rPr>
              <a:t>. </a:t>
            </a:r>
            <a:r>
              <a:rPr lang="ru-RU" sz="1600" dirty="0">
                <a:solidFill>
                  <a:srgbClr val="7030A0"/>
                </a:solidFill>
              </a:rPr>
              <a:t>Создать условия для развития творческой активности детей, участвующих в театральной деятельности.  </a:t>
            </a:r>
            <a:r>
              <a:rPr lang="ru-RU" sz="1600" dirty="0" smtClean="0">
                <a:solidFill>
                  <a:srgbClr val="7030A0"/>
                </a:solidFill>
              </a:rPr>
              <a:t/>
            </a:r>
            <a:br>
              <a:rPr lang="ru-RU" sz="1600" dirty="0" smtClean="0">
                <a:solidFill>
                  <a:srgbClr val="7030A0"/>
                </a:solidFill>
              </a:rPr>
            </a:br>
            <a:r>
              <a:rPr lang="ru-RU" sz="1600" dirty="0" smtClean="0">
                <a:solidFill>
                  <a:srgbClr val="7030A0"/>
                </a:solidFill>
              </a:rPr>
              <a:t/>
            </a:r>
            <a:br>
              <a:rPr lang="ru-RU" sz="1600" dirty="0" smtClean="0">
                <a:solidFill>
                  <a:srgbClr val="7030A0"/>
                </a:solidFill>
              </a:rPr>
            </a:br>
            <a:r>
              <a:rPr lang="ru-RU" sz="1600" dirty="0" smtClean="0">
                <a:solidFill>
                  <a:schemeClr val="accent1">
                    <a:lumMod val="75000"/>
                  </a:schemeClr>
                </a:solidFill>
              </a:rPr>
              <a:t>2</a:t>
            </a:r>
            <a:r>
              <a:rPr lang="ru-RU" sz="1600" dirty="0">
                <a:solidFill>
                  <a:schemeClr val="accent1">
                    <a:lumMod val="75000"/>
                  </a:schemeClr>
                </a:solidFill>
              </a:rPr>
              <a:t>. </a:t>
            </a:r>
            <a:r>
              <a:rPr lang="ru-RU" sz="1600" dirty="0">
                <a:solidFill>
                  <a:srgbClr val="7030A0"/>
                </a:solidFill>
              </a:rPr>
              <a:t>Совершенствовать артистические навыки детей в плане переживания и воплощения образа, а также их исполнительские умения.  </a:t>
            </a:r>
            <a:r>
              <a:rPr lang="ru-RU" sz="1600" dirty="0" smtClean="0">
                <a:solidFill>
                  <a:srgbClr val="7030A0"/>
                </a:solidFill>
              </a:rPr>
              <a:t/>
            </a:r>
            <a:br>
              <a:rPr lang="ru-RU" sz="1600" dirty="0" smtClean="0">
                <a:solidFill>
                  <a:srgbClr val="7030A0"/>
                </a:solidFill>
              </a:rPr>
            </a:br>
            <a:r>
              <a:rPr lang="ru-RU" sz="1600" dirty="0" smtClean="0">
                <a:solidFill>
                  <a:srgbClr val="7030A0"/>
                </a:solidFill>
              </a:rPr>
              <a:t/>
            </a:r>
            <a:br>
              <a:rPr lang="ru-RU" sz="1600" dirty="0" smtClean="0">
                <a:solidFill>
                  <a:srgbClr val="7030A0"/>
                </a:solidFill>
              </a:rPr>
            </a:br>
            <a:r>
              <a:rPr lang="ru-RU" sz="1600" dirty="0" smtClean="0">
                <a:solidFill>
                  <a:schemeClr val="accent1">
                    <a:lumMod val="75000"/>
                  </a:schemeClr>
                </a:solidFill>
              </a:rPr>
              <a:t>3</a:t>
            </a:r>
            <a:r>
              <a:rPr lang="ru-RU" sz="1600" dirty="0">
                <a:solidFill>
                  <a:schemeClr val="accent1">
                    <a:lumMod val="75000"/>
                  </a:schemeClr>
                </a:solidFill>
              </a:rPr>
              <a:t>. </a:t>
            </a:r>
            <a:r>
              <a:rPr lang="ru-RU" sz="1600" dirty="0">
                <a:solidFill>
                  <a:srgbClr val="7030A0"/>
                </a:solidFill>
              </a:rPr>
              <a:t>Формировать у детей простейшие образно-выразительные умения, учить имитировать характерные движения сказочных животных.  </a:t>
            </a:r>
            <a:r>
              <a:rPr lang="ru-RU" sz="1600" dirty="0" smtClean="0">
                <a:solidFill>
                  <a:srgbClr val="7030A0"/>
                </a:solidFill>
              </a:rPr>
              <a:t/>
            </a:r>
            <a:br>
              <a:rPr lang="ru-RU" sz="1600" dirty="0" smtClean="0">
                <a:solidFill>
                  <a:srgbClr val="7030A0"/>
                </a:solidFill>
              </a:rPr>
            </a:br>
            <a:r>
              <a:rPr lang="ru-RU" sz="1600" dirty="0" smtClean="0">
                <a:solidFill>
                  <a:srgbClr val="7030A0"/>
                </a:solidFill>
              </a:rPr>
              <a:t/>
            </a:r>
            <a:br>
              <a:rPr lang="ru-RU" sz="1600" dirty="0" smtClean="0">
                <a:solidFill>
                  <a:srgbClr val="7030A0"/>
                </a:solidFill>
              </a:rPr>
            </a:br>
            <a:r>
              <a:rPr lang="ru-RU" sz="1600" dirty="0" smtClean="0">
                <a:solidFill>
                  <a:schemeClr val="accent1">
                    <a:lumMod val="75000"/>
                  </a:schemeClr>
                </a:solidFill>
              </a:rPr>
              <a:t>4.</a:t>
            </a:r>
            <a:r>
              <a:rPr lang="ru-RU" sz="1600" dirty="0" smtClean="0">
                <a:solidFill>
                  <a:srgbClr val="7030A0"/>
                </a:solidFill>
              </a:rPr>
              <a:t>Обучать </a:t>
            </a:r>
            <a:r>
              <a:rPr lang="ru-RU" sz="1600" dirty="0">
                <a:solidFill>
                  <a:srgbClr val="7030A0"/>
                </a:solidFill>
              </a:rPr>
              <a:t>детей элементам художественно-образных выразительных средств (интонация, мимика, пантомимика).  </a:t>
            </a:r>
            <a:r>
              <a:rPr lang="ru-RU" sz="1600" dirty="0" smtClean="0">
                <a:solidFill>
                  <a:srgbClr val="7030A0"/>
                </a:solidFill>
              </a:rPr>
              <a:t/>
            </a:r>
            <a:br>
              <a:rPr lang="ru-RU" sz="1600" dirty="0" smtClean="0">
                <a:solidFill>
                  <a:srgbClr val="7030A0"/>
                </a:solidFill>
              </a:rPr>
            </a:br>
            <a:r>
              <a:rPr lang="ru-RU" sz="1600" dirty="0" smtClean="0">
                <a:solidFill>
                  <a:srgbClr val="7030A0"/>
                </a:solidFill>
              </a:rPr>
              <a:t/>
            </a:r>
            <a:br>
              <a:rPr lang="ru-RU" sz="1600" dirty="0" smtClean="0">
                <a:solidFill>
                  <a:srgbClr val="7030A0"/>
                </a:solidFill>
              </a:rPr>
            </a:br>
            <a:r>
              <a:rPr lang="ru-RU" sz="1600" dirty="0" smtClean="0">
                <a:solidFill>
                  <a:schemeClr val="accent1">
                    <a:lumMod val="75000"/>
                  </a:schemeClr>
                </a:solidFill>
              </a:rPr>
              <a:t>5</a:t>
            </a:r>
            <a:r>
              <a:rPr lang="ru-RU" sz="1600" dirty="0">
                <a:solidFill>
                  <a:schemeClr val="accent1">
                    <a:lumMod val="75000"/>
                  </a:schemeClr>
                </a:solidFill>
              </a:rPr>
              <a:t>. </a:t>
            </a:r>
            <a:r>
              <a:rPr lang="ru-RU" sz="1600" dirty="0">
                <a:solidFill>
                  <a:srgbClr val="7030A0"/>
                </a:solidFill>
              </a:rPr>
              <a:t>Активизировать словарь детей, совершенствовать звуковую культуру речи, интонационный строй, диалогическую речь.  </a:t>
            </a:r>
            <a:r>
              <a:rPr lang="ru-RU" sz="1600" dirty="0" smtClean="0">
                <a:solidFill>
                  <a:srgbClr val="7030A0"/>
                </a:solidFill>
              </a:rPr>
              <a:t/>
            </a:r>
            <a:br>
              <a:rPr lang="ru-RU" sz="1600" dirty="0" smtClean="0">
                <a:solidFill>
                  <a:srgbClr val="7030A0"/>
                </a:solidFill>
              </a:rPr>
            </a:br>
            <a:r>
              <a:rPr lang="ru-RU" sz="1600" dirty="0" smtClean="0">
                <a:solidFill>
                  <a:srgbClr val="7030A0"/>
                </a:solidFill>
              </a:rPr>
              <a:t/>
            </a:r>
            <a:br>
              <a:rPr lang="ru-RU" sz="1600" dirty="0" smtClean="0">
                <a:solidFill>
                  <a:srgbClr val="7030A0"/>
                </a:solidFill>
              </a:rPr>
            </a:br>
            <a:r>
              <a:rPr lang="ru-RU" sz="1600" dirty="0" smtClean="0">
                <a:solidFill>
                  <a:schemeClr val="accent1">
                    <a:lumMod val="75000"/>
                  </a:schemeClr>
                </a:solidFill>
              </a:rPr>
              <a:t>6</a:t>
            </a:r>
            <a:r>
              <a:rPr lang="ru-RU" sz="1600" dirty="0">
                <a:solidFill>
                  <a:schemeClr val="accent1">
                    <a:lumMod val="75000"/>
                  </a:schemeClr>
                </a:solidFill>
              </a:rPr>
              <a:t>. </a:t>
            </a:r>
            <a:r>
              <a:rPr lang="ru-RU" sz="1600" dirty="0">
                <a:solidFill>
                  <a:srgbClr val="7030A0"/>
                </a:solidFill>
              </a:rPr>
              <a:t>Формировать опыт </a:t>
            </a:r>
            <a:r>
              <a:rPr lang="ru-RU" sz="1600" dirty="0" smtClean="0">
                <a:solidFill>
                  <a:srgbClr val="7030A0"/>
                </a:solidFill>
              </a:rPr>
              <a:t>социально–коммуникативных </a:t>
            </a:r>
            <a:r>
              <a:rPr lang="ru-RU" sz="1600" dirty="0">
                <a:solidFill>
                  <a:srgbClr val="7030A0"/>
                </a:solidFill>
              </a:rPr>
              <a:t>навыков поведения, создавать условия для развития творческой активности детей.  </a:t>
            </a:r>
            <a:r>
              <a:rPr lang="ru-RU" sz="1600" dirty="0" smtClean="0">
                <a:solidFill>
                  <a:srgbClr val="7030A0"/>
                </a:solidFill>
              </a:rPr>
              <a:t/>
            </a:r>
            <a:br>
              <a:rPr lang="ru-RU" sz="1600" dirty="0" smtClean="0">
                <a:solidFill>
                  <a:srgbClr val="7030A0"/>
                </a:solidFill>
              </a:rPr>
            </a:br>
            <a:r>
              <a:rPr lang="ru-RU" sz="1600" dirty="0" smtClean="0">
                <a:solidFill>
                  <a:srgbClr val="7030A0"/>
                </a:solidFill>
              </a:rPr>
              <a:t/>
            </a:r>
            <a:br>
              <a:rPr lang="ru-RU" sz="1600" dirty="0" smtClean="0">
                <a:solidFill>
                  <a:srgbClr val="7030A0"/>
                </a:solidFill>
              </a:rPr>
            </a:br>
            <a:r>
              <a:rPr lang="ru-RU" sz="1600" dirty="0" smtClean="0">
                <a:solidFill>
                  <a:schemeClr val="accent1">
                    <a:lumMod val="75000"/>
                  </a:schemeClr>
                </a:solidFill>
              </a:rPr>
              <a:t>7</a:t>
            </a:r>
            <a:r>
              <a:rPr lang="ru-RU" sz="1600" dirty="0">
                <a:solidFill>
                  <a:schemeClr val="accent1">
                    <a:lumMod val="75000"/>
                  </a:schemeClr>
                </a:solidFill>
              </a:rPr>
              <a:t>. </a:t>
            </a:r>
            <a:r>
              <a:rPr lang="ru-RU" sz="1600" dirty="0">
                <a:solidFill>
                  <a:srgbClr val="7030A0"/>
                </a:solidFill>
              </a:rPr>
              <a:t>Познакомить детей с различными видами театра. </a:t>
            </a:r>
            <a:r>
              <a:rPr lang="ru-RU" sz="1600" dirty="0" smtClean="0">
                <a:solidFill>
                  <a:srgbClr val="7030A0"/>
                </a:solidFill>
              </a:rPr>
              <a:t/>
            </a:r>
            <a:br>
              <a:rPr lang="ru-RU" sz="1600" dirty="0" smtClean="0">
                <a:solidFill>
                  <a:srgbClr val="7030A0"/>
                </a:solidFill>
              </a:rPr>
            </a:br>
            <a:r>
              <a:rPr lang="ru-RU" sz="1600" dirty="0" smtClean="0">
                <a:solidFill>
                  <a:srgbClr val="7030A0"/>
                </a:solidFill>
              </a:rPr>
              <a:t/>
            </a:r>
            <a:br>
              <a:rPr lang="ru-RU" sz="1600" dirty="0" smtClean="0">
                <a:solidFill>
                  <a:srgbClr val="7030A0"/>
                </a:solidFill>
              </a:rPr>
            </a:br>
            <a:r>
              <a:rPr lang="ru-RU" sz="1600" dirty="0" smtClean="0">
                <a:solidFill>
                  <a:schemeClr val="accent1">
                    <a:lumMod val="75000"/>
                  </a:schemeClr>
                </a:solidFill>
              </a:rPr>
              <a:t>8</a:t>
            </a:r>
            <a:r>
              <a:rPr lang="ru-RU" sz="1600" dirty="0">
                <a:solidFill>
                  <a:schemeClr val="accent1">
                    <a:lumMod val="75000"/>
                  </a:schemeClr>
                </a:solidFill>
              </a:rPr>
              <a:t>. </a:t>
            </a:r>
            <a:r>
              <a:rPr lang="ru-RU" sz="1600" dirty="0">
                <a:solidFill>
                  <a:srgbClr val="7030A0"/>
                </a:solidFill>
              </a:rPr>
              <a:t>Развить у детей интерес к театрально-игровой деятельности. </a:t>
            </a:r>
            <a:endParaRPr lang="ru-RU" sz="1600" b="1" i="1" spc="50" dirty="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Monotype Corsiva" pitchFamily="66" charset="0"/>
            </a:endParaRPr>
          </a:p>
        </p:txBody>
      </p:sp>
      <p:sp>
        <p:nvSpPr>
          <p:cNvPr id="3" name="Rectangle 1"/>
          <p:cNvSpPr>
            <a:spLocks noChangeArrowheads="1"/>
          </p:cNvSpPr>
          <p:nvPr/>
        </p:nvSpPr>
        <p:spPr bwMode="auto">
          <a:xfrm flipH="1" flipV="1">
            <a:off x="7910655" y="4451632"/>
            <a:ext cx="45720" cy="57488"/>
          </a:xfrm>
          <a:prstGeom prst="rect">
            <a:avLst/>
          </a:prstGeom>
          <a:solidFill>
            <a:schemeClr val="accent2">
              <a:lumMod val="60000"/>
              <a:lumOff val="40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ru-RU" sz="2000" b="1" dirty="0" smtClean="0">
              <a:solidFill>
                <a:srgbClr val="7030A0"/>
              </a:solidFill>
              <a:latin typeface="Times New Roman" pitchFamily="18" charset="0"/>
              <a:cs typeface="Times New Roman" pitchFamily="18" charset="0"/>
            </a:endParaRPr>
          </a:p>
        </p:txBody>
      </p:sp>
      <p:pic>
        <p:nvPicPr>
          <p:cNvPr id="4" name="Рисунок 3" descr="Arts-Buzz-log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286644" y="5330840"/>
            <a:ext cx="1857356" cy="1527160"/>
          </a:xfrm>
          <a:prstGeom prst="rect">
            <a:avLst/>
          </a:prstGeom>
        </p:spPr>
      </p:pic>
    </p:spTree>
    <p:extLst>
      <p:ext uri="{BB962C8B-B14F-4D97-AF65-F5344CB8AC3E}">
        <p14:creationId xmlns:p14="http://schemas.microsoft.com/office/powerpoint/2010/main" val="80719752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6480720" cy="1143000"/>
          </a:xfrm>
        </p:spPr>
        <p:txBody>
          <a:bodyPr>
            <a:noAutofit/>
          </a:bodyPr>
          <a:lstStyle/>
          <a:p>
            <a:pPr algn="ctr"/>
            <a:r>
              <a:rPr lang="ru-RU" sz="1600" b="1" i="1" dirty="0"/>
              <a:t>Для успешной реализации задач по театрализованной деятельности  нами совместно с родителями  организован центр  театрализованной деятельности с учетом требований ФГОС и включает в себя: </a:t>
            </a:r>
            <a:endParaRPr lang="ru-RU" sz="1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onotype Corsiva" pitchFamily="66" charset="0"/>
            </a:endParaRPr>
          </a:p>
        </p:txBody>
      </p:sp>
      <p:sp>
        <p:nvSpPr>
          <p:cNvPr id="3" name="Rectangle 1"/>
          <p:cNvSpPr>
            <a:spLocks noChangeArrowheads="1"/>
          </p:cNvSpPr>
          <p:nvPr/>
        </p:nvSpPr>
        <p:spPr bwMode="auto">
          <a:xfrm>
            <a:off x="416522" y="1331640"/>
            <a:ext cx="6840760" cy="5016758"/>
          </a:xfrm>
          <a:prstGeom prst="rect">
            <a:avLst/>
          </a:prstGeom>
          <a:solidFill>
            <a:schemeClr val="accent2">
              <a:lumMod val="60000"/>
              <a:lumOff val="40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spAutoFit/>
          </a:bodyPr>
          <a:lstStyle/>
          <a:p>
            <a:pPr marL="342900" indent="-342900" eaLnBrk="0" fontAlgn="base" hangingPunct="0">
              <a:spcBef>
                <a:spcPct val="0"/>
              </a:spcBef>
              <a:spcAft>
                <a:spcPct val="0"/>
              </a:spcAft>
              <a:buFont typeface="Wingdings" panose="05000000000000000000" pitchFamily="2" charset="2"/>
              <a:buChar char="ü"/>
            </a:pPr>
            <a:r>
              <a:rPr lang="ru-RU" sz="2000" dirty="0">
                <a:solidFill>
                  <a:srgbClr val="7030A0"/>
                </a:solidFill>
              </a:rPr>
              <a:t>ТСО (ноутбук, аудиозаписи классической и релаксационной музыки, «звуков природы», видеозаписи детских театрализованных постановок);  </a:t>
            </a:r>
            <a:endParaRPr lang="ru-RU" sz="2000" dirty="0" smtClean="0">
              <a:solidFill>
                <a:srgbClr val="7030A0"/>
              </a:solidFill>
            </a:endParaRPr>
          </a:p>
          <a:p>
            <a:pPr marL="342900" indent="-342900" eaLnBrk="0" fontAlgn="base" hangingPunct="0">
              <a:spcBef>
                <a:spcPct val="0"/>
              </a:spcBef>
              <a:spcAft>
                <a:spcPct val="0"/>
              </a:spcAft>
              <a:buFont typeface="Wingdings" panose="05000000000000000000" pitchFamily="2" charset="2"/>
              <a:buChar char="ü"/>
            </a:pPr>
            <a:r>
              <a:rPr lang="ru-RU" sz="2000" dirty="0" smtClean="0">
                <a:solidFill>
                  <a:srgbClr val="7030A0"/>
                </a:solidFill>
              </a:rPr>
              <a:t>Наглядные </a:t>
            </a:r>
            <a:r>
              <a:rPr lang="ru-RU" sz="2000" dirty="0">
                <a:solidFill>
                  <a:srgbClr val="7030A0"/>
                </a:solidFill>
              </a:rPr>
              <a:t>пособия (видеоматериал, иллюстрации, </a:t>
            </a:r>
            <a:r>
              <a:rPr lang="ru-RU" sz="2000" dirty="0" smtClean="0">
                <a:solidFill>
                  <a:srgbClr val="7030A0"/>
                </a:solidFill>
              </a:rPr>
              <a:t>фотографии);</a:t>
            </a:r>
            <a:r>
              <a:rPr lang="ru-RU" sz="2000" dirty="0">
                <a:solidFill>
                  <a:srgbClr val="7030A0"/>
                </a:solidFill>
              </a:rPr>
              <a:t>  </a:t>
            </a:r>
            <a:endParaRPr lang="ru-RU" sz="2000" dirty="0" smtClean="0">
              <a:solidFill>
                <a:srgbClr val="7030A0"/>
              </a:solidFill>
            </a:endParaRPr>
          </a:p>
          <a:p>
            <a:pPr marL="342900" indent="-342900" eaLnBrk="0" fontAlgn="base" hangingPunct="0">
              <a:spcBef>
                <a:spcPct val="0"/>
              </a:spcBef>
              <a:spcAft>
                <a:spcPct val="0"/>
              </a:spcAft>
              <a:buFont typeface="Wingdings" panose="05000000000000000000" pitchFamily="2" charset="2"/>
              <a:buChar char="ü"/>
            </a:pPr>
            <a:r>
              <a:rPr lang="ru-RU" sz="2000" dirty="0" smtClean="0">
                <a:solidFill>
                  <a:srgbClr val="7030A0"/>
                </a:solidFill>
              </a:rPr>
              <a:t>Детскую </a:t>
            </a:r>
            <a:r>
              <a:rPr lang="ru-RU" sz="2000" dirty="0">
                <a:solidFill>
                  <a:srgbClr val="7030A0"/>
                </a:solidFill>
              </a:rPr>
              <a:t>художественную, познавательную и методическую литературу;  </a:t>
            </a:r>
            <a:endParaRPr lang="ru-RU" sz="2000" dirty="0" smtClean="0">
              <a:solidFill>
                <a:srgbClr val="7030A0"/>
              </a:solidFill>
            </a:endParaRPr>
          </a:p>
          <a:p>
            <a:pPr marL="342900" indent="-342900" eaLnBrk="0" fontAlgn="base" hangingPunct="0">
              <a:spcBef>
                <a:spcPct val="0"/>
              </a:spcBef>
              <a:spcAft>
                <a:spcPct val="0"/>
              </a:spcAft>
              <a:buFont typeface="Wingdings" panose="05000000000000000000" pitchFamily="2" charset="2"/>
              <a:buChar char="ü"/>
            </a:pPr>
            <a:r>
              <a:rPr lang="ru-RU" sz="2000" dirty="0" smtClean="0">
                <a:solidFill>
                  <a:srgbClr val="7030A0"/>
                </a:solidFill>
              </a:rPr>
              <a:t>Атрибуты</a:t>
            </a:r>
            <a:r>
              <a:rPr lang="ru-RU" sz="2000" dirty="0">
                <a:solidFill>
                  <a:srgbClr val="7030A0"/>
                </a:solidFill>
              </a:rPr>
              <a:t>  для  организации  театрализованных  игр  (ширмы,  костюмы, шапочки, маски);  </a:t>
            </a:r>
            <a:endParaRPr lang="ru-RU" sz="2000" dirty="0" smtClean="0">
              <a:solidFill>
                <a:srgbClr val="7030A0"/>
              </a:solidFill>
            </a:endParaRPr>
          </a:p>
          <a:p>
            <a:pPr marL="342900" indent="-342900" eaLnBrk="0" fontAlgn="base" hangingPunct="0">
              <a:spcBef>
                <a:spcPct val="0"/>
              </a:spcBef>
              <a:spcAft>
                <a:spcPct val="0"/>
              </a:spcAft>
              <a:buFont typeface="Wingdings" panose="05000000000000000000" pitchFamily="2" charset="2"/>
              <a:buChar char="ü"/>
            </a:pPr>
            <a:r>
              <a:rPr lang="ru-RU" sz="2000" dirty="0" smtClean="0">
                <a:solidFill>
                  <a:srgbClr val="7030A0"/>
                </a:solidFill>
              </a:rPr>
              <a:t>Разнообразные </a:t>
            </a:r>
            <a:r>
              <a:rPr lang="ru-RU" sz="2000" dirty="0">
                <a:solidFill>
                  <a:srgbClr val="7030A0"/>
                </a:solidFill>
              </a:rPr>
              <a:t>виды театров;  </a:t>
            </a:r>
            <a:endParaRPr lang="ru-RU" sz="2000" dirty="0" smtClean="0">
              <a:solidFill>
                <a:srgbClr val="7030A0"/>
              </a:solidFill>
            </a:endParaRPr>
          </a:p>
          <a:p>
            <a:pPr marL="342900" indent="-342900" eaLnBrk="0" fontAlgn="base" hangingPunct="0">
              <a:spcBef>
                <a:spcPct val="0"/>
              </a:spcBef>
              <a:spcAft>
                <a:spcPct val="0"/>
              </a:spcAft>
              <a:buFont typeface="Wingdings" panose="05000000000000000000" pitchFamily="2" charset="2"/>
              <a:buChar char="ü"/>
            </a:pPr>
            <a:r>
              <a:rPr lang="ru-RU" sz="2000" dirty="0" smtClean="0">
                <a:solidFill>
                  <a:srgbClr val="7030A0"/>
                </a:solidFill>
              </a:rPr>
              <a:t>Картотеки </a:t>
            </a:r>
            <a:r>
              <a:rPr lang="ru-RU" sz="2000" dirty="0">
                <a:solidFill>
                  <a:srgbClr val="7030A0"/>
                </a:solidFill>
              </a:rPr>
              <a:t>театрализованных игр, пальчиковой и артикуляционной гимнастики, </a:t>
            </a:r>
            <a:r>
              <a:rPr lang="ru-RU" sz="2000" dirty="0" err="1">
                <a:solidFill>
                  <a:srgbClr val="7030A0"/>
                </a:solidFill>
              </a:rPr>
              <a:t>чистоговорок</a:t>
            </a:r>
            <a:r>
              <a:rPr lang="ru-RU" sz="2000" dirty="0">
                <a:solidFill>
                  <a:srgbClr val="7030A0"/>
                </a:solidFill>
              </a:rPr>
              <a:t>, игр на развитие координации движений и речи, картотека упражнений на развитие воображения, слухового внимания, релаксационные упражнения.</a:t>
            </a:r>
            <a:endParaRPr lang="ru-RU" sz="2000" b="1" dirty="0" smtClean="0">
              <a:solidFill>
                <a:srgbClr val="7030A0"/>
              </a:solidFill>
              <a:latin typeface="Times New Roman" pitchFamily="18" charset="0"/>
              <a:cs typeface="Times New Roman" pitchFamily="18" charset="0"/>
            </a:endParaRPr>
          </a:p>
        </p:txBody>
      </p:sp>
      <p:pic>
        <p:nvPicPr>
          <p:cNvPr id="4" name="Рисунок 3" descr="Arts-Buzz-log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286644" y="5330840"/>
            <a:ext cx="1857356" cy="1527160"/>
          </a:xfrm>
          <a:prstGeom prst="rect">
            <a:avLst/>
          </a:prstGeom>
        </p:spPr>
      </p:pic>
    </p:spTree>
    <p:extLst>
      <p:ext uri="{BB962C8B-B14F-4D97-AF65-F5344CB8AC3E}">
        <p14:creationId xmlns:p14="http://schemas.microsoft.com/office/powerpoint/2010/main" val="40242973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14290"/>
            <a:ext cx="6480720" cy="1143000"/>
          </a:xfrm>
        </p:spPr>
        <p:txBody>
          <a:bodyPr>
            <a:noAutofit/>
          </a:bodyPr>
          <a:lstStyle/>
          <a:p>
            <a:pPr algn="ctr"/>
            <a:r>
              <a:rPr lang="ru-RU" sz="2000" b="1" i="1" spc="50" dirty="0" smtClean="0">
                <a:ln w="12700" cmpd="sng">
                  <a:solidFill>
                    <a:schemeClr val="accent6">
                      <a:satMod val="120000"/>
                      <a:shade val="80000"/>
                    </a:schemeClr>
                  </a:solidFill>
                  <a:prstDash val="solid"/>
                </a:ln>
                <a:solidFill>
                  <a:schemeClr val="accent1">
                    <a:lumMod val="75000"/>
                  </a:schemeClr>
                </a:solidFill>
                <a:effectLst>
                  <a:glow rad="53100">
                    <a:schemeClr val="accent6">
                      <a:satMod val="180000"/>
                      <a:alpha val="30000"/>
                    </a:schemeClr>
                  </a:glow>
                </a:effectLst>
                <a:latin typeface="Trebuchet MS" panose="020B0603020202020204" pitchFamily="34" charset="0"/>
              </a:rPr>
              <a:t>Центр театрализованной деятельности</a:t>
            </a:r>
            <a:endParaRPr lang="ru-RU" sz="2000" b="1" i="1" spc="50" dirty="0">
              <a:ln w="12700" cmpd="sng">
                <a:solidFill>
                  <a:schemeClr val="accent6">
                    <a:satMod val="120000"/>
                    <a:shade val="80000"/>
                  </a:schemeClr>
                </a:solidFill>
                <a:prstDash val="solid"/>
              </a:ln>
              <a:solidFill>
                <a:schemeClr val="accent1">
                  <a:lumMod val="75000"/>
                </a:schemeClr>
              </a:solidFill>
              <a:effectLst>
                <a:glow rad="53100">
                  <a:schemeClr val="accent6">
                    <a:satMod val="180000"/>
                    <a:alpha val="30000"/>
                  </a:schemeClr>
                </a:glow>
              </a:effectLst>
              <a:latin typeface="Trebuchet MS" panose="020B0603020202020204" pitchFamily="34" charset="0"/>
            </a:endParaRPr>
          </a:p>
        </p:txBody>
      </p:sp>
      <p:sp>
        <p:nvSpPr>
          <p:cNvPr id="3" name="Rectangle 1"/>
          <p:cNvSpPr>
            <a:spLocks noChangeArrowheads="1"/>
          </p:cNvSpPr>
          <p:nvPr/>
        </p:nvSpPr>
        <p:spPr bwMode="auto">
          <a:xfrm flipH="1" flipV="1">
            <a:off x="7252108" y="4117141"/>
            <a:ext cx="45719" cy="45719"/>
          </a:xfrm>
          <a:prstGeom prst="rect">
            <a:avLst/>
          </a:prstGeom>
          <a:solidFill>
            <a:schemeClr val="accent2">
              <a:lumMod val="60000"/>
              <a:lumOff val="40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ru-RU" sz="2000" b="1" dirty="0" smtClean="0">
              <a:solidFill>
                <a:srgbClr val="7030A0"/>
              </a:solidFill>
              <a:latin typeface="Times New Roman" pitchFamily="18" charset="0"/>
              <a:cs typeface="Times New Roman" pitchFamily="18" charset="0"/>
            </a:endParaRPr>
          </a:p>
        </p:txBody>
      </p:sp>
      <p:pic>
        <p:nvPicPr>
          <p:cNvPr id="4" name="Рисунок 3" descr="Arts-Buzz-log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286644" y="5330840"/>
            <a:ext cx="1857356" cy="152716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980728"/>
            <a:ext cx="6480720" cy="5500710"/>
          </a:xfrm>
          <a:prstGeom prst="rect">
            <a:avLst/>
          </a:prstGeom>
        </p:spPr>
      </p:pic>
    </p:spTree>
    <p:extLst>
      <p:ext uri="{BB962C8B-B14F-4D97-AF65-F5344CB8AC3E}">
        <p14:creationId xmlns:p14="http://schemas.microsoft.com/office/powerpoint/2010/main" val="381619922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flipV="1">
            <a:off x="6911594" y="6572271"/>
            <a:ext cx="45719" cy="45719"/>
          </a:xfrm>
        </p:spPr>
        <p:txBody>
          <a:bodyPr>
            <a:normAutofit fontScale="25000" lnSpcReduction="20000"/>
          </a:bodyPr>
          <a:lstStyle/>
          <a:p>
            <a:pPr marL="0" indent="0">
              <a:buNone/>
            </a:pPr>
            <a:r>
              <a:rPr lang="ru-RU" dirty="0" smtClean="0"/>
              <a:t> </a:t>
            </a:r>
            <a:endParaRPr lang="ru-RU"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24"/>
            <a:ext cx="4355976" cy="6696744"/>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44624"/>
            <a:ext cx="4355976" cy="6696744"/>
          </a:xfrm>
          <a:prstGeom prst="rect">
            <a:avLst/>
          </a:prstGeom>
        </p:spPr>
      </p:pic>
    </p:spTree>
    <p:extLst>
      <p:ext uri="{BB962C8B-B14F-4D97-AF65-F5344CB8AC3E}">
        <p14:creationId xmlns:p14="http://schemas.microsoft.com/office/powerpoint/2010/main" val="2809089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6480720" cy="1143000"/>
          </a:xfrm>
        </p:spPr>
        <p:txBody>
          <a:bodyPr>
            <a:noAutofit/>
          </a:bodyPr>
          <a:lstStyle/>
          <a:p>
            <a:pPr algn="ctr"/>
            <a:r>
              <a:rPr lang="ru-RU" sz="1600" b="1" i="1" dirty="0"/>
              <a:t>С самых ранних лет ребенок стремится к творчеству. Поэтому так важно создать в детском коллективе атмосферу свободного выражения чувств и мыслей, разбудить фантазию детей, попытаться максимально реализовать их способности.  А для этого в группе имеются несколько видов театра:</a:t>
            </a:r>
            <a:endParaRPr lang="ru-RU" sz="1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onotype Corsiva" pitchFamily="66" charset="0"/>
            </a:endParaRPr>
          </a:p>
        </p:txBody>
      </p:sp>
      <p:sp>
        <p:nvSpPr>
          <p:cNvPr id="3" name="Rectangle 1"/>
          <p:cNvSpPr>
            <a:spLocks noChangeArrowheads="1"/>
          </p:cNvSpPr>
          <p:nvPr/>
        </p:nvSpPr>
        <p:spPr bwMode="auto">
          <a:xfrm>
            <a:off x="539552" y="1658419"/>
            <a:ext cx="6480720" cy="4401205"/>
          </a:xfrm>
          <a:prstGeom prst="rect">
            <a:avLst/>
          </a:prstGeom>
          <a:solidFill>
            <a:schemeClr val="accent2">
              <a:lumMod val="60000"/>
              <a:lumOff val="40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ru-RU" sz="2000" dirty="0">
                <a:solidFill>
                  <a:srgbClr val="7030A0"/>
                </a:solidFill>
              </a:rPr>
              <a:t>пальчиковый театр; </a:t>
            </a:r>
            <a:endParaRPr lang="ru-RU" sz="2000" dirty="0" smtClean="0">
              <a:solidFill>
                <a:srgbClr val="7030A0"/>
              </a:solidFill>
            </a:endParaRPr>
          </a:p>
          <a:p>
            <a:pPr eaLnBrk="0" fontAlgn="base" hangingPunct="0">
              <a:spcBef>
                <a:spcPct val="0"/>
              </a:spcBef>
              <a:spcAft>
                <a:spcPct val="0"/>
              </a:spcAft>
            </a:pPr>
            <a:r>
              <a:rPr lang="ru-RU" sz="2000" dirty="0" smtClean="0">
                <a:solidFill>
                  <a:srgbClr val="7030A0"/>
                </a:solidFill>
              </a:rPr>
              <a:t>деревянный </a:t>
            </a:r>
            <a:r>
              <a:rPr lang="ru-RU" sz="2000" dirty="0">
                <a:solidFill>
                  <a:srgbClr val="7030A0"/>
                </a:solidFill>
              </a:rPr>
              <a:t>настольный театр; </a:t>
            </a:r>
            <a:endParaRPr lang="ru-RU" sz="2000" dirty="0" smtClean="0">
              <a:solidFill>
                <a:srgbClr val="7030A0"/>
              </a:solidFill>
            </a:endParaRPr>
          </a:p>
          <a:p>
            <a:pPr eaLnBrk="0" fontAlgn="base" hangingPunct="0">
              <a:spcBef>
                <a:spcPct val="0"/>
              </a:spcBef>
              <a:spcAft>
                <a:spcPct val="0"/>
              </a:spcAft>
            </a:pPr>
            <a:r>
              <a:rPr lang="ru-RU" sz="2000" dirty="0" smtClean="0">
                <a:solidFill>
                  <a:srgbClr val="7030A0"/>
                </a:solidFill>
              </a:rPr>
              <a:t>театр </a:t>
            </a:r>
            <a:r>
              <a:rPr lang="ru-RU" sz="2000" dirty="0">
                <a:solidFill>
                  <a:srgbClr val="7030A0"/>
                </a:solidFill>
              </a:rPr>
              <a:t>кукол «Би-ба-</a:t>
            </a:r>
            <a:r>
              <a:rPr lang="ru-RU" sz="2000" dirty="0" err="1">
                <a:solidFill>
                  <a:srgbClr val="7030A0"/>
                </a:solidFill>
              </a:rPr>
              <a:t>бо</a:t>
            </a:r>
            <a:r>
              <a:rPr lang="ru-RU" sz="2000" dirty="0">
                <a:solidFill>
                  <a:srgbClr val="7030A0"/>
                </a:solidFill>
              </a:rPr>
              <a:t>»; </a:t>
            </a:r>
            <a:endParaRPr lang="ru-RU" sz="2000" dirty="0" smtClean="0">
              <a:solidFill>
                <a:srgbClr val="7030A0"/>
              </a:solidFill>
            </a:endParaRPr>
          </a:p>
          <a:p>
            <a:pPr eaLnBrk="0" fontAlgn="base" hangingPunct="0">
              <a:spcBef>
                <a:spcPct val="0"/>
              </a:spcBef>
              <a:spcAft>
                <a:spcPct val="0"/>
              </a:spcAft>
            </a:pPr>
            <a:r>
              <a:rPr lang="ru-RU" sz="2000" dirty="0" smtClean="0">
                <a:solidFill>
                  <a:srgbClr val="7030A0"/>
                </a:solidFill>
              </a:rPr>
              <a:t>теневой </a:t>
            </a:r>
            <a:r>
              <a:rPr lang="ru-RU" sz="2000" dirty="0">
                <a:solidFill>
                  <a:srgbClr val="7030A0"/>
                </a:solidFill>
              </a:rPr>
              <a:t>театр; </a:t>
            </a:r>
            <a:endParaRPr lang="ru-RU" sz="2000" dirty="0" smtClean="0">
              <a:solidFill>
                <a:srgbClr val="7030A0"/>
              </a:solidFill>
            </a:endParaRPr>
          </a:p>
          <a:p>
            <a:pPr eaLnBrk="0" fontAlgn="base" hangingPunct="0">
              <a:spcBef>
                <a:spcPct val="0"/>
              </a:spcBef>
              <a:spcAft>
                <a:spcPct val="0"/>
              </a:spcAft>
            </a:pPr>
            <a:r>
              <a:rPr lang="ru-RU" sz="2000" dirty="0" smtClean="0">
                <a:solidFill>
                  <a:srgbClr val="7030A0"/>
                </a:solidFill>
              </a:rPr>
              <a:t>театр </a:t>
            </a:r>
            <a:r>
              <a:rPr lang="ru-RU" sz="2000" dirty="0">
                <a:solidFill>
                  <a:srgbClr val="7030A0"/>
                </a:solidFill>
              </a:rPr>
              <a:t>на </a:t>
            </a:r>
            <a:r>
              <a:rPr lang="ru-RU" sz="2000" dirty="0" smtClean="0">
                <a:solidFill>
                  <a:srgbClr val="7030A0"/>
                </a:solidFill>
              </a:rPr>
              <a:t>лопатках;</a:t>
            </a:r>
          </a:p>
          <a:p>
            <a:pPr eaLnBrk="0" fontAlgn="base" hangingPunct="0">
              <a:spcBef>
                <a:spcPct val="0"/>
              </a:spcBef>
              <a:spcAft>
                <a:spcPct val="0"/>
              </a:spcAft>
            </a:pPr>
            <a:r>
              <a:rPr lang="ru-RU" sz="2000" dirty="0">
                <a:solidFill>
                  <a:srgbClr val="7030A0"/>
                </a:solidFill>
              </a:rPr>
              <a:t>р</a:t>
            </a:r>
            <a:r>
              <a:rPr lang="ru-RU" sz="2000" dirty="0" smtClean="0">
                <a:solidFill>
                  <a:srgbClr val="7030A0"/>
                </a:solidFill>
              </a:rPr>
              <a:t>азличные виды плоскостного театра; </a:t>
            </a:r>
          </a:p>
          <a:p>
            <a:pPr eaLnBrk="0" fontAlgn="base" hangingPunct="0">
              <a:spcBef>
                <a:spcPct val="0"/>
              </a:spcBef>
              <a:spcAft>
                <a:spcPct val="0"/>
              </a:spcAft>
            </a:pPr>
            <a:r>
              <a:rPr lang="ru-RU" sz="2000" dirty="0" smtClean="0">
                <a:solidFill>
                  <a:srgbClr val="7030A0"/>
                </a:solidFill>
              </a:rPr>
              <a:t>настольный </a:t>
            </a:r>
            <a:r>
              <a:rPr lang="ru-RU" sz="2000" dirty="0">
                <a:solidFill>
                  <a:srgbClr val="7030A0"/>
                </a:solidFill>
              </a:rPr>
              <a:t>театр; </a:t>
            </a:r>
            <a:endParaRPr lang="ru-RU" sz="2000" dirty="0" smtClean="0">
              <a:solidFill>
                <a:srgbClr val="7030A0"/>
              </a:solidFill>
            </a:endParaRPr>
          </a:p>
          <a:p>
            <a:pPr eaLnBrk="0" fontAlgn="base" hangingPunct="0">
              <a:spcBef>
                <a:spcPct val="0"/>
              </a:spcBef>
              <a:spcAft>
                <a:spcPct val="0"/>
              </a:spcAft>
            </a:pPr>
            <a:r>
              <a:rPr lang="ru-RU" sz="2000" dirty="0" smtClean="0">
                <a:solidFill>
                  <a:srgbClr val="7030A0"/>
                </a:solidFill>
              </a:rPr>
              <a:t>магнитный </a:t>
            </a:r>
            <a:r>
              <a:rPr lang="ru-RU" sz="2000" dirty="0">
                <a:solidFill>
                  <a:srgbClr val="7030A0"/>
                </a:solidFill>
              </a:rPr>
              <a:t>театр; </a:t>
            </a:r>
            <a:endParaRPr lang="ru-RU" sz="2000" dirty="0" smtClean="0">
              <a:solidFill>
                <a:srgbClr val="7030A0"/>
              </a:solidFill>
            </a:endParaRPr>
          </a:p>
          <a:p>
            <a:pPr eaLnBrk="0" fontAlgn="base" hangingPunct="0">
              <a:spcBef>
                <a:spcPct val="0"/>
              </a:spcBef>
              <a:spcAft>
                <a:spcPct val="0"/>
              </a:spcAft>
            </a:pPr>
            <a:r>
              <a:rPr lang="ru-RU" sz="2000" dirty="0">
                <a:solidFill>
                  <a:srgbClr val="7030A0"/>
                </a:solidFill>
              </a:rPr>
              <a:t>к</a:t>
            </a:r>
            <a:r>
              <a:rPr lang="ru-RU" sz="2000" dirty="0" smtClean="0">
                <a:solidFill>
                  <a:srgbClr val="7030A0"/>
                </a:solidFill>
              </a:rPr>
              <a:t>онусный театр;</a:t>
            </a:r>
          </a:p>
          <a:p>
            <a:pPr eaLnBrk="0" fontAlgn="base" hangingPunct="0">
              <a:spcBef>
                <a:spcPct val="0"/>
              </a:spcBef>
              <a:spcAft>
                <a:spcPct val="0"/>
              </a:spcAft>
            </a:pPr>
            <a:r>
              <a:rPr lang="ru-RU" sz="2000" dirty="0" smtClean="0">
                <a:solidFill>
                  <a:srgbClr val="7030A0"/>
                </a:solidFill>
              </a:rPr>
              <a:t>театр </a:t>
            </a:r>
            <a:r>
              <a:rPr lang="ru-RU" sz="2000" dirty="0">
                <a:solidFill>
                  <a:srgbClr val="7030A0"/>
                </a:solidFill>
              </a:rPr>
              <a:t>на палочках; </a:t>
            </a:r>
            <a:endParaRPr lang="ru-RU" sz="2000" dirty="0" smtClean="0">
              <a:solidFill>
                <a:srgbClr val="7030A0"/>
              </a:solidFill>
            </a:endParaRPr>
          </a:p>
          <a:p>
            <a:pPr eaLnBrk="0" fontAlgn="base" hangingPunct="0">
              <a:spcBef>
                <a:spcPct val="0"/>
              </a:spcBef>
              <a:spcAft>
                <a:spcPct val="0"/>
              </a:spcAft>
            </a:pPr>
            <a:r>
              <a:rPr lang="ru-RU" sz="2000" dirty="0">
                <a:solidFill>
                  <a:srgbClr val="7030A0"/>
                </a:solidFill>
              </a:rPr>
              <a:t>т</a:t>
            </a:r>
            <a:r>
              <a:rPr lang="ru-RU" sz="2000" dirty="0" smtClean="0">
                <a:solidFill>
                  <a:srgbClr val="7030A0"/>
                </a:solidFill>
              </a:rPr>
              <a:t>еатр на крышечках;</a:t>
            </a:r>
          </a:p>
          <a:p>
            <a:pPr eaLnBrk="0" fontAlgn="base" hangingPunct="0">
              <a:spcBef>
                <a:spcPct val="0"/>
              </a:spcBef>
              <a:spcAft>
                <a:spcPct val="0"/>
              </a:spcAft>
            </a:pPr>
            <a:r>
              <a:rPr lang="ru-RU" sz="2000" dirty="0">
                <a:solidFill>
                  <a:srgbClr val="7030A0"/>
                </a:solidFill>
              </a:rPr>
              <a:t>т</a:t>
            </a:r>
            <a:r>
              <a:rPr lang="ru-RU" sz="2000" dirty="0" smtClean="0">
                <a:solidFill>
                  <a:srgbClr val="7030A0"/>
                </a:solidFill>
              </a:rPr>
              <a:t>еатр на дисках;</a:t>
            </a:r>
          </a:p>
          <a:p>
            <a:pPr eaLnBrk="0" fontAlgn="base" hangingPunct="0">
              <a:spcBef>
                <a:spcPct val="0"/>
              </a:spcBef>
              <a:spcAft>
                <a:spcPct val="0"/>
              </a:spcAft>
            </a:pPr>
            <a:r>
              <a:rPr lang="ru-RU" sz="2000" dirty="0">
                <a:solidFill>
                  <a:srgbClr val="7030A0"/>
                </a:solidFill>
              </a:rPr>
              <a:t>т</a:t>
            </a:r>
            <a:r>
              <a:rPr lang="ru-RU" sz="2000" dirty="0" smtClean="0">
                <a:solidFill>
                  <a:srgbClr val="7030A0"/>
                </a:solidFill>
              </a:rPr>
              <a:t>еатр на прищепках;</a:t>
            </a:r>
          </a:p>
          <a:p>
            <a:pPr eaLnBrk="0" fontAlgn="base" hangingPunct="0">
              <a:spcBef>
                <a:spcPct val="0"/>
              </a:spcBef>
              <a:spcAft>
                <a:spcPct val="0"/>
              </a:spcAft>
            </a:pPr>
            <a:r>
              <a:rPr lang="ru-RU" sz="2000" dirty="0" smtClean="0">
                <a:solidFill>
                  <a:srgbClr val="7030A0"/>
                </a:solidFill>
              </a:rPr>
              <a:t>плоскостной </a:t>
            </a:r>
            <a:r>
              <a:rPr lang="ru-RU" sz="2000" dirty="0">
                <a:solidFill>
                  <a:srgbClr val="7030A0"/>
                </a:solidFill>
              </a:rPr>
              <a:t>театр на </a:t>
            </a:r>
            <a:r>
              <a:rPr lang="ru-RU" sz="2000" dirty="0" err="1">
                <a:solidFill>
                  <a:srgbClr val="7030A0"/>
                </a:solidFill>
              </a:rPr>
              <a:t>фланелеграфе</a:t>
            </a:r>
            <a:r>
              <a:rPr lang="ru-RU" sz="2000" dirty="0">
                <a:solidFill>
                  <a:srgbClr val="7030A0"/>
                </a:solidFill>
              </a:rPr>
              <a:t>.</a:t>
            </a:r>
            <a:endParaRPr lang="ru-RU" sz="2000" b="1" dirty="0" smtClean="0">
              <a:solidFill>
                <a:srgbClr val="7030A0"/>
              </a:solidFill>
              <a:latin typeface="Times New Roman" pitchFamily="18" charset="0"/>
              <a:cs typeface="Times New Roman" pitchFamily="18" charset="0"/>
            </a:endParaRPr>
          </a:p>
        </p:txBody>
      </p:sp>
      <p:pic>
        <p:nvPicPr>
          <p:cNvPr id="4" name="Рисунок 3" descr="Arts-Buzz-log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286644" y="5330840"/>
            <a:ext cx="1857356" cy="1527160"/>
          </a:xfrm>
          <a:prstGeom prst="rect">
            <a:avLst/>
          </a:prstGeom>
        </p:spPr>
      </p:pic>
    </p:spTree>
    <p:extLst>
      <p:ext uri="{BB962C8B-B14F-4D97-AF65-F5344CB8AC3E}">
        <p14:creationId xmlns:p14="http://schemas.microsoft.com/office/powerpoint/2010/main" val="35723215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1089</TotalTime>
  <Words>630</Words>
  <Application>Microsoft Office PowerPoint</Application>
  <PresentationFormat>Экран (4:3)</PresentationFormat>
  <Paragraphs>89</Paragraphs>
  <Slides>20</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20</vt:i4>
      </vt:variant>
    </vt:vector>
  </HeadingPairs>
  <TitlesOfParts>
    <vt:vector size="29" baseType="lpstr">
      <vt:lpstr>Arial</vt:lpstr>
      <vt:lpstr>Calibri</vt:lpstr>
      <vt:lpstr>Monotype Corsiva</vt:lpstr>
      <vt:lpstr>Open Sans</vt:lpstr>
      <vt:lpstr>Times New Roman</vt:lpstr>
      <vt:lpstr>Trebuchet MS</vt:lpstr>
      <vt:lpstr>Wingdings</vt:lpstr>
      <vt:lpstr>Wingdings 3</vt:lpstr>
      <vt:lpstr>Грань</vt:lpstr>
      <vt:lpstr>Развитие творческих и коммуникативных навыков у дошкольников через театрализованную деятельность.</vt:lpstr>
      <vt:lpstr>Презентация PowerPoint</vt:lpstr>
      <vt:lpstr>Дошкольный возраст – важный период формирования творческих способностей детей. Поэтому одно из ведущих мест в содержании воспитательного и образовательного процесса нашего ДОУ – творчество детей - является его приоритетным направлением.</vt:lpstr>
      <vt:lpstr>Театрализованная деятельность позволяет решать многие педагогические задачи,  касающиеся формирования социально-коммуникативных навыков ребенка.  И, кроме того, положительно влияет на интеллектуальное и художественно-эстетическое развитие.</vt:lpstr>
      <vt:lpstr>                                         Задачи :     1. Создать условия для развития творческой активности детей, участвующих в театральной деятельности.    2. Совершенствовать артистические навыки детей в плане переживания и воплощения образа, а также их исполнительские умения.    3. Формировать у детей простейшие образно-выразительные умения, учить имитировать характерные движения сказочных животных.    4.Обучать детей элементам художественно-образных выразительных средств (интонация, мимика, пантомимика).    5. Активизировать словарь детей, совершенствовать звуковую культуру речи, интонационный строй, диалогическую речь.    6. Формировать опыт социально–коммуникативных навыков поведения, создавать условия для развития творческой активности детей.    7. Познакомить детей с различными видами театра.   8. Развить у детей интерес к театрально-игровой деятельности. </vt:lpstr>
      <vt:lpstr>Для успешной реализации задач по театрализованной деятельности  нами совместно с родителями  организован центр  театрализованной деятельности с учетом требований ФГОС и включает в себя: </vt:lpstr>
      <vt:lpstr>Центр театрализованной деятельности</vt:lpstr>
      <vt:lpstr>Презентация PowerPoint</vt:lpstr>
      <vt:lpstr>С самых ранних лет ребенок стремится к творчеству. Поэтому так важно создать в детском коллективе атмосферу свободного выражения чувств и мыслей, разбудить фантазию детей, попытаться максимально реализовать их способности.  А для этого в группе имеются несколько видов театра:</vt:lpstr>
      <vt:lpstr> </vt:lpstr>
      <vt:lpstr> </vt:lpstr>
      <vt:lpstr>Использование различных видов театра</vt:lpstr>
      <vt:lpstr>Презентация PowerPoint</vt:lpstr>
      <vt:lpstr> </vt:lpstr>
      <vt:lpstr> </vt:lpstr>
      <vt:lpstr> </vt:lpstr>
      <vt:lpstr> </vt:lpstr>
      <vt:lpstr> </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Театрализованная деятельность как средство развития творческих способностей дошкольников.</dc:title>
  <dc:creator>Администратор</dc:creator>
  <cp:lastModifiedBy>Пользователь Windows</cp:lastModifiedBy>
  <cp:revision>80</cp:revision>
  <dcterms:created xsi:type="dcterms:W3CDTF">2017-01-25T14:19:37Z</dcterms:created>
  <dcterms:modified xsi:type="dcterms:W3CDTF">2023-04-04T16:17:20Z</dcterms:modified>
</cp:coreProperties>
</file>