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6" r:id="rId3"/>
    <p:sldId id="278" r:id="rId4"/>
    <p:sldId id="281" r:id="rId5"/>
    <p:sldId id="280" r:id="rId6"/>
    <p:sldId id="284" r:id="rId7"/>
    <p:sldId id="285" r:id="rId8"/>
    <p:sldId id="282" r:id="rId9"/>
    <p:sldId id="286" r:id="rId10"/>
    <p:sldId id="289" r:id="rId11"/>
    <p:sldId id="290" r:id="rId12"/>
    <p:sldId id="291" r:id="rId13"/>
    <p:sldId id="27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F3B64-6B6A-492E-BC59-603100E28BED}" type="datetimeFigureOut">
              <a:rPr lang="ru-RU" smtClean="0"/>
              <a:pPr/>
              <a:t>07.11.2021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6EFB4-AFFB-461D-8B5B-A40D38971BD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B6EFB4-AFFB-461D-8B5B-A40D38971BDD}"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3717032"/>
            <a:ext cx="4968552" cy="2334121"/>
          </a:xfrm>
        </p:spPr>
        <p:txBody>
          <a:body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F96400F1-3370-4E18-8C14-8EE14E31FA46}" type="datetimeFigureOut">
              <a:rPr lang="ru-RU" smtClean="0"/>
              <a:pPr/>
              <a:t>07.11.2021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DFBB57-F7BF-40F0-8359-D483DD3392A4}" type="slidenum">
              <a:rPr lang="ru-RU" smtClean="0"/>
              <a:pPr/>
              <a:t>‹#›</a:t>
            </a:fld>
            <a:endParaRPr lang="ru-RU"/>
          </a:p>
        </p:txBody>
      </p:sp>
      <p:pic>
        <p:nvPicPr>
          <p:cNvPr id="12290" name="Picture 2" descr="брызги краски"/>
          <p:cNvPicPr>
            <a:picLocks noChangeAspect="1" noChangeArrowheads="1"/>
          </p:cNvPicPr>
          <p:nvPr userDrawn="1"/>
        </p:nvPicPr>
        <p:blipFill>
          <a:blip r:embed="rId2" cstate="print"/>
          <a:srcRect/>
          <a:stretch>
            <a:fillRect/>
          </a:stretch>
        </p:blipFill>
        <p:spPr bwMode="auto">
          <a:xfrm>
            <a:off x="0" y="0"/>
            <a:ext cx="4762500" cy="1895476"/>
          </a:xfrm>
          <a:prstGeom prst="rect">
            <a:avLst/>
          </a:prstGeom>
          <a:noFill/>
        </p:spPr>
      </p:pic>
      <p:pic>
        <p:nvPicPr>
          <p:cNvPr id="12292" name="Picture 4" descr="брызги краски"/>
          <p:cNvPicPr>
            <a:picLocks noChangeAspect="1" noChangeArrowheads="1"/>
          </p:cNvPicPr>
          <p:nvPr userDrawn="1"/>
        </p:nvPicPr>
        <p:blipFill>
          <a:blip r:embed="rId2" cstate="print"/>
          <a:srcRect/>
          <a:stretch>
            <a:fillRect/>
          </a:stretch>
        </p:blipFill>
        <p:spPr bwMode="auto">
          <a:xfrm>
            <a:off x="4381500" y="0"/>
            <a:ext cx="4762500" cy="1895476"/>
          </a:xfrm>
          <a:prstGeom prst="rect">
            <a:avLst/>
          </a:prstGeom>
          <a:noFill/>
        </p:spPr>
      </p:pic>
      <p:pic>
        <p:nvPicPr>
          <p:cNvPr id="12294" name="Picture 6" descr="брызги краски"/>
          <p:cNvPicPr>
            <a:picLocks noChangeAspect="1" noChangeArrowheads="1"/>
          </p:cNvPicPr>
          <p:nvPr userDrawn="1"/>
        </p:nvPicPr>
        <p:blipFill>
          <a:blip r:embed="rId3" cstate="print"/>
          <a:srcRect/>
          <a:stretch>
            <a:fillRect/>
          </a:stretch>
        </p:blipFill>
        <p:spPr bwMode="auto">
          <a:xfrm>
            <a:off x="0" y="4829174"/>
            <a:ext cx="4762500" cy="2028826"/>
          </a:xfrm>
          <a:prstGeom prst="rect">
            <a:avLst/>
          </a:prstGeom>
          <a:noFill/>
        </p:spPr>
      </p:pic>
      <p:pic>
        <p:nvPicPr>
          <p:cNvPr id="12300" name="Picture 12" descr="http://kid-info.ru/wp-content/uploads/2012/10/kak-nauchit-rebenka-risovat.jpg"/>
          <p:cNvPicPr>
            <a:picLocks noChangeAspect="1" noChangeArrowheads="1"/>
          </p:cNvPicPr>
          <p:nvPr userDrawn="1"/>
        </p:nvPicPr>
        <p:blipFill>
          <a:blip r:embed="rId4" cstate="print"/>
          <a:srcRect/>
          <a:stretch>
            <a:fillRect/>
          </a:stretch>
        </p:blipFill>
        <p:spPr bwMode="auto">
          <a:xfrm>
            <a:off x="500034" y="1428736"/>
            <a:ext cx="2962588" cy="2203670"/>
          </a:xfrm>
          <a:prstGeom prst="ellipse">
            <a:avLst/>
          </a:prstGeom>
          <a:ln>
            <a:noFill/>
          </a:ln>
          <a:effectLst>
            <a:softEdge rad="112500"/>
          </a:effectLst>
        </p:spPr>
      </p:pic>
      <p:pic>
        <p:nvPicPr>
          <p:cNvPr id="12302" name="Picture 14" descr="http://shkolazhizni.ru/img/content/i111/111865_or.jpg"/>
          <p:cNvPicPr>
            <a:picLocks noChangeAspect="1" noChangeArrowheads="1"/>
          </p:cNvPicPr>
          <p:nvPr userDrawn="1"/>
        </p:nvPicPr>
        <p:blipFill>
          <a:blip r:embed="rId5" cstate="print"/>
          <a:srcRect/>
          <a:stretch>
            <a:fillRect/>
          </a:stretch>
        </p:blipFill>
        <p:spPr bwMode="auto">
          <a:xfrm>
            <a:off x="5715008" y="1428736"/>
            <a:ext cx="3011048" cy="2141609"/>
          </a:xfrm>
          <a:prstGeom prst="ellipse">
            <a:avLst/>
          </a:prstGeom>
          <a:ln>
            <a:noFill/>
          </a:ln>
          <a:effectLst>
            <a:softEdge rad="112500"/>
          </a:effectLst>
        </p:spPr>
      </p:pic>
      <p:sp>
        <p:nvSpPr>
          <p:cNvPr id="17" name="Овал 16"/>
          <p:cNvSpPr/>
          <p:nvPr userDrawn="1"/>
        </p:nvSpPr>
        <p:spPr>
          <a:xfrm>
            <a:off x="285720" y="3714752"/>
            <a:ext cx="3249480"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304" name="Picture 16" descr="http://skarvit.ru/wp-content/uploads/2013/06/originnal_18322caffafb8d77c388c2a96f389d3b.jpg"/>
          <p:cNvPicPr>
            <a:picLocks noChangeAspect="1" noChangeArrowheads="1"/>
          </p:cNvPicPr>
          <p:nvPr userDrawn="1"/>
        </p:nvPicPr>
        <p:blipFill>
          <a:blip r:embed="rId6" cstate="print"/>
          <a:srcRect/>
          <a:stretch>
            <a:fillRect/>
          </a:stretch>
        </p:blipFill>
        <p:spPr bwMode="auto">
          <a:xfrm>
            <a:off x="357158" y="3714752"/>
            <a:ext cx="3170066" cy="2107874"/>
          </a:xfrm>
          <a:prstGeom prst="ellipse">
            <a:avLst/>
          </a:prstGeom>
          <a:ln>
            <a:noFill/>
          </a:ln>
          <a:effectLst>
            <a:softEdge rad="112500"/>
          </a:effectLst>
        </p:spPr>
      </p:pic>
      <p:pic>
        <p:nvPicPr>
          <p:cNvPr id="23" name="Picture 6" descr="брызги краски"/>
          <p:cNvPicPr>
            <a:picLocks noChangeAspect="1" noChangeArrowheads="1"/>
          </p:cNvPicPr>
          <p:nvPr userDrawn="1"/>
        </p:nvPicPr>
        <p:blipFill>
          <a:blip r:embed="rId3" cstate="print"/>
          <a:srcRect/>
          <a:stretch>
            <a:fillRect/>
          </a:stretch>
        </p:blipFill>
        <p:spPr bwMode="auto">
          <a:xfrm>
            <a:off x="4139952" y="4829174"/>
            <a:ext cx="4762500" cy="2028826"/>
          </a:xfrm>
          <a:prstGeom prst="rect">
            <a:avLst/>
          </a:prstGeom>
          <a:noFill/>
        </p:spPr>
      </p:pic>
      <p:sp>
        <p:nvSpPr>
          <p:cNvPr id="18" name="Овал 17"/>
          <p:cNvSpPr/>
          <p:nvPr userDrawn="1"/>
        </p:nvSpPr>
        <p:spPr>
          <a:xfrm>
            <a:off x="331912" y="1438260"/>
            <a:ext cx="3249480"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userDrawn="1"/>
        </p:nvSpPr>
        <p:spPr>
          <a:xfrm>
            <a:off x="5572132" y="1357298"/>
            <a:ext cx="3249480"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8" name="Picture 10" descr="http://www.r46.ru/images/festival_logo.png"/>
          <p:cNvPicPr>
            <a:picLocks noChangeAspect="1" noChangeArrowheads="1"/>
          </p:cNvPicPr>
          <p:nvPr userDrawn="1"/>
        </p:nvPicPr>
        <p:blipFill>
          <a:blip r:embed="rId7" cstate="print"/>
          <a:srcRect/>
          <a:stretch>
            <a:fillRect/>
          </a:stretch>
        </p:blipFill>
        <p:spPr bwMode="auto">
          <a:xfrm>
            <a:off x="3286116" y="1643050"/>
            <a:ext cx="2489696" cy="254850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6400F1-3370-4E18-8C14-8EE14E31FA46}" type="datetimeFigureOut">
              <a:rPr lang="ru-RU" smtClean="0"/>
              <a:pPr/>
              <a:t>07.11.2021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DFBB57-F7BF-40F0-8359-D483DD3392A4}" type="slidenum">
              <a:rPr lang="ru-RU" smtClean="0"/>
              <a:pPr/>
              <a:t>‹#›</a:t>
            </a:fld>
            <a:endParaRPr lang="ru-RU"/>
          </a:p>
        </p:txBody>
      </p:sp>
      <p:pic>
        <p:nvPicPr>
          <p:cNvPr id="5122" name="Picture 2" descr="брызги краски"/>
          <p:cNvPicPr>
            <a:picLocks noChangeAspect="1" noChangeArrowheads="1"/>
          </p:cNvPicPr>
          <p:nvPr userDrawn="1"/>
        </p:nvPicPr>
        <p:blipFill>
          <a:blip r:embed="rId2" cstate="print"/>
          <a:srcRect/>
          <a:stretch>
            <a:fillRect/>
          </a:stretch>
        </p:blipFill>
        <p:spPr bwMode="auto">
          <a:xfrm>
            <a:off x="0" y="0"/>
            <a:ext cx="4762500" cy="1895476"/>
          </a:xfrm>
          <a:prstGeom prst="rect">
            <a:avLst/>
          </a:prstGeom>
          <a:noFill/>
        </p:spPr>
      </p:pic>
      <p:pic>
        <p:nvPicPr>
          <p:cNvPr id="5124" name="Picture 4" descr="брызги краски"/>
          <p:cNvPicPr>
            <a:picLocks noChangeAspect="1" noChangeArrowheads="1"/>
          </p:cNvPicPr>
          <p:nvPr userDrawn="1"/>
        </p:nvPicPr>
        <p:blipFill>
          <a:blip r:embed="rId2" cstate="print"/>
          <a:srcRect/>
          <a:stretch>
            <a:fillRect/>
          </a:stretch>
        </p:blipFill>
        <p:spPr bwMode="auto">
          <a:xfrm>
            <a:off x="4499992" y="0"/>
            <a:ext cx="4762500" cy="1895476"/>
          </a:xfrm>
          <a:prstGeom prst="rect">
            <a:avLst/>
          </a:prstGeom>
          <a:noFill/>
        </p:spPr>
      </p:pic>
      <p:pic>
        <p:nvPicPr>
          <p:cNvPr id="5126" name="Picture 6" descr="брызги краски"/>
          <p:cNvPicPr>
            <a:picLocks noChangeAspect="1" noChangeArrowheads="1"/>
          </p:cNvPicPr>
          <p:nvPr userDrawn="1"/>
        </p:nvPicPr>
        <p:blipFill>
          <a:blip r:embed="rId3" cstate="print"/>
          <a:srcRect/>
          <a:stretch>
            <a:fillRect/>
          </a:stretch>
        </p:blipFill>
        <p:spPr bwMode="auto">
          <a:xfrm>
            <a:off x="0" y="4829174"/>
            <a:ext cx="4762500" cy="2028826"/>
          </a:xfrm>
          <a:prstGeom prst="rect">
            <a:avLst/>
          </a:prstGeom>
          <a:noFill/>
        </p:spPr>
      </p:pic>
      <p:pic>
        <p:nvPicPr>
          <p:cNvPr id="5128" name="Picture 8" descr="брызги краски"/>
          <p:cNvPicPr>
            <a:picLocks noChangeAspect="1" noChangeArrowheads="1"/>
          </p:cNvPicPr>
          <p:nvPr userDrawn="1"/>
        </p:nvPicPr>
        <p:blipFill>
          <a:blip r:embed="rId3" cstate="print"/>
          <a:srcRect/>
          <a:stretch>
            <a:fillRect/>
          </a:stretch>
        </p:blipFill>
        <p:spPr bwMode="auto">
          <a:xfrm>
            <a:off x="4381500" y="4829174"/>
            <a:ext cx="4762500" cy="2028826"/>
          </a:xfrm>
          <a:prstGeom prst="rect">
            <a:avLst/>
          </a:prstGeom>
          <a:noFill/>
        </p:spPr>
      </p:pic>
      <p:pic>
        <p:nvPicPr>
          <p:cNvPr id="5130" name="Picture 10" descr="политра"/>
          <p:cNvPicPr>
            <a:picLocks noChangeAspect="1" noChangeArrowheads="1"/>
          </p:cNvPicPr>
          <p:nvPr userDrawn="1"/>
        </p:nvPicPr>
        <p:blipFill>
          <a:blip r:embed="rId4" cstate="print"/>
          <a:srcRect/>
          <a:stretch>
            <a:fillRect/>
          </a:stretch>
        </p:blipFill>
        <p:spPr bwMode="auto">
          <a:xfrm>
            <a:off x="6876256" y="4293096"/>
            <a:ext cx="2016224" cy="2036590"/>
          </a:xfrm>
          <a:prstGeom prst="rect">
            <a:avLst/>
          </a:prstGeom>
          <a:noFill/>
        </p:spPr>
      </p:pic>
      <p:sp>
        <p:nvSpPr>
          <p:cNvPr id="10" name="Прямоугольник 9"/>
          <p:cNvSpPr/>
          <p:nvPr userDrawn="1"/>
        </p:nvSpPr>
        <p:spPr>
          <a:xfrm>
            <a:off x="0" y="0"/>
            <a:ext cx="9144000" cy="6858000"/>
          </a:xfrm>
          <a:prstGeom prst="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400F1-3370-4E18-8C14-8EE14E31FA46}" type="datetimeFigureOut">
              <a:rPr lang="ru-RU" smtClean="0"/>
              <a:pPr/>
              <a:t>07.11.2021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FBB57-F7BF-40F0-8359-D483DD3392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subTitle" idx="4294967295"/>
          </p:nvPr>
        </p:nvSpPr>
        <p:spPr>
          <a:xfrm>
            <a:off x="4130425" y="5274639"/>
            <a:ext cx="4906071" cy="1340768"/>
          </a:xfrm>
        </p:spPr>
        <p:txBody>
          <a:bodyPr>
            <a:normAutofit/>
          </a:bodyPr>
          <a:lstStyle/>
          <a:p>
            <a:pPr algn="ctr">
              <a:buNone/>
            </a:pPr>
            <a:r>
              <a:rPr lang="ru-RU" sz="2400" b="1" dirty="0" smtClean="0">
                <a:latin typeface="Times New Roman" panose="02020603050405020304" pitchFamily="18" charset="0"/>
                <a:cs typeface="Times New Roman" panose="02020603050405020304" pitchFamily="18" charset="0"/>
              </a:rPr>
              <a:t>Подготовила воспитатель: Дронова Н.Г.</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39952" y="3429000"/>
            <a:ext cx="4752528" cy="707886"/>
          </a:xfrm>
          <a:prstGeom prst="rect">
            <a:avLst/>
          </a:prstGeom>
        </p:spPr>
        <p:txBody>
          <a:bodyPr wrap="square">
            <a:spAutoFit/>
          </a:bodyPr>
          <a:lstStyle/>
          <a:p>
            <a:pPr algn="ctr"/>
            <a:endParaRPr lang="ru-RU" sz="4000" dirty="0"/>
          </a:p>
        </p:txBody>
      </p:sp>
      <p:sp>
        <p:nvSpPr>
          <p:cNvPr id="6" name="Прямоугольник 5"/>
          <p:cNvSpPr/>
          <p:nvPr/>
        </p:nvSpPr>
        <p:spPr>
          <a:xfrm>
            <a:off x="1187624" y="692696"/>
            <a:ext cx="7272808" cy="4339650"/>
          </a:xfrm>
          <a:prstGeom prst="rect">
            <a:avLst/>
          </a:prstGeom>
        </p:spPr>
        <p:txBody>
          <a:bodyPr wrap="square">
            <a:spAutoFit/>
          </a:bodyPr>
          <a:lstStyle/>
          <a:p>
            <a:pPr algn="ctr"/>
            <a:r>
              <a:rPr lang="ru-RU" altLang="ru-RU" sz="2000" b="1" dirty="0" smtClean="0">
                <a:latin typeface="Times New Roman" pitchFamily="18" charset="0"/>
                <a:cs typeface="Times New Roman" pitchFamily="18" charset="0"/>
              </a:rPr>
              <a:t>МДОАУ « Детский сад№48 «Гномик»г.Орска</a:t>
            </a:r>
          </a:p>
          <a:p>
            <a:pPr algn="ctr"/>
            <a:endParaRPr lang="ru-RU" altLang="ru-RU" sz="2800" b="1" dirty="0" smtClean="0">
              <a:solidFill>
                <a:schemeClr val="accent1">
                  <a:lumMod val="75000"/>
                </a:schemeClr>
              </a:solidFill>
              <a:latin typeface="Times New Roman" pitchFamily="18" charset="0"/>
              <a:cs typeface="Times New Roman" pitchFamily="18" charset="0"/>
            </a:endParaRPr>
          </a:p>
          <a:p>
            <a:pPr algn="ctr"/>
            <a:endParaRPr lang="ru-RU" altLang="ru-RU" sz="2800" b="1" dirty="0" smtClean="0">
              <a:solidFill>
                <a:schemeClr val="accent1">
                  <a:lumMod val="75000"/>
                </a:schemeClr>
              </a:solidFill>
              <a:latin typeface="Times New Roman" pitchFamily="18" charset="0"/>
              <a:cs typeface="Times New Roman" pitchFamily="18" charset="0"/>
            </a:endParaRPr>
          </a:p>
          <a:p>
            <a:pPr algn="ctr"/>
            <a:endParaRPr lang="ru-RU" altLang="ru-RU" sz="2800" b="1" dirty="0" smtClean="0">
              <a:solidFill>
                <a:schemeClr val="accent1">
                  <a:lumMod val="75000"/>
                </a:schemeClr>
              </a:solidFill>
              <a:latin typeface="Times New Roman" pitchFamily="18" charset="0"/>
              <a:cs typeface="Times New Roman" pitchFamily="18" charset="0"/>
            </a:endParaRPr>
          </a:p>
          <a:p>
            <a:pPr algn="ctr"/>
            <a:endParaRPr lang="ru-RU" altLang="ru-RU" sz="2800" b="1" dirty="0" smtClean="0">
              <a:solidFill>
                <a:schemeClr val="accent1">
                  <a:lumMod val="75000"/>
                </a:schemeClr>
              </a:solidFill>
              <a:latin typeface="Times New Roman" pitchFamily="18" charset="0"/>
              <a:cs typeface="Times New Roman" pitchFamily="18" charset="0"/>
            </a:endParaRPr>
          </a:p>
          <a:p>
            <a:pPr algn="ctr"/>
            <a:endParaRPr lang="ru-RU" altLang="ru-RU" sz="2800" b="1" dirty="0" smtClean="0">
              <a:solidFill>
                <a:schemeClr val="accent1">
                  <a:lumMod val="75000"/>
                </a:schemeClr>
              </a:solidFill>
              <a:latin typeface="Times New Roman" pitchFamily="18" charset="0"/>
              <a:cs typeface="Times New Roman" pitchFamily="18" charset="0"/>
            </a:endParaRPr>
          </a:p>
          <a:p>
            <a:pPr algn="ctr"/>
            <a:endParaRPr lang="ru-RU" altLang="ru-RU" sz="2800" b="1" dirty="0" smtClean="0">
              <a:solidFill>
                <a:schemeClr val="accent1">
                  <a:lumMod val="75000"/>
                </a:schemeClr>
              </a:solidFill>
              <a:latin typeface="Times New Roman" pitchFamily="18" charset="0"/>
              <a:cs typeface="Times New Roman" pitchFamily="18" charset="0"/>
            </a:endParaRPr>
          </a:p>
          <a:p>
            <a:pPr algn="ctr"/>
            <a:r>
              <a:rPr lang="ru-RU" altLang="ru-RU" sz="2800" b="1" dirty="0" smtClean="0">
                <a:solidFill>
                  <a:schemeClr val="accent1">
                    <a:lumMod val="75000"/>
                  </a:schemeClr>
                </a:solidFill>
                <a:latin typeface="Times New Roman" pitchFamily="18" charset="0"/>
                <a:cs typeface="Times New Roman" pitchFamily="18" charset="0"/>
              </a:rPr>
              <a:t>        </a:t>
            </a:r>
            <a:r>
              <a:rPr lang="ru-RU" altLang="ru-RU" sz="2800" b="1" dirty="0" smtClean="0">
                <a:solidFill>
                  <a:schemeClr val="accent1">
                    <a:lumMod val="75000"/>
                  </a:schemeClr>
                </a:solidFill>
                <a:latin typeface="Times New Roman" pitchFamily="18" charset="0"/>
                <a:cs typeface="Times New Roman" pitchFamily="18" charset="0"/>
              </a:rPr>
              <a:t>   </a:t>
            </a:r>
            <a:r>
              <a:rPr lang="ru-RU" altLang="ru-RU" sz="2000" b="1" dirty="0" smtClean="0">
                <a:solidFill>
                  <a:schemeClr val="accent1">
                    <a:lumMod val="75000"/>
                  </a:schemeClr>
                </a:solidFill>
                <a:latin typeface="Times New Roman" pitchFamily="18" charset="0"/>
                <a:cs typeface="Times New Roman" pitchFamily="18" charset="0"/>
              </a:rPr>
              <a:t>Дидактическая </a:t>
            </a:r>
            <a:r>
              <a:rPr lang="ru-RU" altLang="ru-RU" sz="2000" b="1" dirty="0" smtClean="0">
                <a:solidFill>
                  <a:schemeClr val="accent1">
                    <a:lumMod val="75000"/>
                  </a:schemeClr>
                </a:solidFill>
                <a:latin typeface="Times New Roman" pitchFamily="18" charset="0"/>
                <a:cs typeface="Times New Roman" pitchFamily="18" charset="0"/>
              </a:rPr>
              <a:t>игра </a:t>
            </a:r>
          </a:p>
          <a:p>
            <a:pPr algn="ctr"/>
            <a:r>
              <a:rPr lang="ru-RU" altLang="ru-RU" sz="2000" b="1" dirty="0" smtClean="0">
                <a:solidFill>
                  <a:schemeClr val="accent1">
                    <a:lumMod val="75000"/>
                  </a:schemeClr>
                </a:solidFill>
                <a:latin typeface="Times New Roman" pitchFamily="18" charset="0"/>
                <a:cs typeface="Times New Roman" pitchFamily="18" charset="0"/>
              </a:rPr>
              <a:t>    </a:t>
            </a:r>
            <a:r>
              <a:rPr lang="ru-RU" altLang="ru-RU" sz="2000" b="1" dirty="0" smtClean="0">
                <a:solidFill>
                  <a:schemeClr val="accent1">
                    <a:lumMod val="75000"/>
                  </a:schemeClr>
                </a:solidFill>
                <a:latin typeface="Times New Roman" pitchFamily="18" charset="0"/>
                <a:cs typeface="Times New Roman" pitchFamily="18" charset="0"/>
              </a:rPr>
              <a:t>            для </a:t>
            </a:r>
            <a:r>
              <a:rPr lang="ru-RU" altLang="ru-RU" sz="2000" b="1" dirty="0" smtClean="0">
                <a:solidFill>
                  <a:schemeClr val="accent1">
                    <a:lumMod val="75000"/>
                  </a:schemeClr>
                </a:solidFill>
                <a:latin typeface="Times New Roman" pitchFamily="18" charset="0"/>
                <a:cs typeface="Times New Roman" pitchFamily="18" charset="0"/>
              </a:rPr>
              <a:t>детей дошкольного возраста </a:t>
            </a:r>
          </a:p>
          <a:p>
            <a:pPr algn="ctr"/>
            <a:r>
              <a:rPr lang="ru-RU" altLang="ru-RU" sz="2000" b="1" dirty="0" smtClean="0">
                <a:solidFill>
                  <a:schemeClr val="accent1">
                    <a:lumMod val="75000"/>
                  </a:schemeClr>
                </a:solidFill>
                <a:latin typeface="Times New Roman" pitchFamily="18" charset="0"/>
                <a:cs typeface="Times New Roman" pitchFamily="18" charset="0"/>
              </a:rPr>
              <a:t>    </a:t>
            </a:r>
            <a:r>
              <a:rPr lang="ru-RU" altLang="ru-RU" sz="2000" b="1" dirty="0" smtClean="0">
                <a:solidFill>
                  <a:schemeClr val="accent1">
                    <a:lumMod val="75000"/>
                  </a:schemeClr>
                </a:solidFill>
                <a:latin typeface="Times New Roman" pitchFamily="18" charset="0"/>
                <a:cs typeface="Times New Roman" pitchFamily="18" charset="0"/>
              </a:rPr>
              <a:t>        по </a:t>
            </a:r>
            <a:r>
              <a:rPr lang="ru-RU" altLang="ru-RU" sz="2000" b="1" dirty="0" err="1" smtClean="0">
                <a:solidFill>
                  <a:schemeClr val="accent1">
                    <a:lumMod val="75000"/>
                  </a:schemeClr>
                </a:solidFill>
                <a:latin typeface="Times New Roman" pitchFamily="18" charset="0"/>
                <a:cs typeface="Times New Roman" pitchFamily="18" charset="0"/>
              </a:rPr>
              <a:t>изодеятельности</a:t>
            </a:r>
            <a:endParaRPr lang="ru-RU" altLang="ru-RU" sz="2000" b="1" dirty="0" smtClean="0">
              <a:solidFill>
                <a:schemeClr val="accent1">
                  <a:lumMod val="75000"/>
                </a:schemeClr>
              </a:solidFill>
              <a:latin typeface="Times New Roman" pitchFamily="18" charset="0"/>
              <a:cs typeface="Times New Roman" pitchFamily="18" charset="0"/>
            </a:endParaRPr>
          </a:p>
          <a:p>
            <a:pPr algn="ctr"/>
            <a:r>
              <a:rPr lang="ru-RU" altLang="ru-RU" sz="2000" b="1" dirty="0" smtClean="0">
                <a:solidFill>
                  <a:schemeClr val="accent1">
                    <a:lumMod val="75000"/>
                  </a:schemeClr>
                </a:solidFill>
                <a:latin typeface="Times New Roman" pitchFamily="18" charset="0"/>
                <a:cs typeface="Times New Roman" pitchFamily="18" charset="0"/>
              </a:rPr>
              <a:t>              «Собери гусеницу»</a:t>
            </a:r>
            <a:endParaRPr lang="ru-RU" altLang="ru-RU" sz="2000"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2" descr="82745c3dae3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20272" y="1844824"/>
            <a:ext cx="1944688" cy="1704975"/>
          </a:xfrm>
          <a:prstGeom prst="rect">
            <a:avLst/>
          </a:prstGeom>
          <a:noFill/>
          <a:ln w="9525">
            <a:noFill/>
            <a:miter lim="800000"/>
            <a:headEnd/>
            <a:tailEnd/>
          </a:ln>
        </p:spPr>
      </p:pic>
      <p:sp>
        <p:nvSpPr>
          <p:cNvPr id="14340" name="Прямоугольник 1"/>
          <p:cNvSpPr>
            <a:spLocks noChangeArrowheads="1"/>
          </p:cNvSpPr>
          <p:nvPr/>
        </p:nvSpPr>
        <p:spPr bwMode="auto">
          <a:xfrm>
            <a:off x="838200" y="304800"/>
            <a:ext cx="6614120" cy="2585323"/>
          </a:xfrm>
          <a:prstGeom prst="rect">
            <a:avLst/>
          </a:prstGeom>
          <a:noFill/>
          <a:ln w="9525">
            <a:noFill/>
            <a:miter lim="800000"/>
            <a:headEnd/>
            <a:tailEnd/>
          </a:ln>
        </p:spPr>
        <p:txBody>
          <a:bodyPr wrap="square">
            <a:spAutoFit/>
          </a:bodyPr>
          <a:lstStyle/>
          <a:p>
            <a:pPr algn="ctr" eaLnBrk="1" hangingPunct="1"/>
            <a:r>
              <a:rPr lang="ru-RU" altLang="ru-RU" sz="2000" b="1" i="1" dirty="0">
                <a:solidFill>
                  <a:srgbClr val="000000"/>
                </a:solidFill>
                <a:latin typeface="Times New Roman" pitchFamily="18" charset="0"/>
                <a:cs typeface="Times New Roman" pitchFamily="18" charset="0"/>
              </a:rPr>
              <a:t>Дидактическая игра </a:t>
            </a:r>
            <a:r>
              <a:rPr lang="ru-RU" altLang="ru-RU" sz="2000" b="1" i="1" dirty="0" smtClean="0">
                <a:solidFill>
                  <a:srgbClr val="000000"/>
                </a:solidFill>
                <a:latin typeface="Times New Roman" pitchFamily="18" charset="0"/>
                <a:cs typeface="Times New Roman" pitchFamily="18" charset="0"/>
              </a:rPr>
              <a:t>«Собери букет»</a:t>
            </a:r>
            <a:endParaRPr lang="ru-RU" altLang="ru-RU" sz="1600" dirty="0">
              <a:solidFill>
                <a:srgbClr val="000000"/>
              </a:solidFill>
              <a:latin typeface="Times New Roman" pitchFamily="18" charset="0"/>
              <a:cs typeface="Times New Roman" pitchFamily="18" charset="0"/>
            </a:endParaRPr>
          </a:p>
          <a:p>
            <a:pPr algn="ctr" eaLnBrk="1" hangingPunct="1"/>
            <a:r>
              <a:rPr lang="ru-RU" altLang="ru-RU" u="sng" dirty="0">
                <a:solidFill>
                  <a:srgbClr val="000000"/>
                </a:solidFill>
                <a:latin typeface="Times New Roman" pitchFamily="18" charset="0"/>
                <a:cs typeface="Times New Roman" pitchFamily="18" charset="0"/>
              </a:rPr>
              <a:t>Цель:</a:t>
            </a:r>
            <a:r>
              <a:rPr lang="ru-RU" altLang="ru-RU" dirty="0">
                <a:solidFill>
                  <a:srgbClr val="000000"/>
                </a:solidFill>
                <a:latin typeface="Times New Roman" pitchFamily="18" charset="0"/>
                <a:cs typeface="Times New Roman" pitchFamily="18" charset="0"/>
              </a:rPr>
              <a:t> закрепить знания детей о холодных и тёплых цветах.</a:t>
            </a:r>
            <a:r>
              <a:rPr lang="ru-RU" altLang="ru-RU" b="1" dirty="0">
                <a:solidFill>
                  <a:srgbClr val="000000"/>
                </a:solidFill>
                <a:latin typeface="Times New Roman" pitchFamily="18" charset="0"/>
                <a:cs typeface="Times New Roman" pitchFamily="18" charset="0"/>
              </a:rPr>
              <a:t> </a:t>
            </a:r>
          </a:p>
          <a:p>
            <a:pPr algn="ctr" eaLnBrk="1" hangingPunct="1"/>
            <a:endParaRPr lang="ru-RU" altLang="ru-RU" sz="1600" dirty="0">
              <a:solidFill>
                <a:srgbClr val="000000"/>
              </a:solidFill>
              <a:latin typeface="Times New Roman" pitchFamily="18" charset="0"/>
              <a:cs typeface="Times New Roman" pitchFamily="18" charset="0"/>
            </a:endParaRPr>
          </a:p>
          <a:p>
            <a:pPr algn="ctr"/>
            <a:r>
              <a:rPr lang="ru-RU" altLang="ru-RU" u="sng" dirty="0">
                <a:solidFill>
                  <a:srgbClr val="000000"/>
                </a:solidFill>
                <a:latin typeface="Times New Roman" pitchFamily="18" charset="0"/>
                <a:cs typeface="Times New Roman" pitchFamily="18" charset="0"/>
              </a:rPr>
              <a:t>Ход игры:</a:t>
            </a:r>
            <a:r>
              <a:rPr lang="ru-RU" altLang="ru-RU" dirty="0">
                <a:solidFill>
                  <a:srgbClr val="000000"/>
                </a:solidFill>
                <a:latin typeface="Times New Roman" pitchFamily="18" charset="0"/>
                <a:cs typeface="Times New Roman" pitchFamily="18" charset="0"/>
              </a:rPr>
              <a:t> </a:t>
            </a:r>
            <a:r>
              <a:rPr lang="ru-RU" dirty="0" smtClean="0"/>
              <a:t> </a:t>
            </a:r>
            <a:r>
              <a:rPr lang="ru-RU" dirty="0" smtClean="0">
                <a:latin typeface="Times New Roman" pitchFamily="18" charset="0"/>
                <a:cs typeface="Times New Roman" pitchFamily="18" charset="0"/>
              </a:rPr>
              <a:t>Детям необходимо составить цветок из любимых цветов Солнышка, то есть из теплых солнечных оттенков; и любимых цветов Снеговика - синего, голубого, фиолетового. </a:t>
            </a:r>
            <a:r>
              <a:rPr lang="ru-RU" altLang="ru-RU" dirty="0" smtClean="0">
                <a:solidFill>
                  <a:srgbClr val="000000"/>
                </a:solidFill>
                <a:latin typeface="Times New Roman" pitchFamily="18" charset="0"/>
                <a:cs typeface="Times New Roman" pitchFamily="18" charset="0"/>
              </a:rPr>
              <a:t>Участники </a:t>
            </a:r>
            <a:r>
              <a:rPr lang="ru-RU" altLang="ru-RU" dirty="0">
                <a:solidFill>
                  <a:srgbClr val="000000"/>
                </a:solidFill>
                <a:latin typeface="Times New Roman" pitchFamily="18" charset="0"/>
                <a:cs typeface="Times New Roman" pitchFamily="18" charset="0"/>
              </a:rPr>
              <a:t>самостоятельно выбирают кружочки с холодными и </a:t>
            </a:r>
            <a:r>
              <a:rPr lang="ru-RU" altLang="ru-RU" dirty="0" smtClean="0">
                <a:solidFill>
                  <a:srgbClr val="000000"/>
                </a:solidFill>
                <a:latin typeface="Times New Roman" pitchFamily="18" charset="0"/>
                <a:cs typeface="Times New Roman" pitchFamily="18" charset="0"/>
              </a:rPr>
              <a:t>тёплыми цветами и раскладывают вокруг соответствующих картинок.</a:t>
            </a:r>
            <a:endParaRPr lang="ru-RU" altLang="ru-RU" sz="1600" dirty="0">
              <a:solidFill>
                <a:srgbClr val="0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2368302" y="2924944"/>
            <a:ext cx="4177345"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Рисунок 4"/>
          <p:cNvPicPr>
            <a:picLocks noChangeAspect="1" noChangeArrowheads="1"/>
          </p:cNvPicPr>
          <p:nvPr/>
        </p:nvPicPr>
        <p:blipFill>
          <a:blip r:embed="rId2" cstate="print"/>
          <a:srcRect/>
          <a:stretch>
            <a:fillRect/>
          </a:stretch>
        </p:blipFill>
        <p:spPr bwMode="auto">
          <a:xfrm>
            <a:off x="5652120" y="620688"/>
            <a:ext cx="2520752" cy="2203858"/>
          </a:xfrm>
          <a:prstGeom prst="rect">
            <a:avLst/>
          </a:prstGeom>
          <a:noFill/>
          <a:ln w="9525">
            <a:noFill/>
            <a:miter lim="800000"/>
            <a:headEnd/>
            <a:tailEnd/>
          </a:ln>
        </p:spPr>
      </p:pic>
      <p:pic>
        <p:nvPicPr>
          <p:cNvPr id="15366" name="Рисунок 5"/>
          <p:cNvPicPr>
            <a:picLocks noChangeAspect="1" noChangeArrowheads="1"/>
          </p:cNvPicPr>
          <p:nvPr/>
        </p:nvPicPr>
        <p:blipFill>
          <a:blip r:embed="rId2" cstate="print"/>
          <a:srcRect/>
          <a:stretch>
            <a:fillRect/>
          </a:stretch>
        </p:blipFill>
        <p:spPr bwMode="auto">
          <a:xfrm>
            <a:off x="731838" y="4160680"/>
            <a:ext cx="2327994" cy="2035333"/>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55576" y="404664"/>
            <a:ext cx="4080197" cy="302433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427984" y="3212976"/>
            <a:ext cx="4177344" cy="30963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76200" y="1635125"/>
            <a:ext cx="8763000" cy="4156075"/>
          </a:xfrm>
          <a:prstGeom prst="rect">
            <a:avLst/>
          </a:prstGeom>
          <a:noFill/>
          <a:ln w="9525">
            <a:noFill/>
            <a:miter lim="800000"/>
            <a:headEnd/>
            <a:tailEnd/>
          </a:ln>
        </p:spPr>
        <p:txBody>
          <a:bodyPr anchor="ctr">
            <a:spAutoFit/>
          </a:bodyPr>
          <a:lstStyle/>
          <a:p>
            <a:pPr eaLnBrk="1" hangingPunct="1">
              <a:tabLst>
                <a:tab pos="457200" algn="l"/>
              </a:tabLst>
            </a:pPr>
            <a:r>
              <a:rPr lang="ru-RU" altLang="ru-RU" sz="2400" b="1">
                <a:solidFill>
                  <a:srgbClr val="0033CC"/>
                </a:solidFill>
                <a:latin typeface="Comic Sans MS" pitchFamily="66" charset="0"/>
              </a:rPr>
              <a:t>     цветовое решение будет соответствовать                              поставленной изобразительной задаче;</a:t>
            </a:r>
          </a:p>
          <a:p>
            <a:pPr eaLnBrk="1" hangingPunct="1">
              <a:tabLst>
                <a:tab pos="457200" algn="l"/>
              </a:tabLst>
            </a:pPr>
            <a:r>
              <a:rPr lang="ru-RU" altLang="ru-RU" sz="2400" b="1">
                <a:solidFill>
                  <a:srgbClr val="0033CC"/>
                </a:solidFill>
                <a:latin typeface="Comic Sans MS" pitchFamily="66" charset="0"/>
              </a:rPr>
              <a:t>     цветовые соотношения будут  близки к реальным;</a:t>
            </a:r>
          </a:p>
          <a:p>
            <a:pPr eaLnBrk="1" hangingPunct="1">
              <a:tabLst>
                <a:tab pos="457200" algn="l"/>
              </a:tabLst>
            </a:pPr>
            <a:r>
              <a:rPr lang="ru-RU" altLang="ru-RU" sz="2400" b="1">
                <a:solidFill>
                  <a:srgbClr val="0033CC"/>
                </a:solidFill>
                <a:latin typeface="Comic Sans MS" pitchFamily="66" charset="0"/>
              </a:rPr>
              <a:t>     в цветовых соотношениях образа будут </a:t>
            </a:r>
          </a:p>
          <a:p>
            <a:pPr eaLnBrk="1" hangingPunct="1">
              <a:tabLst>
                <a:tab pos="457200" algn="l"/>
              </a:tabLst>
            </a:pPr>
            <a:r>
              <a:rPr lang="ru-RU" altLang="ru-RU" sz="2400" b="1">
                <a:solidFill>
                  <a:srgbClr val="0033CC"/>
                </a:solidFill>
                <a:latin typeface="Comic Sans MS" pitchFamily="66" charset="0"/>
              </a:rPr>
              <a:t>присутствовать элементы фантазии;</a:t>
            </a:r>
          </a:p>
          <a:p>
            <a:pPr eaLnBrk="1" hangingPunct="1">
              <a:tabLst>
                <a:tab pos="457200" algn="l"/>
              </a:tabLst>
            </a:pPr>
            <a:r>
              <a:rPr lang="ru-RU" altLang="ru-RU" sz="2400" b="1">
                <a:solidFill>
                  <a:srgbClr val="0033CC"/>
                </a:solidFill>
                <a:latin typeface="Comic Sans MS" pitchFamily="66" charset="0"/>
              </a:rPr>
              <a:t>    дети должны использовать в рисунках различные оттенки цвета;</a:t>
            </a:r>
          </a:p>
          <a:p>
            <a:pPr eaLnBrk="1" hangingPunct="1">
              <a:tabLst>
                <a:tab pos="457200" algn="l"/>
              </a:tabLst>
            </a:pPr>
            <a:r>
              <a:rPr lang="ru-RU" altLang="ru-RU" sz="2400" b="1">
                <a:solidFill>
                  <a:srgbClr val="0033CC"/>
                </a:solidFill>
                <a:latin typeface="Comic Sans MS" pitchFamily="66" charset="0"/>
              </a:rPr>
              <a:t>    дети должны овладеть правильной техникой работы с художественными материалами</a:t>
            </a:r>
            <a:r>
              <a:rPr lang="ru-RU" altLang="ru-RU" sz="2400">
                <a:solidFill>
                  <a:srgbClr val="0033CC"/>
                </a:solidFill>
                <a:latin typeface="Comic Sans MS" pitchFamily="66" charset="0"/>
              </a:rPr>
              <a:t>.</a:t>
            </a:r>
          </a:p>
          <a:p>
            <a:pPr eaLnBrk="1" hangingPunct="1">
              <a:tabLst>
                <a:tab pos="457200" algn="l"/>
              </a:tabLst>
            </a:pPr>
            <a:r>
              <a:rPr lang="ru-RU" altLang="ru-RU" b="1">
                <a:solidFill>
                  <a:srgbClr val="0033CC"/>
                </a:solidFill>
              </a:rPr>
              <a:t>        </a:t>
            </a:r>
            <a:r>
              <a:rPr lang="ru-RU" altLang="ru-RU" sz="2400" b="1">
                <a:solidFill>
                  <a:srgbClr val="0033CC"/>
                </a:solidFill>
                <a:latin typeface="Comic Sans MS" pitchFamily="66" charset="0"/>
              </a:rPr>
              <a:t>дети должны будут уметь передавать насыщенность</a:t>
            </a:r>
            <a:r>
              <a:rPr lang="ru-RU" altLang="ru-RU" sz="2400">
                <a:latin typeface="Comic Sans MS" pitchFamily="66" charset="0"/>
              </a:rPr>
              <a:t> </a:t>
            </a:r>
            <a:r>
              <a:rPr lang="ru-RU" altLang="ru-RU" sz="2400" b="1">
                <a:solidFill>
                  <a:srgbClr val="0033CC"/>
                </a:solidFill>
                <a:latin typeface="Comic Sans MS" pitchFamily="66" charset="0"/>
              </a:rPr>
              <a:t>цвета.</a:t>
            </a:r>
          </a:p>
        </p:txBody>
      </p:sp>
      <p:pic>
        <p:nvPicPr>
          <p:cNvPr id="2662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1703388"/>
            <a:ext cx="381000" cy="317500"/>
          </a:xfrm>
          <a:prstGeom prst="rect">
            <a:avLst/>
          </a:prstGeom>
          <a:noFill/>
          <a:ln w="9525">
            <a:noFill/>
            <a:miter lim="800000"/>
            <a:headEnd/>
            <a:tailEnd/>
          </a:ln>
        </p:spPr>
      </p:pic>
      <p:pic>
        <p:nvPicPr>
          <p:cNvPr id="2662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451100"/>
            <a:ext cx="381000" cy="317500"/>
          </a:xfrm>
          <a:prstGeom prst="rect">
            <a:avLst/>
          </a:prstGeom>
          <a:noFill/>
          <a:ln w="9525">
            <a:noFill/>
            <a:miter lim="800000"/>
            <a:headEnd/>
            <a:tailEnd/>
          </a:ln>
        </p:spPr>
      </p:pic>
      <p:pic>
        <p:nvPicPr>
          <p:cNvPr id="2662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2800" y="685800"/>
            <a:ext cx="1600200" cy="1333500"/>
          </a:xfrm>
          <a:prstGeom prst="rect">
            <a:avLst/>
          </a:prstGeom>
          <a:noFill/>
          <a:ln w="9525">
            <a:noFill/>
            <a:miter lim="800000"/>
            <a:headEnd/>
            <a:tailEnd/>
          </a:ln>
        </p:spPr>
      </p:pic>
      <p:pic>
        <p:nvPicPr>
          <p:cNvPr id="26630"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8138" y="2863850"/>
            <a:ext cx="381000" cy="317500"/>
          </a:xfrm>
          <a:prstGeom prst="rect">
            <a:avLst/>
          </a:prstGeom>
          <a:noFill/>
          <a:ln w="9525">
            <a:noFill/>
            <a:miter lim="800000"/>
            <a:headEnd/>
            <a:tailEnd/>
          </a:ln>
        </p:spPr>
      </p:pic>
      <p:pic>
        <p:nvPicPr>
          <p:cNvPr id="26631"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3552825"/>
            <a:ext cx="381000" cy="317500"/>
          </a:xfrm>
          <a:prstGeom prst="rect">
            <a:avLst/>
          </a:prstGeom>
          <a:noFill/>
          <a:ln w="9525">
            <a:noFill/>
            <a:miter lim="800000"/>
            <a:headEnd/>
            <a:tailEnd/>
          </a:ln>
        </p:spPr>
      </p:pic>
      <p:pic>
        <p:nvPicPr>
          <p:cNvPr id="26632"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4314825"/>
            <a:ext cx="381000" cy="317500"/>
          </a:xfrm>
          <a:prstGeom prst="rect">
            <a:avLst/>
          </a:prstGeom>
          <a:noFill/>
          <a:ln w="9525">
            <a:noFill/>
            <a:miter lim="800000"/>
            <a:headEnd/>
            <a:tailEnd/>
          </a:ln>
        </p:spPr>
      </p:pic>
      <p:pic>
        <p:nvPicPr>
          <p:cNvPr id="26633"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7175" y="5029200"/>
            <a:ext cx="381000" cy="317500"/>
          </a:xfrm>
          <a:prstGeom prst="rect">
            <a:avLst/>
          </a:prstGeom>
          <a:noFill/>
          <a:ln w="9525">
            <a:noFill/>
            <a:miter lim="800000"/>
            <a:headEnd/>
            <a:tailEnd/>
          </a:ln>
        </p:spPr>
      </p:pic>
      <p:sp>
        <p:nvSpPr>
          <p:cNvPr id="26634" name="Rectangle 11"/>
          <p:cNvSpPr>
            <a:spLocks noChangeArrowheads="1"/>
          </p:cNvSpPr>
          <p:nvPr/>
        </p:nvSpPr>
        <p:spPr bwMode="auto">
          <a:xfrm>
            <a:off x="1259632" y="609600"/>
            <a:ext cx="7198568" cy="523875"/>
          </a:xfrm>
          <a:prstGeom prst="rect">
            <a:avLst/>
          </a:prstGeom>
          <a:noFill/>
          <a:ln w="9525">
            <a:noFill/>
            <a:miter lim="800000"/>
            <a:headEnd/>
            <a:tailEnd/>
          </a:ln>
        </p:spPr>
        <p:txBody>
          <a:bodyPr wrap="square">
            <a:spAutoFit/>
          </a:bodyPr>
          <a:lstStyle/>
          <a:p>
            <a:pPr algn="ctr" eaLnBrk="1" hangingPunct="1"/>
            <a:r>
              <a:rPr lang="ru-RU" altLang="ru-RU" sz="2800" b="1" dirty="0">
                <a:solidFill>
                  <a:srgbClr val="FF0000"/>
                </a:solidFill>
                <a:latin typeface="Comic Sans MS" pitchFamily="66" charset="0"/>
              </a:rPr>
              <a:t>Ожидаемые результаты:</a:t>
            </a:r>
            <a:endParaRPr lang="ru-RU" altLang="ru-RU" sz="2800" dirty="0">
              <a:solidFill>
                <a:srgbClr val="FF0000"/>
              </a:solidFill>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239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64704"/>
            <a:ext cx="7200800" cy="4124206"/>
          </a:xfrm>
          <a:prstGeom prst="rect">
            <a:avLst/>
          </a:prstGeom>
        </p:spPr>
        <p:txBody>
          <a:bodyPr wrap="square">
            <a:spAutoFit/>
          </a:bodyPr>
          <a:lstStyle/>
          <a:p>
            <a:pPr indent="552450" algn="ctr">
              <a:tabLst>
                <a:tab pos="457200" algn="l"/>
              </a:tabLst>
            </a:pPr>
            <a:r>
              <a:rPr lang="ru-RU" altLang="ru-RU" sz="2800" b="1" dirty="0" smtClean="0">
                <a:solidFill>
                  <a:srgbClr val="FF0000"/>
                </a:solidFill>
                <a:latin typeface="Comic Sans MS" pitchFamily="66" charset="0"/>
              </a:rPr>
              <a:t>Актуальность</a:t>
            </a:r>
            <a:endParaRPr lang="ru-RU" altLang="ru-RU" b="1" dirty="0" smtClean="0">
              <a:solidFill>
                <a:srgbClr val="FF0000"/>
              </a:solidFill>
            </a:endParaRPr>
          </a:p>
          <a:p>
            <a:pPr indent="552450">
              <a:tabLst>
                <a:tab pos="457200" algn="l"/>
              </a:tabLst>
            </a:pPr>
            <a:r>
              <a:rPr lang="ru-RU" altLang="ru-RU" b="1" dirty="0" smtClean="0">
                <a:solidFill>
                  <a:srgbClr val="0033CC"/>
                </a:solidFill>
                <a:latin typeface="Comic Sans MS" pitchFamily="66" charset="0"/>
              </a:rPr>
              <a:t>Изобразительное искусство – это целая наука со своими законами и техническими приёмами, которые нужно изучать. Это особый язык, на котором нужно учиться говорить с помощью цвета, формы, линии, фактуры, движения, других средств выражения.</a:t>
            </a:r>
          </a:p>
          <a:p>
            <a:pPr indent="552450">
              <a:tabLst>
                <a:tab pos="457200" algn="l"/>
              </a:tabLst>
            </a:pPr>
            <a:r>
              <a:rPr lang="ru-RU" altLang="ru-RU" b="1" dirty="0" smtClean="0">
                <a:solidFill>
                  <a:srgbClr val="CC0099"/>
                </a:solidFill>
                <a:latin typeface="Comic Sans MS" pitchFamily="66" charset="0"/>
              </a:rPr>
              <a:t> Иногда объяснить ребенку какой-то материал бывает очень сложно. И, конечно, еще сложнее объяснить его так, чтобы он его запомнил. И здесь на помощь приходят игровые технологии. Это даёт возможность укрепить мотивацию на изучение предмета, поддерживая интерес, увлечённость процессом, вызывая положительные эмоции, т.е. создавая благоприятный эмоциональный настрой занятия, что позволяет увидеть индивидуальность детей.</a:t>
            </a:r>
            <a:endParaRPr lang="ru-RU" altLang="ru-RU" b="1" dirty="0">
              <a:solidFill>
                <a:srgbClr val="CC0099"/>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20688"/>
            <a:ext cx="7056784" cy="1015663"/>
          </a:xfrm>
          <a:prstGeom prst="rect">
            <a:avLst/>
          </a:prstGeom>
        </p:spPr>
        <p:txBody>
          <a:bodyPr wrap="square">
            <a:spAutoFit/>
          </a:bodyPr>
          <a:lstStyle/>
          <a:p>
            <a:pPr algn="ctr"/>
            <a:r>
              <a:rPr lang="ru-RU" altLang="ru-RU" sz="2400" b="1" dirty="0" smtClean="0">
                <a:solidFill>
                  <a:srgbClr val="FF3300"/>
                </a:solidFill>
                <a:latin typeface="Comic Sans MS" pitchFamily="66" charset="0"/>
              </a:rPr>
              <a:t>Цель:</a:t>
            </a:r>
            <a:r>
              <a:rPr lang="ru-RU" altLang="ru-RU" dirty="0" smtClean="0">
                <a:latin typeface="Comic Sans MS" pitchFamily="66" charset="0"/>
              </a:rPr>
              <a:t> </a:t>
            </a:r>
          </a:p>
          <a:p>
            <a:pPr algn="ctr"/>
            <a:r>
              <a:rPr lang="ru-RU" altLang="ru-RU" b="1" dirty="0" smtClean="0">
                <a:solidFill>
                  <a:srgbClr val="0000FF"/>
                </a:solidFill>
                <a:latin typeface="Comic Sans MS" pitchFamily="66" charset="0"/>
              </a:rPr>
              <a:t>Формирование чувства цвета и использование его </a:t>
            </a:r>
          </a:p>
          <a:p>
            <a:pPr algn="ctr"/>
            <a:r>
              <a:rPr lang="ru-RU" altLang="ru-RU" b="1" dirty="0" smtClean="0">
                <a:solidFill>
                  <a:srgbClr val="0000FF"/>
                </a:solidFill>
                <a:latin typeface="Comic Sans MS" pitchFamily="66" charset="0"/>
              </a:rPr>
              <a:t>в изобразительной деятельности   дошкольников</a:t>
            </a:r>
            <a:endParaRPr lang="ru-RU" altLang="ru-RU" b="1" dirty="0">
              <a:solidFill>
                <a:srgbClr val="0000FF"/>
              </a:solidFill>
              <a:latin typeface="Comic Sans MS" pitchFamily="66" charset="0"/>
            </a:endParaRPr>
          </a:p>
        </p:txBody>
      </p:sp>
      <p:sp>
        <p:nvSpPr>
          <p:cNvPr id="3" name="Прямоугольник 2"/>
          <p:cNvSpPr/>
          <p:nvPr/>
        </p:nvSpPr>
        <p:spPr>
          <a:xfrm>
            <a:off x="683568" y="3429000"/>
            <a:ext cx="7776864" cy="1846659"/>
          </a:xfrm>
          <a:prstGeom prst="rect">
            <a:avLst/>
          </a:prstGeom>
        </p:spPr>
        <p:txBody>
          <a:bodyPr wrap="square">
            <a:spAutoFit/>
          </a:bodyPr>
          <a:lstStyle/>
          <a:p>
            <a:pPr algn="ctr">
              <a:tabLst>
                <a:tab pos="457200" algn="l"/>
              </a:tabLst>
            </a:pPr>
            <a:r>
              <a:rPr lang="ru-RU" altLang="ru-RU" sz="2400" b="1" dirty="0" smtClean="0">
                <a:solidFill>
                  <a:srgbClr val="FF3300"/>
                </a:solidFill>
                <a:latin typeface="Comic Sans MS" pitchFamily="66" charset="0"/>
              </a:rPr>
              <a:t>Задачи:</a:t>
            </a:r>
            <a:r>
              <a:rPr lang="ru-RU" altLang="ru-RU" b="1" dirty="0" smtClean="0">
                <a:latin typeface="Comic Sans MS" pitchFamily="66" charset="0"/>
              </a:rPr>
              <a:t> </a:t>
            </a:r>
            <a:endParaRPr lang="ru-RU" altLang="ru-RU" dirty="0" smtClean="0">
              <a:latin typeface="Comic Sans MS" pitchFamily="66" charset="0"/>
            </a:endParaRPr>
          </a:p>
          <a:p>
            <a:pPr>
              <a:buFontTx/>
              <a:buChar char="•"/>
              <a:tabLst>
                <a:tab pos="457200" algn="l"/>
              </a:tabLst>
            </a:pPr>
            <a:r>
              <a:rPr lang="ru-RU" altLang="ru-RU" b="1" dirty="0" smtClean="0">
                <a:solidFill>
                  <a:srgbClr val="0033CC"/>
                </a:solidFill>
                <a:latin typeface="Comic Sans MS" pitchFamily="66" charset="0"/>
              </a:rPr>
              <a:t>ознакомление с понятием </a:t>
            </a:r>
            <a:r>
              <a:rPr lang="ru-RU" altLang="ru-RU" b="1" dirty="0" err="1" smtClean="0">
                <a:solidFill>
                  <a:srgbClr val="0033CC"/>
                </a:solidFill>
                <a:latin typeface="Comic Sans MS" pitchFamily="66" charset="0"/>
              </a:rPr>
              <a:t>цветовидения</a:t>
            </a:r>
            <a:r>
              <a:rPr lang="ru-RU" altLang="ru-RU" b="1" dirty="0" smtClean="0">
                <a:solidFill>
                  <a:srgbClr val="0033CC"/>
                </a:solidFill>
                <a:latin typeface="Comic Sans MS" pitchFamily="66" charset="0"/>
              </a:rPr>
              <a:t> – как науке о цвете; </a:t>
            </a:r>
          </a:p>
          <a:p>
            <a:pPr>
              <a:buFontTx/>
              <a:buChar char="•"/>
              <a:tabLst>
                <a:tab pos="457200" algn="l"/>
              </a:tabLst>
            </a:pPr>
            <a:r>
              <a:rPr lang="ru-RU" altLang="ru-RU" b="1" dirty="0" smtClean="0">
                <a:solidFill>
                  <a:srgbClr val="0033CC"/>
                </a:solidFill>
                <a:latin typeface="Comic Sans MS" pitchFamily="66" charset="0"/>
              </a:rPr>
              <a:t>познакомить с тёплыми и холодными цветами, с произведениями разных видов искусства; </a:t>
            </a:r>
          </a:p>
          <a:p>
            <a:pPr>
              <a:buFontTx/>
              <a:buChar char="•"/>
              <a:tabLst>
                <a:tab pos="457200" algn="l"/>
              </a:tabLst>
            </a:pPr>
            <a:r>
              <a:rPr lang="ru-RU" altLang="ru-RU" b="1" dirty="0" smtClean="0">
                <a:solidFill>
                  <a:srgbClr val="0033CC"/>
                </a:solidFill>
                <a:latin typeface="Comic Sans MS" pitchFamily="66" charset="0"/>
              </a:rPr>
              <a:t>в процессе игры у детей развивается фантазия, воображение, эстетическое восприятие.</a:t>
            </a:r>
            <a:endParaRPr lang="ru-RU" altLang="ru-RU" sz="1600" b="1" dirty="0">
              <a:solidFill>
                <a:srgbClr val="0033CC"/>
              </a:solidFill>
              <a:latin typeface="Comic Sans MS" pitchFamily="66" charset="0"/>
            </a:endParaRPr>
          </a:p>
        </p:txBody>
      </p:sp>
      <p:pic>
        <p:nvPicPr>
          <p:cNvPr id="4" name="Рисунок 2"/>
          <p:cNvPicPr>
            <a:picLocks noChangeAspect="1" noChangeArrowheads="1"/>
          </p:cNvPicPr>
          <p:nvPr/>
        </p:nvPicPr>
        <p:blipFill>
          <a:blip r:embed="rId2" cstate="print"/>
          <a:srcRect/>
          <a:stretch>
            <a:fillRect/>
          </a:stretch>
        </p:blipFill>
        <p:spPr bwMode="auto">
          <a:xfrm>
            <a:off x="6324600" y="1841500"/>
            <a:ext cx="1497013" cy="1309688"/>
          </a:xfrm>
          <a:prstGeom prst="rect">
            <a:avLst/>
          </a:prstGeom>
          <a:noFill/>
          <a:ln w="9525">
            <a:noFill/>
            <a:miter lim="800000"/>
            <a:headEnd/>
            <a:tailEnd/>
          </a:ln>
        </p:spPr>
      </p:pic>
      <p:pic>
        <p:nvPicPr>
          <p:cNvPr id="5" name="Рисунок 2"/>
          <p:cNvPicPr>
            <a:picLocks noChangeAspect="1" noChangeArrowheads="1"/>
          </p:cNvPicPr>
          <p:nvPr/>
        </p:nvPicPr>
        <p:blipFill>
          <a:blip r:embed="rId2" cstate="print"/>
          <a:srcRect/>
          <a:stretch>
            <a:fillRect/>
          </a:stretch>
        </p:blipFill>
        <p:spPr bwMode="auto">
          <a:xfrm>
            <a:off x="6477000" y="1993900"/>
            <a:ext cx="1497013" cy="1309688"/>
          </a:xfrm>
          <a:prstGeom prst="rect">
            <a:avLst/>
          </a:prstGeom>
          <a:noFill/>
          <a:ln w="9525">
            <a:noFill/>
            <a:miter lim="800000"/>
            <a:headEnd/>
            <a:tailEnd/>
          </a:ln>
        </p:spPr>
      </p:pic>
      <p:pic>
        <p:nvPicPr>
          <p:cNvPr id="6" name="Рисунок 2"/>
          <p:cNvPicPr>
            <a:picLocks noChangeAspect="1" noChangeArrowheads="1"/>
          </p:cNvPicPr>
          <p:nvPr/>
        </p:nvPicPr>
        <p:blipFill>
          <a:blip r:embed="rId2" cstate="print"/>
          <a:srcRect/>
          <a:stretch>
            <a:fillRect/>
          </a:stretch>
        </p:blipFill>
        <p:spPr bwMode="auto">
          <a:xfrm>
            <a:off x="1043608" y="2132856"/>
            <a:ext cx="1497013" cy="13096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366838" y="330200"/>
            <a:ext cx="6016625" cy="823913"/>
          </a:xfrm>
          <a:prstGeom prst="rect">
            <a:avLst/>
          </a:prstGeom>
          <a:noFill/>
          <a:ln w="9525">
            <a:noFill/>
            <a:miter lim="800000"/>
            <a:headEnd/>
            <a:tailEnd/>
          </a:ln>
        </p:spPr>
        <p:txBody>
          <a:bodyPr wrap="none">
            <a:spAutoFit/>
          </a:bodyPr>
          <a:lstStyle/>
          <a:p>
            <a:pPr algn="ctr" eaLnBrk="1" hangingPunct="1"/>
            <a:r>
              <a:rPr lang="ru-RU" altLang="ru-RU" sz="4800" b="1" dirty="0">
                <a:solidFill>
                  <a:srgbClr val="FF3300"/>
                </a:solidFill>
                <a:latin typeface="Comic Sans MS" pitchFamily="66" charset="0"/>
              </a:rPr>
              <a:t>Три главных цвета</a:t>
            </a:r>
          </a:p>
        </p:txBody>
      </p:sp>
      <p:sp>
        <p:nvSpPr>
          <p:cNvPr id="5123" name="Овал 3"/>
          <p:cNvSpPr>
            <a:spLocks noChangeArrowheads="1"/>
          </p:cNvSpPr>
          <p:nvPr/>
        </p:nvSpPr>
        <p:spPr bwMode="auto">
          <a:xfrm>
            <a:off x="838200" y="1371600"/>
            <a:ext cx="1214438" cy="1214438"/>
          </a:xfrm>
          <a:prstGeom prst="ellipse">
            <a:avLst/>
          </a:prstGeom>
          <a:solidFill>
            <a:srgbClr val="0000FF"/>
          </a:solidFill>
          <a:ln w="25400" algn="ctr">
            <a:solidFill>
              <a:srgbClr val="385D8A"/>
            </a:solidFill>
            <a:round/>
            <a:headEnd/>
            <a:tailEnd/>
          </a:ln>
        </p:spPr>
        <p:txBody>
          <a:bodyPr anchor="ctr"/>
          <a:lstStyle/>
          <a:p>
            <a:pPr algn="ctr" eaLnBrk="1" hangingPunct="1"/>
            <a:endParaRPr lang="ru-RU" altLang="ru-RU">
              <a:solidFill>
                <a:srgbClr val="0000FF"/>
              </a:solidFill>
              <a:latin typeface="Calibri" pitchFamily="34" charset="0"/>
            </a:endParaRPr>
          </a:p>
        </p:txBody>
      </p:sp>
      <p:sp>
        <p:nvSpPr>
          <p:cNvPr id="5" name="Овал 4">
            <a:extLst>
              <a:ext uri="{FF2B5EF4-FFF2-40B4-BE49-F238E27FC236}"/>
            </a:extLst>
          </p:cNvPr>
          <p:cNvSpPr/>
          <p:nvPr/>
        </p:nvSpPr>
        <p:spPr>
          <a:xfrm>
            <a:off x="914400" y="2971800"/>
            <a:ext cx="1214438" cy="1214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Овал 5">
            <a:extLst>
              <a:ext uri="{FF2B5EF4-FFF2-40B4-BE49-F238E27FC236}"/>
            </a:extLst>
          </p:cNvPr>
          <p:cNvSpPr/>
          <p:nvPr/>
        </p:nvSpPr>
        <p:spPr>
          <a:xfrm>
            <a:off x="990600" y="4495800"/>
            <a:ext cx="1214438" cy="1214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26" name="Rectangle 8"/>
          <p:cNvSpPr>
            <a:spLocks noChangeArrowheads="1"/>
          </p:cNvSpPr>
          <p:nvPr/>
        </p:nvSpPr>
        <p:spPr bwMode="auto">
          <a:xfrm>
            <a:off x="2514600" y="3276600"/>
            <a:ext cx="2516188" cy="519113"/>
          </a:xfrm>
          <a:prstGeom prst="rect">
            <a:avLst/>
          </a:prstGeom>
          <a:noFill/>
          <a:ln w="9525">
            <a:noFill/>
            <a:miter lim="800000"/>
            <a:headEnd/>
            <a:tailEnd/>
          </a:ln>
        </p:spPr>
        <p:txBody>
          <a:bodyPr wrap="none">
            <a:spAutoFit/>
          </a:bodyPr>
          <a:lstStyle/>
          <a:p>
            <a:pPr algn="ctr" eaLnBrk="1" hangingPunct="1"/>
            <a:r>
              <a:rPr lang="ru-RU" altLang="ru-RU" sz="2800" b="1">
                <a:solidFill>
                  <a:srgbClr val="FFFF00"/>
                </a:solidFill>
                <a:latin typeface="Comic Sans MS" pitchFamily="66" charset="0"/>
              </a:rPr>
              <a:t>Желтый цвет</a:t>
            </a:r>
          </a:p>
        </p:txBody>
      </p:sp>
      <p:sp>
        <p:nvSpPr>
          <p:cNvPr id="5127" name="Rectangle 9"/>
          <p:cNvSpPr>
            <a:spLocks noChangeArrowheads="1"/>
          </p:cNvSpPr>
          <p:nvPr/>
        </p:nvSpPr>
        <p:spPr bwMode="auto">
          <a:xfrm>
            <a:off x="2590800" y="1752600"/>
            <a:ext cx="2349500" cy="519113"/>
          </a:xfrm>
          <a:prstGeom prst="rect">
            <a:avLst/>
          </a:prstGeom>
          <a:noFill/>
          <a:ln w="9525">
            <a:noFill/>
            <a:miter lim="800000"/>
            <a:headEnd/>
            <a:tailEnd/>
          </a:ln>
        </p:spPr>
        <p:txBody>
          <a:bodyPr>
            <a:spAutoFit/>
          </a:bodyPr>
          <a:lstStyle/>
          <a:p>
            <a:pPr algn="ctr" eaLnBrk="1" hangingPunct="1"/>
            <a:r>
              <a:rPr lang="ru-RU" altLang="ru-RU" sz="2800" b="1">
                <a:solidFill>
                  <a:srgbClr val="0000FF"/>
                </a:solidFill>
                <a:latin typeface="Comic Sans MS" pitchFamily="66" charset="0"/>
              </a:rPr>
              <a:t>Синий цвет</a:t>
            </a:r>
          </a:p>
        </p:txBody>
      </p:sp>
      <p:sp>
        <p:nvSpPr>
          <p:cNvPr id="5128" name="Rectangle 10"/>
          <p:cNvSpPr>
            <a:spLocks noChangeArrowheads="1"/>
          </p:cNvSpPr>
          <p:nvPr/>
        </p:nvSpPr>
        <p:spPr bwMode="auto">
          <a:xfrm>
            <a:off x="2514600" y="4800600"/>
            <a:ext cx="2606675" cy="519113"/>
          </a:xfrm>
          <a:prstGeom prst="rect">
            <a:avLst/>
          </a:prstGeom>
          <a:noFill/>
          <a:ln w="9525">
            <a:noFill/>
            <a:miter lim="800000"/>
            <a:headEnd/>
            <a:tailEnd/>
          </a:ln>
        </p:spPr>
        <p:txBody>
          <a:bodyPr wrap="none">
            <a:spAutoFit/>
          </a:bodyPr>
          <a:lstStyle/>
          <a:p>
            <a:pPr algn="ctr" eaLnBrk="1" hangingPunct="1"/>
            <a:r>
              <a:rPr lang="ru-RU" altLang="ru-RU" sz="2800" b="1" dirty="0">
                <a:solidFill>
                  <a:srgbClr val="FF0000"/>
                </a:solidFill>
                <a:latin typeface="Comic Sans MS" pitchFamily="66" charset="0"/>
              </a:rPr>
              <a:t>Красный цвет</a:t>
            </a:r>
          </a:p>
        </p:txBody>
      </p:sp>
      <p:pic>
        <p:nvPicPr>
          <p:cNvPr id="5129" name="Picture 13" descr="7100408bb17d"/>
          <p:cNvPicPr>
            <a:picLocks noChangeAspect="1" noChangeArrowheads="1"/>
          </p:cNvPicPr>
          <p:nvPr/>
        </p:nvPicPr>
        <p:blipFill>
          <a:blip r:embed="rId2" cstate="print"/>
          <a:srcRect/>
          <a:stretch>
            <a:fillRect/>
          </a:stretch>
        </p:blipFill>
        <p:spPr bwMode="auto">
          <a:xfrm>
            <a:off x="5181600" y="685800"/>
            <a:ext cx="3657600" cy="5562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6"/>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83568" y="2132856"/>
            <a:ext cx="7946504" cy="3775075"/>
          </a:xfrm>
          <a:prstGeom prst="rect">
            <a:avLst/>
          </a:prstGeom>
          <a:noFill/>
          <a:ln w="9525">
            <a:noFill/>
            <a:miter lim="800000"/>
            <a:headEnd/>
            <a:tailEnd/>
          </a:ln>
        </p:spPr>
      </p:pic>
      <p:sp>
        <p:nvSpPr>
          <p:cNvPr id="3" name="Прямоугольник 2"/>
          <p:cNvSpPr/>
          <p:nvPr/>
        </p:nvSpPr>
        <p:spPr>
          <a:xfrm>
            <a:off x="1187624" y="836712"/>
            <a:ext cx="6768752" cy="1384995"/>
          </a:xfrm>
          <a:prstGeom prst="rect">
            <a:avLst/>
          </a:prstGeom>
        </p:spPr>
        <p:txBody>
          <a:bodyPr wrap="square">
            <a:spAutoFit/>
          </a:bodyPr>
          <a:lstStyle/>
          <a:p>
            <a:pPr algn="ctr"/>
            <a:r>
              <a:rPr lang="ru-RU" altLang="ru-RU" sz="2800" b="1" dirty="0" smtClean="0">
                <a:solidFill>
                  <a:srgbClr val="FF0000"/>
                </a:solidFill>
                <a:latin typeface="Comic Sans MS" pitchFamily="66" charset="0"/>
              </a:rPr>
              <a:t>Смешивая основные цвета, </a:t>
            </a:r>
          </a:p>
          <a:p>
            <a:pPr algn="ctr"/>
            <a:r>
              <a:rPr lang="ru-RU" altLang="ru-RU" sz="2800" b="1" dirty="0" smtClean="0">
                <a:solidFill>
                  <a:srgbClr val="FF0000"/>
                </a:solidFill>
                <a:latin typeface="Comic Sans MS" pitchFamily="66" charset="0"/>
              </a:rPr>
              <a:t>мы получаем новые, </a:t>
            </a:r>
          </a:p>
          <a:p>
            <a:pPr algn="ctr"/>
            <a:r>
              <a:rPr lang="ru-RU" altLang="ru-RU" sz="2800" b="1" dirty="0" smtClean="0">
                <a:solidFill>
                  <a:srgbClr val="FF0000"/>
                </a:solidFill>
                <a:latin typeface="Comic Sans MS" pitchFamily="66" charset="0"/>
              </a:rPr>
              <a:t>которые называются составными</a:t>
            </a:r>
            <a:endParaRPr lang="ru-RU" altLang="ru-RU" sz="2800" b="1" dirty="0">
              <a:solidFill>
                <a:srgbClr val="FF0000"/>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2057400"/>
            <a:ext cx="4953000" cy="1144588"/>
          </a:xfrm>
          <a:prstGeom prst="rect">
            <a:avLst/>
          </a:prstGeom>
          <a:noFill/>
          <a:ln w="9525">
            <a:noFill/>
            <a:miter lim="800000"/>
            <a:headEnd/>
            <a:tailEnd/>
          </a:ln>
        </p:spPr>
      </p:pic>
      <p:pic>
        <p:nvPicPr>
          <p:cNvPr id="7171" name="Рисунок 15"/>
          <p:cNvPicPr>
            <a:picLocks noChangeAspect="1" noChangeArrowheads="1"/>
          </p:cNvPicPr>
          <p:nvPr/>
        </p:nvPicPr>
        <p:blipFill>
          <a:blip r:embed="rId3" cstate="print"/>
          <a:srcRect/>
          <a:stretch>
            <a:fillRect/>
          </a:stretch>
        </p:blipFill>
        <p:spPr bwMode="auto">
          <a:xfrm>
            <a:off x="6324600" y="3124200"/>
            <a:ext cx="2000250" cy="3105150"/>
          </a:xfrm>
          <a:prstGeom prst="rect">
            <a:avLst/>
          </a:prstGeom>
          <a:noFill/>
          <a:ln w="9525">
            <a:noFill/>
            <a:miter lim="800000"/>
            <a:headEnd/>
            <a:tailEnd/>
          </a:ln>
        </p:spPr>
      </p:pic>
      <p:sp>
        <p:nvSpPr>
          <p:cNvPr id="7172" name="Rectangle 4"/>
          <p:cNvSpPr>
            <a:spLocks noChangeArrowheads="1"/>
          </p:cNvSpPr>
          <p:nvPr/>
        </p:nvSpPr>
        <p:spPr bwMode="auto">
          <a:xfrm>
            <a:off x="914400" y="381000"/>
            <a:ext cx="7162800" cy="1433513"/>
          </a:xfrm>
          <a:prstGeom prst="rect">
            <a:avLst/>
          </a:prstGeom>
          <a:noFill/>
          <a:ln w="9525">
            <a:noFill/>
            <a:miter lim="800000"/>
            <a:headEnd/>
            <a:tailEnd/>
          </a:ln>
        </p:spPr>
        <p:txBody>
          <a:bodyPr>
            <a:spAutoFit/>
          </a:bodyPr>
          <a:lstStyle/>
          <a:p>
            <a:pPr algn="ctr" eaLnBrk="1" hangingPunct="1"/>
            <a:r>
              <a:rPr lang="ru-RU" altLang="ru-RU" sz="2800" b="1">
                <a:solidFill>
                  <a:srgbClr val="0000FF"/>
                </a:solidFill>
                <a:latin typeface="Comic Sans MS" pitchFamily="66" charset="0"/>
              </a:rPr>
              <a:t>Кроме того, существуют ещё три нейтральных цвета:</a:t>
            </a:r>
            <a:r>
              <a:rPr lang="ru-RU" altLang="ru-RU" sz="2400" b="1">
                <a:solidFill>
                  <a:srgbClr val="0000FF"/>
                </a:solidFill>
                <a:latin typeface="Comic Sans MS" pitchFamily="66" charset="0"/>
              </a:rPr>
              <a:t> </a:t>
            </a:r>
          </a:p>
          <a:p>
            <a:pPr algn="ctr" eaLnBrk="1" hangingPunct="1"/>
            <a:r>
              <a:rPr lang="ru-RU" altLang="ru-RU" sz="3200" b="1">
                <a:solidFill>
                  <a:srgbClr val="FF0000"/>
                </a:solidFill>
                <a:latin typeface="Comic Sans MS" pitchFamily="66" charset="0"/>
              </a:rPr>
              <a:t>белый, серый и чёрный.</a:t>
            </a:r>
            <a:r>
              <a:rPr lang="ru-RU" altLang="ru-RU" sz="3200">
                <a:solidFill>
                  <a:srgbClr val="FF0000"/>
                </a:solidFill>
              </a:rPr>
              <a:t> </a:t>
            </a:r>
          </a:p>
        </p:txBody>
      </p:sp>
      <p:sp>
        <p:nvSpPr>
          <p:cNvPr id="7173" name="Rectangle 5"/>
          <p:cNvSpPr>
            <a:spLocks noChangeArrowheads="1"/>
          </p:cNvSpPr>
          <p:nvPr/>
        </p:nvSpPr>
        <p:spPr bwMode="auto">
          <a:xfrm>
            <a:off x="609600" y="3810000"/>
            <a:ext cx="5257800" cy="2227263"/>
          </a:xfrm>
          <a:prstGeom prst="rect">
            <a:avLst/>
          </a:prstGeom>
          <a:noFill/>
          <a:ln w="9525">
            <a:noFill/>
            <a:miter lim="800000"/>
            <a:headEnd/>
            <a:tailEnd/>
          </a:ln>
        </p:spPr>
        <p:txBody>
          <a:bodyPr>
            <a:spAutoFit/>
          </a:bodyPr>
          <a:lstStyle/>
          <a:p>
            <a:pPr algn="ctr" eaLnBrk="1" hangingPunct="1"/>
            <a:r>
              <a:rPr lang="ru-RU" altLang="ru-RU" sz="2800" b="1" dirty="0">
                <a:solidFill>
                  <a:srgbClr val="009900"/>
                </a:solidFill>
                <a:latin typeface="Comic Sans MS" pitchFamily="66" charset="0"/>
              </a:rPr>
              <a:t>Эти </a:t>
            </a:r>
            <a:r>
              <a:rPr lang="ru-RU" altLang="ru-RU" sz="2800" b="1" dirty="0">
                <a:solidFill>
                  <a:srgbClr val="FF0000"/>
                </a:solidFill>
                <a:latin typeface="Comic Sans MS" pitchFamily="66" charset="0"/>
              </a:rPr>
              <a:t>нейтральные цвета</a:t>
            </a:r>
          </a:p>
          <a:p>
            <a:pPr algn="ctr" eaLnBrk="1" hangingPunct="1"/>
            <a:r>
              <a:rPr lang="ru-RU" altLang="ru-RU" sz="2800" b="1" dirty="0">
                <a:solidFill>
                  <a:srgbClr val="009900"/>
                </a:solidFill>
                <a:latin typeface="Comic Sans MS" pitchFamily="66" charset="0"/>
              </a:rPr>
              <a:t> усиливают основные, </a:t>
            </a:r>
          </a:p>
          <a:p>
            <a:pPr algn="ctr" eaLnBrk="1" hangingPunct="1"/>
            <a:r>
              <a:rPr lang="ru-RU" altLang="ru-RU" sz="2800" b="1" dirty="0">
                <a:solidFill>
                  <a:srgbClr val="009900"/>
                </a:solidFill>
                <a:latin typeface="Comic Sans MS" pitchFamily="66" charset="0"/>
              </a:rPr>
              <a:t>то есть белый лебедь </a:t>
            </a:r>
          </a:p>
          <a:p>
            <a:pPr algn="ctr" eaLnBrk="1" hangingPunct="1"/>
            <a:r>
              <a:rPr lang="ru-RU" altLang="ru-RU" sz="2800" b="1" dirty="0">
                <a:solidFill>
                  <a:srgbClr val="009900"/>
                </a:solidFill>
                <a:latin typeface="Comic Sans MS" pitchFamily="66" charset="0"/>
              </a:rPr>
              <a:t>на чёрном фоне будет </a:t>
            </a:r>
          </a:p>
          <a:p>
            <a:pPr algn="ctr" eaLnBrk="1" hangingPunct="1"/>
            <a:r>
              <a:rPr lang="ru-RU" altLang="ru-RU" sz="2800" b="1" dirty="0">
                <a:solidFill>
                  <a:srgbClr val="009900"/>
                </a:solidFill>
                <a:latin typeface="Comic Sans MS" pitchFamily="66" charset="0"/>
              </a:rPr>
              <a:t>ещё белее.</a:t>
            </a:r>
          </a:p>
        </p:txBody>
      </p:sp>
      <p:pic>
        <p:nvPicPr>
          <p:cNvPr id="6" name="Рисунок 2"/>
          <p:cNvPicPr>
            <a:picLocks noChangeAspect="1" noChangeArrowheads="1"/>
          </p:cNvPicPr>
          <p:nvPr/>
        </p:nvPicPr>
        <p:blipFill>
          <a:blip r:embed="rId4" cstate="print"/>
          <a:srcRect/>
          <a:stretch>
            <a:fillRect/>
          </a:stretch>
        </p:blipFill>
        <p:spPr bwMode="auto">
          <a:xfrm>
            <a:off x="6948264" y="1124744"/>
            <a:ext cx="1905000" cy="16716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2" descr="82745c3dae3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4800600"/>
            <a:ext cx="1905000" cy="1671638"/>
          </a:xfrm>
          <a:prstGeom prst="rect">
            <a:avLst/>
          </a:prstGeom>
          <a:noFill/>
          <a:ln w="9525">
            <a:noFill/>
            <a:miter lim="800000"/>
            <a:headEnd/>
            <a:tailEnd/>
          </a:ln>
        </p:spPr>
      </p:pic>
      <p:sp>
        <p:nvSpPr>
          <p:cNvPr id="2" name="Прямоугольник 1">
            <a:extLst>
              <a:ext uri="{FF2B5EF4-FFF2-40B4-BE49-F238E27FC236}"/>
            </a:extLst>
          </p:cNvPr>
          <p:cNvSpPr/>
          <p:nvPr/>
        </p:nvSpPr>
        <p:spPr>
          <a:xfrm>
            <a:off x="1066800" y="2274888"/>
            <a:ext cx="7391400" cy="1754326"/>
          </a:xfrm>
          <a:prstGeom prst="rect">
            <a:avLst/>
          </a:prstGeom>
        </p:spPr>
        <p:txBody>
          <a:bodyPr>
            <a:spAutoFit/>
          </a:bodyPr>
          <a:lstStyle/>
          <a:p>
            <a:pPr algn="ctr" eaLnBrk="1" hangingPunct="1">
              <a:defRPr/>
            </a:pPr>
            <a:r>
              <a:rPr lang="ru-RU" sz="3600" b="1" i="1" dirty="0" smtClean="0">
                <a:solidFill>
                  <a:schemeClr val="accent6"/>
                </a:solidFill>
                <a:latin typeface="Arial" panose="020B0604020202020204" pitchFamily="34" charset="0"/>
              </a:rPr>
              <a:t>Данная игра </a:t>
            </a:r>
            <a:r>
              <a:rPr lang="ru-RU" sz="3600" b="1" i="1" dirty="0">
                <a:solidFill>
                  <a:schemeClr val="accent6"/>
                </a:solidFill>
                <a:latin typeface="Arial" panose="020B0604020202020204" pitchFamily="34" charset="0"/>
              </a:rPr>
              <a:t>включает в себя несколько самостоятельных дидактических игр:</a:t>
            </a:r>
          </a:p>
        </p:txBody>
      </p:sp>
      <p:pic>
        <p:nvPicPr>
          <p:cNvPr id="10244" name="Рисунок 2"/>
          <p:cNvPicPr>
            <a:picLocks noChangeAspect="1" noChangeArrowheads="1"/>
          </p:cNvPicPr>
          <p:nvPr/>
        </p:nvPicPr>
        <p:blipFill>
          <a:blip r:embed="rId3" cstate="print"/>
          <a:srcRect/>
          <a:stretch>
            <a:fillRect/>
          </a:stretch>
        </p:blipFill>
        <p:spPr bwMode="auto">
          <a:xfrm>
            <a:off x="6300192" y="4581128"/>
            <a:ext cx="1905000" cy="1671637"/>
          </a:xfrm>
          <a:prstGeom prst="rect">
            <a:avLst/>
          </a:prstGeom>
          <a:noFill/>
          <a:ln w="9525">
            <a:noFill/>
            <a:miter lim="800000"/>
            <a:headEnd/>
            <a:tailEnd/>
          </a:ln>
        </p:spPr>
      </p:pic>
      <p:pic>
        <p:nvPicPr>
          <p:cNvPr id="10245" name="Рисунок 3"/>
          <p:cNvPicPr>
            <a:picLocks noChangeAspect="1" noChangeArrowheads="1"/>
          </p:cNvPicPr>
          <p:nvPr/>
        </p:nvPicPr>
        <p:blipFill>
          <a:blip r:embed="rId4" cstate="print"/>
          <a:srcRect/>
          <a:stretch>
            <a:fillRect/>
          </a:stretch>
        </p:blipFill>
        <p:spPr bwMode="auto">
          <a:xfrm>
            <a:off x="6858000" y="307975"/>
            <a:ext cx="1089025" cy="1374775"/>
          </a:xfrm>
          <a:prstGeom prst="rect">
            <a:avLst/>
          </a:prstGeom>
          <a:noFill/>
          <a:ln w="9525">
            <a:noFill/>
            <a:miter lim="800000"/>
            <a:headEnd/>
            <a:tailEnd/>
          </a:ln>
        </p:spPr>
      </p:pic>
      <p:pic>
        <p:nvPicPr>
          <p:cNvPr id="10246" name="Рисунок 4"/>
          <p:cNvPicPr>
            <a:picLocks noChangeAspect="1" noChangeArrowheads="1"/>
          </p:cNvPicPr>
          <p:nvPr/>
        </p:nvPicPr>
        <p:blipFill>
          <a:blip r:embed="rId4" cstate="print"/>
          <a:srcRect/>
          <a:stretch>
            <a:fillRect/>
          </a:stretch>
        </p:blipFill>
        <p:spPr bwMode="auto">
          <a:xfrm>
            <a:off x="4038600" y="307975"/>
            <a:ext cx="1089025" cy="1374775"/>
          </a:xfrm>
          <a:prstGeom prst="rect">
            <a:avLst/>
          </a:prstGeom>
          <a:noFill/>
          <a:ln w="9525">
            <a:noFill/>
            <a:miter lim="800000"/>
            <a:headEnd/>
            <a:tailEnd/>
          </a:ln>
        </p:spPr>
      </p:pic>
      <p:pic>
        <p:nvPicPr>
          <p:cNvPr id="10247" name="Рисунок 5"/>
          <p:cNvPicPr>
            <a:picLocks noChangeAspect="1" noChangeArrowheads="1"/>
          </p:cNvPicPr>
          <p:nvPr/>
        </p:nvPicPr>
        <p:blipFill>
          <a:blip r:embed="rId4" cstate="print"/>
          <a:srcRect/>
          <a:stretch>
            <a:fillRect/>
          </a:stretch>
        </p:blipFill>
        <p:spPr bwMode="auto">
          <a:xfrm>
            <a:off x="762000" y="307975"/>
            <a:ext cx="1089025" cy="13747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5"/>
            <a:ext cx="7704856" cy="2081467"/>
          </a:xfrm>
          <a:prstGeom prst="rect">
            <a:avLst/>
          </a:prstGeom>
        </p:spPr>
        <p:txBody>
          <a:bodyPr wrap="square">
            <a:spAutoFit/>
          </a:bodyPr>
          <a:lstStyle/>
          <a:p>
            <a:pPr algn="ctr"/>
            <a:r>
              <a:rPr lang="ru-RU" altLang="ru-RU" sz="2000" b="1" i="1" dirty="0" smtClean="0">
                <a:solidFill>
                  <a:srgbClr val="000000"/>
                </a:solidFill>
                <a:latin typeface="Times New Roman" pitchFamily="18" charset="0"/>
                <a:cs typeface="Times New Roman" pitchFamily="18" charset="0"/>
              </a:rPr>
              <a:t>Дидактическая игра «Собери  гусеницу»</a:t>
            </a:r>
            <a:endParaRPr lang="ru-RU" altLang="ru-RU" sz="1600" dirty="0" smtClean="0">
              <a:latin typeface="Times New Roman" pitchFamily="18" charset="0"/>
              <a:cs typeface="Times New Roman" pitchFamily="18" charset="0"/>
            </a:endParaRPr>
          </a:p>
          <a:p>
            <a:pPr algn="ctr"/>
            <a:r>
              <a:rPr lang="ru-RU" altLang="ru-RU" dirty="0" smtClean="0">
                <a:solidFill>
                  <a:srgbClr val="000000"/>
                </a:solidFill>
                <a:latin typeface="Times New Roman" pitchFamily="18" charset="0"/>
                <a:cs typeface="Times New Roman" pitchFamily="18" charset="0"/>
              </a:rPr>
              <a:t>    </a:t>
            </a:r>
            <a:r>
              <a:rPr lang="ru-RU" altLang="ru-RU" u="sng" dirty="0" smtClean="0">
                <a:solidFill>
                  <a:srgbClr val="000000"/>
                </a:solidFill>
                <a:latin typeface="Times New Roman" pitchFamily="18" charset="0"/>
                <a:cs typeface="Times New Roman" pitchFamily="18" charset="0"/>
              </a:rPr>
              <a:t>Цель:</a:t>
            </a:r>
            <a:r>
              <a:rPr lang="ru-RU" altLang="ru-RU" dirty="0" smtClean="0">
                <a:solidFill>
                  <a:srgbClr val="000000"/>
                </a:solidFill>
                <a:latin typeface="Times New Roman" pitchFamily="18" charset="0"/>
                <a:cs typeface="Times New Roman" pitchFamily="18" charset="0"/>
              </a:rPr>
              <a:t> развитие </a:t>
            </a:r>
            <a:r>
              <a:rPr lang="ru-RU" altLang="ru-RU" dirty="0" err="1" smtClean="0">
                <a:solidFill>
                  <a:srgbClr val="000000"/>
                </a:solidFill>
                <a:latin typeface="Times New Roman" pitchFamily="18" charset="0"/>
                <a:cs typeface="Times New Roman" pitchFamily="18" charset="0"/>
              </a:rPr>
              <a:t>цветовидения</a:t>
            </a:r>
            <a:r>
              <a:rPr lang="ru-RU" altLang="ru-RU" dirty="0" smtClean="0">
                <a:solidFill>
                  <a:srgbClr val="000000"/>
                </a:solidFill>
                <a:latin typeface="Times New Roman" pitchFamily="18" charset="0"/>
                <a:cs typeface="Times New Roman" pitchFamily="18" charset="0"/>
              </a:rPr>
              <a:t> , умение разделять цвета на холодные и тёплые цвета.</a:t>
            </a:r>
            <a:endParaRPr lang="ru-RU" altLang="ru-RU" sz="1600" dirty="0" smtClean="0">
              <a:latin typeface="Times New Roman" pitchFamily="18" charset="0"/>
              <a:cs typeface="Times New Roman" pitchFamily="18" charset="0"/>
            </a:endParaRPr>
          </a:p>
          <a:p>
            <a:pPr algn="ctr"/>
            <a:r>
              <a:rPr lang="ru-RU" altLang="ru-RU" b="1" dirty="0" smtClean="0">
                <a:solidFill>
                  <a:srgbClr val="000000"/>
                </a:solidFill>
                <a:latin typeface="Times New Roman" pitchFamily="18" charset="0"/>
                <a:cs typeface="Times New Roman" pitchFamily="18" charset="0"/>
              </a:rPr>
              <a:t>Вариант 1.  </a:t>
            </a:r>
            <a:endParaRPr lang="ru-RU" altLang="ru-RU" sz="1600" dirty="0" smtClean="0">
              <a:latin typeface="Times New Roman" pitchFamily="18" charset="0"/>
              <a:cs typeface="Times New Roman" pitchFamily="18" charset="0"/>
            </a:endParaRPr>
          </a:p>
          <a:p>
            <a:pPr algn="ctr"/>
            <a:r>
              <a:rPr lang="ru-RU" altLang="ru-RU" u="sng" dirty="0" smtClean="0">
                <a:solidFill>
                  <a:srgbClr val="000000"/>
                </a:solidFill>
                <a:latin typeface="Times New Roman" pitchFamily="18" charset="0"/>
                <a:cs typeface="Times New Roman" pitchFamily="18" charset="0"/>
              </a:rPr>
              <a:t>Ход игры:</a:t>
            </a:r>
            <a:r>
              <a:rPr lang="ru-RU" altLang="ru-RU" dirty="0" smtClean="0">
                <a:solidFill>
                  <a:srgbClr val="000000"/>
                </a:solidFill>
                <a:latin typeface="Times New Roman" pitchFamily="18" charset="0"/>
                <a:cs typeface="Times New Roman" pitchFamily="18" charset="0"/>
              </a:rPr>
              <a:t> Можно собрать </a:t>
            </a:r>
            <a:r>
              <a:rPr lang="ru-RU" altLang="ru-RU" dirty="0" err="1" smtClean="0">
                <a:solidFill>
                  <a:srgbClr val="000000"/>
                </a:solidFill>
                <a:latin typeface="Times New Roman" pitchFamily="18" charset="0"/>
                <a:cs typeface="Times New Roman" pitchFamily="18" charset="0"/>
              </a:rPr>
              <a:t>гусеничку</a:t>
            </a:r>
            <a:r>
              <a:rPr lang="ru-RU" altLang="ru-RU" dirty="0" smtClean="0">
                <a:solidFill>
                  <a:srgbClr val="000000"/>
                </a:solidFill>
                <a:latin typeface="Times New Roman" pitchFamily="18" charset="0"/>
                <a:cs typeface="Times New Roman" pitchFamily="18" charset="0"/>
              </a:rPr>
              <a:t> из холодных (или тёплых цветов); или  начиная с самого тёмного цвета до самого светлого.</a:t>
            </a:r>
            <a:endParaRPr lang="ru-RU" altLang="ru-RU" sz="1600" dirty="0" smtClean="0">
              <a:latin typeface="Times New Roman" pitchFamily="18" charset="0"/>
              <a:cs typeface="Times New Roman" pitchFamily="18" charset="0"/>
            </a:endParaRPr>
          </a:p>
          <a:p>
            <a:pPr algn="ctr">
              <a:lnSpc>
                <a:spcPct val="107000"/>
              </a:lnSpc>
              <a:spcAft>
                <a:spcPts val="800"/>
              </a:spcAft>
            </a:pPr>
            <a:r>
              <a:rPr lang="ru-RU" altLang="ru-RU" dirty="0" smtClean="0">
                <a:solidFill>
                  <a:srgbClr val="000000"/>
                </a:solidFill>
                <a:latin typeface="Times New Roman" pitchFamily="18" charset="0"/>
                <a:cs typeface="Times New Roman" pitchFamily="18" charset="0"/>
              </a:rPr>
              <a:t> </a:t>
            </a:r>
            <a:endParaRPr lang="ru-RU" altLang="ru-RU" sz="1400" dirty="0">
              <a:latin typeface="Calibri" pitchFamily="34" charset="0"/>
              <a:ea typeface="Calibri" pitchFamily="34" charset="0"/>
              <a:cs typeface="Times New Roman" pitchFamily="18" charset="0"/>
            </a:endParaRPr>
          </a:p>
        </p:txBody>
      </p:sp>
      <p:pic>
        <p:nvPicPr>
          <p:cNvPr id="4" name="Рисунок 2"/>
          <p:cNvPicPr>
            <a:picLocks noChangeAspect="1" noChangeArrowheads="1"/>
          </p:cNvPicPr>
          <p:nvPr/>
        </p:nvPicPr>
        <p:blipFill>
          <a:blip r:embed="rId2" cstate="print"/>
          <a:srcRect/>
          <a:stretch>
            <a:fillRect/>
          </a:stretch>
        </p:blipFill>
        <p:spPr bwMode="auto">
          <a:xfrm>
            <a:off x="1115616" y="4653136"/>
            <a:ext cx="2073077" cy="18136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2132856"/>
            <a:ext cx="2914427" cy="216024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131840" y="4509120"/>
            <a:ext cx="2914042" cy="2159955"/>
          </a:xfrm>
          <a:prstGeom prst="rect">
            <a:avLst/>
          </a:prstGeom>
          <a:noFill/>
          <a:ln w="9525">
            <a:noFill/>
            <a:miter lim="800000"/>
            <a:headEnd/>
            <a:tailEnd/>
          </a:ln>
        </p:spPr>
      </p:pic>
      <p:pic>
        <p:nvPicPr>
          <p:cNvPr id="3" name="Picture 2" descr="C:\Users\Влад\Desktop\0-02-05-409b78c21ca8e661de9dfec624084966f79b9a6e52de569d0b34187b07ff3252_62a8b153a3a6e8d7.jpg"/>
          <p:cNvPicPr>
            <a:picLocks noChangeAspect="1" noChangeArrowheads="1"/>
          </p:cNvPicPr>
          <p:nvPr/>
        </p:nvPicPr>
        <p:blipFill>
          <a:blip r:embed="rId5" cstate="print"/>
          <a:srcRect/>
          <a:stretch>
            <a:fillRect/>
          </a:stretch>
        </p:blipFill>
        <p:spPr bwMode="auto">
          <a:xfrm>
            <a:off x="1403648" y="2132855"/>
            <a:ext cx="2952328" cy="21884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5" descr="82745c3dae3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20272" y="1844824"/>
            <a:ext cx="1944688" cy="1704975"/>
          </a:xfrm>
          <a:prstGeom prst="rect">
            <a:avLst/>
          </a:prstGeom>
          <a:noFill/>
          <a:ln w="9525">
            <a:noFill/>
            <a:miter lim="800000"/>
            <a:headEnd/>
            <a:tailEnd/>
          </a:ln>
        </p:spPr>
      </p:pic>
      <p:pic>
        <p:nvPicPr>
          <p:cNvPr id="12291" name="Picture 76" descr="82745c3dae3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944688" cy="1704975"/>
          </a:xfrm>
          <a:prstGeom prst="rect">
            <a:avLst/>
          </a:prstGeom>
          <a:noFill/>
          <a:ln w="9525">
            <a:noFill/>
            <a:miter lim="800000"/>
            <a:headEnd/>
            <a:tailEnd/>
          </a:ln>
        </p:spPr>
      </p:pic>
      <p:sp>
        <p:nvSpPr>
          <p:cNvPr id="12292" name="Прямоугольник 1"/>
          <p:cNvSpPr>
            <a:spLocks noChangeArrowheads="1"/>
          </p:cNvSpPr>
          <p:nvPr/>
        </p:nvSpPr>
        <p:spPr bwMode="auto">
          <a:xfrm>
            <a:off x="1624013" y="614363"/>
            <a:ext cx="5811837" cy="2677656"/>
          </a:xfrm>
          <a:prstGeom prst="rect">
            <a:avLst/>
          </a:prstGeom>
          <a:noFill/>
          <a:ln w="9525">
            <a:noFill/>
            <a:miter lim="800000"/>
            <a:headEnd/>
            <a:tailEnd/>
          </a:ln>
        </p:spPr>
        <p:txBody>
          <a:bodyPr>
            <a:spAutoFit/>
          </a:bodyPr>
          <a:lstStyle/>
          <a:p>
            <a:pPr algn="ctr" eaLnBrk="1" hangingPunct="1"/>
            <a:r>
              <a:rPr lang="ru-RU" altLang="ru-RU" b="1" dirty="0">
                <a:solidFill>
                  <a:srgbClr val="000000"/>
                </a:solidFill>
                <a:latin typeface="Times New Roman" pitchFamily="18" charset="0"/>
                <a:cs typeface="Times New Roman" pitchFamily="18" charset="0"/>
              </a:rPr>
              <a:t>Вариант 2.  </a:t>
            </a:r>
            <a:endParaRPr lang="ru-RU" altLang="ru-RU" sz="1600" dirty="0">
              <a:solidFill>
                <a:srgbClr val="000000"/>
              </a:solidFill>
              <a:latin typeface="Times New Roman" pitchFamily="18" charset="0"/>
              <a:cs typeface="Times New Roman" pitchFamily="18" charset="0"/>
            </a:endParaRPr>
          </a:p>
          <a:p>
            <a:pPr algn="ctr" eaLnBrk="1" hangingPunct="1"/>
            <a:r>
              <a:rPr lang="ru-RU" altLang="ru-RU" sz="2000" b="1" i="1" dirty="0">
                <a:latin typeface="Times New Roman" pitchFamily="18" charset="0"/>
                <a:cs typeface="Times New Roman" pitchFamily="18" charset="0"/>
              </a:rPr>
              <a:t>«Собери гусеницу»</a:t>
            </a:r>
          </a:p>
          <a:p>
            <a:pPr algn="ctr" eaLnBrk="1" hangingPunct="1"/>
            <a:endParaRPr lang="ru-RU" altLang="ru-RU" sz="2000" b="1" i="1" dirty="0">
              <a:latin typeface="Times New Roman" pitchFamily="18" charset="0"/>
              <a:cs typeface="Times New Roman" pitchFamily="18" charset="0"/>
            </a:endParaRPr>
          </a:p>
          <a:p>
            <a:pPr algn="ctr"/>
            <a:r>
              <a:rPr lang="ru-RU" altLang="ru-RU" u="sng" dirty="0">
                <a:latin typeface="Times New Roman" pitchFamily="18" charset="0"/>
                <a:cs typeface="Times New Roman" pitchFamily="18" charset="0"/>
              </a:rPr>
              <a:t>Ход игры</a:t>
            </a:r>
            <a:r>
              <a:rPr lang="ru-RU" altLang="ru-RU" u="sng" dirty="0" smtClean="0">
                <a:latin typeface="Times New Roman" pitchFamily="18" charset="0"/>
                <a:cs typeface="Times New Roman" pitchFamily="18" charset="0"/>
              </a:rPr>
              <a:t>:</a:t>
            </a:r>
            <a:r>
              <a:rPr lang="ru-RU" alt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Выложить цвета от самого темного до самого светлого.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Выложить от самого светлого до самого темного.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Выложить все оттенки синего, красного, зеленого, желтого цвета.</a:t>
            </a:r>
            <a:r>
              <a:rPr lang="ru-RU" sz="2000" dirty="0" smtClean="0"/>
              <a:t/>
            </a:r>
            <a:br>
              <a:rPr lang="ru-RU" sz="2000" dirty="0" smtClean="0"/>
            </a:br>
            <a:endParaRPr lang="ru-RU" altLang="ru-RU" sz="20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cstate="print"/>
          <a:srcRect/>
          <a:stretch>
            <a:fillRect/>
          </a:stretch>
        </p:blipFill>
        <p:spPr bwMode="auto">
          <a:xfrm>
            <a:off x="3131840" y="4797152"/>
            <a:ext cx="2248036" cy="1666296"/>
          </a:xfrm>
          <a:prstGeom prst="rect">
            <a:avLst/>
          </a:prstGeom>
          <a:noFill/>
          <a:ln w="9525">
            <a:noFill/>
            <a:miter lim="800000"/>
            <a:headEnd/>
            <a:tailEnd/>
          </a:ln>
        </p:spPr>
      </p:pic>
      <p:pic>
        <p:nvPicPr>
          <p:cNvPr id="1026" name="Picture 2" descr="C:\Users\Влад\Desktop\0-02-05-a65b2e3c2466cc43bbae73f1b6bee1c455d69d39527b2d8e7d876466811e2732_75075fe4e957eb94.jpg"/>
          <p:cNvPicPr>
            <a:picLocks noChangeAspect="1" noChangeArrowheads="1"/>
          </p:cNvPicPr>
          <p:nvPr/>
        </p:nvPicPr>
        <p:blipFill>
          <a:blip r:embed="rId5" cstate="print"/>
          <a:srcRect/>
          <a:stretch>
            <a:fillRect/>
          </a:stretch>
        </p:blipFill>
        <p:spPr bwMode="auto">
          <a:xfrm>
            <a:off x="5004048" y="2924944"/>
            <a:ext cx="2542744" cy="1884809"/>
          </a:xfrm>
          <a:prstGeom prst="rect">
            <a:avLst/>
          </a:prstGeom>
          <a:noFill/>
        </p:spPr>
      </p:pic>
      <p:pic>
        <p:nvPicPr>
          <p:cNvPr id="1027" name="Picture 3" descr="C:\Users\Влад\Desktop\0-02-05-8c69996ca856a13888cd067fbabaaa04271a1c2e1bab9f2a45ef666d5d1a8dc4_d844d21b1ea56216.jpg"/>
          <p:cNvPicPr>
            <a:picLocks noChangeAspect="1" noChangeArrowheads="1"/>
          </p:cNvPicPr>
          <p:nvPr/>
        </p:nvPicPr>
        <p:blipFill>
          <a:blip r:embed="rId6" cstate="print"/>
          <a:srcRect/>
          <a:stretch>
            <a:fillRect/>
          </a:stretch>
        </p:blipFill>
        <p:spPr bwMode="auto">
          <a:xfrm>
            <a:off x="899592" y="2996952"/>
            <a:ext cx="2525745" cy="18722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328</Words>
  <Application>Microsoft Office PowerPoint</Application>
  <PresentationFormat>Экран (4:3)</PresentationFormat>
  <Paragraphs>60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Влад</cp:lastModifiedBy>
  <cp:revision>38</cp:revision>
  <dcterms:created xsi:type="dcterms:W3CDTF">2014-07-28T19:48:48Z</dcterms:created>
  <dcterms:modified xsi:type="dcterms:W3CDTF">2021-11-07T09:02:08Z</dcterms:modified>
</cp:coreProperties>
</file>