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gif" ContentType="image/gif"/>
  <Override PartName="/ppt/media/audio1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handoutMasterIdLst>
    <p:handoutMasterId r:id="rId27"/>
  </p:handoutMasterIdLst>
  <p:sldIdLst>
    <p:sldId id="256" r:id="rId5"/>
    <p:sldId id="257" r:id="rId6"/>
    <p:sldId id="283" r:id="rId7"/>
    <p:sldId id="265" r:id="rId8"/>
    <p:sldId id="270" r:id="rId9"/>
    <p:sldId id="271" r:id="rId10"/>
    <p:sldId id="272" r:id="rId11"/>
    <p:sldId id="273" r:id="rId12"/>
    <p:sldId id="275" r:id="rId13"/>
    <p:sldId id="274" r:id="rId14"/>
    <p:sldId id="284" r:id="rId15"/>
    <p:sldId id="276" r:id="rId16"/>
    <p:sldId id="277" r:id="rId17"/>
    <p:sldId id="278" r:id="rId18"/>
    <p:sldId id="280" r:id="rId19"/>
    <p:sldId id="287" r:id="rId20"/>
    <p:sldId id="281" r:id="rId21"/>
    <p:sldId id="282" r:id="rId22"/>
    <p:sldId id="285" r:id="rId23"/>
    <p:sldId id="286" r:id="rId24"/>
    <p:sldId id="258" r:id="rId25"/>
    <p:sldId id="264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74FC"/>
    <a:srgbClr val="57D3FF"/>
    <a:srgbClr val="79D9FF"/>
    <a:srgbClr val="F4BBFF"/>
    <a:srgbClr val="31CB31"/>
    <a:srgbClr val="FDD1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>
        <p:scale>
          <a:sx n="100" d="100"/>
          <a:sy n="100" d="100"/>
        </p:scale>
        <p:origin x="-876" y="-48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1602" y="8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EEAA5-93AF-47F9-9B91-DF726A727AF6}" type="datetimeFigureOut">
              <a:rPr lang="ru-RU" smtClean="0"/>
              <a:pPr/>
              <a:t>09.04.2022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263AB-F390-4FB4-8143-322A3543A6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39660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rgbClr val="57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117271" y="1143000"/>
            <a:ext cx="7957458" cy="2677886"/>
          </a:xfrm>
        </p:spPr>
        <p:txBody>
          <a:bodyPr anchor="ctr"/>
          <a:lstStyle>
            <a:lvl1pPr algn="ctr">
              <a:defRPr sz="60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3194957" y="4006362"/>
            <a:ext cx="5802086" cy="54467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xmlns="" val="750996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1">
    <p:bg>
      <p:bgPr>
        <a:solidFill>
          <a:srgbClr val="57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77506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2">
    <p:bg>
      <p:bgPr>
        <a:solidFill>
          <a:srgbClr val="1F74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20840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3">
    <p:bg>
      <p:bgPr>
        <a:solidFill>
          <a:srgbClr val="31C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08092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4">
    <p:bg>
      <p:bgPr>
        <a:solidFill>
          <a:srgbClr val="F4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05965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5">
    <p:bg>
      <p:bgPr>
        <a:solidFill>
          <a:srgbClr val="7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70053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6">
    <p:bg>
      <p:bgPr>
        <a:solidFill>
          <a:srgbClr val="FDD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32151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bg>
      <p:bgPr>
        <a:solidFill>
          <a:srgbClr val="57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117271" y="1143000"/>
            <a:ext cx="7957458" cy="2677886"/>
          </a:xfrm>
        </p:spPr>
        <p:txBody>
          <a:bodyPr anchor="ctr"/>
          <a:lstStyle>
            <a:lvl1pPr algn="ctr">
              <a:defRPr sz="6000" baseline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Финальное поздравление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1232556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B10E5-E7F4-4A0C-A17F-7BDE1227269E}" type="datetimeFigureOut">
              <a:rPr lang="ru-RU" smtClean="0"/>
              <a:pPr/>
              <a:t>09.04.2022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9511D-E764-4C1E-9794-0B587D7708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3154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60" r:id="rId4"/>
    <p:sldLayoutId id="2147483661" r:id="rId5"/>
    <p:sldLayoutId id="2147483664" r:id="rId6"/>
    <p:sldLayoutId id="2147483651" r:id="rId7"/>
    <p:sldLayoutId id="2147483662" r:id="rId8"/>
  </p:sldLayoutIdLst>
  <mc:AlternateContent xmlns:mc="http://schemas.openxmlformats.org/markup-compatibility/2006">
    <mc:Choice xmlns:p14="http://schemas.microsoft.com/office/powerpoint/2010/main" xmlns="" Requires="p14">
      <p:transition spd="slow" p14:dur="2000">
        <p:circle/>
      </p:transition>
    </mc:Choice>
    <mc:Fallback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jpeg"/><Relationship Id="rId7" Type="http://schemas.openxmlformats.org/officeDocument/2006/relationships/image" Target="../media/image65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png"/><Relationship Id="rId4" Type="http://schemas.openxmlformats.org/officeDocument/2006/relationships/image" Target="../media/image15.png"/><Relationship Id="rId9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9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15.png"/><Relationship Id="rId7" Type="http://schemas.openxmlformats.org/officeDocument/2006/relationships/image" Target="../media/image74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34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25.png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6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7.gif"/><Relationship Id="rId3" Type="http://schemas.openxmlformats.org/officeDocument/2006/relationships/image" Target="../media/image87.png"/><Relationship Id="rId7" Type="http://schemas.openxmlformats.org/officeDocument/2006/relationships/image" Target="../media/image89.png"/><Relationship Id="rId12" Type="http://schemas.openxmlformats.org/officeDocument/2006/relationships/image" Target="../media/image92.gi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11" Type="http://schemas.openxmlformats.org/officeDocument/2006/relationships/image" Target="../media/image91.gif"/><Relationship Id="rId5" Type="http://schemas.openxmlformats.org/officeDocument/2006/relationships/image" Target="../media/image3.png"/><Relationship Id="rId10" Type="http://schemas.openxmlformats.org/officeDocument/2006/relationships/image" Target="../media/image42.gif"/><Relationship Id="rId4" Type="http://schemas.openxmlformats.org/officeDocument/2006/relationships/image" Target="../media/image5.png"/><Relationship Id="rId9" Type="http://schemas.openxmlformats.org/officeDocument/2006/relationships/image" Target="../media/image90.gif"/><Relationship Id="rId1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93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6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4.png"/><Relationship Id="rId5" Type="http://schemas.openxmlformats.org/officeDocument/2006/relationships/image" Target="../media/image2.png"/><Relationship Id="rId15" Type="http://schemas.openxmlformats.org/officeDocument/2006/relationships/audio" Target="../media/audio11.wav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6.png"/><Relationship Id="rId1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9093" y="366575"/>
            <a:ext cx="8733160" cy="48729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59321" y="1351370"/>
            <a:ext cx="6646520" cy="3043649"/>
          </a:xfrm>
        </p:spPr>
        <p:txBody>
          <a:bodyPr>
            <a:normAutofit/>
          </a:bodyPr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«Детский сад№48 Гномик»г.Орска</a:t>
            </a:r>
            <a:r>
              <a:rPr lang="ru-RU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Огород на окне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i="1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96557" y="4803792"/>
            <a:ext cx="825074" cy="9680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83663" y="209107"/>
            <a:ext cx="416144" cy="4016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3340" y="5503056"/>
            <a:ext cx="372494" cy="3901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388" y="5010771"/>
            <a:ext cx="645282" cy="6452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554" y="2525757"/>
            <a:ext cx="435429" cy="4383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8576" y="5726069"/>
            <a:ext cx="674234" cy="6742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89096" y="1879182"/>
            <a:ext cx="689834" cy="7016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34013" y="5871145"/>
            <a:ext cx="332356" cy="3480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04438" y="5957407"/>
            <a:ext cx="678255" cy="7957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8321" y="5445018"/>
            <a:ext cx="5026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Воспитатель:</a:t>
            </a:r>
          </a:p>
          <a:p>
            <a:r>
              <a:rPr lang="ru-RU" sz="2400" b="1" i="1" dirty="0" smtClean="0"/>
              <a:t>Дронова Наталья Геннадьевна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3792" y="5071705"/>
            <a:ext cx="932845" cy="92466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46762" y="1061329"/>
            <a:ext cx="995872" cy="65377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37159" y="250097"/>
            <a:ext cx="750318" cy="7916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54686" y="2906784"/>
            <a:ext cx="2137314" cy="316069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831" y="3703378"/>
            <a:ext cx="4774642" cy="304980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3923" y="-7404"/>
            <a:ext cx="2791243" cy="279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4228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8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4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8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4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8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4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0" dur="8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4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8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4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6024" y="176804"/>
            <a:ext cx="642337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Есть хозяева в огороде</a:t>
            </a:r>
          </a:p>
          <a:p>
            <a:r>
              <a:rPr lang="ru-RU" sz="4400" dirty="0" smtClean="0"/>
              <a:t>Там они за всем следят,</a:t>
            </a:r>
          </a:p>
          <a:p>
            <a:r>
              <a:rPr lang="ru-RU" sz="4400" dirty="0" smtClean="0"/>
              <a:t>Но а мы им помогаем</a:t>
            </a:r>
          </a:p>
          <a:p>
            <a:r>
              <a:rPr lang="ru-RU" sz="4400" dirty="0" smtClean="0"/>
              <a:t>Кто польёт, кто порыхлит.</a:t>
            </a:r>
            <a:endParaRPr lang="ru-RU" sz="4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52575" y="88610"/>
            <a:ext cx="3714750" cy="2971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235" y="176804"/>
            <a:ext cx="2449169" cy="2449169"/>
          </a:xfrm>
          <a:prstGeom prst="rect">
            <a:avLst/>
          </a:prstGeom>
        </p:spPr>
      </p:pic>
      <p:pic>
        <p:nvPicPr>
          <p:cNvPr id="8" name="Picture 2" descr="C:\Users\Влад\Desktop\изображение_viber_2021-03-27_14-08-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3338" y="3307389"/>
            <a:ext cx="4262142" cy="3159313"/>
          </a:xfrm>
          <a:prstGeom prst="rect">
            <a:avLst/>
          </a:prstGeom>
          <a:noFill/>
        </p:spPr>
      </p:pic>
      <p:pic>
        <p:nvPicPr>
          <p:cNvPr id="3074" name="Picture 2" descr="C:\Users\Влад\Desktop\изображение_viber_2021-03-28_16-10-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6108" y="3295135"/>
            <a:ext cx="4223108" cy="31303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9287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651" y="0"/>
            <a:ext cx="8350981" cy="31681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28090" y="140219"/>
            <a:ext cx="4662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/>
              <a:t> </a:t>
            </a:r>
          </a:p>
          <a:p>
            <a:pPr algn="ctr"/>
            <a:r>
              <a:rPr lang="ru-RU" sz="3200" i="1" dirty="0" smtClean="0"/>
              <a:t> </a:t>
            </a:r>
            <a:endParaRPr lang="ru-RU" sz="3200" b="1" i="1" dirty="0"/>
          </a:p>
        </p:txBody>
      </p:sp>
      <p:pic>
        <p:nvPicPr>
          <p:cNvPr id="4099" name="Picture 3" descr="C:\Users\Влад\Desktop\изображение_viber_2021-03-28_16-14-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798" y="3584516"/>
            <a:ext cx="3384538" cy="2508788"/>
          </a:xfrm>
          <a:prstGeom prst="rect">
            <a:avLst/>
          </a:prstGeom>
          <a:noFill/>
        </p:spPr>
      </p:pic>
      <p:pic>
        <p:nvPicPr>
          <p:cNvPr id="4100" name="Picture 4" descr="C:\Users\Влад\Desktop\изображение_viber_2021-03-28_16-15-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6243" y="3482063"/>
            <a:ext cx="3502829" cy="259647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217218" y="890124"/>
            <a:ext cx="50737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Мы ребята, малыши </a:t>
            </a:r>
            <a:br>
              <a:rPr lang="ru-RU" sz="2400" b="1" i="1" dirty="0" smtClean="0"/>
            </a:br>
            <a:r>
              <a:rPr lang="ru-RU" sz="2400" b="1" i="1" dirty="0" smtClean="0"/>
              <a:t>    Любим мы трудиться.</a:t>
            </a:r>
          </a:p>
          <a:p>
            <a:pPr algn="ctr"/>
            <a:r>
              <a:rPr lang="ru-RU" sz="2400" b="1" i="1" dirty="0" smtClean="0"/>
              <a:t>Вот посадим лук, </a:t>
            </a:r>
          </a:p>
          <a:p>
            <a:pPr algn="ctr"/>
            <a:r>
              <a:rPr lang="ru-RU" sz="2400" b="1" i="1" dirty="0" smtClean="0"/>
              <a:t>Будем им гордиться.</a:t>
            </a:r>
          </a:p>
        </p:txBody>
      </p:sp>
      <p:pic>
        <p:nvPicPr>
          <p:cNvPr id="7171" name="Picture 3" descr="C:\Users\Влад\Desktop\изображение_viber_2021-03-28_16-52-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77791" y="3528127"/>
            <a:ext cx="3409264" cy="25271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31541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5126" y="-512898"/>
            <a:ext cx="5854346" cy="54644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6132" y="1213682"/>
            <a:ext cx="46228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Славный лук растет везде:</a:t>
            </a:r>
          </a:p>
          <a:p>
            <a:pPr algn="ctr"/>
            <a:r>
              <a:rPr lang="ru-RU" sz="2400" b="1" i="1" dirty="0" smtClean="0"/>
              <a:t>В банках, в плошках на окне.</a:t>
            </a:r>
          </a:p>
          <a:p>
            <a:pPr algn="ctr"/>
            <a:r>
              <a:rPr lang="ru-RU" sz="2400" b="1" i="1" dirty="0" smtClean="0"/>
              <a:t>Только солнышко пригрело,</a:t>
            </a:r>
          </a:p>
          <a:p>
            <a:pPr algn="ctr"/>
            <a:r>
              <a:rPr lang="ru-RU" sz="2400" b="1" i="1" dirty="0" smtClean="0"/>
              <a:t>Лук пустил большие стрелы.</a:t>
            </a:r>
          </a:p>
          <a:p>
            <a:pPr algn="ctr"/>
            <a:r>
              <a:rPr lang="ru-RU" sz="2400" b="1" i="1" dirty="0" smtClean="0"/>
              <a:t>Вырос он душистый,</a:t>
            </a:r>
          </a:p>
          <a:p>
            <a:pPr algn="ctr"/>
            <a:r>
              <a:rPr lang="ru-RU" sz="2400" b="1" i="1" dirty="0" smtClean="0"/>
              <a:t>Зелёный и пушистый.</a:t>
            </a:r>
            <a:endParaRPr lang="ru-RU" sz="24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90524" y="5785304"/>
            <a:ext cx="2962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Хорош он в супе и борще</a:t>
            </a:r>
          </a:p>
          <a:p>
            <a:pPr algn="ctr"/>
            <a:r>
              <a:rPr lang="ru-RU" b="1" dirty="0" smtClean="0"/>
              <a:t>И полезен вообще.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901239" y="5410199"/>
            <a:ext cx="3042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 пищу мы употребляем</a:t>
            </a:r>
          </a:p>
          <a:p>
            <a:pPr algn="ctr"/>
            <a:r>
              <a:rPr lang="ru-RU" b="1" dirty="0" smtClean="0"/>
              <a:t>Запас витаминов пополняем</a:t>
            </a:r>
            <a:endParaRPr lang="ru-RU" b="1" dirty="0"/>
          </a:p>
        </p:txBody>
      </p:sp>
      <p:pic>
        <p:nvPicPr>
          <p:cNvPr id="6147" name="Picture 3" descr="C:\Users\Влад\Desktop\изображение_viber_2021-03-28_16-22-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81534" y="3176459"/>
            <a:ext cx="3015049" cy="2234905"/>
          </a:xfrm>
          <a:prstGeom prst="rect">
            <a:avLst/>
          </a:prstGeom>
          <a:noFill/>
        </p:spPr>
      </p:pic>
      <p:pic>
        <p:nvPicPr>
          <p:cNvPr id="1026" name="Picture 2" descr="C:\Users\Влад\Desktop\изображение_viber_2021-03-29_20-34-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434" y="1438276"/>
            <a:ext cx="2774739" cy="3743324"/>
          </a:xfrm>
          <a:prstGeom prst="rect">
            <a:avLst/>
          </a:prstGeom>
          <a:noFill/>
        </p:spPr>
      </p:pic>
      <p:pic>
        <p:nvPicPr>
          <p:cNvPr id="4" name="Picture 2" descr="C:\Users\Влад\Desktop\изображение_viber_2021-03-29_20-34-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2369" y="357188"/>
            <a:ext cx="1938081" cy="2614612"/>
          </a:xfrm>
          <a:prstGeom prst="rect">
            <a:avLst/>
          </a:prstGeom>
          <a:noFill/>
        </p:spPr>
      </p:pic>
      <p:pic>
        <p:nvPicPr>
          <p:cNvPr id="5" name="Picture 2" descr="C:\Users\Влад\Desktop\изображение_viber_2021-04-03_17-23-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1751" y="3781426"/>
            <a:ext cx="3919223" cy="29051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16595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9592" y="3588741"/>
            <a:ext cx="2081909" cy="31359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870" y="4102168"/>
            <a:ext cx="3349037" cy="25117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7227" y="3232721"/>
            <a:ext cx="2654426" cy="35392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58879" y="3752899"/>
            <a:ext cx="2133121" cy="26578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8300" y="-485776"/>
            <a:ext cx="7105650" cy="477202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295650" y="590550"/>
            <a:ext cx="39528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А у нас взошел горох,</a:t>
            </a:r>
          </a:p>
          <a:p>
            <a:r>
              <a:rPr lang="ru-RU" sz="2400" b="1" i="1" dirty="0" smtClean="0"/>
              <a:t>Дети восклицали: «ОХ!</a:t>
            </a:r>
          </a:p>
          <a:p>
            <a:r>
              <a:rPr lang="ru-RU" sz="2400" b="1" i="1" dirty="0" smtClean="0"/>
              <a:t>Его надо поливать!</a:t>
            </a:r>
          </a:p>
          <a:p>
            <a:r>
              <a:rPr lang="ru-RU" sz="2400" b="1" i="1" dirty="0" smtClean="0"/>
              <a:t>Травку с корнем вырывать!</a:t>
            </a:r>
          </a:p>
          <a:p>
            <a:r>
              <a:rPr lang="ru-RU" sz="2400" b="1" i="1" dirty="0" smtClean="0"/>
              <a:t>Поухаживать за ним, </a:t>
            </a:r>
          </a:p>
          <a:p>
            <a:r>
              <a:rPr lang="ru-RU" sz="2400" b="1" i="1" dirty="0" smtClean="0"/>
              <a:t>А потом его съедим!!!»</a:t>
            </a:r>
            <a:endParaRPr lang="ru-RU" sz="2400" b="1" dirty="0"/>
          </a:p>
        </p:txBody>
      </p:sp>
      <p:pic>
        <p:nvPicPr>
          <p:cNvPr id="2" name="Picture 2" descr="C:\Users\Влад\Desktop\изображение_viber_2021-04-06_18-50-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61041" y="400050"/>
            <a:ext cx="3469477" cy="2571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63534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8886" y="-135467"/>
            <a:ext cx="8952089" cy="18175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1155" y="304800"/>
            <a:ext cx="6062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/>
              <a:t>Опыт с пшеницей</a:t>
            </a:r>
            <a:endParaRPr lang="ru-RU" sz="40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48889" y="4257751"/>
            <a:ext cx="3303880" cy="24779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971" y="202827"/>
            <a:ext cx="1619718" cy="16197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98504" y="1577131"/>
            <a:ext cx="3273777" cy="24553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0807" y="5185891"/>
            <a:ext cx="1906511" cy="14298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6598" y="3652904"/>
            <a:ext cx="1918456" cy="14388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0807" y="2088643"/>
            <a:ext cx="1920993" cy="14407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493488">
            <a:off x="5646263" y="2402084"/>
            <a:ext cx="3305275" cy="34163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83376" y="1829923"/>
            <a:ext cx="1906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20 марта</a:t>
            </a:r>
            <a:endParaRPr lang="ru-RU" sz="3200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9490356" y="1537535"/>
            <a:ext cx="1890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21 марта</a:t>
            </a:r>
            <a:endParaRPr lang="ru-RU" sz="3200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9551033" y="4169435"/>
            <a:ext cx="2326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24 марта</a:t>
            </a:r>
            <a:endParaRPr lang="ru-RU" sz="3200" b="1" i="1" dirty="0"/>
          </a:p>
        </p:txBody>
      </p:sp>
      <p:pic>
        <p:nvPicPr>
          <p:cNvPr id="1026" name="Picture 2" descr="Картинки по запросу лейка поливает прозрачном фон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02165" y="261692"/>
            <a:ext cx="2000954" cy="147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Влад\Desktop\изображение_viber_2021-03-28_16-22-4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2283718"/>
            <a:ext cx="4222399" cy="31298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18073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1037" y="-88321"/>
            <a:ext cx="8952089" cy="181751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07555" y="475789"/>
            <a:ext cx="57455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/>
              <a:t>Опыт с пшеницей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105" y="135466"/>
            <a:ext cx="1777389" cy="17773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50729" y="69316"/>
            <a:ext cx="2489811" cy="33197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50729" y="3546701"/>
            <a:ext cx="2489811" cy="31937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58529" y="1689931"/>
            <a:ext cx="2011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20 марта</a:t>
            </a:r>
            <a:endParaRPr lang="ru-RU" sz="32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447578" y="1747785"/>
            <a:ext cx="2571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24 марта</a:t>
            </a:r>
            <a:endParaRPr lang="ru-RU" sz="32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9753126" y="3175495"/>
            <a:ext cx="2217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28 марта</a:t>
            </a:r>
            <a:endParaRPr lang="ru-RU" sz="3200" b="1" i="1" dirty="0"/>
          </a:p>
        </p:txBody>
      </p:sp>
      <p:pic>
        <p:nvPicPr>
          <p:cNvPr id="2050" name="Picture 2" descr="C:\Users\Влад\Desktop\изображение_viber_2021-03-29_20-35-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1675" y="2352675"/>
            <a:ext cx="2752913" cy="3713879"/>
          </a:xfrm>
          <a:prstGeom prst="rect">
            <a:avLst/>
          </a:prstGeom>
          <a:noFill/>
        </p:spPr>
      </p:pic>
      <p:pic>
        <p:nvPicPr>
          <p:cNvPr id="13" name="Picture 2" descr="C:\Users\Влад\Desktop\изображение_viber_2021-03-28_16-22-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1025" y="2445643"/>
            <a:ext cx="4629049" cy="34312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33377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1037" y="-88321"/>
            <a:ext cx="8952089" cy="181751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09901" y="475789"/>
            <a:ext cx="67432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/>
              <a:t>Наблюдали, поливали</a:t>
            </a:r>
            <a:endParaRPr lang="ru-RU" sz="40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105" y="135466"/>
            <a:ext cx="1777389" cy="17773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50729" y="69316"/>
            <a:ext cx="2489811" cy="33197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50729" y="3546701"/>
            <a:ext cx="2489811" cy="31937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753126" y="3175495"/>
            <a:ext cx="2217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28 марта</a:t>
            </a:r>
            <a:endParaRPr lang="ru-RU" sz="3200" b="1" i="1" dirty="0"/>
          </a:p>
        </p:txBody>
      </p:sp>
      <p:pic>
        <p:nvPicPr>
          <p:cNvPr id="5" name="Picture 2" descr="C:\Users\Влад\Desktop\изображение_viber_2021-03-29_20-57-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028" y="1962151"/>
            <a:ext cx="2965371" cy="4000500"/>
          </a:xfrm>
          <a:prstGeom prst="rect">
            <a:avLst/>
          </a:prstGeom>
          <a:noFill/>
        </p:spPr>
      </p:pic>
      <p:pic>
        <p:nvPicPr>
          <p:cNvPr id="2051" name="Picture 3" descr="C:\Users\Влад\Desktop\изображение_viber_2021-03-29_21-00-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59362" y="1790701"/>
            <a:ext cx="3276727" cy="2428874"/>
          </a:xfrm>
          <a:prstGeom prst="rect">
            <a:avLst/>
          </a:prstGeom>
          <a:noFill/>
        </p:spPr>
      </p:pic>
      <p:pic>
        <p:nvPicPr>
          <p:cNvPr id="2052" name="Picture 4" descr="C:\Users\Влад\Desktop\изображение_viber_2021-03-29_20-59-5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44092" y="3714750"/>
            <a:ext cx="3533727" cy="2619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33377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643" y="790221"/>
            <a:ext cx="3796828" cy="28476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1868" y="790221"/>
            <a:ext cx="3796828" cy="28476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7775" y="3957814"/>
            <a:ext cx="4610400" cy="2590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8061" y="3285522"/>
            <a:ext cx="2463628" cy="3480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1557" y="324623"/>
            <a:ext cx="40398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Мы лепили, рисовали,</a:t>
            </a:r>
          </a:p>
          <a:p>
            <a:pPr algn="ctr"/>
            <a:r>
              <a:rPr lang="ru-RU" sz="2800" b="1" i="1" dirty="0" smtClean="0"/>
              <a:t>Аккуратно вырезали,</a:t>
            </a:r>
          </a:p>
          <a:p>
            <a:pPr algn="ctr"/>
            <a:r>
              <a:rPr lang="ru-RU" sz="2800" b="1" i="1" dirty="0" smtClean="0"/>
              <a:t>В </a:t>
            </a:r>
            <a:r>
              <a:rPr lang="ru-RU" sz="2800" b="1" i="1" dirty="0"/>
              <a:t>и</a:t>
            </a:r>
            <a:r>
              <a:rPr lang="ru-RU" sz="2800" b="1" i="1" dirty="0" smtClean="0"/>
              <a:t>гры разные играли,</a:t>
            </a:r>
          </a:p>
          <a:p>
            <a:pPr algn="ctr"/>
            <a:r>
              <a:rPr lang="ru-RU" sz="2800" b="1" i="1" dirty="0" smtClean="0"/>
              <a:t>Стихи, рассказы почитали</a:t>
            </a:r>
          </a:p>
          <a:p>
            <a:pPr algn="ctr"/>
            <a:r>
              <a:rPr lang="ru-RU" sz="2800" b="1" i="1" dirty="0" smtClean="0"/>
              <a:t>И загадки отгадали.</a:t>
            </a:r>
            <a:endParaRPr lang="ru-RU" sz="2800" b="1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908" y="3921085"/>
            <a:ext cx="3793067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327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1902179"/>
            <a:ext cx="49896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В горшочках личные посадки.</a:t>
            </a:r>
          </a:p>
          <a:p>
            <a:pPr algn="ctr"/>
            <a:r>
              <a:rPr lang="ru-RU" sz="3200" b="1" i="1" dirty="0" smtClean="0"/>
              <a:t>Горох,  лук на грядках.</a:t>
            </a:r>
          </a:p>
          <a:p>
            <a:pPr algn="ctr"/>
            <a:r>
              <a:rPr lang="ru-RU" sz="3200" b="1" i="1" dirty="0" smtClean="0"/>
              <a:t>Зеленеет дружно травка</a:t>
            </a:r>
          </a:p>
          <a:p>
            <a:pPr algn="ctr"/>
            <a:r>
              <a:rPr lang="ru-RU" sz="3200" b="1" i="1" dirty="0" smtClean="0"/>
              <a:t>Птицам вкусная добавка.</a:t>
            </a:r>
          </a:p>
          <a:p>
            <a:pPr algn="ctr"/>
            <a:r>
              <a:rPr lang="ru-RU" sz="3200" b="1" i="1" dirty="0" smtClean="0"/>
              <a:t>Наблюдая дети знают,</a:t>
            </a:r>
          </a:p>
          <a:p>
            <a:pPr algn="ctr"/>
            <a:r>
              <a:rPr lang="ru-RU" sz="3200" b="1" i="1" dirty="0" smtClean="0"/>
              <a:t>Что растению всегда</a:t>
            </a:r>
          </a:p>
          <a:p>
            <a:pPr algn="ctr"/>
            <a:r>
              <a:rPr lang="ru-RU" sz="3200" b="1" i="1" dirty="0" smtClean="0"/>
              <a:t>Нужен СВЕТ, ЗЕМЛЯ, ВОДА.</a:t>
            </a:r>
            <a:endParaRPr lang="ru-RU" sz="32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90525" y="-190500"/>
            <a:ext cx="10572750" cy="22002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71575" y="190501"/>
            <a:ext cx="70485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/>
              <a:t>Трудились дети от души.</a:t>
            </a:r>
          </a:p>
          <a:p>
            <a:pPr algn="ctr"/>
            <a:r>
              <a:rPr lang="ru-RU" sz="2800" b="1" i="1" dirty="0" smtClean="0"/>
              <a:t>Все растения хороши!</a:t>
            </a:r>
            <a:endParaRPr lang="ru-RU" sz="2800" b="1" i="1" dirty="0"/>
          </a:p>
        </p:txBody>
      </p:sp>
      <p:pic>
        <p:nvPicPr>
          <p:cNvPr id="3075" name="Picture 3" descr="C:\Users\Влад\Desktop\изображение_viber_2021-03-29_21-05-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111" y="2162176"/>
            <a:ext cx="5371263" cy="39814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1744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8311" y="214489"/>
            <a:ext cx="1066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i="1" dirty="0" smtClean="0">
              <a:solidFill>
                <a:srgbClr val="FF0000"/>
              </a:solidFill>
            </a:endParaRPr>
          </a:p>
          <a:p>
            <a:pPr algn="ctr"/>
            <a:endParaRPr lang="ru-RU" sz="3600" b="1" i="1" dirty="0" smtClean="0"/>
          </a:p>
        </p:txBody>
      </p:sp>
      <p:pic>
        <p:nvPicPr>
          <p:cNvPr id="1026" name="Picture 2" descr="C:\Users\Влад\Desktop\изображение_viber_2021-03-21_22-03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7090" y="2795598"/>
            <a:ext cx="2085893" cy="2781190"/>
          </a:xfrm>
          <a:prstGeom prst="rect">
            <a:avLst/>
          </a:prstGeom>
          <a:noFill/>
        </p:spPr>
      </p:pic>
      <p:pic>
        <p:nvPicPr>
          <p:cNvPr id="1027" name="Picture 3" descr="C:\Users\Влад\Desktop\изображение_viber_2021-03-21_21-05-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939" y="2356014"/>
            <a:ext cx="2828958" cy="2828958"/>
          </a:xfrm>
          <a:prstGeom prst="rect">
            <a:avLst/>
          </a:prstGeom>
          <a:noFill/>
        </p:spPr>
      </p:pic>
      <p:pic>
        <p:nvPicPr>
          <p:cNvPr id="1028" name="Picture 4" descr="C:\Users\Влад\Desktop\изображение_viber_2021-03-17_20-20-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4757" y="2826769"/>
            <a:ext cx="2567197" cy="3422929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2591" y="3134114"/>
            <a:ext cx="2169569" cy="33355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925" y="516776"/>
            <a:ext cx="2182678" cy="218267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001000" y="2247900"/>
            <a:ext cx="32575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Витамины круглый год,</a:t>
            </a:r>
            <a:br>
              <a:rPr lang="ru-RU" sz="2000" b="1" i="1" dirty="0" smtClean="0"/>
            </a:br>
            <a:r>
              <a:rPr lang="ru-RU" sz="2000" b="1" i="1" dirty="0" smtClean="0"/>
              <a:t>Так необходимы,</a:t>
            </a:r>
            <a:br>
              <a:rPr lang="ru-RU" sz="2000" b="1" i="1" dirty="0" smtClean="0"/>
            </a:br>
            <a:r>
              <a:rPr lang="ru-RU" sz="2000" b="1" i="1" dirty="0" smtClean="0"/>
              <a:t>Чтобы нам не болеть</a:t>
            </a:r>
            <a:br>
              <a:rPr lang="ru-RU" sz="2000" b="1" i="1" dirty="0" smtClean="0"/>
            </a:br>
            <a:r>
              <a:rPr lang="ru-RU" sz="2000" b="1" i="1" dirty="0" smtClean="0"/>
              <a:t>Гриппом и ангиной.</a:t>
            </a:r>
            <a:endParaRPr lang="ru-RU" sz="2000" b="1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0700" y="-312208"/>
            <a:ext cx="9353550" cy="272062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809749" y="704851"/>
            <a:ext cx="78200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Лук сажали мы и дома</a:t>
            </a:r>
          </a:p>
          <a:p>
            <a:pPr algn="ctr"/>
            <a:r>
              <a:rPr lang="ru-RU" sz="2400" b="1" i="1" dirty="0" smtClean="0"/>
              <a:t>Наблюдали, поливали</a:t>
            </a:r>
            <a:endParaRPr lang="en-US" sz="2400" b="1" i="1" dirty="0" smtClean="0"/>
          </a:p>
        </p:txBody>
      </p:sp>
    </p:spTree>
    <p:extLst>
      <p:ext uri="{BB962C8B-B14F-4D97-AF65-F5344CB8AC3E}">
        <p14:creationId xmlns:p14="http://schemas.microsoft.com/office/powerpoint/2010/main" xmlns="" val="211744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53990" y="0"/>
            <a:ext cx="10307872" cy="4341981"/>
          </a:xfrm>
          <a:prstGeom prst="rect">
            <a:avLst/>
          </a:prstGeom>
        </p:spPr>
      </p:pic>
      <p:pic>
        <p:nvPicPr>
          <p:cNvPr id="3" name="Рисунок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3168" y="3954160"/>
            <a:ext cx="11931810" cy="3338871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734417" y="3656542"/>
            <a:ext cx="9806699" cy="3128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83172" y="345988"/>
            <a:ext cx="6498044" cy="2717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25340" y="684842"/>
            <a:ext cx="2002536" cy="31363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01537" y="1428865"/>
            <a:ext cx="779556" cy="8034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00091" y="3117535"/>
            <a:ext cx="864687" cy="10145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73" y="4212357"/>
            <a:ext cx="450734" cy="4720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66605" y="938588"/>
            <a:ext cx="457418" cy="4605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483" y="3513890"/>
            <a:ext cx="643420" cy="6209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37084" y="1205600"/>
            <a:ext cx="817948" cy="9596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15037" y="2336851"/>
            <a:ext cx="505709" cy="5091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73" y="3297369"/>
            <a:ext cx="1861934" cy="35606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44618" y="186447"/>
            <a:ext cx="1270846" cy="203830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42552" y="560172"/>
            <a:ext cx="10923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24929" y="354227"/>
            <a:ext cx="8246075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   </a:t>
            </a:r>
            <a:r>
              <a:rPr lang="ru-RU" sz="2400" b="1" i="1" dirty="0" smtClean="0">
                <a:solidFill>
                  <a:srgbClr val="FF0000"/>
                </a:solidFill>
              </a:rPr>
              <a:t>Актуальность</a:t>
            </a: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dirty="0" smtClean="0"/>
              <a:t>С самого рождения ребенок является первооткрывателем, исследователем того мира, который его окружает. А особенно ребенок – дошкольник.   Китайская пословица гласит: «Расскажи – и я забуду, покажи – и я запомню, дай попробовать и я пойму». Так и ребенок усваивает все прочно и надолго, когда слышит, видит и делает сам.</a:t>
            </a:r>
            <a:r>
              <a:rPr lang="ru-RU" b="1" dirty="0" smtClean="0"/>
              <a:t> 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Дети младшего дошкольного возраста в недостаточной степени имеют представления о растениях, о условиях необходимых для их роста .   Научившись понимать состояние растений, ребенок будет видеть в зеленом ростке особое живое существо, жизнь которого целиком зависит от того, получает он уход или нет.</a:t>
            </a:r>
            <a:br>
              <a:rPr lang="ru-RU" dirty="0" smtClean="0"/>
            </a:b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048000" y="4720280"/>
            <a:ext cx="81389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Таким образом, решаются задачи познавательно-исследовательского, социально-личностного, эстетического развития ребенка. Маленькие дети любят действовать. Приобщение к посильному труду по уходу за растениями – это развитие таких качеств, как ответственность за выполнение поручения, за полученный результат, обязательность, целеустремленность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052695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8311" y="214489"/>
            <a:ext cx="1066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i="1" dirty="0" smtClean="0"/>
          </a:p>
          <a:p>
            <a:pPr algn="ctr"/>
            <a:endParaRPr lang="ru-RU" sz="3600" b="1" i="1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699" y="2426"/>
            <a:ext cx="2182678" cy="218267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95426" y="1390650"/>
            <a:ext cx="6858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 smtClean="0"/>
          </a:p>
          <a:p>
            <a:endParaRPr lang="ru-RU" sz="1400" b="1" i="1" dirty="0" smtClean="0">
              <a:solidFill>
                <a:srgbClr val="1F74FC"/>
              </a:solidFill>
            </a:endParaRPr>
          </a:p>
          <a:p>
            <a:r>
              <a:rPr lang="ru-RU" sz="1400" b="1" i="1" dirty="0" smtClean="0">
                <a:solidFill>
                  <a:srgbClr val="1F74FC"/>
                </a:solidFill>
              </a:rPr>
              <a:t>САЛАТ ИЗ ЗЕЛЕНОГО ЛУКА С ТВОРОГОМ И</a:t>
            </a:r>
            <a:br>
              <a:rPr lang="ru-RU" sz="1400" b="1" i="1" dirty="0" smtClean="0">
                <a:solidFill>
                  <a:srgbClr val="1F74FC"/>
                </a:solidFill>
              </a:rPr>
            </a:br>
            <a:r>
              <a:rPr lang="ru-RU" sz="1400" b="1" i="1" dirty="0" smtClean="0">
                <a:solidFill>
                  <a:srgbClr val="1F74FC"/>
                </a:solidFill>
              </a:rPr>
              <a:t>УКРОПОМ</a:t>
            </a:r>
            <a:r>
              <a:rPr lang="ru-RU" sz="1400" b="1" i="1" dirty="0" smtClean="0"/>
              <a:t/>
            </a:r>
            <a:br>
              <a:rPr lang="ru-RU" sz="1400" b="1" i="1" dirty="0" smtClean="0"/>
            </a:br>
            <a:r>
              <a:rPr lang="ru-RU" b="1" i="1" dirty="0" smtClean="0"/>
              <a:t>Творог — 200 г, лук зеленый — 50 г, укроп резаный</a:t>
            </a:r>
            <a:br>
              <a:rPr lang="ru-RU" b="1" i="1" dirty="0" smtClean="0"/>
            </a:br>
            <a:r>
              <a:rPr lang="ru-RU" b="1" i="1" dirty="0" smtClean="0"/>
              <a:t>— 2 ст. ложки, сметана — 1/2 стакана, зеленый</a:t>
            </a:r>
            <a:br>
              <a:rPr lang="ru-RU" b="1" i="1" dirty="0" smtClean="0"/>
            </a:br>
            <a:r>
              <a:rPr lang="ru-RU" b="1" i="1" dirty="0" smtClean="0"/>
              <a:t>салат — 4-5 листиков, соль.</a:t>
            </a:r>
            <a:br>
              <a:rPr lang="ru-RU" b="1" i="1" dirty="0" smtClean="0"/>
            </a:br>
            <a:r>
              <a:rPr lang="ru-RU" b="1" i="1" dirty="0" smtClean="0"/>
              <a:t>Протертый нежирный творог смешиваем со сметаной,</a:t>
            </a:r>
            <a:br>
              <a:rPr lang="ru-RU" b="1" i="1" dirty="0" smtClean="0"/>
            </a:br>
            <a:r>
              <a:rPr lang="ru-RU" b="1" i="1" dirty="0" smtClean="0"/>
              <a:t>мелко нарезанными укропом и зеленым луком,</a:t>
            </a:r>
            <a:br>
              <a:rPr lang="ru-RU" b="1" i="1" dirty="0" smtClean="0"/>
            </a:br>
            <a:r>
              <a:rPr lang="ru-RU" b="1" i="1" dirty="0" smtClean="0"/>
              <a:t>подсаливаем.</a:t>
            </a:r>
            <a:br>
              <a:rPr lang="ru-RU" b="1" i="1" dirty="0" smtClean="0"/>
            </a:br>
            <a:r>
              <a:rPr lang="ru-RU" b="1" i="1" dirty="0" smtClean="0"/>
              <a:t>При подаче в салатницу или тарелку положить</a:t>
            </a:r>
            <a:br>
              <a:rPr lang="ru-RU" b="1" i="1" dirty="0" smtClean="0"/>
            </a:br>
            <a:r>
              <a:rPr lang="ru-RU" b="1" i="1" dirty="0" smtClean="0"/>
              <a:t>несколько листиков салата, на них горкой творог,</a:t>
            </a:r>
            <a:br>
              <a:rPr lang="ru-RU" b="1" i="1" dirty="0" smtClean="0"/>
            </a:br>
            <a:r>
              <a:rPr lang="ru-RU" b="1" i="1" dirty="0" smtClean="0"/>
              <a:t>смешанный с зеленью и луком, а сверху поливаем</a:t>
            </a:r>
            <a:br>
              <a:rPr lang="ru-RU" b="1" i="1" dirty="0" smtClean="0"/>
            </a:br>
            <a:r>
              <a:rPr lang="ru-RU" b="1" i="1" dirty="0" smtClean="0"/>
              <a:t>сметаной.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b="1" dirty="0" smtClean="0"/>
          </a:p>
          <a:p>
            <a:r>
              <a:rPr lang="ru-RU" sz="1200" dirty="0" smtClean="0"/>
              <a:t> </a:t>
            </a:r>
            <a:endParaRPr lang="ru-RU" sz="1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8469" y="3518570"/>
            <a:ext cx="2164711" cy="3101305"/>
          </a:xfrm>
          <a:prstGeom prst="rect">
            <a:avLst/>
          </a:prstGeom>
        </p:spPr>
      </p:pic>
      <p:pic>
        <p:nvPicPr>
          <p:cNvPr id="5" name="Picture 4" descr="фото рецепта: Салат из творога с зелёным луком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4951" y="600074"/>
            <a:ext cx="3749324" cy="2495551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3754" y="0"/>
            <a:ext cx="6289145" cy="163535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867025" y="596384"/>
            <a:ext cx="43338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Рецепты от родителей: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11744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2989" y="408766"/>
            <a:ext cx="759960" cy="7756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0812" y="1308113"/>
            <a:ext cx="488751" cy="4717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8894" y="5006189"/>
            <a:ext cx="739549" cy="7395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31927" y="5745738"/>
            <a:ext cx="496967" cy="4796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1326500" y="978010"/>
            <a:ext cx="526247" cy="5078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55963" y="1374526"/>
            <a:ext cx="690873" cy="8105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246" y="3323594"/>
            <a:ext cx="434825" cy="45539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1288" y="1964295"/>
            <a:ext cx="5983322" cy="19773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0964" y="796581"/>
            <a:ext cx="2271890" cy="173799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187" y="2387489"/>
            <a:ext cx="2517010" cy="44705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92991">
            <a:off x="4690018" y="4551959"/>
            <a:ext cx="1565005" cy="156500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55329" y="3941652"/>
            <a:ext cx="3714750" cy="29718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699" y="2426"/>
            <a:ext cx="2182678" cy="218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90369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3778" y="365878"/>
            <a:ext cx="8444444" cy="478730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586848" y="1635032"/>
            <a:ext cx="5377542" cy="2248998"/>
          </a:xfrm>
        </p:spPr>
        <p:txBody>
          <a:bodyPr/>
          <a:lstStyle/>
          <a:p>
            <a:r>
              <a:rPr lang="ru-RU" dirty="0"/>
              <a:t>КОНЕЦ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1052" y="3802385"/>
            <a:ext cx="842963" cy="8429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373" y="539880"/>
            <a:ext cx="825074" cy="9680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10493" y="840618"/>
            <a:ext cx="416144" cy="4016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3340" y="5503056"/>
            <a:ext cx="372494" cy="3901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388" y="5010771"/>
            <a:ext cx="457712" cy="4577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4873" y="1288728"/>
            <a:ext cx="435429" cy="4383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8576" y="5726069"/>
            <a:ext cx="674234" cy="6742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21452" y="1183517"/>
            <a:ext cx="689834" cy="7016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74729" y="5552031"/>
            <a:ext cx="332356" cy="3480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17567" y="4935525"/>
            <a:ext cx="678255" cy="79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49620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8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4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8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4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8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4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0" dur="8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4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55418" y="-165397"/>
            <a:ext cx="8799357" cy="4079431"/>
          </a:xfrm>
          <a:prstGeom prst="rect">
            <a:avLst/>
          </a:prstGeom>
        </p:spPr>
      </p:pic>
      <p:pic>
        <p:nvPicPr>
          <p:cNvPr id="3" name="Рисунок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418" y="3443767"/>
            <a:ext cx="12481560" cy="3841028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734417" y="3656542"/>
            <a:ext cx="9806699" cy="3128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Задачи: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Систематизировать знания детей о способах посадки растений и ухода за ними;</a:t>
            </a:r>
          </a:p>
          <a:p>
            <a:pPr marL="342900" indent="-342900">
              <a:buFontTx/>
              <a:buChar char="-"/>
            </a:pPr>
            <a:r>
              <a:rPr lang="ru-RU" sz="2400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потребность в самостоятельном ухаживании за посадками;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любовь и уважение к труду людей.</a:t>
            </a:r>
            <a:endParaRPr lang="ru-RU" sz="2400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83172" y="345988"/>
            <a:ext cx="6498044" cy="2717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Цель:</a:t>
            </a:r>
          </a:p>
          <a:p>
            <a:r>
              <a:rPr lang="ru-RU" sz="24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Создание условий для познавательного развития детей, развития экологической культуры, для развития речи и творческих способностей в процессе .</a:t>
            </a:r>
            <a:endParaRPr lang="ru-RU" sz="24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21470" y="421231"/>
            <a:ext cx="2002536" cy="31363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01537" y="1428865"/>
            <a:ext cx="779556" cy="8034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4515" y="2771546"/>
            <a:ext cx="864687" cy="10145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73" y="4212357"/>
            <a:ext cx="450734" cy="4720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66605" y="938588"/>
            <a:ext cx="457418" cy="4605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483" y="3513890"/>
            <a:ext cx="643420" cy="6209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37084" y="1205600"/>
            <a:ext cx="817948" cy="9596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98562" y="2361564"/>
            <a:ext cx="505709" cy="5091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73" y="3297369"/>
            <a:ext cx="1861934" cy="35606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44618" y="186447"/>
            <a:ext cx="1270846" cy="203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52695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6020" y="176568"/>
            <a:ext cx="6568514" cy="3130881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357306" y="1289756"/>
            <a:ext cx="4650289" cy="1035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Что такое ОГОРОД?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09691" y="938588"/>
            <a:ext cx="779556" cy="8034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739" y="414356"/>
            <a:ext cx="864687" cy="10145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794" y="1289756"/>
            <a:ext cx="450734" cy="4720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20879" y="616641"/>
            <a:ext cx="457418" cy="4605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401" y="3394883"/>
            <a:ext cx="643420" cy="6209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739" y="5888736"/>
            <a:ext cx="817948" cy="9596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25442" y="4749803"/>
            <a:ext cx="505709" cy="5091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7507" y="5505706"/>
            <a:ext cx="927092" cy="8628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088881" y="414356"/>
            <a:ext cx="2005758" cy="31336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80950" y="2985034"/>
            <a:ext cx="73250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Это там, где всё растет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93511" y="3498255"/>
            <a:ext cx="2169569" cy="333559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997" y="1093398"/>
            <a:ext cx="1785144" cy="3413783"/>
          </a:xfrm>
          <a:prstGeom prst="rect">
            <a:avLst/>
          </a:prstGeom>
        </p:spPr>
      </p:pic>
      <p:pic>
        <p:nvPicPr>
          <p:cNvPr id="17" name="Picture 6" descr="C:\Users\Влад\Desktop\изображение_viber_2021-03-28_16-46-19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44533" y="3867150"/>
            <a:ext cx="3746226" cy="27768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68665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00">
        <p14:flip dir="r"/>
        <p:sndAc>
          <p:stSnd>
            <p:snd r:embed="rId1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23827" y="422458"/>
            <a:ext cx="56279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/>
              <a:t>Есть гипотеза, коллеги!</a:t>
            </a:r>
          </a:p>
          <a:p>
            <a:r>
              <a:rPr lang="ru-RU" sz="2800" dirty="0" smtClean="0"/>
              <a:t>Нужно точно нам узнать:</a:t>
            </a:r>
          </a:p>
          <a:p>
            <a:r>
              <a:rPr lang="ru-RU" sz="2800" dirty="0" smtClean="0"/>
              <a:t>Все условия для роста растений,</a:t>
            </a:r>
          </a:p>
          <a:p>
            <a:r>
              <a:rPr lang="ru-RU" sz="2800" dirty="0" smtClean="0"/>
              <a:t>Чтобы не было никаких сомнений.</a:t>
            </a:r>
            <a:endParaRPr lang="ru-RU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08931" y="4385452"/>
            <a:ext cx="61863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А всегда нужна земля?</a:t>
            </a:r>
          </a:p>
          <a:p>
            <a:r>
              <a:rPr lang="ru-RU" sz="2800" dirty="0" smtClean="0"/>
              <a:t>И какая лучше?</a:t>
            </a:r>
          </a:p>
          <a:p>
            <a:r>
              <a:rPr lang="ru-RU" sz="2800" dirty="0" smtClean="0"/>
              <a:t>Сколько влаги, света нужно?</a:t>
            </a:r>
          </a:p>
          <a:p>
            <a:r>
              <a:rPr lang="ru-RU" sz="2800" dirty="0" smtClean="0"/>
              <a:t>Чем мы будем удобрять,</a:t>
            </a:r>
          </a:p>
          <a:p>
            <a:r>
              <a:rPr lang="ru-RU" sz="2800" dirty="0" smtClean="0"/>
              <a:t>Чтоб хороший урожай смогли собрать?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354" y="2799643"/>
            <a:ext cx="2769695" cy="39680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85291">
            <a:off x="6286435" y="2370619"/>
            <a:ext cx="1583826" cy="3600683"/>
          </a:xfrm>
          <a:prstGeom prst="rect">
            <a:avLst/>
          </a:prstGeom>
        </p:spPr>
      </p:pic>
      <p:pic>
        <p:nvPicPr>
          <p:cNvPr id="2050" name="Picture 2" descr="C:\Users\Влад\Desktop\изображение_viber_2021-03-27_14-07-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081" y="1292400"/>
            <a:ext cx="4075083" cy="3020655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3360" y="984384"/>
            <a:ext cx="1284279" cy="7027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194374">
            <a:off x="2238559" y="1441320"/>
            <a:ext cx="1443438" cy="99244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194374">
            <a:off x="469570" y="1684085"/>
            <a:ext cx="1443438" cy="99244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5021" y="1340435"/>
            <a:ext cx="1284279" cy="70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916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65334" y="778934"/>
            <a:ext cx="544124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b="1" i="1" dirty="0" smtClean="0"/>
              <a:t>Да, вопросов здесь не мало,</a:t>
            </a:r>
          </a:p>
          <a:p>
            <a:pPr lvl="1" algn="ctr"/>
            <a:r>
              <a:rPr lang="ru-RU" sz="4000" b="1" i="1" dirty="0" smtClean="0"/>
              <a:t>Чтоб на всё найти ответ,</a:t>
            </a:r>
          </a:p>
          <a:p>
            <a:pPr lvl="1" algn="ctr"/>
            <a:r>
              <a:rPr lang="ru-RU" sz="4000" b="1" i="1" dirty="0" smtClean="0"/>
              <a:t>Мы решили в нашей группе</a:t>
            </a:r>
          </a:p>
          <a:p>
            <a:pPr lvl="1" algn="ctr"/>
            <a:r>
              <a:rPr lang="ru-RU" sz="4000" b="1" i="1" dirty="0" smtClean="0"/>
              <a:t>Провести эксперимент!</a:t>
            </a:r>
            <a:endParaRPr lang="ru-RU" sz="40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254413" cy="22544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3200" y="4106608"/>
            <a:ext cx="1723503" cy="264979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88654" y="-48007"/>
            <a:ext cx="29860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Консультанты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38028" y="3583388"/>
            <a:ext cx="20506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Лаборанты</a:t>
            </a:r>
            <a:endParaRPr lang="ru-RU" sz="28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26" name="Picture 2" descr="C:\Users\Влад\Desktop\изображение_viber_2021-03-28_16-01-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745" y="4154065"/>
            <a:ext cx="3395810" cy="2517144"/>
          </a:xfrm>
          <a:prstGeom prst="rect">
            <a:avLst/>
          </a:prstGeom>
          <a:noFill/>
        </p:spPr>
      </p:pic>
      <p:pic>
        <p:nvPicPr>
          <p:cNvPr id="1027" name="Picture 3" descr="C:\Users\Влад\Desktop\изображение_viber_2021-03-28_16-01-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9928" y="661733"/>
            <a:ext cx="4128975" cy="3060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10514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899" y="-169333"/>
            <a:ext cx="9989255" cy="27206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85155" y="867812"/>
            <a:ext cx="7078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/>
              <a:t>«Научный  огородный совет!»</a:t>
            </a:r>
            <a:endParaRPr lang="ru-RU" sz="40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35467" y="2765778"/>
            <a:ext cx="4368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Группу мы скорей создали,</a:t>
            </a:r>
          </a:p>
          <a:p>
            <a:pPr algn="ctr"/>
            <a:r>
              <a:rPr lang="ru-RU" sz="3200" b="1" i="1" dirty="0" smtClean="0"/>
              <a:t>Научным советом назвали:</a:t>
            </a:r>
          </a:p>
          <a:p>
            <a:pPr algn="ctr"/>
            <a:r>
              <a:rPr lang="ru-RU" sz="3200" b="1" i="1" dirty="0" smtClean="0"/>
              <a:t>Будем наблюдать,</a:t>
            </a:r>
          </a:p>
          <a:p>
            <a:pPr algn="ctr"/>
            <a:r>
              <a:rPr lang="ru-RU" sz="3200" b="1" i="1" dirty="0" smtClean="0"/>
              <a:t>Экспериментировать!</a:t>
            </a:r>
            <a:endParaRPr lang="ru-RU" sz="3200" b="1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748" y="1575698"/>
            <a:ext cx="932845" cy="9246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3228" y="3104445"/>
            <a:ext cx="1510676" cy="21581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4599" y="140038"/>
            <a:ext cx="1631607" cy="2015067"/>
          </a:xfrm>
          <a:prstGeom prst="rect">
            <a:avLst/>
          </a:prstGeom>
        </p:spPr>
      </p:pic>
      <p:pic>
        <p:nvPicPr>
          <p:cNvPr id="2050" name="Picture 2" descr="C:\Users\Влад\Desktop\изображение_viber_2021-03-28_16-06-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5469" y="2991882"/>
            <a:ext cx="4153257" cy="3078602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1304" y="4911739"/>
            <a:ext cx="3629121" cy="194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012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266" y="404939"/>
            <a:ext cx="53509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Долго думали, гадали,</a:t>
            </a:r>
          </a:p>
          <a:p>
            <a:r>
              <a:rPr lang="ru-RU" sz="2800" b="1" i="1" dirty="0" smtClean="0"/>
              <a:t>Семена мы выбирали</a:t>
            </a:r>
            <a:endParaRPr lang="ru-RU" sz="28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6547555" y="1359046"/>
            <a:ext cx="52154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Изучали, наблюдали и сажали,</a:t>
            </a:r>
          </a:p>
          <a:p>
            <a:r>
              <a:rPr lang="ru-RU" sz="2800" b="1" i="1" dirty="0" smtClean="0"/>
              <a:t>А потом немного ждали…</a:t>
            </a:r>
          </a:p>
          <a:p>
            <a:r>
              <a:rPr lang="ru-RU" sz="2800" b="1" i="1" dirty="0" smtClean="0"/>
              <a:t>Посмотрите,</a:t>
            </a:r>
          </a:p>
          <a:p>
            <a:r>
              <a:rPr lang="ru-RU" sz="2800" b="1" i="1" dirty="0" smtClean="0"/>
              <a:t>И уж вот</a:t>
            </a:r>
          </a:p>
          <a:p>
            <a:r>
              <a:rPr lang="ru-RU" sz="2800" b="1" i="1" dirty="0" smtClean="0"/>
              <a:t>Появился ОГОРОД!</a:t>
            </a:r>
            <a:endParaRPr lang="ru-RU" sz="2800" b="1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177" y="4876439"/>
            <a:ext cx="1241778" cy="19815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4909" y="5418056"/>
            <a:ext cx="1384802" cy="12878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6966" y="4313651"/>
            <a:ext cx="1984253" cy="24505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11330" y="161222"/>
            <a:ext cx="1380670" cy="1056213"/>
          </a:xfrm>
          <a:prstGeom prst="rect">
            <a:avLst/>
          </a:prstGeom>
        </p:spPr>
      </p:pic>
      <p:pic>
        <p:nvPicPr>
          <p:cNvPr id="10" name="Picture 2" descr="C:\Users\Влад\Desktop\изображение_viber_2021-03-27_14-08-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89068" y="3672916"/>
            <a:ext cx="3778363" cy="2800712"/>
          </a:xfrm>
          <a:prstGeom prst="rect">
            <a:avLst/>
          </a:prstGeom>
          <a:noFill/>
        </p:spPr>
      </p:pic>
      <p:pic>
        <p:nvPicPr>
          <p:cNvPr id="3074" name="Picture 2" descr="C:\Users\Влад\Desktop\изображение_viber_2021-03-27_14-19-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7611" y="1770201"/>
            <a:ext cx="4041831" cy="29960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41591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472" y="0"/>
            <a:ext cx="9945112" cy="37671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1466" y="676133"/>
            <a:ext cx="6563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i="1" dirty="0" smtClean="0"/>
          </a:p>
          <a:p>
            <a:pPr algn="ctr"/>
            <a:r>
              <a:rPr lang="ru-RU" sz="2800" b="1" i="1" dirty="0" smtClean="0"/>
              <a:t>      Что за Чудо? Вот так класс!</a:t>
            </a:r>
          </a:p>
          <a:p>
            <a:pPr algn="ctr"/>
            <a:r>
              <a:rPr lang="ru-RU" sz="2800" b="1" i="1" dirty="0" smtClean="0"/>
              <a:t>На подоконнике у нас.</a:t>
            </a:r>
          </a:p>
          <a:p>
            <a:pPr algn="ctr"/>
            <a:r>
              <a:rPr lang="ru-RU" sz="2800" b="1" i="1" dirty="0" smtClean="0"/>
              <a:t>Мини-огород живет,</a:t>
            </a:r>
          </a:p>
          <a:p>
            <a:pPr algn="ctr"/>
            <a:r>
              <a:rPr lang="ru-RU" sz="2800" b="1" i="1" dirty="0" smtClean="0"/>
              <a:t>Растет и урожай даёт.</a:t>
            </a:r>
            <a:endParaRPr lang="ru-RU" sz="28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428090" y="140219"/>
            <a:ext cx="4662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/>
              <a:t> </a:t>
            </a:r>
            <a:endParaRPr lang="ru-RU" sz="3200" b="1" i="1" dirty="0" smtClean="0"/>
          </a:p>
          <a:p>
            <a:pPr algn="ctr"/>
            <a:endParaRPr lang="ru-RU" sz="3200" i="1" dirty="0" smtClean="0"/>
          </a:p>
          <a:p>
            <a:pPr algn="ctr"/>
            <a:r>
              <a:rPr lang="ru-RU" sz="3200" i="1" dirty="0" smtClean="0"/>
              <a:t> </a:t>
            </a:r>
            <a:endParaRPr lang="ru-RU" sz="3200" b="1" i="1" dirty="0"/>
          </a:p>
        </p:txBody>
      </p:sp>
      <p:pic>
        <p:nvPicPr>
          <p:cNvPr id="4098" name="Picture 2" descr="C:\Users\Влад\Desktop\изображение_viber_2021-03-28_16-10-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2170" y="3503851"/>
            <a:ext cx="3602524" cy="2670372"/>
          </a:xfrm>
          <a:prstGeom prst="rect">
            <a:avLst/>
          </a:prstGeom>
          <a:noFill/>
        </p:spPr>
      </p:pic>
      <p:pic>
        <p:nvPicPr>
          <p:cNvPr id="4101" name="Picture 5" descr="C:\Users\Влад\Desktop\изображение_viber_2021-03-28_16-45-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385" y="3513627"/>
            <a:ext cx="3622086" cy="2684871"/>
          </a:xfrm>
          <a:prstGeom prst="rect">
            <a:avLst/>
          </a:prstGeom>
          <a:noFill/>
        </p:spPr>
      </p:pic>
      <p:pic>
        <p:nvPicPr>
          <p:cNvPr id="8" name="Picture 2" descr="C:\Users\Влад\Desktop\изображение_viber_2021-03-27_14-08-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6798" y="3490424"/>
            <a:ext cx="3778363" cy="2800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31541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/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1" id="{AE5AFE9A-981F-4E09-85F3-1AFBD1D58921}" vid="{31978A82-DAA1-43A8-A6C4-41B43BC4DF0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236678D-C49E-4F6E-A3C8-2F95040A5F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B228850-8D93-4258-94C5-9335006265E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4ABF8C2E-BF41-4DA4-8E6A-C59CE968EE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Интерактивная игра Вопросы и ответы</Template>
  <TotalTime>0</TotalTime>
  <Words>469</Words>
  <Application>Microsoft Office PowerPoint</Application>
  <PresentationFormat>Произвольный</PresentationFormat>
  <Paragraphs>106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МДОАУ «Детский сад№48 Гномик»г.Орска  «Огород на окне»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КОНЕЦ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2017-04-08T15:00:50Z</dcterms:created>
  <dcterms:modified xsi:type="dcterms:W3CDTF">2022-04-09T10:20:04Z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