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6"/>
  </p:notesMasterIdLst>
  <p:sldIdLst>
    <p:sldId id="256" r:id="rId2"/>
    <p:sldId id="273" r:id="rId3"/>
    <p:sldId id="283" r:id="rId4"/>
    <p:sldId id="284" r:id="rId5"/>
    <p:sldId id="270" r:id="rId6"/>
    <p:sldId id="271" r:id="rId7"/>
    <p:sldId id="285" r:id="rId8"/>
    <p:sldId id="272" r:id="rId9"/>
    <p:sldId id="286" r:id="rId10"/>
    <p:sldId id="287" r:id="rId11"/>
    <p:sldId id="288" r:id="rId12"/>
    <p:sldId id="289" r:id="rId13"/>
    <p:sldId id="264" r:id="rId14"/>
    <p:sldId id="274" r:id="rId15"/>
    <p:sldId id="276" r:id="rId16"/>
    <p:sldId id="275" r:id="rId17"/>
    <p:sldId id="280" r:id="rId18"/>
    <p:sldId id="281" r:id="rId19"/>
    <p:sldId id="259" r:id="rId20"/>
    <p:sldId id="268" r:id="rId21"/>
    <p:sldId id="291" r:id="rId22"/>
    <p:sldId id="290" r:id="rId23"/>
    <p:sldId id="278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11" d="100"/>
          <a:sy n="111" d="100"/>
        </p:scale>
        <p:origin x="-16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E71F3-9DF4-4DFF-B35D-CC4BDF74991F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4E556-3D52-4F2D-98FE-62DCE03A6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4E556-3D52-4F2D-98FE-62DCE03A682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6C6E03-D642-4839-944B-EA5DE15EC595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ECBEB1-1AA2-4C88-99A6-EA4A95220B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4/9/2022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Скругленный прямоугольник 12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b5b43fe5490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666711" y="4761352"/>
            <a:ext cx="2477289" cy="20966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344816" cy="13098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    </a:t>
            </a:r>
            <a:b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         МДОАУ «Детский сад №48 «Гномик»     </a:t>
            </a:r>
            <a:b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</a:t>
            </a: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Мини-музей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785926"/>
            <a:ext cx="6807700" cy="4643470"/>
          </a:xfrm>
        </p:spPr>
        <p:txBody>
          <a:bodyPr>
            <a:normAutofit/>
          </a:bodyPr>
          <a:lstStyle/>
          <a:p>
            <a:r>
              <a:rPr lang="ru-RU" sz="5200" b="1" dirty="0" smtClean="0">
                <a:solidFill>
                  <a:srgbClr val="7030A0"/>
                </a:solidFill>
                <a:latin typeface="Monotype Corsiva" pitchFamily="66" charset="0"/>
              </a:rPr>
              <a:t>« </a:t>
            </a: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Деревянной </a:t>
            </a: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 игрушки»</a:t>
            </a:r>
            <a:endParaRPr lang="ru-RU" sz="4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   </a:t>
            </a:r>
            <a:endParaRPr lang="ru-RU" sz="4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0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  </a:t>
            </a:r>
          </a:p>
          <a:p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Выполнила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: воспитатель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    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               Дронова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Н.Г.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Влад\Desktop\изображение_viber_2020-11-13_19-58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37" y="2564904"/>
            <a:ext cx="3497183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20688"/>
            <a:ext cx="7498080" cy="79695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</a:rPr>
              <a:t>План и этапы работы по созданию мини – музея «Деревянная игрушка». 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187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 Всю работу можно разделить на три этапа: 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Подготовительный этап. 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Практический этап.  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 Итоговый этап. 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</a:t>
            </a:r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</a:rPr>
              <a:t>Подготовительный этап. 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Выбор темы, названия музея. 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 Выбор места для размещения. 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 В начале работы коллектив группы (дети и воспитатели) вместе с родителями определяли тему и название мини – музея; разрабатывали его модель; выбирали место для размещения.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20688"/>
            <a:ext cx="7498080" cy="72008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</a:rPr>
              <a:t>  Практический этап. </a:t>
            </a:r>
            <a:b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Большую роль в этом процессе сыграли родители, которые приносили экспонаты, так же помогали в оформлении.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Сбор экспонатов.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Оформление выставки.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Работа с детьми: проведение дидактических игр, занятий по обучению игре, чтение стихов, индивидуальные игры детей с деревянными игрушками.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Проведение экскурсий.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Создание мини-музея «Деревянная игрушка». </a:t>
            </a:r>
          </a:p>
          <a:p>
            <a:pPr>
              <a:buNone/>
            </a:pPr>
            <a:r>
              <a:rPr lang="ru-RU" sz="6500" b="1" i="1" dirty="0" smtClean="0">
                <a:solidFill>
                  <a:srgbClr val="7030A0"/>
                </a:solidFill>
                <a:latin typeface="Monotype Corsiva" pitchFamily="66" charset="0"/>
              </a:rPr>
              <a:t>              Подведение итогов.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Открытие мини- музея «Деревянная игрушка».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Презентация «Мини-музей «Деревянная игрушка».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Выставка экспонатов мини-музея.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>Характеристика мини –музея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Все экспонаты данных коллекций находятся в свободном доступе у детей. Кроме того, деревянные игрушки, могут быть использованы в процессе занятий и самостоятельной деятельности детей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Влад\Desktop\100002141297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73016"/>
            <a:ext cx="4469273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          Экспонаты нашего музея 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Матрешка </a:t>
            </a: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Monotype Corsiva" pitchFamily="66" charset="0"/>
              </a:rPr>
              <a:t>Цель:</a:t>
            </a:r>
            <a:br>
              <a:rPr lang="ru-RU" sz="18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Monotype Corsiva" pitchFamily="66" charset="0"/>
              </a:rPr>
              <a:t>помогает детям сосредоточится, научиться терпению и усидчивости; развивается логическое мышление, пространственное воображение, крупная и мелкая моторика, координация движений рук; уникальная народная игрушка всесторонне развивает умственную деятельность ребенка.</a:t>
            </a:r>
            <a:br>
              <a:rPr lang="ru-RU" sz="18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1800" b="1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437112"/>
            <a:ext cx="648072" cy="72008"/>
          </a:xfrm>
        </p:spPr>
        <p:txBody>
          <a:bodyPr>
            <a:normAutofit fontScale="25000" lnSpcReduction="20000"/>
          </a:bodyPr>
          <a:lstStyle/>
          <a:p>
            <a:pPr algn="l">
              <a:buFont typeface="Arial" pitchFamily="34" charset="0"/>
              <a:buChar char="•"/>
            </a:pPr>
            <a:endParaRPr lang="ru-RU" sz="2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Влад\Desktop\изображение_viber_2020-11-13_20-03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5"/>
            <a:ext cx="2160240" cy="2569204"/>
          </a:xfrm>
          <a:prstGeom prst="rect">
            <a:avLst/>
          </a:prstGeom>
          <a:noFill/>
        </p:spPr>
      </p:pic>
      <p:pic>
        <p:nvPicPr>
          <p:cNvPr id="1026" name="Picture 2" descr="C:\Users\Влад\Desktop\изображение_viber_2020-11-16_18-54-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7788" y="-8452320"/>
            <a:ext cx="5337593" cy="7200800"/>
          </a:xfrm>
          <a:prstGeom prst="rect">
            <a:avLst/>
          </a:prstGeom>
          <a:noFill/>
        </p:spPr>
      </p:pic>
      <p:pic>
        <p:nvPicPr>
          <p:cNvPr id="1027" name="Picture 3" descr="C:\Users\Влад\Desktop\изображение_viber_2020-11-16_18-54-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73016"/>
            <a:ext cx="2028285" cy="2736304"/>
          </a:xfrm>
          <a:prstGeom prst="rect">
            <a:avLst/>
          </a:prstGeom>
          <a:noFill/>
        </p:spPr>
      </p:pic>
      <p:pic>
        <p:nvPicPr>
          <p:cNvPr id="1028" name="Picture 4" descr="C:\Users\Влад\Desktop\изображение_viber_2020-11-16_18-54-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780928"/>
            <a:ext cx="2348541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8034096" cy="165618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>Рамки- вкладыши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dirty="0" smtClean="0"/>
              <a:t> </a:t>
            </a:r>
            <a:r>
              <a:rPr lang="ru-RU" sz="1800" b="1" i="1" dirty="0" smtClean="0">
                <a:solidFill>
                  <a:srgbClr val="7030A0"/>
                </a:solidFill>
                <a:latin typeface="Monotype Corsiva" pitchFamily="66" charset="0"/>
              </a:rPr>
              <a:t>Цель: вложить вкладыш в соответствующее место, подобрав по размеру и логике; тренирует мелкую моторику пальцев, знакомит с окружающим миром, понятиями цвета, количества.</a:t>
            </a:r>
            <a:r>
              <a:rPr lang="ru-RU" sz="1800" dirty="0" smtClean="0">
                <a:latin typeface="Monotype Corsiva" pitchFamily="66" charset="0"/>
              </a:rPr>
              <a:t/>
            </a:r>
            <a:br>
              <a:rPr lang="ru-RU" sz="1800" dirty="0" smtClean="0">
                <a:latin typeface="Monotype Corsiva" pitchFamily="66" charset="0"/>
              </a:rPr>
            </a:br>
            <a:endParaRPr lang="ru-RU" sz="1800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Влад\Desktop\изображение_viber_2020-11-13_19-57-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2179035" cy="2592288"/>
          </a:xfrm>
          <a:prstGeom prst="rect">
            <a:avLst/>
          </a:prstGeom>
          <a:noFill/>
        </p:spPr>
      </p:pic>
      <p:pic>
        <p:nvPicPr>
          <p:cNvPr id="3077" name="Picture 5" descr="C:\Users\Влад\Desktop\изображение_viber_2020-11-13_18-48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276872"/>
            <a:ext cx="1761406" cy="2376264"/>
          </a:xfrm>
          <a:prstGeom prst="rect">
            <a:avLst/>
          </a:prstGeom>
          <a:noFill/>
        </p:spPr>
      </p:pic>
      <p:pic>
        <p:nvPicPr>
          <p:cNvPr id="3" name="Picture 2" descr="C:\Users\Влад\Desktop\изображение_viber_2020-11-16_18-56-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077072"/>
            <a:ext cx="1868158" cy="2520280"/>
          </a:xfrm>
          <a:prstGeom prst="rect">
            <a:avLst/>
          </a:prstGeom>
          <a:noFill/>
        </p:spPr>
      </p:pic>
      <p:pic>
        <p:nvPicPr>
          <p:cNvPr id="4" name="Picture 3" descr="C:\Users\Влад\Desktop\изображение_viber_2020-11-16_18-56-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060848"/>
            <a:ext cx="2135037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92696"/>
            <a:ext cx="7498080" cy="1584176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  <a:latin typeface="Monotype Corsiva" pitchFamily="66" charset="0"/>
              </a:rPr>
              <a:t>Шнуровка</a:t>
            </a: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dirty="0" smtClean="0"/>
              <a:t> </a:t>
            </a:r>
            <a:r>
              <a:rPr lang="ru-RU" sz="2200" b="1" i="1" dirty="0" smtClean="0">
                <a:solidFill>
                  <a:srgbClr val="7030A0"/>
                </a:solidFill>
                <a:latin typeface="Monotype Corsiva" pitchFamily="66" charset="0"/>
              </a:rPr>
              <a:t>Цель: развитие мелкой моторики, координация, ориентировка в пространстве.</a:t>
            </a:r>
            <a:r>
              <a:rPr lang="ru-RU" sz="8800" dirty="0" smtClean="0">
                <a:latin typeface="Monotype Corsiva" pitchFamily="66" charset="0"/>
              </a:rPr>
              <a:t/>
            </a:r>
            <a:br>
              <a:rPr lang="ru-RU" sz="8800" dirty="0" smtClean="0"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Picture 1" descr="C:\Users\Влад\Desktop\изображение_viber_2020-11-13_19-56-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1820757" cy="2456334"/>
          </a:xfrm>
          <a:prstGeom prst="rect">
            <a:avLst/>
          </a:prstGeom>
          <a:noFill/>
        </p:spPr>
      </p:pic>
      <p:pic>
        <p:nvPicPr>
          <p:cNvPr id="2050" name="Picture 2" descr="C:\Users\Влад\Desktop\изображение_viber_2020-11-16_18-54-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2498" y="-11764688"/>
            <a:ext cx="7152375" cy="9649072"/>
          </a:xfrm>
          <a:prstGeom prst="rect">
            <a:avLst/>
          </a:prstGeom>
          <a:noFill/>
        </p:spPr>
      </p:pic>
      <p:pic>
        <p:nvPicPr>
          <p:cNvPr id="2051" name="Picture 3" descr="C:\Users\Влад\Desktop\изображение_viber_2020-11-16_18-54-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01008"/>
            <a:ext cx="1954747" cy="2637096"/>
          </a:xfrm>
          <a:prstGeom prst="rect">
            <a:avLst/>
          </a:prstGeom>
          <a:noFill/>
        </p:spPr>
      </p:pic>
      <p:pic>
        <p:nvPicPr>
          <p:cNvPr id="2052" name="Picture 4" descr="C:\Users\Влад\Desktop\изображение_viber_2020-11-16_18-57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492896"/>
            <a:ext cx="1921533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836712"/>
            <a:ext cx="7498080" cy="1656184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  <a:latin typeface="Monotype Corsiva" pitchFamily="66" charset="0"/>
              </a:rPr>
              <a:t>Пирамидки. Лабиринты</a:t>
            </a:r>
            <a:br>
              <a:rPr lang="ru-RU" sz="44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latin typeface="Monotype Corsiva" pitchFamily="66" charset="0"/>
              </a:rPr>
              <a:t>Цель:</a:t>
            </a:r>
            <a:r>
              <a:rPr lang="ru-RU" sz="1800" b="1" i="1" dirty="0" smtClean="0">
                <a:solidFill>
                  <a:srgbClr val="7030A0"/>
                </a:solidFill>
                <a:latin typeface="Monotype Corsiva" pitchFamily="66" charset="0"/>
              </a:rPr>
              <a:t> обогащать сенсорный опыт детей, обучать группировать  предметы по цвету, величине, развивать зрительно-слуховое</a:t>
            </a:r>
            <a:r>
              <a:rPr lang="ru-RU" sz="4400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4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4400" dirty="0" smtClean="0">
                <a:latin typeface="Monotype Corsiva" pitchFamily="66" charset="0"/>
              </a:rPr>
              <a:t/>
            </a:r>
            <a:br>
              <a:rPr lang="ru-RU" sz="4400" dirty="0" smtClean="0"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098" name="Picture 2" descr="C:\Users\Влад\Desktop\изображение_viber_2020-11-13_20-03-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2070714" cy="2412606"/>
          </a:xfrm>
          <a:prstGeom prst="rect">
            <a:avLst/>
          </a:prstGeom>
          <a:noFill/>
        </p:spPr>
      </p:pic>
      <p:pic>
        <p:nvPicPr>
          <p:cNvPr id="4099" name="Picture 3" descr="C:\Users\Влад\Desktop\изображение_viber_2020-11-13_20-03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2016224" cy="2352261"/>
          </a:xfrm>
          <a:prstGeom prst="rect">
            <a:avLst/>
          </a:prstGeom>
          <a:noFill/>
        </p:spPr>
      </p:pic>
      <p:pic>
        <p:nvPicPr>
          <p:cNvPr id="8" name="Picture 3" descr="C:\Users\Влад\Desktop\изображение_viber_2020-11-13_20-03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844824"/>
            <a:ext cx="1874420" cy="2528728"/>
          </a:xfrm>
          <a:prstGeom prst="rect">
            <a:avLst/>
          </a:prstGeom>
          <a:noFill/>
        </p:spPr>
      </p:pic>
      <p:pic>
        <p:nvPicPr>
          <p:cNvPr id="3" name="Picture 2" descr="C:\Users\Влад\Desktop\изображение_viber_2020-11-16_18-54-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340768"/>
            <a:ext cx="2058227" cy="2776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7030A0"/>
                </a:solidFill>
                <a:latin typeface="Monotype Corsiva" pitchFamily="66" charset="0"/>
              </a:rPr>
              <a:t>             </a:t>
            </a:r>
            <a:r>
              <a:rPr lang="ru-RU" sz="4000" b="1" i="1" dirty="0" err="1" smtClean="0">
                <a:solidFill>
                  <a:srgbClr val="7030A0"/>
                </a:solidFill>
                <a:latin typeface="Monotype Corsiva" pitchFamily="66" charset="0"/>
              </a:rPr>
              <a:t>Пазлы</a:t>
            </a:r>
            <a: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</a:rPr>
              <a:t>. Кубики</a:t>
            </a:r>
            <a:r>
              <a:rPr lang="ru-RU" sz="1800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Monotype Corsiva" pitchFamily="66" charset="0"/>
              </a:rPr>
              <a:t>Цель: развивать мелкую моторику</a:t>
            </a:r>
            <a:endParaRPr lang="ru-RU" sz="1800" dirty="0"/>
          </a:p>
        </p:txBody>
      </p:sp>
      <p:pic>
        <p:nvPicPr>
          <p:cNvPr id="31746" name="Picture 2" descr="C:\Users\Влад\Desktop\изображение_viber_2020-11-13_20-03-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17032"/>
            <a:ext cx="1814782" cy="2448272"/>
          </a:xfrm>
          <a:prstGeom prst="rect">
            <a:avLst/>
          </a:prstGeom>
          <a:noFill/>
        </p:spPr>
      </p:pic>
      <p:pic>
        <p:nvPicPr>
          <p:cNvPr id="7" name="Picture 4" descr="C:\Users\Влад\Desktop\изображение_viber_2020-11-13_19-57-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6616" y="-7587496"/>
            <a:ext cx="2988512" cy="4031719"/>
          </a:xfrm>
          <a:prstGeom prst="rect">
            <a:avLst/>
          </a:prstGeom>
          <a:noFill/>
        </p:spPr>
      </p:pic>
      <p:pic>
        <p:nvPicPr>
          <p:cNvPr id="9" name="Picture 2" descr="C:\Users\Влад\Desktop\изображение_viber_2020-11-13_19-57-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556792"/>
            <a:ext cx="1814782" cy="2448272"/>
          </a:xfrm>
          <a:prstGeom prst="rect">
            <a:avLst/>
          </a:prstGeom>
          <a:noFill/>
        </p:spPr>
      </p:pic>
      <p:pic>
        <p:nvPicPr>
          <p:cNvPr id="5122" name="Picture 2" descr="C:\Users\Влад\Desktop\изображение_viber_2020-11-16_18-56-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99992" y="3933056"/>
            <a:ext cx="1741107" cy="2348880"/>
          </a:xfrm>
          <a:prstGeom prst="rect">
            <a:avLst/>
          </a:prstGeom>
          <a:noFill/>
        </p:spPr>
      </p:pic>
      <p:pic>
        <p:nvPicPr>
          <p:cNvPr id="5123" name="Picture 3" descr="C:\Users\Влад\Desktop\изображение_viber_2020-11-16_18-56-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268760"/>
            <a:ext cx="1933459" cy="260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8621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Музыкальные инструменты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Цель: помогать овладеть образно-игровыми и имитационными движениями в сочетании с музыкой; приучает ребенка экспериментировать с музыкальными игрушками, к изучению их звуковых возможности.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Picture 2" descr="C:\Users\Влад\Desktop\изображение_viber_2020-11-13_20-48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132856"/>
            <a:ext cx="2322580" cy="3133328"/>
          </a:xfrm>
          <a:prstGeom prst="rect">
            <a:avLst/>
          </a:prstGeom>
          <a:noFill/>
        </p:spPr>
      </p:pic>
      <p:pic>
        <p:nvPicPr>
          <p:cNvPr id="32772" name="Picture 4" descr="C:\Users\Влад\Desktop\изображение_viber_2020-11-13_18-46-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132856"/>
            <a:ext cx="2319989" cy="3129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2129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     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Настольный театр.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dirty="0" smtClean="0"/>
              <a:t> </a:t>
            </a:r>
            <a:r>
              <a:rPr lang="ru-RU" sz="1800" b="1" i="1" dirty="0" smtClean="0">
                <a:solidFill>
                  <a:srgbClr val="7030A0"/>
                </a:solidFill>
                <a:latin typeface="Monotype Corsiva" pitchFamily="66" charset="0"/>
              </a:rPr>
              <a:t>Театр - один из самых доступных видов искусства для детей.  Помогающий решить многие актуальные проблемы педагогики и психологии, связанные:</a:t>
            </a:r>
            <a:br>
              <a:rPr lang="ru-RU" sz="18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Monotype Corsiva" pitchFamily="66" charset="0"/>
              </a:rPr>
              <a:t>- с художественным образованием и воспитанием детей;</a:t>
            </a:r>
            <a:br>
              <a:rPr lang="ru-RU" sz="18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Monotype Corsiva" pitchFamily="66" charset="0"/>
              </a:rPr>
              <a:t>- формированием эстетического вкуса;</a:t>
            </a:r>
            <a:br>
              <a:rPr lang="ru-RU" sz="18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Monotype Corsiva" pitchFamily="66" charset="0"/>
              </a:rPr>
              <a:t>- нравственным воспитанием;</a:t>
            </a:r>
            <a:br>
              <a:rPr lang="ru-RU" sz="18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Monotype Corsiva" pitchFamily="66" charset="0"/>
              </a:rPr>
              <a:t>- развитием коммуникативных качеств личности;</a:t>
            </a:r>
            <a:br>
              <a:rPr lang="ru-RU" sz="18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Monotype Corsiva" pitchFamily="66" charset="0"/>
              </a:rPr>
              <a:t>- воспитанием воли, развитием памяти, воображения, инициативности, фантазии, речи;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714488"/>
            <a:ext cx="1665304" cy="1138448"/>
          </a:xfrm>
        </p:spPr>
        <p:txBody>
          <a:bodyPr>
            <a:normAutofit/>
          </a:bodyPr>
          <a:lstStyle/>
          <a:p>
            <a:pPr algn="l"/>
            <a:endParaRPr lang="ru-RU" sz="20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l"/>
            <a:endParaRPr lang="ru-RU" sz="20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l"/>
            <a:endParaRPr lang="ru-RU" sz="2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8" name="Picture 3" descr="C:\Users\Влад\Desktop\изображение_viber_2020-11-13_18-48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40968"/>
            <a:ext cx="2313797" cy="3024336"/>
          </a:xfrm>
          <a:prstGeom prst="rect">
            <a:avLst/>
          </a:prstGeom>
          <a:noFill/>
        </p:spPr>
      </p:pic>
      <p:pic>
        <p:nvPicPr>
          <p:cNvPr id="7170" name="Picture 2" descr="C:\Users\Влад\Desktop\изображение_viber_2020-11-16_18-53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-11620672"/>
            <a:ext cx="1601278" cy="2160240"/>
          </a:xfrm>
          <a:prstGeom prst="rect">
            <a:avLst/>
          </a:prstGeom>
          <a:noFill/>
        </p:spPr>
      </p:pic>
      <p:pic>
        <p:nvPicPr>
          <p:cNvPr id="7171" name="Picture 3" descr="C:\Users\Влад\Desktop\изображение_viber_2020-11-16_18-53-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6059" y="3184624"/>
            <a:ext cx="2316181" cy="312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effectLst/>
                <a:latin typeface="Segoe Print"/>
              </a:rPr>
              <a:t>Что такое мини-музей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latin typeface="Monotype Corsiva" pitchFamily="66" charset="0"/>
              </a:rPr>
              <a:t>Во-первых, музей в детском саду занимает небольшое пространство. Это может быть часть группового помещения, спальни, коридора.</a:t>
            </a:r>
          </a:p>
          <a:p>
            <a:r>
              <a:rPr lang="ru-RU" sz="2200" b="1" dirty="0" smtClean="0">
                <a:solidFill>
                  <a:srgbClr val="7030A0"/>
                </a:solidFill>
                <a:latin typeface="Monotype Corsiva" pitchFamily="66" charset="0"/>
              </a:rPr>
              <a:t>Во-вторых, он создается для дошкольников и открыт для них постоянно.</a:t>
            </a:r>
          </a:p>
          <a:p>
            <a:r>
              <a:rPr lang="ru-RU" sz="2200" b="1" dirty="0" smtClean="0">
                <a:solidFill>
                  <a:srgbClr val="7030A0"/>
                </a:solidFill>
                <a:latin typeface="Monotype Corsiva" pitchFamily="66" charset="0"/>
              </a:rPr>
              <a:t>В-третьих, мини-музей не поддается критериям оценки, применимым к настоящим музеям, поэтому не требует строгого соблюдения требований, предъявляемых к ним.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1071570"/>
          </a:xfrm>
        </p:spPr>
        <p:txBody>
          <a:bodyPr/>
          <a:lstStyle/>
          <a:p>
            <a:r>
              <a:rPr lang="ru-RU" sz="4400" dirty="0" smtClean="0">
                <a:solidFill>
                  <a:srgbClr val="7030A0"/>
                </a:solidFill>
                <a:effectLst/>
                <a:latin typeface="Segoe Print"/>
              </a:rPr>
              <a:t>   </a:t>
            </a:r>
            <a:r>
              <a:rPr lang="ru-RU" sz="4400" b="1" dirty="0" smtClean="0">
                <a:solidFill>
                  <a:srgbClr val="7030A0"/>
                </a:solidFill>
                <a:effectLst/>
                <a:latin typeface="Segoe Print"/>
              </a:rPr>
              <a:t>мини-музей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272234" cy="378143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Дети активно проявляют интерес к деревянным игрушкам, исследуя их, экспериментируя с ними.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Деревянные игрушки обогащают чувственный опыт детей в разных видах деятельности.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Деревянные игрушки формируют интерес к эстетической стороне окружающей действительности.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Деревянные игрушки способствуют активной игровой деятельности ребенка. 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20688"/>
            <a:ext cx="7498080" cy="7969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sz="4400" b="1" i="1" dirty="0" smtClean="0">
                <a:solidFill>
                  <a:srgbClr val="7030A0"/>
                </a:solidFill>
                <a:latin typeface="Monotype Corsiva" pitchFamily="66" charset="0"/>
              </a:rPr>
              <a:t>Библиотека</a:t>
            </a:r>
            <a:br>
              <a:rPr lang="ru-RU" sz="44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4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Здесь собраны стихи о деревянных игрушках, картинки разнообразия матрёшек и игрушек.  Эти альбомы могут быть использованы, как на занятии, так и в самостоятельной игровой деятельности детей.</a:t>
            </a:r>
          </a:p>
          <a:p>
            <a:endParaRPr lang="ru-RU" dirty="0"/>
          </a:p>
        </p:txBody>
      </p:sp>
      <p:pic>
        <p:nvPicPr>
          <p:cNvPr id="4" name="Рисунок 3" descr="C:\Users\User\Desktop\МУЗЕЙ ДЕРЕВ ИГРУШКИ\IMG_20180208_134815_BURST1.jpg"/>
          <p:cNvPicPr/>
          <p:nvPr/>
        </p:nvPicPr>
        <p:blipFill>
          <a:blip r:embed="rId2" cstate="print"/>
          <a:srcRect t="31915" b="14539"/>
          <a:stretch>
            <a:fillRect/>
          </a:stretch>
        </p:blipFill>
        <p:spPr bwMode="auto">
          <a:xfrm>
            <a:off x="827584" y="3717032"/>
            <a:ext cx="33843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Влад\Desktop\изображение_viber_2020-11-16_18-57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84984"/>
            <a:ext cx="2028285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rgbClr val="7030A0"/>
                </a:solidFill>
                <a:latin typeface="Monotype Corsiva" pitchFamily="66" charset="0"/>
              </a:rPr>
              <a:t>   </a:t>
            </a:r>
            <a:r>
              <a:rPr lang="ru-RU" sz="4400" b="1" i="1" dirty="0" smtClean="0">
                <a:solidFill>
                  <a:srgbClr val="7030A0"/>
                </a:solidFill>
                <a:latin typeface="Monotype Corsiva" pitchFamily="66" charset="0"/>
              </a:rPr>
              <a:t>Перспектива развития </a:t>
            </a:r>
            <a:br>
              <a:rPr lang="ru-RU" sz="44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400" b="1" i="1" dirty="0" smtClean="0">
                <a:solidFill>
                  <a:srgbClr val="7030A0"/>
                </a:solidFill>
                <a:latin typeface="Monotype Corsiva" pitchFamily="66" charset="0"/>
              </a:rPr>
              <a:t>         мини – музея.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Проведение экскурсий для других групп детского сада.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Пополнение мини – музея новыми альбомами.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На базе мини-музея или с использованием его коллекций можно проводить занятия по разным видам деятельности. </a:t>
            </a:r>
          </a:p>
          <a:p>
            <a:endParaRPr lang="ru-RU" dirty="0"/>
          </a:p>
        </p:txBody>
      </p:sp>
      <p:pic>
        <p:nvPicPr>
          <p:cNvPr id="1026" name="Picture 2" descr="C:\Users\Влад\Desktop\17105810_igrushka-derevyannaya-mdi-labirint-katalka-lvenok-d011-d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84984"/>
            <a:ext cx="2160240" cy="2160240"/>
          </a:xfrm>
          <a:prstGeom prst="rect">
            <a:avLst/>
          </a:prstGeom>
          <a:noFill/>
        </p:spPr>
      </p:pic>
      <p:pic>
        <p:nvPicPr>
          <p:cNvPr id="1027" name="Picture 3" descr="C:\Users\Влад\Desktop\derevyannaya-igruschka-labirint-na-provoloke-125-sm-7-vidov-v-korob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7998" y="3501008"/>
            <a:ext cx="220824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158417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Большое спасибо родителям за участие в создании мини-музея!</a:t>
            </a:r>
            <a:b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Влад\Desktop\723_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1008"/>
            <a:ext cx="3648405" cy="2736304"/>
          </a:xfrm>
          <a:prstGeom prst="rect">
            <a:avLst/>
          </a:prstGeom>
          <a:noFill/>
        </p:spPr>
      </p:pic>
      <p:pic>
        <p:nvPicPr>
          <p:cNvPr id="2052" name="Picture 4" descr="C:\Users\Влад\Desktop\193_origin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3203848" cy="2402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92696"/>
            <a:ext cx="7498080" cy="72494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>   </a:t>
            </a:r>
            <a:b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>          Ждём Вас в нашем </a:t>
            </a:r>
            <a:b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>              мини – музее </a:t>
            </a:r>
            <a:b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>         «Деревянная игрушка»! 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8" name="Picture 4" descr="C:\Users\Влад\Desktop\parovozik_malyj_mir_derevjannykh_igrushe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473995"/>
            <a:ext cx="4572000" cy="1897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  <a:latin typeface="Monotype Corsiva" pitchFamily="66" charset="0"/>
              </a:rPr>
              <a:t>Почему мы  создали мини-музей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В нашем городе Орске есть музеи –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 Краеведческий музей, «Музей Т.Г.Шевченко в 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Орской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 крепости».Но как часто наши дети бывают в них? Мы провели анкетирование и выяснили, что большая часть воспитанников группы  ни разу не были в музее. Причины самые разные: нет свободного времени; многие родители считают, что дошкольникам еще рано посещать такие учреждения; папам и мамам просто не приходит в голову идея такой экскурсии.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smtClean="0">
                <a:solidFill>
                  <a:srgbClr val="7030A0"/>
                </a:solidFill>
                <a:latin typeface="Monotype Corsiva" pitchFamily="66" charset="0"/>
              </a:rPr>
              <a:t>Актуальность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Актуальностью создания музея является расширение кругозора детей о деревянной игрушке, играх с ней. Деревянная игрушка – это игрушка развивающая, вобравшая в себя игровую культуру многих поколений. Игры с ними  развивают эстетическое восприятие, логическое мышление, внимание, воображение, сенсомоторные навыки, ловкость, смекалку. . Народные игрушки чрезвычайно быстро исчезают из детства, предпочтение отдаётся иностранным игрушкам.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И было принято решение создать мини-музей «Деревянной игрушки», где  ребята узнали бы всё об  игрушке: её историю, виды игрушек, сказки, стихи про игрушки,  как с ними можно играть. </a:t>
            </a:r>
            <a:b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Поэтому  мы решили создать собственный мини-музей «Деревянная игрушка».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7030A0"/>
                </a:solidFill>
                <a:effectLst/>
                <a:latin typeface="Segoe Print"/>
              </a:rPr>
              <a:t>   мини-музей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Мини-музеи в детском саду являются одним из средств развития познавательной, творческой активности детей, приобщая их к искусству. 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Через использование средств музейной педагогики решаются задачи социализации, реализуется принцип интерактивности – приобретение детьми опыта личного соприкосновения с реальностью истории и культуры через предметный мир.</a:t>
            </a:r>
          </a:p>
          <a:p>
            <a:endParaRPr lang="ru-RU" sz="2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Цель создания музея: </a:t>
            </a:r>
            <a:b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Познакомить родителей со способами игровой деятельности детей с деревянными игрушками.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Задачи :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Мини-музей предназначен для формирования у детей первичных представлений о музеях.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Совершенствовать сенсорное развитие и мелкую моторику рук у детей; 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Способствовать игровой деятельности ребенка, познавательной активности, развитию творчества, исследования и экспериментированию с игрушкой.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Воспитывать заботливо отношение к экспонатам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  <a:latin typeface="Monotype Corsiva" pitchFamily="66" charset="0"/>
              </a:rPr>
              <a:t>       </a:t>
            </a:r>
            <a: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</a:rPr>
              <a:t>Значение и использование </a:t>
            </a:r>
            <a:b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</a:rPr>
              <a:t>                 мини – музея. </a:t>
            </a:r>
            <a:endParaRPr lang="ru-RU" sz="4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900" b="1" dirty="0" smtClean="0">
                <a:solidFill>
                  <a:srgbClr val="7030A0"/>
                </a:solidFill>
                <a:latin typeface="Monotype Corsiva" pitchFamily="66" charset="0"/>
              </a:rPr>
              <a:t>В настоящих музеях трогать ничего нельзя, в мини-музее не только можно, но и нужно! Их можно посещать каждый день, самому менять, переставлять экспонаты, брать их в руки и рассматривать.  </a:t>
            </a:r>
          </a:p>
          <a:p>
            <a:r>
              <a:rPr lang="ru-RU" sz="2900" b="1" dirty="0" smtClean="0">
                <a:solidFill>
                  <a:srgbClr val="7030A0"/>
                </a:solidFill>
                <a:latin typeface="Monotype Corsiva" pitchFamily="66" charset="0"/>
              </a:rPr>
              <a:t>Музей оказывает бесценное влияние на воспитание детей. </a:t>
            </a:r>
          </a:p>
          <a:p>
            <a:r>
              <a:rPr lang="ru-RU" sz="2900" b="1" dirty="0" smtClean="0">
                <a:solidFill>
                  <a:srgbClr val="7030A0"/>
                </a:solidFill>
                <a:latin typeface="Monotype Corsiva" pitchFamily="66" charset="0"/>
              </a:rPr>
              <a:t>Дети получают яркие, на всю жизнь остающиеся впечатления. </a:t>
            </a:r>
          </a:p>
          <a:p>
            <a:r>
              <a:rPr lang="ru-RU" sz="2900" b="1" dirty="0" smtClean="0">
                <a:solidFill>
                  <a:srgbClr val="7030A0"/>
                </a:solidFill>
                <a:latin typeface="Monotype Corsiva" pitchFamily="66" charset="0"/>
              </a:rPr>
              <a:t>Красивые музейные экспонаты, сама обстановка создают условия для проведения различных занятий, игры, беседы, что способствует развитию речи воображения, интеллекта, эмоциональной сферы ребёнка. </a:t>
            </a:r>
          </a:p>
          <a:p>
            <a:r>
              <a:rPr lang="ru-RU" sz="2900" b="1" dirty="0" smtClean="0">
                <a:solidFill>
                  <a:srgbClr val="7030A0"/>
                </a:solidFill>
                <a:latin typeface="Monotype Corsiva" pitchFamily="66" charset="0"/>
              </a:rPr>
              <a:t>Мини-музей стал</a:t>
            </a:r>
            <a:r>
              <a:rPr lang="en-US" sz="29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900" b="1" dirty="0" smtClean="0">
                <a:solidFill>
                  <a:srgbClr val="7030A0"/>
                </a:solidFill>
                <a:latin typeface="Monotype Corsiva" pitchFamily="66" charset="0"/>
              </a:rPr>
              <a:t>неотъемлемой частью развивающей предметной среды нашей группы. Важная особенность этих элементов развивающей среды – участие в их создании детей и родителей. Наш мини-музей – результат общения, совместной работы воспитателя, детей и их семей.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5012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          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Основные принципы работы в музее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268760"/>
            <a:ext cx="7602048" cy="497964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marL="0" indent="0" eaLnBrk="0" fontAlgn="base" hangingPunct="0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      </a:t>
            </a:r>
            <a:r>
              <a:rPr lang="ru-RU" sz="3800" b="1" i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Наглядность: обеспечивает познавательный интерес и эмоциональное восприятие.</a:t>
            </a:r>
          </a:p>
          <a:p>
            <a:pPr marL="0" indent="0" eaLnBrk="0" fontAlgn="base" hangingPunct="0"/>
            <a:r>
              <a:rPr lang="ru-RU" sz="3800" b="1" i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Доступность: обеспечение непосредственного доступа к предметам музея.</a:t>
            </a:r>
          </a:p>
          <a:p>
            <a:pPr marL="0" indent="0" eaLnBrk="0" fontAlgn="base" hangingPunct="0"/>
            <a:r>
              <a:rPr lang="ru-RU" sz="3800" b="1" i="1" dirty="0" err="1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Интегративность</a:t>
            </a:r>
            <a:r>
              <a:rPr lang="ru-RU" sz="3800" b="1" i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: содержание музея позволяет педагогу познакомить детей с разными областями человеческой деятельности: историей, культурой.</a:t>
            </a:r>
          </a:p>
          <a:p>
            <a:pPr marL="0" indent="0" eaLnBrk="0" fontAlgn="base" hangingPunct="0"/>
            <a:r>
              <a:rPr lang="ru-RU" sz="3800" b="1" i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Гуманность: музей создаёт условия для всестороннего развития ребёнка, поддерживает его инициативу, творческую деятельность в образовании. Здесь созданы все условия для новых отношений в системе «ребёнок – педагог» и перехода на диалоговую форму обучения. </a:t>
            </a:r>
          </a:p>
          <a:p>
            <a:pPr marL="0" indent="0" eaLnBrk="0" fontAlgn="base" hangingPunct="0"/>
            <a:r>
              <a:rPr lang="ru-RU" sz="3800" b="1" i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Разнообразность: предметы музея разнообразны. </a:t>
            </a:r>
          </a:p>
          <a:p>
            <a:pPr marL="0" indent="0" eaLnBrk="0" fontAlgn="base" hangingPunct="0"/>
            <a:r>
              <a:rPr lang="ru-RU" sz="3800" b="1" i="1" dirty="0" err="1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Экологичность</a:t>
            </a:r>
            <a:r>
              <a:rPr lang="ru-RU" sz="3800" b="1" i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: все предметы  экологически безопасные для здоровья детей. </a:t>
            </a:r>
          </a:p>
          <a:p>
            <a:pPr marL="0" indent="0" eaLnBrk="0" fontAlgn="base" hangingPunct="0"/>
            <a:r>
              <a:rPr lang="ru-RU" sz="3800" b="1" i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Безопасность: мини-музей не создаёт угрозу здоровью и безопасности дошкольника </a:t>
            </a:r>
          </a:p>
          <a:p>
            <a:pPr marL="0" indent="0" eaLnBrk="0" fontAlgn="base" hangingPunct="0"/>
            <a:r>
              <a:rPr lang="ru-RU" sz="3800" b="1" i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Непрерывности: музей, являясь частью образовательного пространства детского сада, связан с системой занятий и самостоятельной детской деятельностью. </a:t>
            </a:r>
          </a:p>
          <a:p>
            <a:pPr marL="0" indent="0" eaLnBrk="0" fontAlgn="base" hangingPunct="0"/>
            <a:r>
              <a:rPr lang="ru-RU" sz="3800" b="1" i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  <a:t>Непрерывности: музей, являясь частью образовательного пространства детского сада, связан с системой занятий и самостоятельной детской деятельностью. </a:t>
            </a:r>
            <a:br>
              <a:rPr lang="ru-RU" sz="3800" b="1" i="1" dirty="0" smtClean="0">
                <a:solidFill>
                  <a:srgbClr val="7030A0"/>
                </a:solidFill>
                <a:latin typeface="Monotype Corsiva" pitchFamily="66" charset="0"/>
                <a:cs typeface="Times New Roman" panose="02020603050405020304" pitchFamily="18" charset="0"/>
              </a:rPr>
            </a:br>
            <a:endParaRPr lang="ru-RU" sz="3800" b="1" i="1" dirty="0" smtClean="0">
              <a:solidFill>
                <a:srgbClr val="7030A0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Monotype Corsiva" pitchFamily="66" charset="0"/>
              </a:rPr>
              <a:t>   Размещение мини-музея.</a:t>
            </a:r>
            <a:endParaRPr lang="ru-RU" sz="4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Экспонаты  мини-музея располагаются в доступном для детей месте, на полке.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Участники создания мини- музея: дети группы  младшего возраста и их родители, воспитатели.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Содержание, оформление и назначение мини-музея обязательно отражали специфику возраста детей данной группы.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395</TotalTime>
  <Words>803</Words>
  <Application>Microsoft Office PowerPoint</Application>
  <PresentationFormat>Экран (4:3)</PresentationFormat>
  <Paragraphs>101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                       МДОАУ «Детский сад №48 «Гномик»                                      Мини-музей</vt:lpstr>
      <vt:lpstr>Что такое мини-музей</vt:lpstr>
      <vt:lpstr>Почему мы  создали мини-музей</vt:lpstr>
      <vt:lpstr>Актуальность</vt:lpstr>
      <vt:lpstr>   мини-музей</vt:lpstr>
      <vt:lpstr> Цель создания музея:  </vt:lpstr>
      <vt:lpstr>       Значение и использование                   мини – музея. </vt:lpstr>
      <vt:lpstr>           Основные принципы работы в музее</vt:lpstr>
      <vt:lpstr>   Размещение мини-музея.</vt:lpstr>
      <vt:lpstr>План и этапы работы по созданию мини – музея «Деревянная игрушка». </vt:lpstr>
      <vt:lpstr>  Практический этап.  </vt:lpstr>
      <vt:lpstr>Характеристика мини –музея</vt:lpstr>
      <vt:lpstr>           Экспонаты нашего музея  Матрешка  Цель: помогает детям сосредоточится, научиться терпению и усидчивости; развивается логическое мышление, пространственное воображение, крупная и мелкая моторика, координация движений рук; уникальная народная игрушка всесторонне развивает умственную деятельность ребенка. </vt:lpstr>
      <vt:lpstr>Рамки- вкладыши  Цель: вложить вкладыш в соответствующее место, подобрав по размеру и логике; тренирует мелкую моторику пальцев, знакомит с окружающим миром, понятиями цвета, количества. </vt:lpstr>
      <vt:lpstr>Шнуровка  Цель: развитие мелкой моторики, координация, ориентировка в пространстве. </vt:lpstr>
      <vt:lpstr>Пирамидки. Лабиринты Цель: обогащать сенсорный опыт детей, обучать группировать  предметы по цвету, величине, развивать зрительно-слуховое   </vt:lpstr>
      <vt:lpstr>             Пазлы. Кубики Цель: развивать мелкую моторику</vt:lpstr>
      <vt:lpstr>Музыкальные инструменты Цель: помогать овладеть образно-игровыми и имитационными движениями в сочетании с музыкой; приучает ребенка экспериментировать с музыкальными игрушками, к изучению их звуковых возможности.</vt:lpstr>
      <vt:lpstr>         Настольный театр.  Театр - один из самых доступных видов искусства для детей.  Помогающий решить многие актуальные проблемы педагогики и психологии, связанные: - с художественным образованием и воспитанием детей; - формированием эстетического вкуса; - нравственным воспитанием; - развитием коммуникативных качеств личности; - воспитанием воли, развитием памяти, воображения, инициативности, фантазии, речи; </vt:lpstr>
      <vt:lpstr>   мини-музей</vt:lpstr>
      <vt:lpstr>      Библиотека </vt:lpstr>
      <vt:lpstr>   Перспектива развития           мини – музея.</vt:lpstr>
      <vt:lpstr>Большое спасибо родителям за участие в создании мини-музея! </vt:lpstr>
      <vt:lpstr>               Ждём Вас в нашем                мини – музее           «Деревянная игрушка»!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Влад</cp:lastModifiedBy>
  <cp:revision>80</cp:revision>
  <dcterms:created xsi:type="dcterms:W3CDTF">2012-02-13T15:41:30Z</dcterms:created>
  <dcterms:modified xsi:type="dcterms:W3CDTF">2022-04-09T10:36:14Z</dcterms:modified>
</cp:coreProperties>
</file>