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61" r:id="rId3"/>
    <p:sldId id="259" r:id="rId4"/>
    <p:sldId id="291" r:id="rId5"/>
    <p:sldId id="297" r:id="rId6"/>
    <p:sldId id="274" r:id="rId7"/>
    <p:sldId id="267" r:id="rId8"/>
    <p:sldId id="276" r:id="rId9"/>
    <p:sldId id="286" r:id="rId10"/>
    <p:sldId id="290" r:id="rId11"/>
    <p:sldId id="288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5" r:id="rId21"/>
    <p:sldId id="304" r:id="rId22"/>
    <p:sldId id="306" r:id="rId23"/>
    <p:sldId id="307" r:id="rId24"/>
    <p:sldId id="271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218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867BF-BF28-4DAF-91CF-B7347D75D11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1DD07-76D1-4E0F-BEFC-53013733A17C}">
      <dgm:prSet custT="1"/>
      <dgm:spPr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5400" dirty="0" smtClean="0">
              <a:solidFill>
                <a:srgbClr val="FFFF00"/>
              </a:solidFill>
            </a:rPr>
            <a:t>Предварительная работа:</a:t>
          </a:r>
          <a:endParaRPr lang="ru-RU" sz="5400" dirty="0">
            <a:solidFill>
              <a:srgbClr val="FFFF00"/>
            </a:solidFill>
          </a:endParaRPr>
        </a:p>
      </dgm:t>
    </dgm:pt>
    <dgm:pt modelId="{4FAE18CD-1B61-4045-95D8-98901B29918E}" type="parTrans" cxnId="{05540A87-803D-42CD-8B63-96ADD43D3295}">
      <dgm:prSet/>
      <dgm:spPr/>
      <dgm:t>
        <a:bodyPr/>
        <a:lstStyle/>
        <a:p>
          <a:endParaRPr lang="ru-RU"/>
        </a:p>
      </dgm:t>
    </dgm:pt>
    <dgm:pt modelId="{A8DF55EF-3769-4BA1-8C9E-BD4686C8D176}" type="sibTrans" cxnId="{05540A87-803D-42CD-8B63-96ADD43D3295}">
      <dgm:prSet/>
      <dgm:spPr/>
      <dgm:t>
        <a:bodyPr/>
        <a:lstStyle/>
        <a:p>
          <a:endParaRPr lang="ru-RU"/>
        </a:p>
      </dgm:t>
    </dgm:pt>
    <dgm:pt modelId="{9391B9E7-CA52-4B7F-B27B-AA32F754B79F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1.Изучали что такое линогравюра</a:t>
          </a:r>
          <a:endParaRPr lang="ru-RU" sz="4000" b="1" dirty="0">
            <a:solidFill>
              <a:srgbClr val="FFFF00"/>
            </a:solidFill>
          </a:endParaRPr>
        </a:p>
      </dgm:t>
    </dgm:pt>
    <dgm:pt modelId="{42D90564-1538-42CB-9671-8F027D5E59CC}" type="parTrans" cxnId="{91ABD94C-A190-4580-949B-E83C74CB2206}">
      <dgm:prSet/>
      <dgm:spPr/>
      <dgm:t>
        <a:bodyPr/>
        <a:lstStyle/>
        <a:p>
          <a:endParaRPr lang="ru-RU"/>
        </a:p>
      </dgm:t>
    </dgm:pt>
    <dgm:pt modelId="{334BF0EB-14B3-490C-8D61-F19B89442278}" type="sibTrans" cxnId="{91ABD94C-A190-4580-949B-E83C74CB2206}">
      <dgm:prSet/>
      <dgm:spPr/>
      <dgm:t>
        <a:bodyPr/>
        <a:lstStyle/>
        <a:p>
          <a:endParaRPr lang="ru-RU"/>
        </a:p>
      </dgm:t>
    </dgm:pt>
    <dgm:pt modelId="{D0A612B5-5A93-4579-B85A-6E73024E689E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2.Подготовили линолеум к резьбе</a:t>
          </a:r>
          <a:endParaRPr lang="ru-RU" sz="4000" b="1" dirty="0">
            <a:solidFill>
              <a:srgbClr val="FFFF00"/>
            </a:solidFill>
          </a:endParaRPr>
        </a:p>
      </dgm:t>
    </dgm:pt>
    <dgm:pt modelId="{1019D35E-1EB9-441D-AE2D-26886AB975E9}" type="parTrans" cxnId="{DED9794C-9902-4F13-AF98-F8113B480018}">
      <dgm:prSet/>
      <dgm:spPr/>
      <dgm:t>
        <a:bodyPr/>
        <a:lstStyle/>
        <a:p>
          <a:endParaRPr lang="ru-RU"/>
        </a:p>
      </dgm:t>
    </dgm:pt>
    <dgm:pt modelId="{7B80328F-CADF-4589-AD50-FC98EA20945A}" type="sibTrans" cxnId="{DED9794C-9902-4F13-AF98-F8113B480018}">
      <dgm:prSet/>
      <dgm:spPr/>
      <dgm:t>
        <a:bodyPr/>
        <a:lstStyle/>
        <a:p>
          <a:endParaRPr lang="ru-RU"/>
        </a:p>
      </dgm:t>
    </dgm:pt>
    <dgm:pt modelId="{971492F5-4EA0-41D3-A904-0B04A6585566}" type="pres">
      <dgm:prSet presAssocID="{4F9867BF-BF28-4DAF-91CF-B7347D75D1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1112A-AD0F-4CB1-94A0-E93CC40186CC}" type="pres">
      <dgm:prSet presAssocID="{60D1DD07-76D1-4E0F-BEFC-53013733A17C}" presName="composite" presStyleCnt="0"/>
      <dgm:spPr/>
    </dgm:pt>
    <dgm:pt modelId="{D5D5D000-DC2A-45FE-B7F9-E43EB7FD6B33}" type="pres">
      <dgm:prSet presAssocID="{60D1DD07-76D1-4E0F-BEFC-53013733A17C}" presName="imgShp" presStyleLbl="fgImgPlace1" presStyleIdx="0" presStyleCnt="3" custScaleX="8406" custScaleY="128619" custLinFactX="-309315" custLinFactNeighborX="-400000" custLinFactNeighborY="11768"/>
      <dgm:spPr/>
    </dgm:pt>
    <dgm:pt modelId="{E945E703-8AA0-427F-920D-09D67A36B229}" type="pres">
      <dgm:prSet presAssocID="{60D1DD07-76D1-4E0F-BEFC-53013733A17C}" presName="txShp" presStyleLbl="node1" presStyleIdx="0" presStyleCnt="3" custScaleX="150376" custScaleY="334361" custLinFactNeighborX="55582" custLinFactNeighborY="-9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43F15-4612-42AC-9BA1-97C4CB552300}" type="pres">
      <dgm:prSet presAssocID="{A8DF55EF-3769-4BA1-8C9E-BD4686C8D176}" presName="spacing" presStyleCnt="0"/>
      <dgm:spPr/>
    </dgm:pt>
    <dgm:pt modelId="{96583BF2-7692-40F3-B0E2-EBE5913B577E}" type="pres">
      <dgm:prSet presAssocID="{9391B9E7-CA52-4B7F-B27B-AA32F754B79F}" presName="composite" presStyleCnt="0"/>
      <dgm:spPr/>
    </dgm:pt>
    <dgm:pt modelId="{9D944145-DC74-4316-A21D-59A95D79ACAF}" type="pres">
      <dgm:prSet presAssocID="{9391B9E7-CA52-4B7F-B27B-AA32F754B79F}" presName="imgShp" presStyleLbl="fgImgPlace1" presStyleIdx="1" presStyleCnt="3" custFlipVert="1" custFlipHor="0" custScaleX="63759" custScaleY="8406" custLinFactX="-100000" custLinFactNeighborX="-101035" custLinFactNeighborY="80190"/>
      <dgm:spPr/>
    </dgm:pt>
    <dgm:pt modelId="{724B89DB-D97F-4B5D-A93A-A2D6F330327A}" type="pres">
      <dgm:prSet presAssocID="{9391B9E7-CA52-4B7F-B27B-AA32F754B79F}" presName="txShp" presStyleLbl="node1" presStyleIdx="1" presStyleCnt="3" custScaleX="150376" custScaleY="201979" custLinFactNeighborX="-711" custLinFactNeighborY="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6C273-79D9-46EB-8177-407A25F65B05}" type="pres">
      <dgm:prSet presAssocID="{334BF0EB-14B3-490C-8D61-F19B89442278}" presName="spacing" presStyleCnt="0"/>
      <dgm:spPr/>
    </dgm:pt>
    <dgm:pt modelId="{D17D6F6E-0A22-49B9-BC2B-11197480CF97}" type="pres">
      <dgm:prSet presAssocID="{D0A612B5-5A93-4579-B85A-6E73024E689E}" presName="composite" presStyleCnt="0"/>
      <dgm:spPr/>
    </dgm:pt>
    <dgm:pt modelId="{CB5CB1A2-A5CF-4831-952F-FA570A5003B6}" type="pres">
      <dgm:prSet presAssocID="{D0A612B5-5A93-4579-B85A-6E73024E689E}" presName="imgShp" presStyleLbl="fgImgPlace1" presStyleIdx="2" presStyleCnt="3" custFlipVert="0" custFlipHor="1" custScaleX="37270" custScaleY="84945" custLinFactX="-100000" custLinFactY="-40125" custLinFactNeighborX="-101040" custLinFactNeighborY="-100000"/>
      <dgm:spPr/>
    </dgm:pt>
    <dgm:pt modelId="{C0107717-E227-4988-9C92-AC31991A9DEE}" type="pres">
      <dgm:prSet presAssocID="{D0A612B5-5A93-4579-B85A-6E73024E689E}" presName="txShp" presStyleLbl="node1" presStyleIdx="2" presStyleCnt="3" custScaleX="150376" custScaleY="194485" custLinFactY="60923" custLinFactNeighborX="19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854CB-02AE-472E-A7C9-9E3AB395804A}" type="presOf" srcId="{60D1DD07-76D1-4E0F-BEFC-53013733A17C}" destId="{E945E703-8AA0-427F-920D-09D67A36B229}" srcOrd="0" destOrd="0" presId="urn:microsoft.com/office/officeart/2005/8/layout/vList3#2"/>
    <dgm:cxn modelId="{81C8BB4D-A2C3-4BE6-AAE2-FE5F5C239FB6}" type="presOf" srcId="{9391B9E7-CA52-4B7F-B27B-AA32F754B79F}" destId="{724B89DB-D97F-4B5D-A93A-A2D6F330327A}" srcOrd="0" destOrd="0" presId="urn:microsoft.com/office/officeart/2005/8/layout/vList3#2"/>
    <dgm:cxn modelId="{DED9794C-9902-4F13-AF98-F8113B480018}" srcId="{4F9867BF-BF28-4DAF-91CF-B7347D75D112}" destId="{D0A612B5-5A93-4579-B85A-6E73024E689E}" srcOrd="2" destOrd="0" parTransId="{1019D35E-1EB9-441D-AE2D-26886AB975E9}" sibTransId="{7B80328F-CADF-4589-AD50-FC98EA20945A}"/>
    <dgm:cxn modelId="{2076C1F6-989A-4626-BA40-788BAB527B0F}" type="presOf" srcId="{D0A612B5-5A93-4579-B85A-6E73024E689E}" destId="{C0107717-E227-4988-9C92-AC31991A9DEE}" srcOrd="0" destOrd="0" presId="urn:microsoft.com/office/officeart/2005/8/layout/vList3#2"/>
    <dgm:cxn modelId="{91ABD94C-A190-4580-949B-E83C74CB2206}" srcId="{4F9867BF-BF28-4DAF-91CF-B7347D75D112}" destId="{9391B9E7-CA52-4B7F-B27B-AA32F754B79F}" srcOrd="1" destOrd="0" parTransId="{42D90564-1538-42CB-9671-8F027D5E59CC}" sibTransId="{334BF0EB-14B3-490C-8D61-F19B89442278}"/>
    <dgm:cxn modelId="{05540A87-803D-42CD-8B63-96ADD43D3295}" srcId="{4F9867BF-BF28-4DAF-91CF-B7347D75D112}" destId="{60D1DD07-76D1-4E0F-BEFC-53013733A17C}" srcOrd="0" destOrd="0" parTransId="{4FAE18CD-1B61-4045-95D8-98901B29918E}" sibTransId="{A8DF55EF-3769-4BA1-8C9E-BD4686C8D176}"/>
    <dgm:cxn modelId="{5655FF67-C7C1-4328-AF62-8A775AFE5C05}" type="presOf" srcId="{4F9867BF-BF28-4DAF-91CF-B7347D75D112}" destId="{971492F5-4EA0-41D3-A904-0B04A6585566}" srcOrd="0" destOrd="0" presId="urn:microsoft.com/office/officeart/2005/8/layout/vList3#2"/>
    <dgm:cxn modelId="{0765F984-4A66-4054-970E-1BD914BD8A47}" type="presParOf" srcId="{971492F5-4EA0-41D3-A904-0B04A6585566}" destId="{BBF1112A-AD0F-4CB1-94A0-E93CC40186CC}" srcOrd="0" destOrd="0" presId="urn:microsoft.com/office/officeart/2005/8/layout/vList3#2"/>
    <dgm:cxn modelId="{CF131C09-083B-446F-A466-FF19CB512BE9}" type="presParOf" srcId="{BBF1112A-AD0F-4CB1-94A0-E93CC40186CC}" destId="{D5D5D000-DC2A-45FE-B7F9-E43EB7FD6B33}" srcOrd="0" destOrd="0" presId="urn:microsoft.com/office/officeart/2005/8/layout/vList3#2"/>
    <dgm:cxn modelId="{04AA7867-C2C5-4AE8-984C-F71F578A6EA2}" type="presParOf" srcId="{BBF1112A-AD0F-4CB1-94A0-E93CC40186CC}" destId="{E945E703-8AA0-427F-920D-09D67A36B229}" srcOrd="1" destOrd="0" presId="urn:microsoft.com/office/officeart/2005/8/layout/vList3#2"/>
    <dgm:cxn modelId="{B3558BB1-31AF-444B-AD43-F8F2615DDCB3}" type="presParOf" srcId="{971492F5-4EA0-41D3-A904-0B04A6585566}" destId="{02E43F15-4612-42AC-9BA1-97C4CB552300}" srcOrd="1" destOrd="0" presId="urn:microsoft.com/office/officeart/2005/8/layout/vList3#2"/>
    <dgm:cxn modelId="{510507C2-AC53-4273-8D5B-502C3C0FCE77}" type="presParOf" srcId="{971492F5-4EA0-41D3-A904-0B04A6585566}" destId="{96583BF2-7692-40F3-B0E2-EBE5913B577E}" srcOrd="2" destOrd="0" presId="urn:microsoft.com/office/officeart/2005/8/layout/vList3#2"/>
    <dgm:cxn modelId="{371164AC-733C-43B2-AC2D-24651C04435D}" type="presParOf" srcId="{96583BF2-7692-40F3-B0E2-EBE5913B577E}" destId="{9D944145-DC74-4316-A21D-59A95D79ACAF}" srcOrd="0" destOrd="0" presId="urn:microsoft.com/office/officeart/2005/8/layout/vList3#2"/>
    <dgm:cxn modelId="{0CE3A535-79E0-44CA-819E-8F9DB5224052}" type="presParOf" srcId="{96583BF2-7692-40F3-B0E2-EBE5913B577E}" destId="{724B89DB-D97F-4B5D-A93A-A2D6F330327A}" srcOrd="1" destOrd="0" presId="urn:microsoft.com/office/officeart/2005/8/layout/vList3#2"/>
    <dgm:cxn modelId="{9C47E632-E628-407D-A1AB-B0709E6FEFE7}" type="presParOf" srcId="{971492F5-4EA0-41D3-A904-0B04A6585566}" destId="{D696C273-79D9-46EB-8177-407A25F65B05}" srcOrd="3" destOrd="0" presId="urn:microsoft.com/office/officeart/2005/8/layout/vList3#2"/>
    <dgm:cxn modelId="{D5CD83AE-9CA2-401F-A881-4D74B8FE6398}" type="presParOf" srcId="{971492F5-4EA0-41D3-A904-0B04A6585566}" destId="{D17D6F6E-0A22-49B9-BC2B-11197480CF97}" srcOrd="4" destOrd="0" presId="urn:microsoft.com/office/officeart/2005/8/layout/vList3#2"/>
    <dgm:cxn modelId="{37220241-D155-4413-BAC8-5E68485595EB}" type="presParOf" srcId="{D17D6F6E-0A22-49B9-BC2B-11197480CF97}" destId="{CB5CB1A2-A5CF-4831-952F-FA570A5003B6}" srcOrd="0" destOrd="0" presId="urn:microsoft.com/office/officeart/2005/8/layout/vList3#2"/>
    <dgm:cxn modelId="{262DB716-561D-4E07-AEE5-DA6832EDDBB0}" type="presParOf" srcId="{D17D6F6E-0A22-49B9-BC2B-11197480CF97}" destId="{C0107717-E227-4988-9C92-AC31991A9DEE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867BF-BF28-4DAF-91CF-B7347D75D11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D8283-A953-4A91-8E89-914D4F69488D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3. Подобрали рисунок</a:t>
          </a:r>
          <a:endParaRPr lang="ru-RU" sz="4000" b="1" dirty="0">
            <a:solidFill>
              <a:srgbClr val="FFFF00"/>
            </a:solidFill>
          </a:endParaRPr>
        </a:p>
      </dgm:t>
    </dgm:pt>
    <dgm:pt modelId="{659062DA-74B5-4B97-ADF8-4AAE86CA9980}" type="parTrans" cxnId="{6724A2E6-16AD-439C-B7FC-CF8BCDD0CF11}">
      <dgm:prSet/>
      <dgm:spPr/>
      <dgm:t>
        <a:bodyPr/>
        <a:lstStyle/>
        <a:p>
          <a:endParaRPr lang="ru-RU"/>
        </a:p>
      </dgm:t>
    </dgm:pt>
    <dgm:pt modelId="{CF36A13E-7709-41FB-94AD-83BE3A56335F}" type="sibTrans" cxnId="{6724A2E6-16AD-439C-B7FC-CF8BCDD0CF11}">
      <dgm:prSet/>
      <dgm:spPr/>
      <dgm:t>
        <a:bodyPr/>
        <a:lstStyle/>
        <a:p>
          <a:endParaRPr lang="ru-RU"/>
        </a:p>
      </dgm:t>
    </dgm:pt>
    <dgm:pt modelId="{A58DC14D-F697-4B3C-B8B9-AB3C5AFCC2CD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4. Перенесли рисунок на кальку в зеркальном отражении</a:t>
          </a:r>
          <a:endParaRPr lang="ru-RU" sz="4000" b="1" dirty="0">
            <a:solidFill>
              <a:srgbClr val="FFFF00"/>
            </a:solidFill>
          </a:endParaRPr>
        </a:p>
      </dgm:t>
    </dgm:pt>
    <dgm:pt modelId="{019BF004-7C6A-4518-AD64-FB2AACEB6153}" type="parTrans" cxnId="{7F6DD957-C93F-43B8-8367-891403047CDF}">
      <dgm:prSet/>
      <dgm:spPr/>
      <dgm:t>
        <a:bodyPr/>
        <a:lstStyle/>
        <a:p>
          <a:endParaRPr lang="ru-RU"/>
        </a:p>
      </dgm:t>
    </dgm:pt>
    <dgm:pt modelId="{E62ECDF1-49C4-48C8-BE34-1951C76A0E33}" type="sibTrans" cxnId="{7F6DD957-C93F-43B8-8367-891403047CDF}">
      <dgm:prSet/>
      <dgm:spPr/>
      <dgm:t>
        <a:bodyPr/>
        <a:lstStyle/>
        <a:p>
          <a:endParaRPr lang="ru-RU"/>
        </a:p>
      </dgm:t>
    </dgm:pt>
    <dgm:pt modelId="{971492F5-4EA0-41D3-A904-0B04A6585566}" type="pres">
      <dgm:prSet presAssocID="{4F9867BF-BF28-4DAF-91CF-B7347D75D1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5F18A-5137-4B7B-B2E7-C0B10D3AB235}" type="pres">
      <dgm:prSet presAssocID="{B30D8283-A953-4A91-8E89-914D4F69488D}" presName="composite" presStyleCnt="0"/>
      <dgm:spPr/>
    </dgm:pt>
    <dgm:pt modelId="{ECCBFDB3-1D7B-4401-8424-23B593EA9C77}" type="pres">
      <dgm:prSet presAssocID="{B30D8283-A953-4A91-8E89-914D4F69488D}" presName="imgShp" presStyleLbl="fgImgPlace1" presStyleIdx="0" presStyleCnt="2" custFlipHor="1" custScaleX="13662" custScaleY="3594" custLinFactX="-300000" custLinFactNeighborX="-364846" custLinFactNeighborY="-5197"/>
      <dgm:spPr/>
    </dgm:pt>
    <dgm:pt modelId="{5DA4C610-7705-4ED9-A59A-365F9959773D}" type="pres">
      <dgm:prSet presAssocID="{B30D8283-A953-4A91-8E89-914D4F69488D}" presName="txShp" presStyleLbl="node1" presStyleIdx="0" presStyleCnt="2" custScaleX="150376" custScaleY="7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4E75-8B7D-4EF4-88BD-9083AEBFEF6D}" type="pres">
      <dgm:prSet presAssocID="{CF36A13E-7709-41FB-94AD-83BE3A56335F}" presName="spacing" presStyleCnt="0"/>
      <dgm:spPr/>
    </dgm:pt>
    <dgm:pt modelId="{074A7779-44B5-43FD-A2E3-63560C8B04D0}" type="pres">
      <dgm:prSet presAssocID="{A58DC14D-F697-4B3C-B8B9-AB3C5AFCC2CD}" presName="composite" presStyleCnt="0"/>
      <dgm:spPr/>
    </dgm:pt>
    <dgm:pt modelId="{081DB08B-3C40-4DA7-AC82-4B5B9FF269E0}" type="pres">
      <dgm:prSet presAssocID="{A58DC14D-F697-4B3C-B8B9-AB3C5AFCC2CD}" presName="imgShp" presStyleLbl="fgImgPlace1" presStyleIdx="1" presStyleCnt="2" custScaleX="13209" custScaleY="3696" custLinFactX="-300000" custLinFactNeighborX="-364846" custLinFactNeighborY="-11908"/>
      <dgm:spPr/>
    </dgm:pt>
    <dgm:pt modelId="{88F8D3C2-AA0A-4C9B-B81C-6716D1682D52}" type="pres">
      <dgm:prSet presAssocID="{A58DC14D-F697-4B3C-B8B9-AB3C5AFCC2CD}" presName="txShp" presStyleLbl="node1" presStyleIdx="1" presStyleCnt="2" custScaleX="150376" custScaleY="168994" custLinFactNeighborX="1977" custLinFactNeighborY="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4A2E6-16AD-439C-B7FC-CF8BCDD0CF11}" srcId="{4F9867BF-BF28-4DAF-91CF-B7347D75D112}" destId="{B30D8283-A953-4A91-8E89-914D4F69488D}" srcOrd="0" destOrd="0" parTransId="{659062DA-74B5-4B97-ADF8-4AAE86CA9980}" sibTransId="{CF36A13E-7709-41FB-94AD-83BE3A56335F}"/>
    <dgm:cxn modelId="{BE1E9982-531E-4CF0-AF96-C42CF292F8AE}" type="presOf" srcId="{A58DC14D-F697-4B3C-B8B9-AB3C5AFCC2CD}" destId="{88F8D3C2-AA0A-4C9B-B81C-6716D1682D52}" srcOrd="0" destOrd="0" presId="urn:microsoft.com/office/officeart/2005/8/layout/vList3#2"/>
    <dgm:cxn modelId="{92858A2E-FD08-4413-B4F1-6310E90B4818}" type="presOf" srcId="{B30D8283-A953-4A91-8E89-914D4F69488D}" destId="{5DA4C610-7705-4ED9-A59A-365F9959773D}" srcOrd="0" destOrd="0" presId="urn:microsoft.com/office/officeart/2005/8/layout/vList3#2"/>
    <dgm:cxn modelId="{55871492-6CC7-4391-A6CE-7210FEF1CF6F}" type="presOf" srcId="{4F9867BF-BF28-4DAF-91CF-B7347D75D112}" destId="{971492F5-4EA0-41D3-A904-0B04A6585566}" srcOrd="0" destOrd="0" presId="urn:microsoft.com/office/officeart/2005/8/layout/vList3#2"/>
    <dgm:cxn modelId="{7F6DD957-C93F-43B8-8367-891403047CDF}" srcId="{4F9867BF-BF28-4DAF-91CF-B7347D75D112}" destId="{A58DC14D-F697-4B3C-B8B9-AB3C5AFCC2CD}" srcOrd="1" destOrd="0" parTransId="{019BF004-7C6A-4518-AD64-FB2AACEB6153}" sibTransId="{E62ECDF1-49C4-48C8-BE34-1951C76A0E33}"/>
    <dgm:cxn modelId="{3AD14E88-CBE5-4D1C-B213-FFFB2DD37EC2}" type="presParOf" srcId="{971492F5-4EA0-41D3-A904-0B04A6585566}" destId="{EF45F18A-5137-4B7B-B2E7-C0B10D3AB235}" srcOrd="0" destOrd="0" presId="urn:microsoft.com/office/officeart/2005/8/layout/vList3#2"/>
    <dgm:cxn modelId="{2F66BFC8-758F-43E4-8919-650672E289D1}" type="presParOf" srcId="{EF45F18A-5137-4B7B-B2E7-C0B10D3AB235}" destId="{ECCBFDB3-1D7B-4401-8424-23B593EA9C77}" srcOrd="0" destOrd="0" presId="urn:microsoft.com/office/officeart/2005/8/layout/vList3#2"/>
    <dgm:cxn modelId="{F29B3311-0A71-469B-81D6-4D8125D55FF7}" type="presParOf" srcId="{EF45F18A-5137-4B7B-B2E7-C0B10D3AB235}" destId="{5DA4C610-7705-4ED9-A59A-365F9959773D}" srcOrd="1" destOrd="0" presId="urn:microsoft.com/office/officeart/2005/8/layout/vList3#2"/>
    <dgm:cxn modelId="{17F681CF-F58E-453D-B2D7-958C596273ED}" type="presParOf" srcId="{971492F5-4EA0-41D3-A904-0B04A6585566}" destId="{88E94E75-8B7D-4EF4-88BD-9083AEBFEF6D}" srcOrd="1" destOrd="0" presId="urn:microsoft.com/office/officeart/2005/8/layout/vList3#2"/>
    <dgm:cxn modelId="{607A8129-9EF5-402D-89AF-C4BB53FF872C}" type="presParOf" srcId="{971492F5-4EA0-41D3-A904-0B04A6585566}" destId="{074A7779-44B5-43FD-A2E3-63560C8B04D0}" srcOrd="2" destOrd="0" presId="urn:microsoft.com/office/officeart/2005/8/layout/vList3#2"/>
    <dgm:cxn modelId="{4CD86A0B-79B4-4FE8-9535-D4A067FFE13F}" type="presParOf" srcId="{074A7779-44B5-43FD-A2E3-63560C8B04D0}" destId="{081DB08B-3C40-4DA7-AC82-4B5B9FF269E0}" srcOrd="0" destOrd="0" presId="urn:microsoft.com/office/officeart/2005/8/layout/vList3#2"/>
    <dgm:cxn modelId="{34655127-3AFF-491B-8358-66B9E8F46EAD}" type="presParOf" srcId="{074A7779-44B5-43FD-A2E3-63560C8B04D0}" destId="{88F8D3C2-AA0A-4C9B-B81C-6716D1682D52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5E703-8AA0-427F-920D-09D67A36B229}">
      <dsp:nvSpPr>
        <dsp:cNvPr id="0" name=""/>
        <dsp:cNvSpPr/>
      </dsp:nvSpPr>
      <dsp:spPr>
        <a:xfrm rot="10800000">
          <a:off x="-1" y="0"/>
          <a:ext cx="7992891" cy="23956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205740" rIns="384048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FF00"/>
              </a:solidFill>
            </a:rPr>
            <a:t>Предварительная работа:</a:t>
          </a:r>
          <a:endParaRPr lang="ru-RU" sz="5400" kern="1200" dirty="0">
            <a:solidFill>
              <a:srgbClr val="FFFF00"/>
            </a:solidFill>
          </a:endParaRPr>
        </a:p>
      </dsp:txBody>
      <dsp:txXfrm rot="10800000">
        <a:off x="-1" y="0"/>
        <a:ext cx="7992891" cy="2395602"/>
      </dsp:txXfrm>
    </dsp:sp>
    <dsp:sp modelId="{D5D5D000-DC2A-45FE-B7F9-E43EB7FD6B33}">
      <dsp:nvSpPr>
        <dsp:cNvPr id="0" name=""/>
        <dsp:cNvSpPr/>
      </dsp:nvSpPr>
      <dsp:spPr>
        <a:xfrm>
          <a:off x="0" y="822322"/>
          <a:ext cx="60226" cy="921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B89DB-D97F-4B5D-A93A-A2D6F330327A}">
      <dsp:nvSpPr>
        <dsp:cNvPr id="0" name=""/>
        <dsp:cNvSpPr/>
      </dsp:nvSpPr>
      <dsp:spPr>
        <a:xfrm rot="10800000">
          <a:off x="-1" y="2665437"/>
          <a:ext cx="7992891" cy="14471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1.Изучали что такое линогравюра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-1" y="2665437"/>
        <a:ext cx="7992891" cy="1447122"/>
      </dsp:txXfrm>
    </dsp:sp>
    <dsp:sp modelId="{9D944145-DC74-4316-A21D-59A95D79ACAF}">
      <dsp:nvSpPr>
        <dsp:cNvPr id="0" name=""/>
        <dsp:cNvSpPr/>
      </dsp:nvSpPr>
      <dsp:spPr>
        <a:xfrm flipV="1">
          <a:off x="0" y="3878427"/>
          <a:ext cx="456815" cy="602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7717-E227-4988-9C92-AC31991A9DEE}">
      <dsp:nvSpPr>
        <dsp:cNvPr id="0" name=""/>
        <dsp:cNvSpPr/>
      </dsp:nvSpPr>
      <dsp:spPr>
        <a:xfrm rot="10800000">
          <a:off x="-1" y="4272401"/>
          <a:ext cx="7992891" cy="1393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2.Подготовили линолеум к резьбе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-1" y="4272401"/>
        <a:ext cx="7992891" cy="1393430"/>
      </dsp:txXfrm>
    </dsp:sp>
    <dsp:sp modelId="{CB5CB1A2-A5CF-4831-952F-FA570A5003B6}">
      <dsp:nvSpPr>
        <dsp:cNvPr id="0" name=""/>
        <dsp:cNvSpPr/>
      </dsp:nvSpPr>
      <dsp:spPr>
        <a:xfrm flipH="1">
          <a:off x="0" y="3659891"/>
          <a:ext cx="267029" cy="6086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4C610-7705-4ED9-A59A-365F9959773D}">
      <dsp:nvSpPr>
        <dsp:cNvPr id="0" name=""/>
        <dsp:cNvSpPr/>
      </dsp:nvSpPr>
      <dsp:spPr>
        <a:xfrm rot="10800000">
          <a:off x="-1" y="504"/>
          <a:ext cx="8035259" cy="1132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556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3. Подобрали рисунок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-1" y="504"/>
        <a:ext cx="8035259" cy="1132608"/>
      </dsp:txXfrm>
    </dsp:sp>
    <dsp:sp modelId="{ECCBFDB3-1D7B-4401-8424-23B593EA9C77}">
      <dsp:nvSpPr>
        <dsp:cNvPr id="0" name=""/>
        <dsp:cNvSpPr/>
      </dsp:nvSpPr>
      <dsp:spPr>
        <a:xfrm flipH="1">
          <a:off x="0" y="465689"/>
          <a:ext cx="197524" cy="51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8D3C2-AA0A-4C9B-B81C-6716D1682D52}">
      <dsp:nvSpPr>
        <dsp:cNvPr id="0" name=""/>
        <dsp:cNvSpPr/>
      </dsp:nvSpPr>
      <dsp:spPr>
        <a:xfrm rot="10800000">
          <a:off x="-1" y="1565198"/>
          <a:ext cx="8035259" cy="24433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556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4. Перенесли рисунок на кальку в зеркальном отражении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-1" y="1565198"/>
        <a:ext cx="8035259" cy="2443309"/>
      </dsp:txXfrm>
    </dsp:sp>
    <dsp:sp modelId="{081DB08B-3C40-4DA7-AC82-4B5B9FF269E0}">
      <dsp:nvSpPr>
        <dsp:cNvPr id="0" name=""/>
        <dsp:cNvSpPr/>
      </dsp:nvSpPr>
      <dsp:spPr>
        <a:xfrm>
          <a:off x="0" y="2587464"/>
          <a:ext cx="190975" cy="534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005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34E-6D84-4B54-AE4C-B1EDB5F40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tovary.ru/images/goods.aspx?id=2643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Eskimos2.jpg?uselang=ru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A4%D0%B0%D0%B9%D0%BB:Agershun_sitting_girl.jpg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hoto61064_343728486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3286124"/>
            <a:ext cx="5600712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59" y="1556792"/>
            <a:ext cx="462916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8660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latin typeface="Candara" panose="020E0502030303020204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728660" y="692696"/>
            <a:ext cx="5091812" cy="876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/>
                <a:cs typeface="Tunga" pitchFamily="2"/>
              </a:rPr>
              <a:t> 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/>
                <a:cs typeface="Tunga" pitchFamily="2"/>
              </a:rPr>
            </a:b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964D2C">
                      <a:tint val="70000"/>
                      <a:satMod val="245000"/>
                    </a:srgbClr>
                  </a:gs>
                  <a:gs pos="75000">
                    <a:srgbClr val="964D2C">
                      <a:tint val="90000"/>
                      <a:shade val="60000"/>
                      <a:satMod val="240000"/>
                    </a:srgbClr>
                  </a:gs>
                  <a:gs pos="100000">
                    <a:srgbClr val="964D2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/>
              <a:cs typeface="Tunga" pitchFamily="2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3821025" y="2797775"/>
            <a:ext cx="4752528" cy="1539448"/>
          </a:xfrm>
          <a:prstGeom prst="accentBorderCallout1">
            <a:avLst>
              <a:gd name="adj1" fmla="val 18750"/>
              <a:gd name="adj2" fmla="val -8333"/>
              <a:gd name="adj3" fmla="val 70661"/>
              <a:gd name="adj4" fmla="val -30728"/>
            </a:avLst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Опыт работы проводит:</a:t>
            </a:r>
          </a:p>
          <a:p>
            <a:pPr algn="ctr"/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Кропивенко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 И.А.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Воспитатель 1 категории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643050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Опыт работы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0"/>
            <a:ext cx="8643998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4"/>
          <a:ext cx="8143932" cy="4771966"/>
        </p:xfrm>
        <a:graphic>
          <a:graphicData uri="http://schemas.openxmlformats.org/drawingml/2006/table">
            <a:tbl>
              <a:tblPr/>
              <a:tblGrid>
                <a:gridCol w="2602257"/>
                <a:gridCol w="2983217"/>
                <a:gridCol w="2558458"/>
              </a:tblGrid>
              <a:tr h="1160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Техника исполнения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выполнения. 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400" b="1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Резцом от контура рисунка вырезаем  всю закрашенную площадь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Регулируется  силой надавливания </a:t>
                      </a: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резцом  на линолеум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Убрать резцы в коробку, смахнуть стружки в корзину для мусора.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71868" y="428604"/>
            <a:ext cx="2714644" cy="71438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этап</a:t>
            </a:r>
            <a:r>
              <a:rPr lang="en-US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0"/>
            <a:ext cx="8286808" cy="4786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2357430"/>
          <a:ext cx="8286807" cy="2714644"/>
        </p:xfrm>
        <a:graphic>
          <a:graphicData uri="http://schemas.openxmlformats.org/drawingml/2006/table">
            <a:tbl>
              <a:tblPr/>
              <a:tblGrid>
                <a:gridCol w="2613666"/>
                <a:gridCol w="2832381"/>
                <a:gridCol w="2840760"/>
              </a:tblGrid>
              <a:tr h="27146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Нанести краску на рисунок поролоновой губкой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Способом </a:t>
                      </a:r>
                      <a:r>
                        <a:rPr lang="ru-RU" sz="2800" dirty="0" err="1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примакивания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Краски не должно быть много, чтобы не забились бороздки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14744" y="1142984"/>
            <a:ext cx="321471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C:\Users\123\Desktop\IMG_20211021_103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25717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 над проектом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Проблематизация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Целеполагание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836712"/>
            <a:ext cx="8858280" cy="53069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1142984"/>
            <a:ext cx="3357586" cy="78581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000240"/>
          <a:ext cx="8001056" cy="3291840"/>
        </p:xfrm>
        <a:graphic>
          <a:graphicData uri="http://schemas.openxmlformats.org/drawingml/2006/table">
            <a:tbl>
              <a:tblPr/>
              <a:tblGrid>
                <a:gridCol w="2497337"/>
                <a:gridCol w="2754701"/>
                <a:gridCol w="2749018"/>
              </a:tblGrid>
              <a:tr h="2228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Наложить  чистый лист на линолеум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 наложения. Придавить слегка пальцами и прогладить ложкой. Круговые движения ложкой.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Наложить без сдвига рисунка.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 над проектом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Проблематизация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Целеполагание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836712"/>
            <a:ext cx="8572560" cy="4464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58" y="1000108"/>
            <a:ext cx="3071834" cy="85725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143116"/>
          <a:ext cx="7072362" cy="2143140"/>
        </p:xfrm>
        <a:graphic>
          <a:graphicData uri="http://schemas.openxmlformats.org/drawingml/2006/table">
            <a:tbl>
              <a:tblPr/>
              <a:tblGrid>
                <a:gridCol w="3601666"/>
                <a:gridCol w="3470696"/>
              </a:tblGrid>
              <a:tr h="21431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Снять</a:t>
                      </a:r>
                      <a:r>
                        <a:rPr lang="ru-RU" sz="32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рисунок </a:t>
                      </a:r>
                      <a:r>
                        <a:rPr lang="ru-RU" sz="32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линолеума</a:t>
                      </a:r>
                      <a:endParaRPr lang="ru-RU" sz="32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Придерживая второй</a:t>
                      </a:r>
                      <a:r>
                        <a:rPr lang="ru-RU" sz="32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рукой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линолеум</a:t>
                      </a:r>
                      <a:endParaRPr lang="ru-RU" sz="32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71670" y="714356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14282" y="836712"/>
            <a:ext cx="8643998" cy="4464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857232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428868"/>
          <a:ext cx="8001056" cy="1571632"/>
        </p:xfrm>
        <a:graphic>
          <a:graphicData uri="http://schemas.openxmlformats.org/drawingml/2006/table">
            <a:tbl>
              <a:tblPr/>
              <a:tblGrid>
                <a:gridCol w="2428892"/>
                <a:gridCol w="5572164"/>
              </a:tblGrid>
              <a:tr h="1571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Просушить</a:t>
                      </a:r>
                      <a:endParaRPr lang="ru-RU" sz="32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Аккуратно вывесить на доску</a:t>
                      </a:r>
                      <a:endParaRPr lang="ru-RU" sz="32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C:\Users\123\Desktop\IMG_20211021_104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14686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23\Desktop\IMG_20211021_1040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6124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23\Desktop\IMG_20211021_104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86124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23\Desktop\IMG_20211021_103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21431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23\Desktop\IMG_20211021_103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22145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esktop\IMG_20211021_103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86124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IMG_20211021_1044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143512"/>
            <a:ext cx="5000660" cy="566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Наши работы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123\Desktop\IMG_20211021_104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00325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esktop\IMG_20211021_104317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8264" b="18264"/>
          <a:stretch>
            <a:fillRect/>
          </a:stretch>
        </p:blipFill>
        <p:spPr bwMode="auto">
          <a:xfrm>
            <a:off x="3071802" y="214290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IMG_20211021_104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86058"/>
            <a:ext cx="28384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23\Desktop\IMG_20211021_104456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00306"/>
            <a:ext cx="2865121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аботаем в технике «линогравюры». Воспитателям детских садов, школьным  учителям и педагогам - Маам.ру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357431"/>
            <a:ext cx="30003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071546"/>
            <a:ext cx="2786082" cy="4638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Наши работы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https://www.maam.ru/upload/blogs/7d9e3df38b08b22ca8c6bb5fc1ab8f11.jpg.jpg"/>
          <p:cNvPicPr>
            <a:picLocks noGrp="1"/>
          </p:cNvPicPr>
          <p:nvPr>
            <p:ph type="pic" idx="1"/>
          </p:nvPr>
        </p:nvPicPr>
        <p:blipFill>
          <a:blip r:embed="rId2"/>
          <a:srcRect t="15034" b="15034"/>
          <a:stretch>
            <a:fillRect/>
          </a:stretch>
        </p:blipFill>
        <p:spPr bwMode="auto">
          <a:xfrm>
            <a:off x="428625" y="214313"/>
            <a:ext cx="564357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</a:t>
            </a:r>
            <a:endParaRPr lang="ru-RU" dirty="0"/>
          </a:p>
        </p:txBody>
      </p:sp>
      <p:pic>
        <p:nvPicPr>
          <p:cNvPr id="5" name="Рисунок 4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 noGrp="1"/>
          </p:cNvPicPr>
          <p:nvPr>
            <p:ph type="pic" idx="1"/>
          </p:nvPr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285750" y="357188"/>
            <a:ext cx="7000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/>
          </p:cNvPicPr>
          <p:nvPr/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285720" y="357166"/>
            <a:ext cx="7000875" cy="4686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Рисунок 6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/>
          </p:cNvPicPr>
          <p:nvPr/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438120" y="509566"/>
            <a:ext cx="7000875" cy="4686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Наше творчество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s://ped-kopilka.ru/upload/blogs2/2018/12/31115_c7ea836f08a1ff44bdd4f51744019750.jpg.jpg"/>
          <p:cNvPicPr>
            <a:picLocks noGrp="1"/>
          </p:cNvPicPr>
          <p:nvPr>
            <p:ph type="pic" idx="1"/>
          </p:nvPr>
        </p:nvPicPr>
        <p:blipFill>
          <a:blip r:embed="rId2"/>
          <a:srcRect t="15054" b="15054"/>
          <a:stretch>
            <a:fillRect/>
          </a:stretch>
        </p:blipFill>
        <p:spPr bwMode="auto">
          <a:xfrm>
            <a:off x="285720" y="428604"/>
            <a:ext cx="8643998" cy="46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5214974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00232" y="214290"/>
            <a:ext cx="6929486" cy="221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Линогравюра</a:t>
            </a:r>
            <a:endParaRPr lang="ru-RU" sz="8000" b="1" dirty="0">
              <a:ln w="11430"/>
              <a:gradFill>
                <a:gsLst>
                  <a:gs pos="0">
                    <a:srgbClr val="964D2C">
                      <a:tint val="70000"/>
                      <a:satMod val="245000"/>
                    </a:srgbClr>
                  </a:gs>
                  <a:gs pos="75000">
                    <a:srgbClr val="964D2C">
                      <a:tint val="90000"/>
                      <a:shade val="60000"/>
                      <a:satMod val="240000"/>
                    </a:srgbClr>
                  </a:gs>
                  <a:gs pos="100000">
                    <a:srgbClr val="964D2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2285992"/>
            <a:ext cx="3214679" cy="321471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1428728" y="2714621"/>
            <a:ext cx="44291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Линогравюра — это гравирование на линолеуме, печатная форма для так называемой высокой печати.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Гравюра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вид графики, который можно повторять, делая оттиски. Каждая страница книг, которые мы читаем, тоже отпечатана, но гравюрой мы называем только рисунок. По-французски “гравер” означает “вырезать”.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 descr="Урок по изобразительному искусству в 6-м классе по теме &amp;quot;Виды графики.  Гравюра на картоне&amp;quot;"/>
          <p:cNvPicPr>
            <a:picLocks noGrp="1"/>
          </p:cNvPicPr>
          <p:nvPr>
            <p:ph type="pic" sz="quarter" idx="12"/>
          </p:nvPr>
        </p:nvPicPr>
        <p:blipFill>
          <a:blip r:embed="rId2"/>
          <a:srcRect t="15093" b="150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ello_html_51b5d2f4.jpg"/>
          <p:cNvPicPr>
            <a:picLocks noGrp="1"/>
          </p:cNvPicPr>
          <p:nvPr>
            <p:ph type="pic" idx="10"/>
          </p:nvPr>
        </p:nvPicPr>
        <p:blipFill>
          <a:blip r:embed="rId3" cstate="print"/>
          <a:srcRect t="2865" b="28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2/2018/12/31115_faa567a4c3097605fb3bab4c57777cff.jpg.jpg"/>
          <p:cNvPicPr>
            <a:picLocks noGrp="1"/>
          </p:cNvPicPr>
          <p:nvPr>
            <p:ph type="pic" idx="1"/>
          </p:nvPr>
        </p:nvPicPr>
        <p:blipFill>
          <a:blip r:embed="rId2"/>
          <a:srcRect t="16571" b="16571"/>
          <a:stretch>
            <a:fillRect/>
          </a:stretch>
        </p:blipFill>
        <p:spPr bwMode="auto">
          <a:xfrm>
            <a:off x="214282" y="357166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равюра на картоне - рабочая тетрадь изо"/>
          <p:cNvPicPr>
            <a:picLocks noGrp="1"/>
          </p:cNvPicPr>
          <p:nvPr>
            <p:ph type="pic" idx="1"/>
          </p:nvPr>
        </p:nvPicPr>
        <p:blipFill>
          <a:blip r:embed="rId2"/>
          <a:srcRect t="17170" b="17170"/>
          <a:stretch>
            <a:fillRect/>
          </a:stretch>
        </p:blipFill>
        <p:spPr bwMode="auto">
          <a:xfrm>
            <a:off x="285720" y="571480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500042"/>
            <a:ext cx="6357982" cy="56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Знания, которые приобретают дети, складываются в систему.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 учатся  замечать  изменения,  возникающие  в  изобразительном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 от применения в процессе работы нестандартных материалов.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Приобретая  соответствующий  опыт  рисования  в  нетрадиционных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техниках, и, таким образом, преодолев страх перед неудачей, ребенок 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дальнейшем будет получать удовольствие от работы, беспрепятственно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переходить к овладению все новых и новых техник в рисовании.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857356" y="357166"/>
            <a:ext cx="7000924" cy="45005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500298" y="928670"/>
            <a:ext cx="5857916" cy="3500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Спасибо!</a:t>
            </a:r>
            <a:endParaRPr lang="ru-RU" sz="54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286380" y="3643314"/>
            <a:ext cx="2660653" cy="2819407"/>
            <a:chOff x="1474" y="436"/>
            <a:chExt cx="2585" cy="2870"/>
          </a:xfrm>
        </p:grpSpPr>
        <p:pic>
          <p:nvPicPr>
            <p:cNvPr id="6" name="Picture 3" descr="Картинка 1 из 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0" y="436"/>
              <a:ext cx="1135" cy="1088"/>
            </a:xfrm>
            <a:prstGeom prst="rect">
              <a:avLst/>
            </a:prstGeom>
            <a:noFill/>
          </p:spPr>
        </p:pic>
        <p:pic>
          <p:nvPicPr>
            <p:cNvPr id="7" name="Picture 13" descr="tcvet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7C2EF"/>
                </a:clrFrom>
                <a:clrTo>
                  <a:srgbClr val="B7C2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427702" flipH="1">
              <a:off x="3016" y="1117"/>
              <a:ext cx="1043" cy="1170"/>
            </a:xfrm>
            <a:prstGeom prst="rect">
              <a:avLst/>
            </a:prstGeom>
            <a:noFill/>
          </p:spPr>
        </p:pic>
        <p:pic>
          <p:nvPicPr>
            <p:cNvPr id="8" name="Picture 12" descr="tcvet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52117">
              <a:off x="1504" y="1223"/>
              <a:ext cx="1020" cy="1080"/>
            </a:xfrm>
            <a:prstGeom prst="rect">
              <a:avLst/>
            </a:prstGeom>
            <a:noFill/>
          </p:spPr>
        </p:pic>
        <p:sp>
          <p:nvSpPr>
            <p:cNvPr id="9" name="AutoShape 6" descr="Крупная сетка"/>
            <p:cNvSpPr>
              <a:spLocks noChangeArrowheads="1"/>
            </p:cNvSpPr>
            <p:nvPr/>
          </p:nvSpPr>
          <p:spPr bwMode="auto">
            <a:xfrm rot="10800000">
              <a:off x="2290" y="2069"/>
              <a:ext cx="952" cy="1043"/>
            </a:xfrm>
            <a:prstGeom prst="flowChartManualOperation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336" y="1480"/>
              <a:ext cx="862" cy="136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-630872">
              <a:off x="2881" y="3079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821133">
              <a:off x="2109" y="3067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7122615">
              <a:off x="2063" y="2841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4077306">
              <a:off x="3197" y="2886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744" y="2523"/>
              <a:ext cx="91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0" descr="Сферы"/>
            <p:cNvSpPr>
              <a:spLocks noChangeArrowheads="1"/>
            </p:cNvSpPr>
            <p:nvPr/>
          </p:nvSpPr>
          <p:spPr bwMode="auto">
            <a:xfrm>
              <a:off x="2472" y="1616"/>
              <a:ext cx="589" cy="453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 rot="502918">
            <a:off x="5364163" y="3500438"/>
            <a:ext cx="3168650" cy="43021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 rot="38174857">
            <a:off x="2938463" y="5062537"/>
            <a:ext cx="2547938" cy="5762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851275" y="2636838"/>
            <a:ext cx="1441450" cy="122396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 rot="354274">
            <a:off x="827088" y="2852738"/>
            <a:ext cx="3024187" cy="431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 rot="2395237">
            <a:off x="1547813" y="1412875"/>
            <a:ext cx="3024187" cy="5429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 rot="6392650">
            <a:off x="3817144" y="1088232"/>
            <a:ext cx="2447925" cy="6492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 rot="-1495911">
            <a:off x="5148263" y="1916113"/>
            <a:ext cx="3024187" cy="566737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 rot="2711127">
            <a:off x="4456906" y="4695032"/>
            <a:ext cx="3024187" cy="635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 rot="-1942087">
            <a:off x="1187450" y="4221163"/>
            <a:ext cx="3024188" cy="6445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 rot="4524412">
            <a:off x="2807494" y="972344"/>
            <a:ext cx="2519363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 rot="892480">
            <a:off x="738188" y="2138363"/>
            <a:ext cx="3240087" cy="5762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 rot="-530509">
            <a:off x="684213" y="3500438"/>
            <a:ext cx="3095625" cy="50641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 rot="-2936873">
            <a:off x="4539457" y="1185068"/>
            <a:ext cx="2946400" cy="5762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 rot="-225367">
            <a:off x="5364163" y="2781300"/>
            <a:ext cx="3240087" cy="5032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 rot="1523925" flipV="1">
            <a:off x="5076825" y="4221163"/>
            <a:ext cx="3382963" cy="5032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 rot="4127581" flipH="1">
            <a:off x="3677444" y="4971256"/>
            <a:ext cx="2808288" cy="5873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 rot="-2746592">
            <a:off x="1681163" y="4879975"/>
            <a:ext cx="2808287" cy="6270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5" grpId="0" animBg="1"/>
      <p:bldP spid="36875" grpId="1" animBg="1"/>
      <p:bldP spid="36876" grpId="0" animBg="1"/>
      <p:bldP spid="36876" grpId="1" animBg="1"/>
      <p:bldP spid="36877" grpId="0" animBg="1"/>
      <p:bldP spid="36877" grpId="1" animBg="1"/>
      <p:bldP spid="36878" grpId="0" animBg="1"/>
      <p:bldP spid="36878" grpId="1" animBg="1"/>
      <p:bldP spid="36879" grpId="0" animBg="1"/>
      <p:bldP spid="36879" grpId="1" animBg="1"/>
      <p:bldP spid="36880" grpId="0" animBg="1"/>
      <p:bldP spid="36880" grpId="1" animBg="1"/>
      <p:bldP spid="36881" grpId="0" animBg="1"/>
      <p:bldP spid="36881" grpId="1" animBg="1"/>
      <p:bldP spid="36882" grpId="0" animBg="1"/>
      <p:bldP spid="3688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0" y="4005064"/>
            <a:ext cx="2376264" cy="2664296"/>
          </a:xfrm>
          <a:prstGeom prst="flowChartDisp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1285860"/>
            <a:ext cx="3240360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роект\Фото дет для линогр\DSC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66429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defRPr/>
            </a:pP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/>
                <a:cs typeface="Tunga" pitchFamily="2"/>
              </a:rPr>
              <a:t>     Линогравюра</a:t>
            </a:r>
            <a:endParaRPr lang="ru-RU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1785926"/>
            <a:ext cx="5472608" cy="4824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(от слова «линолеум» и «гравюра») - вид гравюры, для создания которой </a:t>
            </a:r>
            <a:r>
              <a:rPr lang="ru-RU" sz="2800" b="1" dirty="0" smtClean="0">
                <a:solidFill>
                  <a:srgbClr val="FFFF00"/>
                </a:solidFill>
              </a:rPr>
              <a:t>изображение режется на линолеуме  </a:t>
            </a:r>
            <a:r>
              <a:rPr lang="ru-RU" sz="2800" dirty="0" smtClean="0">
                <a:solidFill>
                  <a:srgbClr val="FFFF00"/>
                </a:solidFill>
              </a:rPr>
              <a:t> и затем </a:t>
            </a:r>
            <a:r>
              <a:rPr lang="ru-RU" sz="2800" b="1" dirty="0" smtClean="0">
                <a:solidFill>
                  <a:srgbClr val="FFFF00"/>
                </a:solidFill>
              </a:rPr>
              <a:t>отпечатывается на листе бумаги или ткани</a:t>
            </a:r>
            <a:r>
              <a:rPr lang="ru-RU" sz="2800" dirty="0" smtClean="0">
                <a:solidFill>
                  <a:srgbClr val="FFFF00"/>
                </a:solidFill>
              </a:rPr>
              <a:t>.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765300" y="598618"/>
            <a:ext cx="480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defRPr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/>
                <a:cs typeface="Tunga" pitchFamily="2"/>
              </a:rPr>
              <a:t> 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00313" y="285750"/>
            <a:ext cx="6643687" cy="65722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483768" y="214290"/>
            <a:ext cx="6303074" cy="6643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s://upload.wikimedia.org/wikipedia/ru/thumb/6/66/Agershun_sitting_girl.jpg/190px-Agershun_sitting_gir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214422"/>
            <a:ext cx="228601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upload.wikimedia.org/wikipedia/commons/thumb/d/db/Eskimos2.jpg/190px-Eskimos2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071546"/>
            <a:ext cx="242889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Z:\ГАЛИНА\ЭСТАМП - ССС\линогравюра\Пикассо П. Портрет идальго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2500306"/>
            <a:ext cx="242889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143380"/>
            <a:ext cx="2669225" cy="2362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title"/>
          </p:nvPr>
        </p:nvSpPr>
        <p:spPr>
          <a:xfrm>
            <a:off x="1857356" y="428625"/>
            <a:ext cx="6786582" cy="52149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Основная 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Создать условия для изучения новой технологии выполнения линогравюры.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поговорить о технике линогравюры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с материалами и инструментами, техникой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безопасносной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научить владению приемами резьбы на линолеуме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научить анализировать, оценивать свою и чужую работу.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таких качеств, как аккуратность и точность при выполнении практической  работы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реализовать условия для проявления детьми заботы друг о друге, оказания помощи и поддержки.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\Фото дет для линогр\DSC_0687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1162" r="11162"/>
          <a:stretch>
            <a:fillRect/>
          </a:stretch>
        </p:blipFill>
        <p:spPr bwMode="auto">
          <a:xfrm rot="5400000">
            <a:off x="5322537" y="2964217"/>
            <a:ext cx="3428146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1475656" y="260648"/>
            <a:ext cx="5688632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 и инструменты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80"/>
          <a:stretch>
            <a:fillRect/>
          </a:stretch>
        </p:blipFill>
        <p:spPr>
          <a:xfrm>
            <a:off x="2643174" y="4214818"/>
            <a:ext cx="2236808" cy="2309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Рисунок 2" descr="Линолеум для линогравю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357298"/>
            <a:ext cx="2444282" cy="2371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pp.vk.me/c624027/v624027064/cc33/AjuPm-nN34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357298"/>
            <a:ext cx="1571636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650085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6643733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3515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34555630"/>
              </p:ext>
            </p:extLst>
          </p:nvPr>
        </p:nvGraphicFramePr>
        <p:xfrm>
          <a:off x="323528" y="620688"/>
          <a:ext cx="7992888" cy="566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7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650085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6643733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3515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34555630"/>
              </p:ext>
            </p:extLst>
          </p:nvPr>
        </p:nvGraphicFramePr>
        <p:xfrm>
          <a:off x="251520" y="428604"/>
          <a:ext cx="8035256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744988" y="3857628"/>
            <a:ext cx="7676499" cy="1265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51928" tIns="137160" rIns="256032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solidFill>
                  <a:srgbClr val="FFFF00"/>
                </a:solidFill>
              </a:rPr>
              <a:t> </a:t>
            </a:r>
            <a:endParaRPr lang="ru-RU" sz="3600" b="1" kern="1200" dirty="0">
              <a:solidFill>
                <a:srgbClr val="FFFF00"/>
              </a:solidFill>
            </a:endParaRPr>
          </a:p>
        </p:txBody>
      </p:sp>
      <p:sp>
        <p:nvSpPr>
          <p:cNvPr id="12" name="Пятиугольник 4"/>
          <p:cNvSpPr/>
          <p:nvPr/>
        </p:nvSpPr>
        <p:spPr>
          <a:xfrm>
            <a:off x="744988" y="3857628"/>
            <a:ext cx="7676499" cy="1265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51928" tIns="137160" rIns="256032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solidFill>
                  <a:srgbClr val="FFFF00"/>
                </a:solidFill>
              </a:rPr>
              <a:t> </a:t>
            </a:r>
            <a:endParaRPr lang="ru-RU" sz="3600" b="1" kern="1200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19" y="4714884"/>
            <a:ext cx="8249004" cy="1434806"/>
            <a:chOff x="-285754" y="1851341"/>
            <a:chExt cx="8249004" cy="1434806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-285754" y="1851341"/>
              <a:ext cx="8249003" cy="143480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358704" y="1851341"/>
              <a:ext cx="7604546" cy="143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534" tIns="152400" rIns="28448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rgbClr val="FFFF00"/>
                  </a:solidFill>
                </a:rPr>
                <a:t>5.  Сделали глубокие бороздки по контору рисунка</a:t>
              </a:r>
              <a:endParaRPr lang="ru-RU" sz="40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214413" y="187893"/>
            <a:ext cx="7715305" cy="64558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827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0"/>
            <a:ext cx="7429552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Техника безопасной работы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Резец держится в кулаке, придавливаемый к плоскости большим или указательным пальцем.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Режем по линолеуму только от себя. 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Рука, которой придерживаем линолеум, всегда за 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резцом  или рядом с ним, но не перед ним.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Школьный фотоальбом</Template>
  <TotalTime>1361</TotalTime>
  <Words>360</Words>
  <Application>Microsoft Office PowerPoint</Application>
  <PresentationFormat>Экран (4:3)</PresentationFormat>
  <Paragraphs>92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Школьный фотоальбом</vt:lpstr>
      <vt:lpstr> </vt:lpstr>
      <vt:lpstr>Слайд 2</vt:lpstr>
      <vt:lpstr>Слайд 3</vt:lpstr>
      <vt:lpstr>Слайд 4</vt:lpstr>
      <vt:lpstr>Основная цель: Создать условия для изучения новой технологии выполнения линогравюры. Задачи: Обучающие:  поговорить о технике линогравюры познакомить с материалами и инструментами, техникой безопасносной работы научить владению приемами резьбы на линолеуме  Развивающие:  научить анализировать, оценивать свою и чужую работу. Способствовать развитию таких качеств, как аккуратность и точность при выполнении практической  работы Воспитательные: реализовать условия для проявления детьми заботы друг о друге, оказания помощи и поддержки.   </vt:lpstr>
      <vt:lpstr>Слайд 6</vt:lpstr>
      <vt:lpstr> 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Наши работы</vt:lpstr>
      <vt:lpstr>Наши работы</vt:lpstr>
      <vt:lpstr>Наше </vt:lpstr>
      <vt:lpstr>Наше творчество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MS-Home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>Фотоальбом</dc:subject>
  <dc:creator>Diamand</dc:creator>
  <cp:keywords>Фотоальбом</cp:keywords>
  <dc:description>Корпорация Майкрософт</dc:description>
  <cp:lastModifiedBy>123</cp:lastModifiedBy>
  <cp:revision>137</cp:revision>
  <dcterms:created xsi:type="dcterms:W3CDTF">2010-03-16T15:40:36Z</dcterms:created>
  <dcterms:modified xsi:type="dcterms:W3CDTF">2021-10-25T15:09:22Z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