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29" r:id="rId1"/>
  </p:sldMasterIdLst>
  <p:notesMasterIdLst>
    <p:notesMasterId r:id="rId34"/>
  </p:notesMasterIdLst>
  <p:sldIdLst>
    <p:sldId id="354" r:id="rId2"/>
    <p:sldId id="356" r:id="rId3"/>
    <p:sldId id="358" r:id="rId4"/>
    <p:sldId id="357" r:id="rId5"/>
    <p:sldId id="360" r:id="rId6"/>
    <p:sldId id="361" r:id="rId7"/>
    <p:sldId id="362" r:id="rId8"/>
    <p:sldId id="335" r:id="rId9"/>
    <p:sldId id="353" r:id="rId10"/>
    <p:sldId id="337" r:id="rId11"/>
    <p:sldId id="346" r:id="rId12"/>
    <p:sldId id="345" r:id="rId13"/>
    <p:sldId id="340" r:id="rId14"/>
    <p:sldId id="352" r:id="rId15"/>
    <p:sldId id="336" r:id="rId16"/>
    <p:sldId id="343" r:id="rId17"/>
    <p:sldId id="320" r:id="rId18"/>
    <p:sldId id="322" r:id="rId19"/>
    <p:sldId id="349" r:id="rId20"/>
    <p:sldId id="328" r:id="rId21"/>
    <p:sldId id="350" r:id="rId22"/>
    <p:sldId id="331" r:id="rId23"/>
    <p:sldId id="333" r:id="rId24"/>
    <p:sldId id="365" r:id="rId25"/>
    <p:sldId id="367" r:id="rId26"/>
    <p:sldId id="370" r:id="rId27"/>
    <p:sldId id="375" r:id="rId28"/>
    <p:sldId id="373" r:id="rId29"/>
    <p:sldId id="374" r:id="rId30"/>
    <p:sldId id="371" r:id="rId31"/>
    <p:sldId id="376" r:id="rId32"/>
    <p:sldId id="304" r:id="rId3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ilisateur de Microsoft Office" initials="Office"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2CE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88"/>
    <p:restoredTop sz="86364"/>
  </p:normalViewPr>
  <p:slideViewPr>
    <p:cSldViewPr snapToGrid="0" snapToObjects="1">
      <p:cViewPr>
        <p:scale>
          <a:sx n="88" d="100"/>
          <a:sy n="88" d="100"/>
        </p:scale>
        <p:origin x="883" y="62"/>
      </p:cViewPr>
      <p:guideLst/>
    </p:cSldViewPr>
  </p:slideViewPr>
  <p:outlineViewPr>
    <p:cViewPr>
      <p:scale>
        <a:sx n="33" d="100"/>
        <a:sy n="33" d="100"/>
      </p:scale>
      <p:origin x="0" y="-204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A794F75-0D0E-614F-9DFA-26B81BF0C3BB}" type="datetimeFigureOut">
              <a:rPr lang="fr-FR" smtClean="0"/>
              <a:t>26/01/2021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1ED7332-1489-D041-8CC7-1FE683A36523}" type="slidenum">
              <a:rPr lang="fr-FR" smtClean="0"/>
              <a:t>‹N°›</a:t>
            </a:fld>
            <a:endParaRPr lang="fr-FR"/>
          </a:p>
        </p:txBody>
      </p:sp>
    </p:spTree>
    <p:extLst>
      <p:ext uri="{BB962C8B-B14F-4D97-AF65-F5344CB8AC3E}">
        <p14:creationId xmlns:p14="http://schemas.microsoft.com/office/powerpoint/2010/main" val="194820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pPr>
              <a:lnSpc>
                <a:spcPct val="117999"/>
              </a:lnSpc>
            </a:pPr>
            <a:r>
              <a:t>Dans un programme de cycle et dans une conception curriculaire, la succession et la fréquence des séquences constitue le parcours de formation des élèves. Chaque séquence est toujours formée de composantes plasticiennes, théoriques et culturelles. Ces composantes sont nourries des compétences travaillées dans le cycle. </a:t>
            </a:r>
          </a:p>
          <a:p>
            <a:pPr>
              <a:lnSpc>
                <a:spcPct val="117999"/>
              </a:lnSpc>
            </a:pPr>
            <a:r>
              <a:t>Chaque séquence d’arts plastiques est une suite d’opérations (organisées en une ou plusieurs séances) permettant les enchaînements et les articulations visés dans l’apprentissage.</a:t>
            </a:r>
          </a:p>
        </p:txBody>
      </p:sp>
    </p:spTree>
    <p:extLst>
      <p:ext uri="{BB962C8B-B14F-4D97-AF65-F5344CB8AC3E}">
        <p14:creationId xmlns:p14="http://schemas.microsoft.com/office/powerpoint/2010/main" val="1843569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4" cy="2541431"/>
          </a:xfrm>
        </p:spPr>
        <p:txBody>
          <a:bodyPr bIns="0" anchor="b">
            <a:normAutofit/>
          </a:bodyPr>
          <a:lstStyle>
            <a:lvl1pPr algn="l">
              <a:defRPr sz="6600"/>
            </a:lvl1pPr>
          </a:lstStyle>
          <a:p>
            <a:r>
              <a:rPr lang="fr-FR" smtClean="0"/>
              <a:t>Cliquez et modifiez le titre</a:t>
            </a:r>
            <a:endParaRPr lang="en-US" dirty="0"/>
          </a:p>
        </p:txBody>
      </p:sp>
      <p:sp>
        <p:nvSpPr>
          <p:cNvPr id="3" name="Subtitle 2"/>
          <p:cNvSpPr>
            <a:spLocks noGrp="1"/>
          </p:cNvSpPr>
          <p:nvPr>
            <p:ph type="subTitle" idx="1"/>
          </p:nvPr>
        </p:nvSpPr>
        <p:spPr>
          <a:xfrm>
            <a:off x="2417780" y="3531206"/>
            <a:ext cx="8637072" cy="977621"/>
          </a:xfrm>
        </p:spPr>
        <p:txBody>
          <a:bodyPr tIns="91440" bIns="91440">
            <a:normAutofit/>
          </a:bodyPr>
          <a:lstStyle>
            <a:lvl1pPr marL="0" indent="0" algn="l">
              <a:buNone/>
              <a:defRPr sz="1800" b="0" cap="all" baseline="0">
                <a:solidFill>
                  <a:schemeClr val="tx1"/>
                </a:solidFill>
              </a:defRPr>
            </a:lvl1pPr>
            <a:lvl2pPr marL="457212" indent="0" algn="ctr">
              <a:buNone/>
              <a:defRPr sz="18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1/26/2021</a:t>
            </a:fld>
            <a:endParaRPr lang="en-US" dirty="0"/>
          </a:p>
        </p:txBody>
      </p:sp>
      <p:sp>
        <p:nvSpPr>
          <p:cNvPr id="5" name="Footer Placeholder 4"/>
          <p:cNvSpPr>
            <a:spLocks noGrp="1"/>
          </p:cNvSpPr>
          <p:nvPr>
            <p:ph type="ftr" sz="quarter" idx="11"/>
          </p:nvPr>
        </p:nvSpPr>
        <p:spPr>
          <a:xfrm>
            <a:off x="2416504" y="329309"/>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Content Placeholder 2"/>
          <p:cNvSpPr>
            <a:spLocks noGrp="1"/>
          </p:cNvSpPr>
          <p:nvPr>
            <p:ph idx="1"/>
          </p:nvPr>
        </p:nvSpPr>
        <p:spPr/>
        <p:txBody>
          <a:bodyPr ancho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33" name="Straight Connector 32"/>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40" y="1756130"/>
            <a:ext cx="8643154" cy="1887950"/>
          </a:xfrm>
        </p:spPr>
        <p:txBody>
          <a:bodyPr anchor="b">
            <a:normAutofit/>
          </a:bodyPr>
          <a:lstStyle>
            <a:lvl1pPr algn="l">
              <a:defRPr sz="3600"/>
            </a:lvl1pPr>
          </a:lstStyle>
          <a:p>
            <a:r>
              <a:rPr lang="fr-FR" smtClean="0"/>
              <a:t>Cliquez et modifiez le titre</a:t>
            </a:r>
            <a:endParaRPr lang="en-US" dirty="0"/>
          </a:p>
        </p:txBody>
      </p:sp>
      <p:sp>
        <p:nvSpPr>
          <p:cNvPr id="3" name="Text Placeholder 2"/>
          <p:cNvSpPr>
            <a:spLocks noGrp="1"/>
          </p:cNvSpPr>
          <p:nvPr>
            <p:ph type="body" idx="1"/>
          </p:nvPr>
        </p:nvSpPr>
        <p:spPr>
          <a:xfrm>
            <a:off x="1454238" y="3806197"/>
            <a:ext cx="8630446" cy="1012929"/>
          </a:xfrm>
        </p:spPr>
        <p:txBody>
          <a:bodyPr tIns="91440">
            <a:normAutofit/>
          </a:bodyPr>
          <a:lstStyle>
            <a:lvl1pPr marL="0" indent="0" algn="l">
              <a:buNone/>
              <a:defRPr sz="1800">
                <a:solidFill>
                  <a:schemeClr val="tx1"/>
                </a:solidFill>
              </a:defRPr>
            </a:lvl1pPr>
            <a:lvl2pPr marL="457212" indent="0">
              <a:buNone/>
              <a:defRPr sz="1800">
                <a:solidFill>
                  <a:schemeClr val="tx1">
                    <a:tint val="75000"/>
                  </a:schemeClr>
                </a:solidFill>
              </a:defRPr>
            </a:lvl2pPr>
            <a:lvl3pPr marL="914423" indent="0">
              <a:buNone/>
              <a:defRPr sz="1800">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0"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30578ACC-22D6-47C1-A373-4FD133E34F3C}"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5" name="Straight Connector 14"/>
          <p:cNvCxnSpPr/>
          <p:nvPr/>
        </p:nvCxnSpPr>
        <p:spPr>
          <a:xfrm>
            <a:off x="1454238"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8" y="804891"/>
            <a:ext cx="9605636" cy="1059305"/>
          </a:xfrm>
        </p:spPr>
        <p:txBody>
          <a:bodyPr/>
          <a:lstStyle/>
          <a:p>
            <a:r>
              <a:rPr lang="fr-FR" smtClean="0"/>
              <a:t>Cliquez et modifiez le titre</a:t>
            </a:r>
            <a:endParaRPr lang="en-US" dirty="0"/>
          </a:p>
        </p:txBody>
      </p:sp>
      <p:sp>
        <p:nvSpPr>
          <p:cNvPr id="3" name="Content Placeholder 2"/>
          <p:cNvSpPr>
            <a:spLocks noGrp="1"/>
          </p:cNvSpPr>
          <p:nvPr>
            <p:ph sz="half" idx="1"/>
          </p:nvPr>
        </p:nvSpPr>
        <p:spPr>
          <a:xfrm>
            <a:off x="1447332" y="2010880"/>
            <a:ext cx="4645152" cy="344859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35" name="Straight Connector 34"/>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2" y="804163"/>
            <a:ext cx="9607660" cy="1056319"/>
          </a:xfrm>
        </p:spPr>
        <p:txBody>
          <a:bodyPr/>
          <a:lstStyle/>
          <a:p>
            <a:r>
              <a:rPr lang="fr-FR" smtClean="0"/>
              <a:t>Cliquez et modifiez le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447191" y="2824271"/>
            <a:ext cx="4645152" cy="2644457"/>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12363" y="2023005"/>
            <a:ext cx="4645152" cy="802237"/>
          </a:xfrm>
        </p:spPr>
        <p:txBody>
          <a:bodyPr anchor="b">
            <a:normAutofit/>
          </a:bodyPr>
          <a:lstStyle>
            <a:lvl1pPr marL="0" indent="0">
              <a:lnSpc>
                <a:spcPct val="100000"/>
              </a:lnSpc>
              <a:buNone/>
              <a:defRPr sz="2200" b="0" cap="all" baseline="0">
                <a:solidFill>
                  <a:schemeClr val="accent1"/>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6412363" y="2821492"/>
            <a:ext cx="4645152" cy="2637371"/>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cxnSp>
        <p:nvCxnSpPr>
          <p:cNvPr id="29" name="Straight Connector 28"/>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cxnSp>
        <p:nvCxnSpPr>
          <p:cNvPr id="25" name="Straight Connector 24"/>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2" y="798975"/>
            <a:ext cx="3273099" cy="2247117"/>
          </a:xfrm>
        </p:spPr>
        <p:txBody>
          <a:bodyPr anchor="b">
            <a:normAutofit/>
          </a:bodyPr>
          <a:lstStyle>
            <a:lvl1pPr algn="l">
              <a:defRPr sz="2400"/>
            </a:lvl1pPr>
          </a:lstStyle>
          <a:p>
            <a:r>
              <a:rPr lang="fr-FR" smtClean="0"/>
              <a:t>Cliquez et modifiez le titre</a:t>
            </a:r>
            <a:endParaRPr lang="en-US" dirty="0"/>
          </a:p>
        </p:txBody>
      </p:sp>
      <p:sp>
        <p:nvSpPr>
          <p:cNvPr id="3" name="Content Placeholder 2"/>
          <p:cNvSpPr>
            <a:spLocks noGrp="1"/>
          </p:cNvSpPr>
          <p:nvPr>
            <p:ph idx="1"/>
          </p:nvPr>
        </p:nvSpPr>
        <p:spPr>
          <a:xfrm>
            <a:off x="5043714" y="798974"/>
            <a:ext cx="6012469" cy="4658826"/>
          </a:xfrm>
        </p:spPr>
        <p:txBody>
          <a:bodyPr anchor="ct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444675" y="3205492"/>
            <a:ext cx="3275013" cy="2248181"/>
          </a:xfrm>
        </p:spPr>
        <p:txBody>
          <a:bodyPr/>
          <a:lstStyle>
            <a:lvl1pPr marL="0" indent="0" algn="l">
              <a:buNone/>
              <a:defRPr sz="16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E331444B-B92B-4E27-8C94-BB93EAF5CB18}" type="datetimeFigureOut">
              <a:rPr lang="en-US" smtClean="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7" name="Straight Connector 16"/>
          <p:cNvCxnSpPr/>
          <p:nvPr/>
        </p:nvCxnSpPr>
        <p:spPr>
          <a:xfrm>
            <a:off x="1448281"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90" y="482172"/>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8" y="1129513"/>
            <a:ext cx="5532329" cy="1830584"/>
          </a:xfrm>
        </p:spPr>
        <p:txBody>
          <a:bodyPr anchor="b">
            <a:normAutofit/>
          </a:bodyPr>
          <a:lstStyle>
            <a:lvl1pPr>
              <a:defRPr sz="3200"/>
            </a:lvl1pPr>
          </a:lstStyle>
          <a:p>
            <a:r>
              <a:rPr lang="fr-FR" smtClean="0"/>
              <a:t>Cliquez et modifiez le titre</a:t>
            </a:r>
            <a:endParaRPr lang="en-US" dirty="0"/>
          </a:p>
        </p:txBody>
      </p:sp>
      <p:sp>
        <p:nvSpPr>
          <p:cNvPr id="3" name="Picture Placeholder 2"/>
          <p:cNvSpPr>
            <a:spLocks noGrp="1" noChangeAspect="1"/>
          </p:cNvSpPr>
          <p:nvPr>
            <p:ph type="pic" idx="1"/>
          </p:nvPr>
        </p:nvSpPr>
        <p:spPr>
          <a:xfrm>
            <a:off x="8124389" y="1122542"/>
            <a:ext cx="2791172" cy="3866327"/>
          </a:xfrm>
          <a:solidFill>
            <a:schemeClr val="bg1">
              <a:lumMod val="85000"/>
            </a:schemeClr>
          </a:solidFill>
          <a:ln w="9525" cap="sq">
            <a:noFill/>
            <a:miter lim="800000"/>
          </a:ln>
          <a:effectLst/>
        </p:spPr>
        <p:txBody>
          <a:bodyPr anchor="t"/>
          <a:lstStyle>
            <a:lvl1pPr marL="0" indent="0" algn="ctr">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8" indent="0">
              <a:buNone/>
              <a:defRPr sz="2000"/>
            </a:lvl7pPr>
            <a:lvl8pPr marL="3200480" indent="0">
              <a:buNone/>
              <a:defRPr sz="2000"/>
            </a:lvl8pPr>
            <a:lvl9pPr marL="3657692" indent="0">
              <a:buNone/>
              <a:defRPr sz="2000"/>
            </a:lvl9pPr>
          </a:lstStyle>
          <a:p>
            <a:r>
              <a:rPr lang="fr-FR" smtClean="0"/>
              <a:t>Faire glisser l'image vers l'espace réservé ou cliquer sur l'icône pour l'ajouter</a:t>
            </a:r>
            <a:endParaRPr lang="en-US" dirty="0"/>
          </a:p>
        </p:txBody>
      </p:sp>
      <p:sp>
        <p:nvSpPr>
          <p:cNvPr id="4" name="Text Placeholder 3"/>
          <p:cNvSpPr>
            <a:spLocks noGrp="1"/>
          </p:cNvSpPr>
          <p:nvPr>
            <p:ph type="body" sz="half" idx="2"/>
          </p:nvPr>
        </p:nvSpPr>
        <p:spPr>
          <a:xfrm>
            <a:off x="1450331" y="3145992"/>
            <a:ext cx="5524404" cy="2003742"/>
          </a:xfrm>
        </p:spPr>
        <p:txBody>
          <a:bodyPr>
            <a:normAutofit/>
          </a:bodyPr>
          <a:lstStyle>
            <a:lvl1pPr marL="0" indent="0" algn="l">
              <a:buNone/>
              <a:defRPr sz="18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fr-FR" smtClean="0"/>
              <a:t>Cliquez pour modifier les styles du texte du masque</a:t>
            </a:r>
          </a:p>
        </p:txBody>
      </p:sp>
      <p:sp>
        <p:nvSpPr>
          <p:cNvPr id="5" name="Date Placeholder 4"/>
          <p:cNvSpPr>
            <a:spLocks noGrp="1"/>
          </p:cNvSpPr>
          <p:nvPr>
            <p:ph type="dt" sz="half" idx="10"/>
          </p:nvPr>
        </p:nvSpPr>
        <p:spPr>
          <a:xfrm>
            <a:off x="1447386" y="5469856"/>
            <a:ext cx="5527351" cy="320123"/>
          </a:xfrm>
        </p:spPr>
        <p:txBody>
          <a:bodyPr/>
          <a:lstStyle>
            <a:lvl1pPr algn="l">
              <a:defRPr/>
            </a:lvl1pPr>
          </a:lstStyle>
          <a:p>
            <a:fld id="{363EFA5E-FA76-400D-B3DC-F0BA90E6D107}" type="datetimeFigureOut">
              <a:rPr lang="en-US" smtClean="0"/>
              <a:t>1/26/2021</a:t>
            </a:fld>
            <a:endParaRPr lang="en-US" dirty="0"/>
          </a:p>
        </p:txBody>
      </p:sp>
      <p:sp>
        <p:nvSpPr>
          <p:cNvPr id="6" name="Footer Placeholder 5"/>
          <p:cNvSpPr>
            <a:spLocks noGrp="1"/>
          </p:cNvSpPr>
          <p:nvPr>
            <p:ph type="ftr" sz="quarter" idx="11"/>
          </p:nvPr>
        </p:nvSpPr>
        <p:spPr>
          <a:xfrm>
            <a:off x="1447382" y="318642"/>
            <a:ext cx="5541004" cy="320931"/>
          </a:xfrm>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31" name="Straight Connector 30"/>
          <p:cNvCxnSpPr/>
          <p:nvPr/>
        </p:nvCxnSpPr>
        <p:spPr>
          <a:xfrm>
            <a:off x="1447386"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26" name="Straight Connector 25"/>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2" y="798975"/>
            <a:ext cx="1615742" cy="4659889"/>
          </a:xfrm>
        </p:spPr>
        <p:txBody>
          <a:bodyPr vert="eaVert"/>
          <a:lstStyle>
            <a:lvl1pPr algn="l">
              <a:defRPr/>
            </a:lvl1pPr>
          </a:lstStyle>
          <a:p>
            <a:r>
              <a:rPr lang="fr-FR" smtClean="0"/>
              <a:t>Cliquez et modifiez le titre</a:t>
            </a:r>
            <a:endParaRPr lang="en-US" dirty="0"/>
          </a:p>
        </p:txBody>
      </p:sp>
      <p:sp>
        <p:nvSpPr>
          <p:cNvPr id="3" name="Vertical Text Placeholder 2"/>
          <p:cNvSpPr>
            <a:spLocks noGrp="1"/>
          </p:cNvSpPr>
          <p:nvPr>
            <p:ph type="body" orient="vert" idx="1"/>
          </p:nvPr>
        </p:nvSpPr>
        <p:spPr>
          <a:xfrm>
            <a:off x="1444675" y="798975"/>
            <a:ext cx="7828830" cy="4659889"/>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15" name="Straight Connector 14"/>
          <p:cNvCxnSpPr/>
          <p:nvPr/>
        </p:nvCxnSpPr>
        <p:spPr>
          <a:xfrm>
            <a:off x="9439111" y="798975"/>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Texte du titre</a:t>
            </a:r>
          </a:p>
        </p:txBody>
      </p:sp>
      <p:sp>
        <p:nvSpPr>
          <p:cNvPr id="49" name="Shape 49"/>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03937932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62021628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8"/>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80" y="804521"/>
            <a:ext cx="9603275" cy="1049235"/>
          </a:xfrm>
          <a:prstGeom prst="rect">
            <a:avLst/>
          </a:prstGeom>
        </p:spPr>
        <p:txBody>
          <a:bodyPr vert="horz" lIns="91440" tIns="45720" rIns="91440" bIns="45720" rtlCol="0" anchor="t">
            <a:normAutofit/>
          </a:bodyPr>
          <a:lstStyle/>
          <a:p>
            <a:r>
              <a:rPr lang="fr-FR" smtClean="0"/>
              <a:t>Cliquez et modifiez le titre</a:t>
            </a:r>
            <a:endParaRPr lang="en-US" dirty="0"/>
          </a:p>
        </p:txBody>
      </p:sp>
      <p:sp>
        <p:nvSpPr>
          <p:cNvPr id="3" name="Text Placeholder 2"/>
          <p:cNvSpPr>
            <a:spLocks noGrp="1"/>
          </p:cNvSpPr>
          <p:nvPr>
            <p:ph type="body" idx="1"/>
          </p:nvPr>
        </p:nvSpPr>
        <p:spPr>
          <a:xfrm>
            <a:off x="1451580" y="2015734"/>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40" y="330372"/>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D6E9DEC-419B-4CC5-A080-3B06BD5A8291}" type="datetimeFigureOut">
              <a:rPr lang="en-US" smtClean="0"/>
              <a:t>1/26/2021</a:t>
            </a:fld>
            <a:endParaRPr lang="en-US" dirty="0"/>
          </a:p>
        </p:txBody>
      </p:sp>
      <p:sp>
        <p:nvSpPr>
          <p:cNvPr id="5" name="Footer Placeholder 4"/>
          <p:cNvSpPr>
            <a:spLocks noGrp="1"/>
          </p:cNvSpPr>
          <p:nvPr>
            <p:ph type="ftr" sz="quarter" idx="3"/>
          </p:nvPr>
        </p:nvSpPr>
        <p:spPr>
          <a:xfrm>
            <a:off x="1451579" y="329309"/>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6605167"/>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 id="2147484141" r:id="rId12"/>
    <p:sldLayoutId id="2147484142" r:id="rId13"/>
  </p:sldLayoutIdLst>
  <p:hf sldNum="0" hdr="0" ftr="0" dt="0"/>
  <p:txStyles>
    <p:titleStyle>
      <a:lvl1pPr algn="l" defTabSz="914423"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6" indent="-228606" algn="l" defTabSz="914423"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16"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28"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40"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52"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64"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74"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86"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97"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cache.media.eduscol.education.fr/file/Arts_plastiques/64/1/22_RA16_C4_APLA_approche_par_competences-partie3-travailler-competences_DM_625641.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cache.media.eduscol.education.fr/file/Arts_plastiques_et_education_musicale/43/1/2_RA_C2_C3_EEA-_education-sensibilite_570431.pdf"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ife.ens-lyon.fr/ife"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hyperlink" Target="http://eduscol.education.fr/cid99284/ressources-d-accompagnement-arts-plastiques-c4.html" TargetMode="External"/><Relationship Id="rId5" Type="http://schemas.openxmlformats.org/officeDocument/2006/relationships/hyperlink" Target="http://eduscol.education.fr/cid99287/ressources-d-accompagnement-enseignements-artistiques-aux-cycles-2-et-3.html" TargetMode="External"/><Relationship Id="rId4" Type="http://schemas.openxmlformats.org/officeDocument/2006/relationships/hyperlink" Target="http://ife.ens-lyon.fr/vst/DA/ListeDossier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39273" y="3531206"/>
            <a:ext cx="10538691" cy="1484139"/>
          </a:xfrm>
        </p:spPr>
        <p:txBody>
          <a:bodyPr>
            <a:noAutofit/>
          </a:bodyPr>
          <a:lstStyle/>
          <a:p>
            <a:pPr algn="ctr"/>
            <a:r>
              <a:rPr lang="fr-FR" sz="2000" dirty="0" smtClean="0">
                <a:latin typeface="Futura Medium"/>
              </a:rPr>
              <a:t>UNE MISSION ADOSS</a:t>
            </a:r>
            <a:r>
              <a:rPr lang="fr-FR" sz="2000" dirty="0" smtClean="0">
                <a:latin typeface="Futura Medium"/>
                <a:cs typeface="Arial" panose="020B0604020202020204" pitchFamily="34" charset="0"/>
              </a:rPr>
              <a:t>ÉE AU RÉFÉRENTIEL DES COMPÉTENCES PROFESSIONNELLES DES MÉTIERS DU PROFESSORAT ET DE L’</a:t>
            </a:r>
            <a:r>
              <a:rPr lang="fr-FR" sz="2000" dirty="0">
                <a:latin typeface="Futura Medium"/>
                <a:cs typeface="Arial" panose="020B0604020202020204" pitchFamily="34" charset="0"/>
              </a:rPr>
              <a:t> </a:t>
            </a:r>
            <a:r>
              <a:rPr lang="fr-FR" sz="2000" dirty="0" smtClean="0">
                <a:latin typeface="Futura Medium"/>
                <a:cs typeface="Arial" panose="020B0604020202020204" pitchFamily="34" charset="0"/>
              </a:rPr>
              <a:t>ÉDUCATION</a:t>
            </a:r>
            <a:endParaRPr lang="fr-FR" sz="2000" dirty="0">
              <a:latin typeface="Futura Medium"/>
            </a:endParaRPr>
          </a:p>
        </p:txBody>
      </p:sp>
      <p:sp>
        <p:nvSpPr>
          <p:cNvPr id="5" name="Rectangle 4"/>
          <p:cNvSpPr/>
          <p:nvPr/>
        </p:nvSpPr>
        <p:spPr>
          <a:xfrm>
            <a:off x="1368057" y="2163511"/>
            <a:ext cx="10509907" cy="646331"/>
          </a:xfrm>
          <a:prstGeom prst="rect">
            <a:avLst/>
          </a:prstGeom>
        </p:spPr>
        <p:txBody>
          <a:bodyPr wrap="square">
            <a:spAutoFit/>
          </a:bodyPr>
          <a:lstStyle/>
          <a:p>
            <a:r>
              <a:rPr lang="fr-FR" sz="3600" dirty="0" smtClean="0">
                <a:latin typeface="Futura Medium"/>
                <a:cs typeface="Calibri Light" panose="020F0302020204030204" pitchFamily="34" charset="0"/>
              </a:rPr>
              <a:t>DEVENIR ENSEIGNANT D’ARTS PLASTIQUES </a:t>
            </a:r>
            <a:endParaRPr lang="fr-FR" sz="3600" dirty="0">
              <a:latin typeface="Futura Medium"/>
              <a:cs typeface="Calibri Light" panose="020F0302020204030204" pitchFamily="34" charset="0"/>
            </a:endParaRPr>
          </a:p>
        </p:txBody>
      </p:sp>
    </p:spTree>
    <p:extLst>
      <p:ext uri="{BB962C8B-B14F-4D97-AF65-F5344CB8AC3E}">
        <p14:creationId xmlns:p14="http://schemas.microsoft.com/office/powerpoint/2010/main" val="3624814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491" y="198887"/>
            <a:ext cx="11268364" cy="954107"/>
          </a:xfrm>
          <a:prstGeom prst="rect">
            <a:avLst/>
          </a:prstGeom>
          <a:solidFill>
            <a:schemeClr val="bg1"/>
          </a:solidFill>
        </p:spPr>
        <p:txBody>
          <a:bodyPr wrap="square">
            <a:spAutoFit/>
          </a:bodyPr>
          <a:lstStyle/>
          <a:p>
            <a:r>
              <a:rPr lang="fr-FR" sz="2800" dirty="0" smtClean="0">
                <a:latin typeface="Futura Medium"/>
              </a:rPr>
              <a:t>I.   LE </a:t>
            </a:r>
            <a:r>
              <a:rPr lang="fr-FR" sz="2800" dirty="0">
                <a:latin typeface="Futura Medium"/>
                <a:cs typeface="Arial" panose="020B0604020202020204" pitchFamily="34" charset="0"/>
              </a:rPr>
              <a:t>RÉFÉRENTIEL DES COMPÉTENCES PROFESSIONNELLES </a:t>
            </a:r>
            <a:endParaRPr lang="fr-FR" sz="2800" dirty="0" smtClean="0">
              <a:latin typeface="Futura Medium"/>
              <a:cs typeface="Arial" panose="020B0604020202020204" pitchFamily="34" charset="0"/>
            </a:endParaRPr>
          </a:p>
          <a:p>
            <a:r>
              <a:rPr lang="fr-FR" sz="2800" dirty="0" smtClean="0">
                <a:latin typeface="Futura Medium"/>
                <a:cs typeface="Arial" panose="020B0604020202020204" pitchFamily="34" charset="0"/>
              </a:rPr>
              <a:t>DES </a:t>
            </a:r>
            <a:r>
              <a:rPr lang="fr-FR" sz="2800" dirty="0">
                <a:latin typeface="Futura Medium"/>
                <a:cs typeface="Arial" panose="020B0604020202020204" pitchFamily="34" charset="0"/>
              </a:rPr>
              <a:t>MÉTIERS DU PROFESSORAT ET DE L’ ÉDUCATION</a:t>
            </a:r>
            <a:endParaRPr lang="fr-FR" sz="2800" dirty="0"/>
          </a:p>
        </p:txBody>
      </p:sp>
      <p:sp>
        <p:nvSpPr>
          <p:cNvPr id="3" name="Rectangle 2"/>
          <p:cNvSpPr/>
          <p:nvPr/>
        </p:nvSpPr>
        <p:spPr>
          <a:xfrm>
            <a:off x="429490" y="1258677"/>
            <a:ext cx="11762509" cy="4801314"/>
          </a:xfrm>
          <a:prstGeom prst="rect">
            <a:avLst/>
          </a:prstGeom>
        </p:spPr>
        <p:txBody>
          <a:bodyPr wrap="square">
            <a:spAutoFit/>
          </a:bodyPr>
          <a:lstStyle/>
          <a:p>
            <a:pPr lvl="0"/>
            <a:r>
              <a:rPr lang="fr-FR" dirty="0">
                <a:latin typeface="Futura Medium"/>
              </a:rPr>
              <a:t>Compétences communes à acquérir progressivement par tous les professeurs et personnels d'éducation </a:t>
            </a:r>
            <a:endParaRPr lang="fr-FR" dirty="0" smtClean="0">
              <a:latin typeface="Futura Medium"/>
            </a:endParaRPr>
          </a:p>
          <a:p>
            <a:pPr lvl="0"/>
            <a:endParaRPr lang="fr-FR" b="1" dirty="0">
              <a:latin typeface="Futura Medium"/>
            </a:endParaRPr>
          </a:p>
          <a:p>
            <a:pPr lvl="0"/>
            <a:r>
              <a:rPr lang="fr-FR" b="1" dirty="0">
                <a:latin typeface="Futura Medium"/>
              </a:rPr>
              <a:t>1. </a:t>
            </a:r>
            <a:r>
              <a:rPr lang="fr-FR" b="1" dirty="0" smtClean="0">
                <a:latin typeface="Futura Medium"/>
              </a:rPr>
              <a:t>Faire partager les valeurs de la République</a:t>
            </a:r>
          </a:p>
          <a:p>
            <a:r>
              <a:rPr lang="fr-FR" b="1" dirty="0" smtClean="0">
                <a:latin typeface="Futura Medium"/>
              </a:rPr>
              <a:t>2. Inscrire son action dans le cadre des principes fondamentaux du système éducatif et dans le cadre réglementaire de l'école</a:t>
            </a:r>
          </a:p>
          <a:p>
            <a:r>
              <a:rPr lang="fr-FR" b="1" dirty="0" smtClean="0">
                <a:latin typeface="Futura Medium"/>
              </a:rPr>
              <a:t>3. Connaître les élèves et les processus d'apprentissage</a:t>
            </a:r>
          </a:p>
          <a:p>
            <a:r>
              <a:rPr lang="fr-FR" b="1" dirty="0" smtClean="0">
                <a:latin typeface="Futura Medium"/>
              </a:rPr>
              <a:t>4</a:t>
            </a:r>
            <a:r>
              <a:rPr lang="fr-FR" b="1" dirty="0">
                <a:latin typeface="Futura Medium"/>
              </a:rPr>
              <a:t>. Prendre en compte la diversité des élèves</a:t>
            </a:r>
          </a:p>
          <a:p>
            <a:r>
              <a:rPr lang="fr-FR" b="1" dirty="0">
                <a:latin typeface="Futura Medium"/>
              </a:rPr>
              <a:t>5. Accompagner les élèves dans leur parcours de formation</a:t>
            </a:r>
          </a:p>
          <a:p>
            <a:r>
              <a:rPr lang="fr-FR" b="1" dirty="0">
                <a:latin typeface="Futura Medium"/>
              </a:rPr>
              <a:t>6. Agir en éducateur responsable et selon des principes éthiques</a:t>
            </a:r>
          </a:p>
          <a:p>
            <a:r>
              <a:rPr lang="fr-FR" b="1" dirty="0">
                <a:latin typeface="Futura Medium"/>
              </a:rPr>
              <a:t>7. Maîtriser la langue française à des fins de communication</a:t>
            </a:r>
          </a:p>
          <a:p>
            <a:r>
              <a:rPr lang="fr-FR" b="1" dirty="0">
                <a:latin typeface="Futura Medium"/>
              </a:rPr>
              <a:t>8. Utiliser une langue vivante étrangère dans les situations exigées par son métier</a:t>
            </a:r>
          </a:p>
          <a:p>
            <a:r>
              <a:rPr lang="fr-FR" b="1" dirty="0">
                <a:latin typeface="Futura Medium"/>
              </a:rPr>
              <a:t>9. Intégrer les éléments de la culture numérique nécessaires à l'exercice de son métier</a:t>
            </a:r>
          </a:p>
          <a:p>
            <a:r>
              <a:rPr lang="fr-FR" b="1" dirty="0">
                <a:latin typeface="Futura Medium"/>
              </a:rPr>
              <a:t>10. Coopérer au sein d'une équipe</a:t>
            </a:r>
          </a:p>
          <a:p>
            <a:r>
              <a:rPr lang="fr-FR" b="1" dirty="0">
                <a:latin typeface="Futura Medium"/>
              </a:rPr>
              <a:t>11. Contribuer à l'action de la communauté éducative</a:t>
            </a:r>
          </a:p>
          <a:p>
            <a:r>
              <a:rPr lang="fr-FR" b="1" dirty="0">
                <a:latin typeface="Futura Medium"/>
              </a:rPr>
              <a:t>12. Coopérer avec les parents d'élèves</a:t>
            </a:r>
          </a:p>
          <a:p>
            <a:r>
              <a:rPr lang="fr-FR" b="1" dirty="0">
                <a:latin typeface="Futura Medium"/>
              </a:rPr>
              <a:t>13. Coopérer avec les partenaires de l'école</a:t>
            </a:r>
          </a:p>
          <a:p>
            <a:r>
              <a:rPr lang="fr-FR" b="1" dirty="0">
                <a:latin typeface="Futura Medium"/>
              </a:rPr>
              <a:t>14. S'engager dans une démarche individuelle et collective de développement professionnel</a:t>
            </a:r>
          </a:p>
        </p:txBody>
      </p:sp>
    </p:spTree>
    <p:extLst>
      <p:ext uri="{BB962C8B-B14F-4D97-AF65-F5344CB8AC3E}">
        <p14:creationId xmlns:p14="http://schemas.microsoft.com/office/powerpoint/2010/main" val="410769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1488786" y="1353129"/>
            <a:ext cx="1616363" cy="1533237"/>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Posture</a:t>
            </a:r>
            <a:endParaRPr lang="fr-FR" b="1" dirty="0"/>
          </a:p>
        </p:txBody>
      </p:sp>
      <p:sp>
        <p:nvSpPr>
          <p:cNvPr id="4" name="Ellipse 3"/>
          <p:cNvSpPr/>
          <p:nvPr/>
        </p:nvSpPr>
        <p:spPr>
          <a:xfrm>
            <a:off x="2793709" y="189346"/>
            <a:ext cx="2184399" cy="1745674"/>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Exemplarité</a:t>
            </a:r>
            <a:endParaRPr lang="fr-FR" b="1" dirty="0"/>
          </a:p>
        </p:txBody>
      </p:sp>
      <p:sp>
        <p:nvSpPr>
          <p:cNvPr id="5" name="Ellipse 4"/>
          <p:cNvSpPr/>
          <p:nvPr/>
        </p:nvSpPr>
        <p:spPr>
          <a:xfrm>
            <a:off x="1576531" y="3017981"/>
            <a:ext cx="2660073" cy="1112982"/>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Responsabilité éthique</a:t>
            </a:r>
            <a:endParaRPr lang="fr-FR" b="1" dirty="0"/>
          </a:p>
        </p:txBody>
      </p:sp>
      <p:sp>
        <p:nvSpPr>
          <p:cNvPr id="6" name="Cœur 5"/>
          <p:cNvSpPr/>
          <p:nvPr/>
        </p:nvSpPr>
        <p:spPr>
          <a:xfrm>
            <a:off x="4500417" y="2168235"/>
            <a:ext cx="2456874" cy="1962728"/>
          </a:xfrm>
          <a:prstGeom prst="hear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D</a:t>
            </a:r>
            <a:r>
              <a:rPr lang="fr-FR" b="1" dirty="0" smtClean="0"/>
              <a:t>iversité des élèves</a:t>
            </a:r>
            <a:endParaRPr lang="fr-FR" b="1" dirty="0"/>
          </a:p>
        </p:txBody>
      </p:sp>
      <p:sp>
        <p:nvSpPr>
          <p:cNvPr id="7" name="Ellipse 6"/>
          <p:cNvSpPr/>
          <p:nvPr/>
        </p:nvSpPr>
        <p:spPr>
          <a:xfrm>
            <a:off x="5066719" y="115456"/>
            <a:ext cx="2920423" cy="181956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Communication</a:t>
            </a:r>
          </a:p>
          <a:p>
            <a:pPr algn="ctr"/>
            <a:r>
              <a:rPr lang="fr-FR" b="1" dirty="0" smtClean="0"/>
              <a:t>Relationnel</a:t>
            </a:r>
            <a:endParaRPr lang="fr-FR" b="1" dirty="0"/>
          </a:p>
        </p:txBody>
      </p:sp>
      <p:sp>
        <p:nvSpPr>
          <p:cNvPr id="8" name="Ellipse 7"/>
          <p:cNvSpPr/>
          <p:nvPr/>
        </p:nvSpPr>
        <p:spPr>
          <a:xfrm>
            <a:off x="7989451" y="858983"/>
            <a:ext cx="2043547" cy="157249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Formation Orientation</a:t>
            </a:r>
            <a:endParaRPr lang="fr-FR" b="1" dirty="0">
              <a:solidFill>
                <a:schemeClr val="bg1"/>
              </a:solidFill>
            </a:endParaRPr>
          </a:p>
        </p:txBody>
      </p:sp>
      <p:sp>
        <p:nvSpPr>
          <p:cNvPr id="9" name="Ellipse 8"/>
          <p:cNvSpPr/>
          <p:nvPr/>
        </p:nvSpPr>
        <p:spPr>
          <a:xfrm>
            <a:off x="7049654" y="2516913"/>
            <a:ext cx="2394528" cy="1117597"/>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Coopération</a:t>
            </a:r>
            <a:endParaRPr lang="fr-FR" b="1" dirty="0"/>
          </a:p>
        </p:txBody>
      </p:sp>
      <p:sp>
        <p:nvSpPr>
          <p:cNvPr id="11" name="Légende encadrée 1 10"/>
          <p:cNvSpPr/>
          <p:nvPr/>
        </p:nvSpPr>
        <p:spPr>
          <a:xfrm>
            <a:off x="9538853" y="2604656"/>
            <a:ext cx="2459183" cy="849744"/>
          </a:xfrm>
          <a:prstGeom prst="borderCallout1">
            <a:avLst>
              <a:gd name="adj1" fmla="val 20024"/>
              <a:gd name="adj2" fmla="val 2696"/>
              <a:gd name="adj3" fmla="val 42589"/>
              <a:gd name="adj4" fmla="val -500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Au sein d’une équipe éducative</a:t>
            </a:r>
          </a:p>
        </p:txBody>
      </p:sp>
      <p:sp>
        <p:nvSpPr>
          <p:cNvPr id="12" name="Légende encadrée 1 11"/>
          <p:cNvSpPr/>
          <p:nvPr/>
        </p:nvSpPr>
        <p:spPr>
          <a:xfrm>
            <a:off x="9222511" y="3648364"/>
            <a:ext cx="2459183" cy="849744"/>
          </a:xfrm>
          <a:prstGeom prst="borderCallout1">
            <a:avLst>
              <a:gd name="adj1" fmla="val 20024"/>
              <a:gd name="adj2" fmla="val 2696"/>
              <a:gd name="adj3" fmla="val -19368"/>
              <a:gd name="adj4" fmla="val -20802"/>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Avec les parents</a:t>
            </a:r>
          </a:p>
        </p:txBody>
      </p:sp>
      <p:sp>
        <p:nvSpPr>
          <p:cNvPr id="13" name="Légende encadrée 1 12"/>
          <p:cNvSpPr/>
          <p:nvPr/>
        </p:nvSpPr>
        <p:spPr>
          <a:xfrm>
            <a:off x="8656781" y="4615874"/>
            <a:ext cx="2459183" cy="1332343"/>
          </a:xfrm>
          <a:prstGeom prst="borderCallout1">
            <a:avLst>
              <a:gd name="adj1" fmla="val 20024"/>
              <a:gd name="adj2" fmla="val 2696"/>
              <a:gd name="adj3" fmla="val -88095"/>
              <a:gd name="adj4" fmla="val -1254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Avec des partenaires artistiques et culturels</a:t>
            </a:r>
          </a:p>
        </p:txBody>
      </p:sp>
      <p:sp>
        <p:nvSpPr>
          <p:cNvPr id="14" name="Ellipse 13"/>
          <p:cNvSpPr/>
          <p:nvPr/>
        </p:nvSpPr>
        <p:spPr>
          <a:xfrm>
            <a:off x="5881252" y="4130963"/>
            <a:ext cx="2105891" cy="969821"/>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Numérique</a:t>
            </a:r>
            <a:endParaRPr lang="fr-FR" b="1" dirty="0"/>
          </a:p>
        </p:txBody>
      </p:sp>
      <p:sp>
        <p:nvSpPr>
          <p:cNvPr id="15" name="Ellipse 14"/>
          <p:cNvSpPr/>
          <p:nvPr/>
        </p:nvSpPr>
        <p:spPr>
          <a:xfrm>
            <a:off x="2776681" y="4225634"/>
            <a:ext cx="2919845" cy="1560948"/>
          </a:xfrm>
          <a:prstGeom prst="ellipse">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Développement professionnel</a:t>
            </a:r>
            <a:endParaRPr lang="fr-FR" b="1" dirty="0"/>
          </a:p>
        </p:txBody>
      </p:sp>
      <p:cxnSp>
        <p:nvCxnSpPr>
          <p:cNvPr id="17" name="Connecteur droit 16"/>
          <p:cNvCxnSpPr/>
          <p:nvPr/>
        </p:nvCxnSpPr>
        <p:spPr>
          <a:xfrm flipV="1">
            <a:off x="2296967" y="771237"/>
            <a:ext cx="609600" cy="706581"/>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cxnSp>
        <p:nvCxnSpPr>
          <p:cNvPr id="21" name="Connecteur droit 20"/>
          <p:cNvCxnSpPr>
            <a:endCxn id="5" idx="0"/>
          </p:cNvCxnSpPr>
          <p:nvPr/>
        </p:nvCxnSpPr>
        <p:spPr>
          <a:xfrm>
            <a:off x="1698770" y="2516913"/>
            <a:ext cx="1207798" cy="501068"/>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64511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490" y="345273"/>
            <a:ext cx="11608105" cy="5262979"/>
          </a:xfrm>
          <a:prstGeom prst="rect">
            <a:avLst/>
          </a:prstGeom>
        </p:spPr>
        <p:txBody>
          <a:bodyPr wrap="square">
            <a:spAutoFit/>
          </a:bodyPr>
          <a:lstStyle/>
          <a:p>
            <a:r>
              <a:rPr lang="fr-FR" sz="2400" dirty="0" smtClean="0">
                <a:latin typeface="Futura Medium"/>
              </a:rPr>
              <a:t>Compétences </a:t>
            </a:r>
            <a:r>
              <a:rPr lang="fr-FR" sz="2400" dirty="0">
                <a:latin typeface="Futura Medium"/>
              </a:rPr>
              <a:t>communes à acquérir progressivement par tous les </a:t>
            </a:r>
            <a:r>
              <a:rPr lang="fr-FR" sz="2400" dirty="0" smtClean="0">
                <a:latin typeface="Futura Medium"/>
              </a:rPr>
              <a:t>professeurs</a:t>
            </a:r>
          </a:p>
          <a:p>
            <a:endParaRPr lang="fr-FR" sz="2400" dirty="0">
              <a:latin typeface="Futura Medium"/>
            </a:endParaRPr>
          </a:p>
          <a:p>
            <a:r>
              <a:rPr lang="fr-FR" sz="2400" b="1" dirty="0" smtClean="0">
                <a:latin typeface="Futura Medium"/>
              </a:rPr>
              <a:t>P.1  Maîtriser </a:t>
            </a:r>
            <a:r>
              <a:rPr lang="fr-FR" sz="2400" b="1" dirty="0">
                <a:latin typeface="Futura Medium"/>
              </a:rPr>
              <a:t>les savoirs disciplinaires et leur </a:t>
            </a:r>
            <a:r>
              <a:rPr lang="fr-FR" sz="2400" b="1" dirty="0" smtClean="0">
                <a:latin typeface="Futura Medium"/>
              </a:rPr>
              <a:t>didactique</a:t>
            </a:r>
          </a:p>
          <a:p>
            <a:endParaRPr lang="fr-FR" sz="2400" b="1" dirty="0">
              <a:latin typeface="Futura Medium"/>
            </a:endParaRPr>
          </a:p>
          <a:p>
            <a:r>
              <a:rPr lang="fr-FR" sz="2400" b="1" dirty="0" smtClean="0">
                <a:latin typeface="Futura Medium"/>
              </a:rPr>
              <a:t>P.2  Maîtriser </a:t>
            </a:r>
            <a:r>
              <a:rPr lang="fr-FR" sz="2400" b="1" dirty="0">
                <a:latin typeface="Futura Medium"/>
              </a:rPr>
              <a:t>la langue française dans le cadre de son </a:t>
            </a:r>
            <a:r>
              <a:rPr lang="fr-FR" sz="2400" b="1" dirty="0" smtClean="0">
                <a:latin typeface="Futura Medium"/>
              </a:rPr>
              <a:t>enseignement</a:t>
            </a:r>
          </a:p>
          <a:p>
            <a:endParaRPr lang="fr-FR" sz="2400" b="1" dirty="0">
              <a:latin typeface="Futura Medium"/>
            </a:endParaRPr>
          </a:p>
          <a:p>
            <a:r>
              <a:rPr lang="fr-FR" sz="2400" b="1" dirty="0" smtClean="0">
                <a:latin typeface="Futura Medium"/>
              </a:rPr>
              <a:t>P.3  Construire</a:t>
            </a:r>
            <a:r>
              <a:rPr lang="fr-FR" sz="2400" b="1" dirty="0">
                <a:latin typeface="Futura Medium"/>
              </a:rPr>
              <a:t>, mettre en œuvre et animer des situations d'enseignement et d'apprentissage prenant en compte la diversité des </a:t>
            </a:r>
            <a:r>
              <a:rPr lang="fr-FR" sz="2400" b="1" dirty="0" smtClean="0">
                <a:latin typeface="Futura Medium"/>
              </a:rPr>
              <a:t>élèves</a:t>
            </a:r>
          </a:p>
          <a:p>
            <a:endParaRPr lang="fr-FR" sz="2400" b="1" dirty="0">
              <a:latin typeface="Futura Medium"/>
            </a:endParaRPr>
          </a:p>
          <a:p>
            <a:r>
              <a:rPr lang="fr-FR" sz="2400" b="1" dirty="0" smtClean="0">
                <a:latin typeface="Futura Medium"/>
              </a:rPr>
              <a:t>P.4  Organiser </a:t>
            </a:r>
            <a:r>
              <a:rPr lang="fr-FR" sz="2400" b="1" dirty="0">
                <a:latin typeface="Futura Medium"/>
              </a:rPr>
              <a:t>et assurer un mode de fonctionnement du groupe favorisant l'apprentissage et la socialisation des </a:t>
            </a:r>
            <a:r>
              <a:rPr lang="fr-FR" sz="2400" b="1" dirty="0" smtClean="0">
                <a:latin typeface="Futura Medium"/>
              </a:rPr>
              <a:t>élèves</a:t>
            </a:r>
          </a:p>
          <a:p>
            <a:endParaRPr lang="fr-FR" sz="2400" b="1" dirty="0">
              <a:latin typeface="Futura Medium"/>
            </a:endParaRPr>
          </a:p>
          <a:p>
            <a:r>
              <a:rPr lang="fr-FR" sz="2400" b="1" dirty="0" smtClean="0">
                <a:latin typeface="Futura Medium"/>
              </a:rPr>
              <a:t>P.5  Évaluer </a:t>
            </a:r>
            <a:r>
              <a:rPr lang="fr-FR" sz="2400" b="1" dirty="0">
                <a:latin typeface="Futura Medium"/>
              </a:rPr>
              <a:t>les progrès et les acquisitions des </a:t>
            </a:r>
            <a:r>
              <a:rPr lang="fr-FR" sz="2400" b="1" dirty="0" smtClean="0">
                <a:latin typeface="Futura Medium"/>
              </a:rPr>
              <a:t>élèves</a:t>
            </a:r>
          </a:p>
          <a:p>
            <a:endParaRPr lang="fr-FR" sz="2400" dirty="0">
              <a:latin typeface="Futura Medium"/>
            </a:endParaRPr>
          </a:p>
        </p:txBody>
      </p:sp>
    </p:spTree>
    <p:extLst>
      <p:ext uri="{BB962C8B-B14F-4D97-AF65-F5344CB8AC3E}">
        <p14:creationId xmlns:p14="http://schemas.microsoft.com/office/powerpoint/2010/main" val="328696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2382180" y="2294079"/>
            <a:ext cx="2320058" cy="1533237"/>
          </a:xfrm>
          <a:prstGeom prst="ellips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Savoirs</a:t>
            </a:r>
          </a:p>
          <a:p>
            <a:pPr algn="ctr"/>
            <a:r>
              <a:rPr lang="fr-FR" b="1" dirty="0" smtClean="0"/>
              <a:t>disciplinaires</a:t>
            </a:r>
            <a:endParaRPr lang="fr-FR" b="1" dirty="0"/>
          </a:p>
        </p:txBody>
      </p:sp>
      <p:sp>
        <p:nvSpPr>
          <p:cNvPr id="4" name="Ellipse 3"/>
          <p:cNvSpPr/>
          <p:nvPr/>
        </p:nvSpPr>
        <p:spPr>
          <a:xfrm>
            <a:off x="3135236" y="394851"/>
            <a:ext cx="2184399" cy="1745674"/>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Pédagogie </a:t>
            </a:r>
          </a:p>
          <a:p>
            <a:pPr algn="ctr"/>
            <a:r>
              <a:rPr lang="fr-FR" b="1" dirty="0" smtClean="0"/>
              <a:t>Didactique</a:t>
            </a:r>
            <a:endParaRPr lang="fr-FR" b="1" dirty="0"/>
          </a:p>
        </p:txBody>
      </p:sp>
      <p:sp>
        <p:nvSpPr>
          <p:cNvPr id="6" name="Cœur 5"/>
          <p:cNvSpPr/>
          <p:nvPr/>
        </p:nvSpPr>
        <p:spPr>
          <a:xfrm>
            <a:off x="5149123" y="2045853"/>
            <a:ext cx="2456874" cy="1962728"/>
          </a:xfrm>
          <a:prstGeom prst="hear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Diversité des élèves</a:t>
            </a:r>
            <a:endParaRPr lang="fr-FR" b="1" dirty="0"/>
          </a:p>
        </p:txBody>
      </p:sp>
      <p:sp>
        <p:nvSpPr>
          <p:cNvPr id="7" name="Ellipse 6"/>
          <p:cNvSpPr/>
          <p:nvPr/>
        </p:nvSpPr>
        <p:spPr>
          <a:xfrm>
            <a:off x="5647022" y="18470"/>
            <a:ext cx="2920423" cy="1819564"/>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Maîtrise de la langue française</a:t>
            </a:r>
            <a:endParaRPr lang="fr-FR" b="1" dirty="0"/>
          </a:p>
        </p:txBody>
      </p:sp>
      <p:sp>
        <p:nvSpPr>
          <p:cNvPr id="8" name="Ellipse 7"/>
          <p:cNvSpPr/>
          <p:nvPr/>
        </p:nvSpPr>
        <p:spPr>
          <a:xfrm>
            <a:off x="7915560" y="1782619"/>
            <a:ext cx="3325094" cy="157249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Construire son enseignement et les apprentissages</a:t>
            </a:r>
            <a:endParaRPr lang="fr-FR" b="1" dirty="0">
              <a:solidFill>
                <a:schemeClr val="bg1"/>
              </a:solidFill>
            </a:endParaRPr>
          </a:p>
        </p:txBody>
      </p:sp>
      <p:sp>
        <p:nvSpPr>
          <p:cNvPr id="14" name="Ellipse 13"/>
          <p:cNvSpPr/>
          <p:nvPr/>
        </p:nvSpPr>
        <p:spPr>
          <a:xfrm>
            <a:off x="6740814" y="3715325"/>
            <a:ext cx="3326823" cy="1466275"/>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Organiser son enseignement et les apprentissages</a:t>
            </a:r>
            <a:endParaRPr lang="fr-FR" b="1" dirty="0"/>
          </a:p>
        </p:txBody>
      </p:sp>
      <p:sp>
        <p:nvSpPr>
          <p:cNvPr id="15" name="Ellipse 14"/>
          <p:cNvSpPr/>
          <p:nvPr/>
        </p:nvSpPr>
        <p:spPr>
          <a:xfrm>
            <a:off x="3379637" y="4008581"/>
            <a:ext cx="2919845" cy="1560948"/>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cs typeface="Calibri Light" panose="020F0302020204030204" pitchFamily="34" charset="0"/>
              </a:rPr>
              <a:t>Évaluer</a:t>
            </a:r>
            <a:endParaRPr lang="fr-FR" b="1" dirty="0"/>
          </a:p>
        </p:txBody>
      </p:sp>
    </p:spTree>
    <p:extLst>
      <p:ext uri="{BB962C8B-B14F-4D97-AF65-F5344CB8AC3E}">
        <p14:creationId xmlns:p14="http://schemas.microsoft.com/office/powerpoint/2010/main" val="135213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982" y="3194463"/>
            <a:ext cx="4884715" cy="3663537"/>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054764" cy="3041073"/>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8547" y="0"/>
            <a:ext cx="4054763" cy="3041072"/>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7093" y="-1"/>
            <a:ext cx="3554907" cy="4739875"/>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6" y="3194463"/>
            <a:ext cx="2747245" cy="3662994"/>
          </a:xfrm>
          <a:prstGeom prst="rect">
            <a:avLst/>
          </a:prstGeom>
        </p:spPr>
      </p:pic>
      <p:sp>
        <p:nvSpPr>
          <p:cNvPr id="13" name="ZoneTexte 12"/>
          <p:cNvSpPr txBox="1"/>
          <p:nvPr/>
        </p:nvSpPr>
        <p:spPr>
          <a:xfrm>
            <a:off x="8019393" y="4739874"/>
            <a:ext cx="4172607" cy="1323439"/>
          </a:xfrm>
          <a:prstGeom prst="rect">
            <a:avLst/>
          </a:prstGeom>
          <a:noFill/>
        </p:spPr>
        <p:txBody>
          <a:bodyPr wrap="square" rtlCol="0">
            <a:spAutoFit/>
          </a:bodyPr>
          <a:lstStyle/>
          <a:p>
            <a:r>
              <a:rPr lang="fr-FR" sz="2000" b="1" smtClean="0">
                <a:solidFill>
                  <a:srgbClr val="C00000"/>
                </a:solidFill>
              </a:rPr>
              <a:t>Pratique </a:t>
            </a:r>
            <a:r>
              <a:rPr lang="fr-FR" sz="2000" b="1" dirty="0" smtClean="0">
                <a:solidFill>
                  <a:srgbClr val="C00000"/>
                </a:solidFill>
              </a:rPr>
              <a:t>artistique</a:t>
            </a:r>
          </a:p>
          <a:p>
            <a:r>
              <a:rPr lang="fr-FR" sz="2000" b="1" dirty="0" smtClean="0">
                <a:solidFill>
                  <a:srgbClr val="C00000"/>
                </a:solidFill>
              </a:rPr>
              <a:t>Connaissances théoriques et culturelles</a:t>
            </a:r>
          </a:p>
          <a:p>
            <a:r>
              <a:rPr lang="fr-FR" sz="2000" b="1" dirty="0" smtClean="0">
                <a:solidFill>
                  <a:srgbClr val="C00000"/>
                </a:solidFill>
              </a:rPr>
              <a:t>Rencontre artistique </a:t>
            </a:r>
            <a:endParaRPr lang="fr-FR" sz="2000" b="1" dirty="0">
              <a:solidFill>
                <a:srgbClr val="C00000"/>
              </a:solidFill>
            </a:endParaRPr>
          </a:p>
        </p:txBody>
      </p:sp>
    </p:spTree>
    <p:extLst>
      <p:ext uri="{BB962C8B-B14F-4D97-AF65-F5344CB8AC3E}">
        <p14:creationId xmlns:p14="http://schemas.microsoft.com/office/powerpoint/2010/main" val="19516409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6284" y="0"/>
            <a:ext cx="3804742" cy="285355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t="17169"/>
          <a:stretch/>
        </p:blipFill>
        <p:spPr>
          <a:xfrm>
            <a:off x="8014137" y="0"/>
            <a:ext cx="4177863" cy="4614042"/>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326674"/>
            <a:ext cx="3744686" cy="2808515"/>
          </a:xfrm>
          <a:prstGeom prst="rect">
            <a:avLst/>
          </a:prstGeom>
        </p:spPr>
      </p:pic>
      <p:sp>
        <p:nvSpPr>
          <p:cNvPr id="7" name="ZoneTexte 6"/>
          <p:cNvSpPr txBox="1"/>
          <p:nvPr/>
        </p:nvSpPr>
        <p:spPr>
          <a:xfrm>
            <a:off x="3904148" y="2965090"/>
            <a:ext cx="3978439" cy="3170099"/>
          </a:xfrm>
          <a:prstGeom prst="rect">
            <a:avLst/>
          </a:prstGeom>
          <a:noFill/>
        </p:spPr>
        <p:txBody>
          <a:bodyPr wrap="square" rtlCol="0">
            <a:spAutoFit/>
          </a:bodyPr>
          <a:lstStyle/>
          <a:p>
            <a:r>
              <a:rPr lang="fr-FR" sz="2000" b="1" dirty="0">
                <a:solidFill>
                  <a:srgbClr val="C00000"/>
                </a:solidFill>
              </a:rPr>
              <a:t>Créer</a:t>
            </a:r>
          </a:p>
          <a:p>
            <a:r>
              <a:rPr lang="fr-FR" sz="2000" b="1" dirty="0" smtClean="0">
                <a:solidFill>
                  <a:srgbClr val="C00000"/>
                </a:solidFill>
              </a:rPr>
              <a:t>S’exprimer</a:t>
            </a:r>
          </a:p>
          <a:p>
            <a:r>
              <a:rPr lang="fr-FR" sz="2000" b="1" dirty="0" smtClean="0">
                <a:solidFill>
                  <a:srgbClr val="C00000"/>
                </a:solidFill>
              </a:rPr>
              <a:t>Développer un esprit critique</a:t>
            </a:r>
          </a:p>
          <a:p>
            <a:r>
              <a:rPr lang="fr-FR" sz="2000" b="1" dirty="0" smtClean="0">
                <a:solidFill>
                  <a:srgbClr val="C00000"/>
                </a:solidFill>
              </a:rPr>
              <a:t>Exposer</a:t>
            </a:r>
          </a:p>
          <a:p>
            <a:r>
              <a:rPr lang="fr-FR" sz="2000" b="1" dirty="0" smtClean="0">
                <a:solidFill>
                  <a:srgbClr val="C00000"/>
                </a:solidFill>
              </a:rPr>
              <a:t>S’exposer</a:t>
            </a:r>
          </a:p>
          <a:p>
            <a:r>
              <a:rPr lang="fr-FR" sz="2000" b="1" dirty="0" smtClean="0">
                <a:solidFill>
                  <a:srgbClr val="C00000"/>
                </a:solidFill>
              </a:rPr>
              <a:t>S’ouvrir à l’altérité</a:t>
            </a:r>
          </a:p>
          <a:p>
            <a:r>
              <a:rPr lang="fr-FR" sz="2000" b="1" dirty="0" smtClean="0">
                <a:solidFill>
                  <a:srgbClr val="C00000"/>
                </a:solidFill>
              </a:rPr>
              <a:t>Collaborer</a:t>
            </a:r>
          </a:p>
          <a:p>
            <a:r>
              <a:rPr lang="fr-FR" sz="2000" b="1" dirty="0" smtClean="0">
                <a:solidFill>
                  <a:srgbClr val="C00000"/>
                </a:solidFill>
              </a:rPr>
              <a:t>Être valorisé</a:t>
            </a:r>
          </a:p>
          <a:p>
            <a:r>
              <a:rPr lang="fr-FR" sz="2000" b="1" dirty="0" smtClean="0">
                <a:solidFill>
                  <a:srgbClr val="C00000"/>
                </a:solidFill>
              </a:rPr>
              <a:t>S’épanouir</a:t>
            </a:r>
          </a:p>
          <a:p>
            <a:r>
              <a:rPr lang="fr-FR" sz="2000" b="1" dirty="0" smtClean="0">
                <a:solidFill>
                  <a:srgbClr val="C00000"/>
                </a:solidFill>
              </a:rPr>
              <a:t>S’émanciper</a:t>
            </a:r>
            <a:endParaRPr lang="fr-FR" sz="2000" b="1" dirty="0">
              <a:solidFill>
                <a:srgbClr val="C00000"/>
              </a:solidFill>
            </a:endParaRPr>
          </a:p>
        </p:txBody>
      </p:sp>
      <p:sp>
        <p:nvSpPr>
          <p:cNvPr id="8" name="ZoneTexte 7"/>
          <p:cNvSpPr txBox="1"/>
          <p:nvPr/>
        </p:nvSpPr>
        <p:spPr>
          <a:xfrm>
            <a:off x="7926437" y="4614042"/>
            <a:ext cx="4177863" cy="1569660"/>
          </a:xfrm>
          <a:prstGeom prst="rect">
            <a:avLst/>
          </a:prstGeom>
          <a:noFill/>
        </p:spPr>
        <p:txBody>
          <a:bodyPr wrap="square" rtlCol="0">
            <a:spAutoFit/>
          </a:bodyPr>
          <a:lstStyle/>
          <a:p>
            <a:r>
              <a:rPr lang="fr-FR" sz="2400" b="1" dirty="0" smtClean="0">
                <a:solidFill>
                  <a:srgbClr val="C00000"/>
                </a:solidFill>
              </a:rPr>
              <a:t>Donner à tous les élèves un accès démocratique et équitable aux arts et à la culture </a:t>
            </a:r>
            <a:endParaRPr lang="fr-FR" sz="2400" b="1" dirty="0">
              <a:solidFill>
                <a:srgbClr val="C00000"/>
              </a:solidFill>
            </a:endParaRPr>
          </a:p>
        </p:txBody>
      </p:sp>
      <p:pic>
        <p:nvPicPr>
          <p:cNvPr id="10" name="Imag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56695" y="356694"/>
            <a:ext cx="2853558" cy="2140169"/>
          </a:xfrm>
          <a:prstGeom prst="rect">
            <a:avLst/>
          </a:prstGeom>
        </p:spPr>
      </p:pic>
      <p:pic>
        <p:nvPicPr>
          <p:cNvPr id="11" name="Imag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1706555" y="356805"/>
            <a:ext cx="2854435" cy="2140826"/>
          </a:xfrm>
          <a:prstGeom prst="rect">
            <a:avLst/>
          </a:prstGeom>
        </p:spPr>
      </p:pic>
    </p:spTree>
    <p:extLst>
      <p:ext uri="{BB962C8B-B14F-4D97-AF65-F5344CB8AC3E}">
        <p14:creationId xmlns:p14="http://schemas.microsoft.com/office/powerpoint/2010/main" val="268229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00854" y="1162478"/>
            <a:ext cx="8637072" cy="2033089"/>
          </a:xfrm>
        </p:spPr>
        <p:txBody>
          <a:bodyPr>
            <a:normAutofit/>
          </a:bodyPr>
          <a:lstStyle/>
          <a:p>
            <a:pPr algn="ctr"/>
            <a:r>
              <a:rPr lang="fr-FR" sz="3200" dirty="0" smtClean="0">
                <a:latin typeface="Futura Medium" charset="0"/>
                <a:ea typeface="Futura Medium" charset="0"/>
                <a:cs typeface="Futura Medium" charset="0"/>
              </a:rPr>
              <a:t>II.   L’enseignement et les apprentissages en arts plastiques</a:t>
            </a:r>
            <a:endParaRPr lang="fr-FR" sz="3200" dirty="0">
              <a:latin typeface="Futura Medium" charset="0"/>
              <a:ea typeface="Futura Medium" charset="0"/>
              <a:cs typeface="Futura Medium" charset="0"/>
            </a:endParaRPr>
          </a:p>
        </p:txBody>
      </p:sp>
      <p:sp>
        <p:nvSpPr>
          <p:cNvPr id="3" name="Sous-titre 2"/>
          <p:cNvSpPr>
            <a:spLocks noGrp="1"/>
          </p:cNvSpPr>
          <p:nvPr>
            <p:ph type="subTitle" idx="1"/>
          </p:nvPr>
        </p:nvSpPr>
        <p:spPr>
          <a:xfrm>
            <a:off x="2400854" y="3700536"/>
            <a:ext cx="8637072" cy="634398"/>
          </a:xfrm>
        </p:spPr>
        <p:txBody>
          <a:bodyPr>
            <a:normAutofit/>
          </a:bodyPr>
          <a:lstStyle/>
          <a:p>
            <a:pPr algn="ctr"/>
            <a:r>
              <a:rPr lang="fr-FR" sz="2400" dirty="0" smtClean="0">
                <a:latin typeface="Helvetica" charset="0"/>
                <a:ea typeface="Helvetica" charset="0"/>
                <a:cs typeface="Helvetica" charset="0"/>
              </a:rPr>
              <a:t>Une éducation de la sensibilité par la sensibilité</a:t>
            </a:r>
          </a:p>
        </p:txBody>
      </p:sp>
    </p:spTree>
    <p:extLst>
      <p:ext uri="{BB962C8B-B14F-4D97-AF65-F5344CB8AC3E}">
        <p14:creationId xmlns:p14="http://schemas.microsoft.com/office/powerpoint/2010/main" val="1280587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Futura Medium" charset="0"/>
                <a:ea typeface="Futura Medium" charset="0"/>
                <a:cs typeface="Futura Medium" charset="0"/>
              </a:rPr>
              <a:t>1</a:t>
            </a:r>
            <a:r>
              <a:rPr lang="fr-FR" dirty="0" smtClean="0">
                <a:latin typeface="Futura Medium" charset="0"/>
                <a:ea typeface="Futura Medium" charset="0"/>
                <a:cs typeface="Futura Medium" charset="0"/>
              </a:rPr>
              <a:t>. LES FONDAMENTAUX</a:t>
            </a:r>
            <a:endParaRPr lang="fr-FR" dirty="0">
              <a:latin typeface="Futura Medium" charset="0"/>
              <a:ea typeface="Futura Medium" charset="0"/>
              <a:cs typeface="Futura Medium" charset="0"/>
            </a:endParaRPr>
          </a:p>
        </p:txBody>
      </p:sp>
    </p:spTree>
    <p:extLst>
      <p:ext uri="{BB962C8B-B14F-4D97-AF65-F5344CB8AC3E}">
        <p14:creationId xmlns:p14="http://schemas.microsoft.com/office/powerpoint/2010/main" val="491064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xfrm>
            <a:off x="900566" y="320040"/>
            <a:ext cx="9603275" cy="533071"/>
          </a:xfrm>
          <a:prstGeom prst="rect">
            <a:avLst/>
          </a:prstGeom>
        </p:spPr>
        <p:txBody>
          <a:bodyPr>
            <a:normAutofit/>
          </a:bodyPr>
          <a:lstStyle>
            <a:lvl1pPr defTabSz="490727">
              <a:defRPr sz="6719">
                <a:solidFill>
                  <a:srgbClr val="006699"/>
                </a:solidFill>
              </a:defRPr>
            </a:lvl1pPr>
          </a:lstStyle>
          <a:p>
            <a:r>
              <a:rPr lang="fr-FR" sz="3200" smtClean="0">
                <a:solidFill>
                  <a:schemeClr val="tx1"/>
                </a:solidFill>
                <a:latin typeface="Futura Medium" charset="0"/>
                <a:ea typeface="Futura Medium" charset="0"/>
                <a:cs typeface="Futura Medium" charset="0"/>
              </a:rPr>
              <a:t>la </a:t>
            </a:r>
            <a:r>
              <a:rPr sz="3200" dirty="0" smtClean="0">
                <a:solidFill>
                  <a:schemeClr val="tx1"/>
                </a:solidFill>
                <a:latin typeface="Futura Medium" charset="0"/>
                <a:ea typeface="Futura Medium" charset="0"/>
                <a:cs typeface="Futura Medium" charset="0"/>
              </a:rPr>
              <a:t>Séquence</a:t>
            </a:r>
            <a:r>
              <a:rPr sz="3200" dirty="0">
                <a:solidFill>
                  <a:schemeClr val="tx1"/>
                </a:solidFill>
                <a:latin typeface="Futura Medium" charset="0"/>
                <a:ea typeface="Futura Medium" charset="0"/>
                <a:cs typeface="Futura Medium" charset="0"/>
              </a:rPr>
              <a:t>, </a:t>
            </a:r>
            <a:r>
              <a:rPr sz="3200" dirty="0" smtClean="0">
                <a:solidFill>
                  <a:schemeClr val="tx1"/>
                </a:solidFill>
                <a:latin typeface="Futura Medium" charset="0"/>
                <a:ea typeface="Futura Medium" charset="0"/>
                <a:cs typeface="Futura Medium" charset="0"/>
              </a:rPr>
              <a:t>unité </a:t>
            </a:r>
            <a:r>
              <a:rPr sz="3200" dirty="0">
                <a:solidFill>
                  <a:schemeClr val="tx1"/>
                </a:solidFill>
                <a:latin typeface="Futura Medium" charset="0"/>
                <a:ea typeface="Futura Medium" charset="0"/>
                <a:cs typeface="Futura Medium" charset="0"/>
              </a:rPr>
              <a:t>d’enseignement</a:t>
            </a:r>
          </a:p>
        </p:txBody>
      </p:sp>
      <p:sp>
        <p:nvSpPr>
          <p:cNvPr id="120" name="Shape 120"/>
          <p:cNvSpPr/>
          <p:nvPr/>
        </p:nvSpPr>
        <p:spPr>
          <a:xfrm>
            <a:off x="2783959" y="5776365"/>
            <a:ext cx="2386872" cy="266933"/>
          </a:xfrm>
          <a:prstGeom prst="rect">
            <a:avLst/>
          </a:prstGeom>
          <a:ln w="12700">
            <a:solidFill>
              <a:srgbClr val="006699"/>
            </a:solidFill>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b="1">
                <a:solidFill>
                  <a:srgbClr val="006699"/>
                </a:solidFill>
                <a:latin typeface="Helvetica"/>
                <a:ea typeface="Helvetica"/>
                <a:cs typeface="Helvetica"/>
                <a:sym typeface="Helvetica"/>
              </a:defRPr>
            </a:lvl1pPr>
          </a:lstStyle>
          <a:p>
            <a:r>
              <a:rPr sz="1266"/>
              <a:t>Suite d’opérations organisées</a:t>
            </a:r>
          </a:p>
        </p:txBody>
      </p:sp>
      <p:sp>
        <p:nvSpPr>
          <p:cNvPr id="121" name="Shape 121"/>
          <p:cNvSpPr/>
          <p:nvPr/>
        </p:nvSpPr>
        <p:spPr>
          <a:xfrm>
            <a:off x="6998589" y="1713870"/>
            <a:ext cx="3505252" cy="851003"/>
          </a:xfrm>
          <a:prstGeom prst="rect">
            <a:avLst/>
          </a:prstGeom>
          <a:ln w="25400">
            <a:solidFill>
              <a:srgbClr val="006699"/>
            </a:solidFill>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p>
            <a:pPr>
              <a:defRPr sz="2400" b="1">
                <a:solidFill>
                  <a:srgbClr val="006699"/>
                </a:solidFill>
                <a:latin typeface="Helvetica"/>
                <a:ea typeface="Helvetica"/>
                <a:cs typeface="Helvetica"/>
                <a:sym typeface="Helvetica"/>
              </a:defRPr>
            </a:pPr>
            <a:r>
              <a:rPr sz="1687" dirty="0"/>
              <a:t>Expérimenter, produire, créer</a:t>
            </a:r>
            <a:r>
              <a:rPr sz="1687" dirty="0" smtClean="0"/>
              <a:t>,</a:t>
            </a:r>
            <a:endParaRPr lang="fr-FR" sz="1687" dirty="0" smtClean="0"/>
          </a:p>
          <a:p>
            <a:pPr>
              <a:defRPr sz="2400" b="1">
                <a:solidFill>
                  <a:srgbClr val="006699"/>
                </a:solidFill>
                <a:latin typeface="Helvetica"/>
                <a:ea typeface="Helvetica"/>
                <a:cs typeface="Helvetica"/>
                <a:sym typeface="Helvetica"/>
              </a:defRPr>
            </a:pPr>
            <a:r>
              <a:rPr sz="1687" dirty="0"/>
              <a:t/>
            </a:r>
            <a:br>
              <a:rPr sz="1687" dirty="0"/>
            </a:br>
            <a:r>
              <a:rPr lang="fr-FR" sz="1687" dirty="0" smtClean="0"/>
              <a:t>M</a:t>
            </a:r>
            <a:r>
              <a:rPr sz="1687" dirty="0" smtClean="0"/>
              <a:t>ettre </a:t>
            </a:r>
            <a:r>
              <a:rPr sz="1687" dirty="0"/>
              <a:t>en œuvre un projet</a:t>
            </a:r>
          </a:p>
        </p:txBody>
      </p:sp>
      <p:sp>
        <p:nvSpPr>
          <p:cNvPr id="122" name="Shape 122"/>
          <p:cNvSpPr/>
          <p:nvPr/>
        </p:nvSpPr>
        <p:spPr>
          <a:xfrm>
            <a:off x="6998589" y="2918090"/>
            <a:ext cx="3495810" cy="1110625"/>
          </a:xfrm>
          <a:prstGeom prst="rect">
            <a:avLst/>
          </a:prstGeom>
          <a:ln w="25400">
            <a:solidFill>
              <a:srgbClr val="714A8D"/>
            </a:solidFill>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defRPr sz="2400" b="1">
                <a:solidFill>
                  <a:srgbClr val="6F478B"/>
                </a:solidFill>
                <a:latin typeface="Helvetica"/>
                <a:ea typeface="Helvetica"/>
                <a:cs typeface="Helvetica"/>
                <a:sym typeface="Helvetica"/>
              </a:defRPr>
            </a:pPr>
            <a:r>
              <a:rPr sz="1687" dirty="0"/>
              <a:t>S’exprimer, analyser sa pratique,</a:t>
            </a:r>
          </a:p>
          <a:p>
            <a:pPr>
              <a:defRPr sz="2400" b="1">
                <a:solidFill>
                  <a:srgbClr val="6F478B"/>
                </a:solidFill>
                <a:latin typeface="Helvetica"/>
                <a:ea typeface="Helvetica"/>
                <a:cs typeface="Helvetica"/>
                <a:sym typeface="Helvetica"/>
              </a:defRPr>
            </a:pPr>
            <a:r>
              <a:rPr sz="1687" dirty="0"/>
              <a:t>celle de ses pairs ; établir une</a:t>
            </a:r>
          </a:p>
          <a:p>
            <a:pPr>
              <a:defRPr sz="2400" b="1">
                <a:solidFill>
                  <a:srgbClr val="6F478B"/>
                </a:solidFill>
                <a:latin typeface="Helvetica"/>
                <a:ea typeface="Helvetica"/>
                <a:cs typeface="Helvetica"/>
                <a:sym typeface="Helvetica"/>
              </a:defRPr>
            </a:pPr>
            <a:r>
              <a:rPr sz="1687" dirty="0"/>
              <a:t>relation avec celle des artistes,</a:t>
            </a:r>
          </a:p>
          <a:p>
            <a:pPr>
              <a:defRPr sz="2400" b="1">
                <a:solidFill>
                  <a:srgbClr val="6F478B"/>
                </a:solidFill>
                <a:latin typeface="Helvetica"/>
                <a:ea typeface="Helvetica"/>
                <a:cs typeface="Helvetica"/>
                <a:sym typeface="Helvetica"/>
              </a:defRPr>
            </a:pPr>
            <a:r>
              <a:rPr sz="1687" dirty="0"/>
              <a:t>s’ouvrir à l’altérité</a:t>
            </a:r>
          </a:p>
        </p:txBody>
      </p:sp>
      <p:sp>
        <p:nvSpPr>
          <p:cNvPr id="123" name="Shape 123"/>
          <p:cNvSpPr/>
          <p:nvPr/>
        </p:nvSpPr>
        <p:spPr>
          <a:xfrm>
            <a:off x="6998589" y="4365641"/>
            <a:ext cx="3505252" cy="851003"/>
          </a:xfrm>
          <a:prstGeom prst="rect">
            <a:avLst/>
          </a:prstGeom>
          <a:ln w="25400">
            <a:solidFill>
              <a:srgbClr val="2F9842"/>
            </a:solidFill>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defRPr sz="2400" b="1">
                <a:solidFill>
                  <a:srgbClr val="2F9842"/>
                </a:solidFill>
                <a:latin typeface="Helvetica"/>
                <a:ea typeface="Helvetica"/>
                <a:cs typeface="Helvetica"/>
                <a:sym typeface="Helvetica"/>
              </a:defRPr>
            </a:pPr>
            <a:r>
              <a:rPr sz="1687" dirty="0"/>
              <a:t>Se </a:t>
            </a:r>
            <a:r>
              <a:rPr sz="1687" dirty="0" err="1"/>
              <a:t>repérer</a:t>
            </a:r>
            <a:r>
              <a:rPr sz="1687" dirty="0"/>
              <a:t> </a:t>
            </a:r>
            <a:r>
              <a:rPr sz="1687" dirty="0" err="1"/>
              <a:t>dans</a:t>
            </a:r>
            <a:r>
              <a:rPr sz="1687" dirty="0"/>
              <a:t> les </a:t>
            </a:r>
            <a:r>
              <a:rPr sz="1687" dirty="0" err="1"/>
              <a:t>domaines</a:t>
            </a:r>
            <a:endParaRPr sz="1687" dirty="0"/>
          </a:p>
          <a:p>
            <a:pPr>
              <a:defRPr sz="2400" b="1">
                <a:solidFill>
                  <a:srgbClr val="2F9842"/>
                </a:solidFill>
                <a:latin typeface="Helvetica"/>
                <a:ea typeface="Helvetica"/>
                <a:cs typeface="Helvetica"/>
                <a:sym typeface="Helvetica"/>
              </a:defRPr>
            </a:pPr>
            <a:r>
              <a:rPr sz="1687" dirty="0" err="1"/>
              <a:t>liés</a:t>
            </a:r>
            <a:r>
              <a:rPr sz="1687" dirty="0"/>
              <a:t> aux arts </a:t>
            </a:r>
            <a:r>
              <a:rPr sz="1687" dirty="0" err="1"/>
              <a:t>plastiques</a:t>
            </a:r>
            <a:r>
              <a:rPr sz="1687" dirty="0"/>
              <a:t>, </a:t>
            </a:r>
            <a:r>
              <a:rPr sz="1687" dirty="0" err="1"/>
              <a:t>être</a:t>
            </a:r>
            <a:endParaRPr sz="1687" dirty="0"/>
          </a:p>
          <a:p>
            <a:pPr>
              <a:defRPr sz="2400" b="1">
                <a:solidFill>
                  <a:srgbClr val="2F9842"/>
                </a:solidFill>
                <a:latin typeface="Helvetica"/>
                <a:ea typeface="Helvetica"/>
                <a:cs typeface="Helvetica"/>
                <a:sym typeface="Helvetica"/>
              </a:defRPr>
            </a:pPr>
            <a:r>
              <a:rPr sz="1687" dirty="0"/>
              <a:t>sensible aux questions de </a:t>
            </a:r>
            <a:r>
              <a:rPr sz="1687" dirty="0" err="1"/>
              <a:t>l’art</a:t>
            </a:r>
            <a:endParaRPr sz="1687" dirty="0"/>
          </a:p>
        </p:txBody>
      </p:sp>
      <p:grpSp>
        <p:nvGrpSpPr>
          <p:cNvPr id="127" name="Group 127"/>
          <p:cNvGrpSpPr/>
          <p:nvPr/>
        </p:nvGrpSpPr>
        <p:grpSpPr>
          <a:xfrm>
            <a:off x="3388913" y="3018596"/>
            <a:ext cx="1288658" cy="820808"/>
            <a:chOff x="0" y="0"/>
            <a:chExt cx="1832757" cy="1167370"/>
          </a:xfrm>
        </p:grpSpPr>
        <p:sp>
          <p:nvSpPr>
            <p:cNvPr id="124" name="Shape 124"/>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5" name="Shape 125"/>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6" name="Shape 126"/>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31" name="Group 131"/>
          <p:cNvGrpSpPr/>
          <p:nvPr/>
        </p:nvGrpSpPr>
        <p:grpSpPr>
          <a:xfrm>
            <a:off x="4764085" y="3018596"/>
            <a:ext cx="1288658" cy="820808"/>
            <a:chOff x="0" y="0"/>
            <a:chExt cx="1832757" cy="1167370"/>
          </a:xfrm>
        </p:grpSpPr>
        <p:sp>
          <p:nvSpPr>
            <p:cNvPr id="128" name="Shape 128"/>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9" name="Shape 129"/>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0" name="Shape 130"/>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35" name="Group 135"/>
          <p:cNvGrpSpPr/>
          <p:nvPr/>
        </p:nvGrpSpPr>
        <p:grpSpPr>
          <a:xfrm>
            <a:off x="6139257" y="3031848"/>
            <a:ext cx="1288658" cy="820808"/>
            <a:chOff x="0" y="0"/>
            <a:chExt cx="1832757" cy="1167370"/>
          </a:xfrm>
        </p:grpSpPr>
        <p:sp>
          <p:nvSpPr>
            <p:cNvPr id="132" name="Shape 132"/>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3" name="Shape 133"/>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4" name="Shape 134"/>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50" name="Group 150"/>
          <p:cNvGrpSpPr/>
          <p:nvPr/>
        </p:nvGrpSpPr>
        <p:grpSpPr>
          <a:xfrm>
            <a:off x="941159" y="1775993"/>
            <a:ext cx="5159430" cy="3286289"/>
            <a:chOff x="0" y="0"/>
            <a:chExt cx="7337856" cy="4673832"/>
          </a:xfrm>
        </p:grpSpPr>
        <p:sp>
          <p:nvSpPr>
            <p:cNvPr id="144" name="Shape 144"/>
            <p:cNvSpPr/>
            <p:nvPr/>
          </p:nvSpPr>
          <p:spPr>
            <a:xfrm>
              <a:off x="0" y="0"/>
              <a:ext cx="7337856" cy="4673832"/>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45" name="Shape 145"/>
            <p:cNvSpPr/>
            <p:nvPr/>
          </p:nvSpPr>
          <p:spPr>
            <a:xfrm>
              <a:off x="1057556" y="1390468"/>
              <a:ext cx="6055983" cy="3066124"/>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46" name="Shape 146"/>
            <p:cNvSpPr/>
            <p:nvPr/>
          </p:nvSpPr>
          <p:spPr>
            <a:xfrm>
              <a:off x="453217" y="144038"/>
              <a:ext cx="5487543" cy="7154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400" dirty="0"/>
                <a:t>Composantes </a:t>
              </a:r>
              <a:r>
                <a:rPr sz="1400" dirty="0" smtClean="0"/>
                <a:t>plasticiennes</a:t>
              </a:r>
              <a:r>
                <a:rPr lang="fr-FR" sz="1400" dirty="0" smtClean="0"/>
                <a:t> </a:t>
              </a:r>
            </a:p>
            <a:p>
              <a:r>
                <a:rPr lang="fr-FR" sz="1400" dirty="0" smtClean="0"/>
                <a:t>La pratique au cœur des apprentissages       </a:t>
              </a:r>
              <a:endParaRPr sz="1400" dirty="0"/>
            </a:p>
          </p:txBody>
        </p:sp>
        <p:sp>
          <p:nvSpPr>
            <p:cNvPr id="147" name="Shape 147"/>
            <p:cNvSpPr/>
            <p:nvPr/>
          </p:nvSpPr>
          <p:spPr>
            <a:xfrm>
              <a:off x="1382902" y="1520455"/>
              <a:ext cx="3155281" cy="409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400" dirty="0"/>
                <a:t>Composantes théoriques</a:t>
              </a:r>
            </a:p>
          </p:txBody>
        </p:sp>
        <p:sp>
          <p:nvSpPr>
            <p:cNvPr id="148" name="Shape 148"/>
            <p:cNvSpPr/>
            <p:nvPr/>
          </p:nvSpPr>
          <p:spPr>
            <a:xfrm>
              <a:off x="3287002" y="2633147"/>
              <a:ext cx="3568833" cy="1614026"/>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49" name="Shape 149"/>
            <p:cNvSpPr/>
            <p:nvPr/>
          </p:nvSpPr>
          <p:spPr>
            <a:xfrm>
              <a:off x="3481252" y="2687140"/>
              <a:ext cx="3172198" cy="10218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spAutoFit/>
            </a:bodyPr>
            <a:lstStyle/>
            <a:p>
              <a:pPr>
                <a:defRPr b="1">
                  <a:solidFill>
                    <a:srgbClr val="FFFFFF"/>
                  </a:solidFill>
                  <a:latin typeface="Helvetica"/>
                  <a:ea typeface="Helvetica"/>
                  <a:cs typeface="Helvetica"/>
                  <a:sym typeface="Helvetica"/>
                </a:defRPr>
              </a:pPr>
              <a:r>
                <a:rPr sz="1400" dirty="0" smtClean="0"/>
                <a:t>Composantes</a:t>
              </a:r>
              <a:r>
                <a:rPr lang="fr-FR" sz="1400" dirty="0" smtClean="0"/>
                <a:t> </a:t>
              </a:r>
              <a:r>
                <a:rPr sz="1400" dirty="0" smtClean="0"/>
                <a:t>culturelles</a:t>
              </a:r>
              <a:endParaRPr lang="fr-FR" sz="1400" dirty="0" smtClean="0"/>
            </a:p>
            <a:p>
              <a:pPr>
                <a:defRPr b="1">
                  <a:solidFill>
                    <a:srgbClr val="FFFFFF"/>
                  </a:solidFill>
                  <a:latin typeface="Helvetica"/>
                  <a:ea typeface="Helvetica"/>
                  <a:cs typeface="Helvetica"/>
                  <a:sym typeface="Helvetica"/>
                </a:defRPr>
              </a:pPr>
              <a:r>
                <a:rPr lang="fr-FR" sz="1400" dirty="0"/>
                <a:t>I</a:t>
              </a:r>
              <a:r>
                <a:rPr lang="fr-FR" sz="1400" dirty="0" smtClean="0"/>
                <a:t>nterrelation de la pratique et de la culture</a:t>
              </a:r>
              <a:endParaRPr sz="1400" dirty="0"/>
            </a:p>
          </p:txBody>
        </p:sp>
      </p:grpSp>
      <p:sp>
        <p:nvSpPr>
          <p:cNvPr id="151" name="Shape 151"/>
          <p:cNvSpPr/>
          <p:nvPr/>
        </p:nvSpPr>
        <p:spPr>
          <a:xfrm rot="5400000">
            <a:off x="3483823" y="4851271"/>
            <a:ext cx="884040" cy="892969"/>
          </a:xfrm>
          <a:prstGeom prst="rightArrow">
            <a:avLst>
              <a:gd name="adj1" fmla="val 64458"/>
              <a:gd name="adj2" fmla="val 60296"/>
            </a:avLst>
          </a:prstGeom>
          <a:blipFill>
            <a:blip r:embed="rId4"/>
          </a:blipFill>
          <a:ln w="12700">
            <a:miter lim="400000"/>
          </a:ln>
          <a:effectLst>
            <a:outerShdw blurRad="25400" dist="25400" dir="2388334" rotWithShape="0">
              <a:srgbClr val="000000">
                <a:alpha val="79310"/>
              </a:srgbClr>
            </a:outerShdw>
          </a:effectLst>
        </p:spPr>
        <p:txBody>
          <a:bodyPr lIns="35719" tIns="35719" rIns="35719" bIns="35719" anchor="ctr"/>
          <a:lstStyle/>
          <a:p>
            <a:pPr>
              <a:defRPr sz="2400">
                <a:solidFill>
                  <a:srgbClr val="FFFFFF"/>
                </a:solidFill>
              </a:defRPr>
            </a:pPr>
            <a:endParaRPr sz="1687"/>
          </a:p>
        </p:txBody>
      </p:sp>
      <p:sp>
        <p:nvSpPr>
          <p:cNvPr id="152" name="Shape 152"/>
          <p:cNvSpPr/>
          <p:nvPr/>
        </p:nvSpPr>
        <p:spPr>
          <a:xfrm rot="5400000">
            <a:off x="4678864" y="4805620"/>
            <a:ext cx="988035" cy="892969"/>
          </a:xfrm>
          <a:prstGeom prst="rightArrow">
            <a:avLst>
              <a:gd name="adj1" fmla="val 64458"/>
              <a:gd name="adj2" fmla="val 59693"/>
            </a:avLst>
          </a:prstGeom>
          <a:blipFill>
            <a:blip r:embed="rId5"/>
          </a:blipFill>
          <a:ln w="12700">
            <a:miter lim="400000"/>
          </a:ln>
          <a:effectLst>
            <a:outerShdw blurRad="50800" dist="12700" rotWithShape="0">
              <a:srgbClr val="000000">
                <a:alpha val="50000"/>
              </a:srgbClr>
            </a:outerShdw>
          </a:effectLst>
        </p:spPr>
        <p:txBody>
          <a:bodyPr lIns="35719" tIns="35719" rIns="35719" bIns="35719" anchor="ctr"/>
          <a:lstStyle/>
          <a:p>
            <a:pPr>
              <a:defRPr sz="2400">
                <a:solidFill>
                  <a:srgbClr val="FFFFFF"/>
                </a:solidFill>
              </a:defRPr>
            </a:pPr>
            <a:endParaRPr sz="1687"/>
          </a:p>
        </p:txBody>
      </p:sp>
      <p:sp>
        <p:nvSpPr>
          <p:cNvPr id="153" name="Shape 153"/>
          <p:cNvSpPr/>
          <p:nvPr/>
        </p:nvSpPr>
        <p:spPr>
          <a:xfrm rot="5400000">
            <a:off x="2406859" y="4940709"/>
            <a:ext cx="722190" cy="892969"/>
          </a:xfrm>
          <a:prstGeom prst="rightArrow">
            <a:avLst>
              <a:gd name="adj1" fmla="val 64458"/>
              <a:gd name="adj2" fmla="val 73809"/>
            </a:avLst>
          </a:prstGeom>
          <a:blipFill>
            <a:blip r:embed="rId3"/>
          </a:blipFill>
          <a:ln w="12700">
            <a:miter lim="400000"/>
          </a:ln>
          <a:effectLst>
            <a:outerShdw blurRad="38100" dist="25400" dir="5400000" rotWithShape="0">
              <a:srgbClr val="000000">
                <a:alpha val="50000"/>
              </a:srgbClr>
            </a:outerShdw>
          </a:effectLst>
        </p:spPr>
        <p:txBody>
          <a:bodyPr lIns="35719" tIns="35719" rIns="35719" bIns="35719" anchor="ctr"/>
          <a:lstStyle/>
          <a:p>
            <a:pPr>
              <a:defRPr sz="2400">
                <a:solidFill>
                  <a:srgbClr val="FFFFFF"/>
                </a:solidFill>
              </a:defRPr>
            </a:pPr>
            <a:endParaRPr sz="1687"/>
          </a:p>
        </p:txBody>
      </p:sp>
      <p:grpSp>
        <p:nvGrpSpPr>
          <p:cNvPr id="39" name="Group 135"/>
          <p:cNvGrpSpPr/>
          <p:nvPr/>
        </p:nvGrpSpPr>
        <p:grpSpPr>
          <a:xfrm>
            <a:off x="7513662" y="3031848"/>
            <a:ext cx="1288659" cy="820809"/>
            <a:chOff x="0" y="0"/>
            <a:chExt cx="1832759" cy="1167371"/>
          </a:xfrm>
        </p:grpSpPr>
        <p:sp>
          <p:nvSpPr>
            <p:cNvPr id="40" name="Shape 132"/>
            <p:cNvSpPr/>
            <p:nvPr/>
          </p:nvSpPr>
          <p:spPr>
            <a:xfrm>
              <a:off x="0" y="0"/>
              <a:ext cx="1832759"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1" name="Shape 133"/>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2" name="Shape 134"/>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spTree>
    <p:extLst>
      <p:ext uri="{BB962C8B-B14F-4D97-AF65-F5344CB8AC3E}">
        <p14:creationId xmlns:p14="http://schemas.microsoft.com/office/powerpoint/2010/main" val="200934276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xit" fill="hold" grpId="0" nodeType="clickEffect">
                                  <p:stCondLst>
                                    <p:cond delay="0"/>
                                  </p:stCondLst>
                                  <p:iterate>
                                    <p:tmAbs val="0"/>
                                  </p:iterate>
                                  <p:childTnLst>
                                    <p:animEffect transition="out" filter="dissolve">
                                      <p:cBhvr>
                                        <p:cTn id="6" dur="500" fill="hold"/>
                                        <p:tgtEl>
                                          <p:spTgt spid="121"/>
                                        </p:tgtEl>
                                      </p:cBhvr>
                                    </p:animEffect>
                                    <p:set>
                                      <p:cBhvr>
                                        <p:cTn id="7" fill="hold">
                                          <p:stCondLst>
                                            <p:cond delay="499"/>
                                          </p:stCondLst>
                                        </p:cTn>
                                        <p:tgtEl>
                                          <p:spTgt spid="121"/>
                                        </p:tgtEl>
                                        <p:attrNameLst>
                                          <p:attrName>style.visibility</p:attrName>
                                        </p:attrNameLst>
                                      </p:cBhvr>
                                      <p:to>
                                        <p:strVal val="hidden"/>
                                      </p:to>
                                    </p:set>
                                  </p:childTnLst>
                                </p:cTn>
                              </p:par>
                            </p:childTnLst>
                          </p:cTn>
                        </p:par>
                        <p:par>
                          <p:cTn id="8" fill="hold">
                            <p:stCondLst>
                              <p:cond delay="500"/>
                            </p:stCondLst>
                            <p:childTnLst>
                              <p:par>
                                <p:cTn id="9" presetID="9" presetClass="exit" fill="hold" grpId="0" nodeType="afterEffect">
                                  <p:stCondLst>
                                    <p:cond delay="0"/>
                                  </p:stCondLst>
                                  <p:iterate>
                                    <p:tmAbs val="0"/>
                                  </p:iterate>
                                  <p:childTnLst>
                                    <p:animEffect transition="out" filter="dissolve">
                                      <p:cBhvr>
                                        <p:cTn id="10" dur="500" fill="hold"/>
                                        <p:tgtEl>
                                          <p:spTgt spid="122"/>
                                        </p:tgtEl>
                                      </p:cBhvr>
                                    </p:animEffect>
                                    <p:set>
                                      <p:cBhvr>
                                        <p:cTn id="11" fill="hold">
                                          <p:stCondLst>
                                            <p:cond delay="499"/>
                                          </p:stCondLst>
                                        </p:cTn>
                                        <p:tgtEl>
                                          <p:spTgt spid="122"/>
                                        </p:tgtEl>
                                        <p:attrNameLst>
                                          <p:attrName>style.visibility</p:attrName>
                                        </p:attrNameLst>
                                      </p:cBhvr>
                                      <p:to>
                                        <p:strVal val="hidden"/>
                                      </p:to>
                                    </p:set>
                                  </p:childTnLst>
                                </p:cTn>
                              </p:par>
                            </p:childTnLst>
                          </p:cTn>
                        </p:par>
                        <p:par>
                          <p:cTn id="12" fill="hold">
                            <p:stCondLst>
                              <p:cond delay="1000"/>
                            </p:stCondLst>
                            <p:childTnLst>
                              <p:par>
                                <p:cTn id="13" presetID="9" presetClass="exit" fill="hold" grpId="0" nodeType="afterEffect">
                                  <p:stCondLst>
                                    <p:cond delay="0"/>
                                  </p:stCondLst>
                                  <p:iterate>
                                    <p:tmAbs val="0"/>
                                  </p:iterate>
                                  <p:childTnLst>
                                    <p:animEffect transition="out" filter="dissolve">
                                      <p:cBhvr>
                                        <p:cTn id="14" dur="1000" fill="hold"/>
                                        <p:tgtEl>
                                          <p:spTgt spid="123"/>
                                        </p:tgtEl>
                                      </p:cBhvr>
                                    </p:animEffect>
                                    <p:set>
                                      <p:cBhvr>
                                        <p:cTn id="15" fill="hold">
                                          <p:stCondLst>
                                            <p:cond delay="999"/>
                                          </p:stCondLst>
                                        </p:cTn>
                                        <p:tgtEl>
                                          <p:spTgt spid="123"/>
                                        </p:tgtEl>
                                        <p:attrNameLst>
                                          <p:attrName>style.visibility</p:attrName>
                                        </p:attrNameLst>
                                      </p:cBhvr>
                                      <p:to>
                                        <p:strVal val="hidden"/>
                                      </p:to>
                                    </p:set>
                                  </p:childTnLst>
                                </p:cTn>
                              </p:par>
                            </p:childTnLst>
                          </p:cTn>
                        </p:par>
                        <p:par>
                          <p:cTn id="16" fill="hold">
                            <p:stCondLst>
                              <p:cond delay="2000"/>
                            </p:stCondLst>
                            <p:childTnLst>
                              <p:par>
                                <p:cTn id="17" presetID="1" presetClass="exit" presetSubtype="0" fill="hold" grpId="0" nodeType="afterEffect">
                                  <p:stCondLst>
                                    <p:cond delay="0"/>
                                  </p:stCondLst>
                                  <p:iterate>
                                    <p:tmAbs val="0"/>
                                  </p:iterate>
                                  <p:childTnLst>
                                    <p:set>
                                      <p:cBhvr>
                                        <p:cTn id="18" fill="hold">
                                          <p:stCondLst>
                                            <p:cond delay="0"/>
                                          </p:stCondLst>
                                        </p:cTn>
                                        <p:tgtEl>
                                          <p:spTgt spid="153"/>
                                        </p:tgtEl>
                                        <p:attrNameLst>
                                          <p:attrName>style.visibility</p:attrName>
                                        </p:attrNameLst>
                                      </p:cBhvr>
                                      <p:to>
                                        <p:strVal val="hidden"/>
                                      </p:to>
                                    </p:set>
                                  </p:childTnLst>
                                </p:cTn>
                              </p:par>
                            </p:childTnLst>
                          </p:cTn>
                        </p:par>
                        <p:par>
                          <p:cTn id="19" fill="hold">
                            <p:stCondLst>
                              <p:cond delay="2000"/>
                            </p:stCondLst>
                            <p:childTnLst>
                              <p:par>
                                <p:cTn id="20" presetID="1" presetClass="exit" presetSubtype="0" fill="hold" grpId="0" nodeType="afterEffect">
                                  <p:stCondLst>
                                    <p:cond delay="0"/>
                                  </p:stCondLst>
                                  <p:iterate>
                                    <p:tmAbs val="0"/>
                                  </p:iterate>
                                  <p:childTnLst>
                                    <p:set>
                                      <p:cBhvr>
                                        <p:cTn id="21" fill="hold">
                                          <p:stCondLst>
                                            <p:cond delay="0"/>
                                          </p:stCondLst>
                                        </p:cTn>
                                        <p:tgtEl>
                                          <p:spTgt spid="151"/>
                                        </p:tgtEl>
                                        <p:attrNameLst>
                                          <p:attrName>style.visibility</p:attrName>
                                        </p:attrNameLst>
                                      </p:cBhvr>
                                      <p:to>
                                        <p:strVal val="hidden"/>
                                      </p:to>
                                    </p:set>
                                  </p:childTnLst>
                                </p:cTn>
                              </p:par>
                            </p:childTnLst>
                          </p:cTn>
                        </p:par>
                        <p:par>
                          <p:cTn id="22" fill="hold">
                            <p:stCondLst>
                              <p:cond delay="2000"/>
                            </p:stCondLst>
                            <p:childTnLst>
                              <p:par>
                                <p:cTn id="23" presetID="1" presetClass="exit" presetSubtype="0" fill="hold" grpId="0" nodeType="afterEffect">
                                  <p:stCondLst>
                                    <p:cond delay="0"/>
                                  </p:stCondLst>
                                  <p:iterate>
                                    <p:tmAbs val="0"/>
                                  </p:iterate>
                                  <p:childTnLst>
                                    <p:set>
                                      <p:cBhvr>
                                        <p:cTn id="24" fill="hold">
                                          <p:stCondLst>
                                            <p:cond delay="0"/>
                                          </p:stCondLst>
                                        </p:cTn>
                                        <p:tgtEl>
                                          <p:spTgt spid="152"/>
                                        </p:tgtEl>
                                        <p:attrNameLst>
                                          <p:attrName>style.visibility</p:attrName>
                                        </p:attrNameLst>
                                      </p:cBhvr>
                                      <p:to>
                                        <p:strVal val="hidden"/>
                                      </p:to>
                                    </p:set>
                                  </p:childTnLst>
                                </p:cTn>
                              </p:par>
                            </p:childTnLst>
                          </p:cTn>
                        </p:par>
                        <p:par>
                          <p:cTn id="25" fill="hold">
                            <p:stCondLst>
                              <p:cond delay="2000"/>
                            </p:stCondLst>
                            <p:childTnLst>
                              <p:par>
                                <p:cTn id="26" presetID="9" presetClass="exit" fill="hold" grpId="0" nodeType="afterEffect">
                                  <p:stCondLst>
                                    <p:cond delay="0"/>
                                  </p:stCondLst>
                                  <p:iterate>
                                    <p:tmAbs val="0"/>
                                  </p:iterate>
                                  <p:childTnLst>
                                    <p:animEffect transition="out" filter="dissolve">
                                      <p:cBhvr>
                                        <p:cTn id="27" dur="1000" fill="hold"/>
                                        <p:tgtEl>
                                          <p:spTgt spid="120"/>
                                        </p:tgtEl>
                                      </p:cBhvr>
                                    </p:animEffect>
                                    <p:set>
                                      <p:cBhvr>
                                        <p:cTn id="28" fill="hold">
                                          <p:stCondLst>
                                            <p:cond delay="999"/>
                                          </p:stCondLst>
                                        </p:cTn>
                                        <p:tgtEl>
                                          <p:spTgt spid="12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6" presetClass="emph" presetSubtype="0" accel="50000" decel="50000" fill="hold" grpId="0" nodeType="clickEffect">
                                  <p:stCondLst>
                                    <p:cond delay="0"/>
                                  </p:stCondLst>
                                  <p:childTnLst>
                                    <p:animScale>
                                      <p:cBhvr>
                                        <p:cTn id="32" dur="1000" fill="hold"/>
                                        <p:tgtEl>
                                          <p:spTgt spid="150"/>
                                        </p:tgtEl>
                                      </p:cBhvr>
                                      <p:by x="24875" y="24875"/>
                                    </p:animScale>
                                  </p:childTnLst>
                                </p:cTn>
                              </p:par>
                            </p:childTnLst>
                          </p:cTn>
                        </p:par>
                        <p:par>
                          <p:cTn id="33" fill="hold">
                            <p:stCondLst>
                              <p:cond delay="0"/>
                            </p:stCondLst>
                            <p:childTnLst>
                              <p:par>
                                <p:cTn id="34" presetID="-1" presetClass="path" presetSubtype="0" accel="50000" decel="50000" fill="hold" nodeType="withEffect">
                                  <p:stCondLst>
                                    <p:cond delay="0"/>
                                  </p:stCondLst>
                                  <p:childTnLst>
                                    <p:animMotion origin="layout" path="M -2.08333E-6 -1.11111E-6 L -0.17513 -0.04213 " pathEditMode="relative" rAng="0" ptsTypes="AA">
                                      <p:cBhvr>
                                        <p:cTn id="35" dur="1000" fill="hold"/>
                                        <p:tgtEl>
                                          <p:spTgt spid="150"/>
                                        </p:tgtEl>
                                        <p:attrNameLst>
                                          <p:attrName>ppt_x</p:attrName>
                                          <p:attrName>ppt_y</p:attrName>
                                        </p:attrNameLst>
                                      </p:cBhvr>
                                      <p:rCtr x="-8763" y="-2106"/>
                                    </p:animMotion>
                                  </p:childTnLst>
                                </p:cTn>
                              </p:par>
                            </p:childTnLst>
                          </p:cTn>
                        </p:par>
                        <p:par>
                          <p:cTn id="36" fill="hold">
                            <p:stCondLst>
                              <p:cond delay="1000"/>
                            </p:stCondLst>
                            <p:childTnLst>
                              <p:par>
                                <p:cTn id="37" presetID="1" presetClass="entr" presetSubtype="0" fill="hold" grpId="0" nodeType="afterEffect">
                                  <p:stCondLst>
                                    <p:cond delay="0"/>
                                  </p:stCondLst>
                                  <p:iterate>
                                    <p:tmAbs val="0"/>
                                  </p:iterate>
                                  <p:childTnLst>
                                    <p:set>
                                      <p:cBhvr>
                                        <p:cTn id="38" fill="hold"/>
                                        <p:tgtEl>
                                          <p:spTgt spid="127"/>
                                        </p:tgtEl>
                                        <p:attrNameLst>
                                          <p:attrName>style.visibility</p:attrName>
                                        </p:attrNameLst>
                                      </p:cBhvr>
                                      <p:to>
                                        <p:strVal val="visible"/>
                                      </p:to>
                                    </p:set>
                                  </p:childTnLst>
                                </p:cTn>
                              </p:par>
                            </p:childTnLst>
                          </p:cTn>
                        </p:par>
                        <p:par>
                          <p:cTn id="39" fill="hold">
                            <p:stCondLst>
                              <p:cond delay="1000"/>
                            </p:stCondLst>
                            <p:childTnLst>
                              <p:par>
                                <p:cTn id="40" presetID="1" presetClass="entr" presetSubtype="0" fill="hold" grpId="0" nodeType="afterEffect">
                                  <p:stCondLst>
                                    <p:cond delay="0"/>
                                  </p:stCondLst>
                                  <p:iterate>
                                    <p:tmAbs val="0"/>
                                  </p:iterate>
                                  <p:childTnLst>
                                    <p:set>
                                      <p:cBhvr>
                                        <p:cTn id="41" fill="hold"/>
                                        <p:tgtEl>
                                          <p:spTgt spid="131"/>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0"/>
                                  </p:stCondLst>
                                  <p:iterate>
                                    <p:tmAbs val="0"/>
                                  </p:iterate>
                                  <p:childTnLst>
                                    <p:set>
                                      <p:cBhvr>
                                        <p:cTn id="44" fill="hold"/>
                                        <p:tgtEl>
                                          <p:spTgt spid="135"/>
                                        </p:tgtEl>
                                        <p:attrNameLst>
                                          <p:attrName>style.visibility</p:attrName>
                                        </p:attrNameLst>
                                      </p:cBhvr>
                                      <p:to>
                                        <p:strVal val="visible"/>
                                      </p:to>
                                    </p:set>
                                  </p:childTnLst>
                                </p:cTn>
                              </p:par>
                            </p:childTnLst>
                          </p:cTn>
                        </p:par>
                        <p:par>
                          <p:cTn id="45" fill="hold">
                            <p:stCondLst>
                              <p:cond delay="1000"/>
                            </p:stCondLst>
                            <p:childTnLst>
                              <p:par>
                                <p:cTn id="46" presetID="1" presetClass="entr" presetSubtype="0" fill="hold" grpId="0" nodeType="afterEffect">
                                  <p:stCondLst>
                                    <p:cond delay="0"/>
                                  </p:stCondLst>
                                  <p:iterate>
                                    <p:tmAbs val="0"/>
                                  </p:iterate>
                                  <p:childTnLst>
                                    <p:set>
                                      <p:cBhvr>
                                        <p:cTn id="47" fill="hold"/>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advAuto="0"/>
      <p:bldP spid="121" grpId="0" animBg="1" advAuto="0"/>
      <p:bldP spid="122" grpId="0" animBg="1" advAuto="0"/>
      <p:bldP spid="123" grpId="0" animBg="1" advAuto="0"/>
      <p:bldP spid="127" grpId="0" animBg="1" advAuto="0"/>
      <p:bldP spid="131" grpId="0" animBg="1" advAuto="0"/>
      <p:bldP spid="135" grpId="0" animBg="1" advAuto="0"/>
      <p:bldP spid="150" grpId="0" animBg="1" advAuto="0"/>
      <p:bldP spid="151" grpId="0" animBg="1" advAuto="0"/>
      <p:bldP spid="152" grpId="0" animBg="1" advAuto="0"/>
      <p:bldP spid="153" grpId="0" animBg="1" advAuto="0"/>
      <p:bldP spid="39"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19566" y="524026"/>
            <a:ext cx="11413354" cy="5386090"/>
          </a:xfrm>
          <a:prstGeom prst="rect">
            <a:avLst/>
          </a:prstGeom>
          <a:noFill/>
        </p:spPr>
        <p:txBody>
          <a:bodyPr wrap="square" rtlCol="0">
            <a:spAutoFit/>
          </a:bodyPr>
          <a:lstStyle/>
          <a:p>
            <a:r>
              <a:rPr lang="fr-FR" sz="3200" dirty="0" smtClean="0">
                <a:latin typeface="Futura Medium" charset="0"/>
                <a:ea typeface="Futura Medium" charset="0"/>
                <a:cs typeface="Futura Medium" charset="0"/>
              </a:rPr>
              <a:t>DES NOTIONS :</a:t>
            </a:r>
          </a:p>
          <a:p>
            <a:endParaRPr lang="fr-FR" sz="2400" b="1" dirty="0" smtClean="0">
              <a:latin typeface="Futura Medium" charset="0"/>
              <a:ea typeface="Futura Medium" charset="0"/>
              <a:cs typeface="Futura Medium" charset="0"/>
            </a:endParaRPr>
          </a:p>
          <a:p>
            <a:pPr marL="1714500" lvl="3" indent="-342900">
              <a:buFont typeface="Arial" charset="0"/>
              <a:buChar char="•"/>
            </a:pPr>
            <a:r>
              <a:rPr lang="fr-FR" sz="2400" dirty="0" smtClean="0">
                <a:latin typeface="Futura Medium" charset="0"/>
                <a:ea typeface="Futura Medium" charset="0"/>
                <a:cs typeface="Futura Medium" charset="0"/>
              </a:rPr>
              <a:t>forme, espace, lumière, couleur, matière, </a:t>
            </a:r>
            <a:r>
              <a:rPr lang="fr-FR" sz="2400" dirty="0">
                <a:latin typeface="Futura Medium" charset="0"/>
                <a:ea typeface="Futura Medium" charset="0"/>
                <a:cs typeface="Futura Medium" charset="0"/>
              </a:rPr>
              <a:t>corps, </a:t>
            </a:r>
            <a:r>
              <a:rPr lang="fr-FR" sz="2400" dirty="0" smtClean="0">
                <a:latin typeface="Futura Medium" charset="0"/>
                <a:ea typeface="Futura Medium" charset="0"/>
                <a:cs typeface="Futura Medium" charset="0"/>
              </a:rPr>
              <a:t>geste, support, outil, temps.</a:t>
            </a:r>
          </a:p>
          <a:p>
            <a:pPr marL="342900" indent="-342900">
              <a:buFont typeface="Arial" charset="0"/>
              <a:buChar char="•"/>
            </a:pPr>
            <a:endParaRPr lang="fr-FR" sz="2400" dirty="0">
              <a:latin typeface="Futura Medium" charset="0"/>
              <a:ea typeface="Futura Medium" charset="0"/>
              <a:cs typeface="Futura Medium" charset="0"/>
            </a:endParaRPr>
          </a:p>
          <a:p>
            <a:pPr marL="342900" indent="-342900">
              <a:buFont typeface="Arial" charset="0"/>
              <a:buChar char="•"/>
            </a:pPr>
            <a:endParaRPr lang="fr-FR" sz="3200" dirty="0" smtClean="0">
              <a:latin typeface="Futura Medium" charset="0"/>
              <a:ea typeface="Futura Medium" charset="0"/>
              <a:cs typeface="Futura Medium" charset="0"/>
            </a:endParaRPr>
          </a:p>
          <a:p>
            <a:r>
              <a:rPr lang="fr-FR" sz="3200" dirty="0" smtClean="0">
                <a:latin typeface="Futura Medium" charset="0"/>
                <a:ea typeface="Futura Medium" charset="0"/>
                <a:cs typeface="Futura Medium" charset="0"/>
              </a:rPr>
              <a:t>DES PRATIQUES ARTISTIQUES VARIÉES ET OUVERTES AUX ÉVOLUTIONS :</a:t>
            </a:r>
          </a:p>
          <a:p>
            <a:endParaRPr lang="fr-FR" sz="2400" b="1" dirty="0" smtClean="0">
              <a:latin typeface="Futura Medium" charset="0"/>
              <a:ea typeface="Futura Medium" charset="0"/>
              <a:cs typeface="Futura Medium" charset="0"/>
            </a:endParaRPr>
          </a:p>
          <a:p>
            <a:pPr marL="1714500" lvl="3" indent="-342900">
              <a:buFont typeface="Arial" charset="0"/>
              <a:buChar char="•"/>
            </a:pPr>
            <a:r>
              <a:rPr lang="fr-FR" sz="2400" dirty="0">
                <a:latin typeface="Futura Medium" charset="0"/>
                <a:ea typeface="Futura Medium" charset="0"/>
                <a:cs typeface="Futura Medium" charset="0"/>
              </a:rPr>
              <a:t>b</a:t>
            </a:r>
            <a:r>
              <a:rPr lang="fr-FR" sz="2400" dirty="0" smtClean="0">
                <a:latin typeface="Futura Medium" charset="0"/>
                <a:ea typeface="Futura Medium" charset="0"/>
                <a:cs typeface="Futura Medium" charset="0"/>
              </a:rPr>
              <a:t>idimensionnelles,</a:t>
            </a:r>
          </a:p>
          <a:p>
            <a:pPr marL="1714500" lvl="3" indent="-342900">
              <a:buFont typeface="Arial" charset="0"/>
              <a:buChar char="•"/>
            </a:pPr>
            <a:r>
              <a:rPr lang="fr-FR" sz="2400" dirty="0">
                <a:latin typeface="Futura Medium" charset="0"/>
                <a:ea typeface="Futura Medium" charset="0"/>
                <a:cs typeface="Futura Medium" charset="0"/>
              </a:rPr>
              <a:t>t</a:t>
            </a:r>
            <a:r>
              <a:rPr lang="fr-FR" sz="2400" dirty="0" smtClean="0">
                <a:latin typeface="Futura Medium" charset="0"/>
                <a:ea typeface="Futura Medium" charset="0"/>
                <a:cs typeface="Futura Medium" charset="0"/>
              </a:rPr>
              <a:t>ridimensionnelles,</a:t>
            </a:r>
          </a:p>
          <a:p>
            <a:pPr marL="1714500" lvl="3" indent="-342900">
              <a:buFont typeface="Arial" charset="0"/>
              <a:buChar char="•"/>
            </a:pPr>
            <a:r>
              <a:rPr lang="fr-FR" sz="2400" dirty="0">
                <a:latin typeface="Futura Medium" charset="0"/>
                <a:ea typeface="Futura Medium" charset="0"/>
                <a:cs typeface="Futura Medium" charset="0"/>
              </a:rPr>
              <a:t>i</a:t>
            </a:r>
            <a:r>
              <a:rPr lang="fr-FR" sz="2400" dirty="0" smtClean="0">
                <a:latin typeface="Futura Medium" charset="0"/>
                <a:ea typeface="Futura Medium" charset="0"/>
                <a:cs typeface="Futura Medium" charset="0"/>
              </a:rPr>
              <a:t>mage fixe et animée,</a:t>
            </a:r>
          </a:p>
          <a:p>
            <a:pPr marL="1714500" lvl="3" indent="-342900">
              <a:buFont typeface="Arial" charset="0"/>
              <a:buChar char="•"/>
            </a:pPr>
            <a:r>
              <a:rPr lang="fr-FR" sz="2400" dirty="0">
                <a:latin typeface="Futura Medium" charset="0"/>
                <a:ea typeface="Futura Medium" charset="0"/>
                <a:cs typeface="Futura Medium" charset="0"/>
              </a:rPr>
              <a:t>e</a:t>
            </a:r>
            <a:r>
              <a:rPr lang="fr-FR" sz="2400" dirty="0" smtClean="0">
                <a:latin typeface="Futura Medium" charset="0"/>
                <a:ea typeface="Futura Medium" charset="0"/>
                <a:cs typeface="Futura Medium" charset="0"/>
              </a:rPr>
              <a:t>t création artistique numérique en cycle 4.</a:t>
            </a:r>
          </a:p>
        </p:txBody>
      </p:sp>
    </p:spTree>
    <p:extLst>
      <p:ext uri="{BB962C8B-B14F-4D97-AF65-F5344CB8AC3E}">
        <p14:creationId xmlns:p14="http://schemas.microsoft.com/office/powerpoint/2010/main" val="1035421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19"/>
          <p:cNvSpPr txBox="1">
            <a:spLocks/>
          </p:cNvSpPr>
          <p:nvPr/>
        </p:nvSpPr>
        <p:spPr>
          <a:xfrm>
            <a:off x="411561" y="509399"/>
            <a:ext cx="10422694" cy="557402"/>
          </a:xfrm>
          <a:prstGeom prst="rect">
            <a:avLst/>
          </a:prstGeom>
        </p:spPr>
        <p:txBody>
          <a:bodyPr>
            <a:noAutofit/>
          </a:bodyPr>
          <a:lstStyle>
            <a:lvl1pPr algn="l" defTabSz="490727" rtl="0" eaLnBrk="1" latinLnBrk="0" hangingPunct="1">
              <a:lnSpc>
                <a:spcPct val="90000"/>
              </a:lnSpc>
              <a:spcBef>
                <a:spcPct val="0"/>
              </a:spcBef>
              <a:buNone/>
              <a:defRPr sz="6719" b="0" i="0" kern="1200" cap="all">
                <a:solidFill>
                  <a:srgbClr val="006699"/>
                </a:solidFill>
                <a:effectLst/>
                <a:latin typeface="+mj-lt"/>
                <a:ea typeface="+mj-ea"/>
                <a:cs typeface="+mj-cs"/>
              </a:defRPr>
            </a:lvl1pPr>
          </a:lstStyle>
          <a:p>
            <a:r>
              <a:rPr lang="fr-FR" sz="3200" dirty="0" smtClean="0">
                <a:solidFill>
                  <a:schemeClr val="tx1"/>
                </a:solidFill>
                <a:latin typeface="Futura Medium" charset="0"/>
                <a:ea typeface="Futura Medium" charset="0"/>
                <a:cs typeface="Futura Medium" charset="0"/>
              </a:rPr>
              <a:t>3 grandes questions par cycle AU COLL</a:t>
            </a:r>
            <a:r>
              <a:rPr lang="fr-FR" sz="3200" dirty="0" smtClean="0">
                <a:solidFill>
                  <a:schemeClr val="tx1"/>
                </a:solidFill>
                <a:latin typeface="Arial" panose="020B0604020202020204" pitchFamily="34" charset="0"/>
                <a:ea typeface="Futura Medium" charset="0"/>
                <a:cs typeface="Arial" panose="020B0604020202020204" pitchFamily="34" charset="0"/>
              </a:rPr>
              <a:t>È</a:t>
            </a:r>
            <a:r>
              <a:rPr lang="fr-FR" sz="3200" dirty="0" smtClean="0">
                <a:solidFill>
                  <a:schemeClr val="tx1"/>
                </a:solidFill>
                <a:latin typeface="Futura Medium" charset="0"/>
                <a:ea typeface="Futura Medium" charset="0"/>
                <a:cs typeface="Futura Medium" charset="0"/>
              </a:rPr>
              <a:t>GE </a:t>
            </a:r>
            <a:br>
              <a:rPr lang="fr-FR" sz="3200" dirty="0" smtClean="0">
                <a:solidFill>
                  <a:schemeClr val="tx1"/>
                </a:solidFill>
                <a:latin typeface="Futura Medium" charset="0"/>
                <a:ea typeface="Futura Medium" charset="0"/>
                <a:cs typeface="Futura Medium" charset="0"/>
              </a:rPr>
            </a:br>
            <a:endParaRPr lang="fr-FR" sz="3200" dirty="0" smtClean="0">
              <a:solidFill>
                <a:schemeClr val="tx1"/>
              </a:solidFill>
              <a:latin typeface="Futura Medium" charset="0"/>
              <a:ea typeface="Futura Medium" charset="0"/>
              <a:cs typeface="Futura Medium" charset="0"/>
            </a:endParaRPr>
          </a:p>
          <a:p>
            <a:endParaRPr lang="fr-FR" sz="3200" dirty="0" smtClean="0">
              <a:solidFill>
                <a:srgbClr val="C00000"/>
              </a:solidFill>
              <a:latin typeface="Futura Medium" charset="0"/>
              <a:ea typeface="Futura Medium" charset="0"/>
              <a:cs typeface="Futura Medium" charset="0"/>
            </a:endParaRPr>
          </a:p>
          <a:p>
            <a:endParaRPr lang="fr-FR" sz="2400" dirty="0">
              <a:solidFill>
                <a:schemeClr val="tx1"/>
              </a:solidFill>
              <a:latin typeface="Helvetica" charset="0"/>
              <a:ea typeface="Helvetica" charset="0"/>
              <a:cs typeface="Helvetica" charset="0"/>
            </a:endParaRPr>
          </a:p>
        </p:txBody>
      </p:sp>
      <p:sp>
        <p:nvSpPr>
          <p:cNvPr id="7" name="ZoneTexte 6"/>
          <p:cNvSpPr txBox="1"/>
          <p:nvPr/>
        </p:nvSpPr>
        <p:spPr>
          <a:xfrm>
            <a:off x="411561" y="1332073"/>
            <a:ext cx="11200996" cy="4431983"/>
          </a:xfrm>
          <a:prstGeom prst="rect">
            <a:avLst/>
          </a:prstGeom>
          <a:noFill/>
        </p:spPr>
        <p:txBody>
          <a:bodyPr wrap="square" rtlCol="0">
            <a:spAutoFit/>
          </a:bodyPr>
          <a:lstStyle/>
          <a:p>
            <a:pPr marL="285750" indent="-285750">
              <a:buFont typeface="Arial" charset="0"/>
              <a:buChar char="•"/>
            </a:pPr>
            <a:r>
              <a:rPr lang="fr-FR" sz="2400" b="1" dirty="0" smtClean="0">
                <a:latin typeface="Helvetica" charset="0"/>
                <a:ea typeface="Helvetica" charset="0"/>
                <a:cs typeface="Helvetica" charset="0"/>
              </a:rPr>
              <a:t>Cycle 3</a:t>
            </a:r>
          </a:p>
          <a:p>
            <a:pPr lvl="2"/>
            <a:r>
              <a:rPr lang="fr-FR" sz="2400" dirty="0" smtClean="0">
                <a:latin typeface="Helvetica" charset="0"/>
                <a:ea typeface="Helvetica" charset="0"/>
                <a:cs typeface="Helvetica" charset="0"/>
              </a:rPr>
              <a:t>La représentation plastique et les dispositifs de présentation</a:t>
            </a:r>
          </a:p>
          <a:p>
            <a:pPr lvl="2"/>
            <a:r>
              <a:rPr lang="fr-FR" sz="2400" dirty="0" smtClean="0">
                <a:latin typeface="Helvetica" charset="0"/>
                <a:ea typeface="Helvetica" charset="0"/>
                <a:cs typeface="Helvetica" charset="0"/>
              </a:rPr>
              <a:t>Les fabrications et la relation entre l’objet et l’espace</a:t>
            </a:r>
          </a:p>
          <a:p>
            <a:pPr lvl="2"/>
            <a:r>
              <a:rPr lang="fr-FR" sz="2400" dirty="0" smtClean="0">
                <a:latin typeface="Helvetica" charset="0"/>
                <a:ea typeface="Helvetica" charset="0"/>
                <a:cs typeface="Helvetica" charset="0"/>
              </a:rPr>
              <a:t>La matérialité de la production plastique et la sensibilité aux constituants de l’œuvre</a:t>
            </a:r>
          </a:p>
          <a:p>
            <a:pPr lvl="2"/>
            <a:r>
              <a:rPr lang="fr-FR" sz="2400" dirty="0" smtClean="0">
                <a:latin typeface="Helvetica" charset="0"/>
                <a:ea typeface="Helvetica" charset="0"/>
                <a:cs typeface="Helvetica" charset="0"/>
              </a:rPr>
              <a:t> </a:t>
            </a:r>
          </a:p>
          <a:p>
            <a:pPr lvl="2"/>
            <a:r>
              <a:rPr lang="fr-FR" sz="2400" dirty="0" smtClean="0">
                <a:latin typeface="Helvetica" charset="0"/>
                <a:ea typeface="Helvetica" charset="0"/>
                <a:cs typeface="Helvetica" charset="0"/>
              </a:rPr>
              <a:t> </a:t>
            </a:r>
          </a:p>
          <a:p>
            <a:pPr marL="285750" indent="-285750">
              <a:buFont typeface="Arial" charset="0"/>
              <a:buChar char="•"/>
            </a:pPr>
            <a:r>
              <a:rPr lang="fr-FR" sz="2400" b="1" dirty="0" smtClean="0">
                <a:latin typeface="Helvetica" charset="0"/>
                <a:ea typeface="Helvetica" charset="0"/>
                <a:cs typeface="Helvetica" charset="0"/>
              </a:rPr>
              <a:t>Cycle 4</a:t>
            </a:r>
          </a:p>
          <a:p>
            <a:pPr lvl="2"/>
            <a:r>
              <a:rPr lang="fr-FR" sz="2400" dirty="0" smtClean="0">
                <a:latin typeface="Helvetica" charset="0"/>
                <a:ea typeface="Helvetica" charset="0"/>
                <a:cs typeface="Helvetica" charset="0"/>
              </a:rPr>
              <a:t>Le représentation ; images, réalité et fiction</a:t>
            </a:r>
          </a:p>
          <a:p>
            <a:pPr lvl="2"/>
            <a:r>
              <a:rPr lang="fr-FR" sz="2400" dirty="0" smtClean="0">
                <a:latin typeface="Helvetica" charset="0"/>
                <a:ea typeface="Helvetica" charset="0"/>
                <a:cs typeface="Helvetica" charset="0"/>
              </a:rPr>
              <a:t>La matérialité de l’œuvre ; l’objet et l’œuvre</a:t>
            </a:r>
          </a:p>
          <a:p>
            <a:pPr lvl="2"/>
            <a:r>
              <a:rPr lang="fr-FR" sz="2400" dirty="0" smtClean="0">
                <a:latin typeface="Helvetica" charset="0"/>
                <a:ea typeface="Helvetica" charset="0"/>
                <a:cs typeface="Helvetica" charset="0"/>
              </a:rPr>
              <a:t>L’œuvre, l’espace, l’auteur, le spectateur</a:t>
            </a:r>
          </a:p>
          <a:p>
            <a:pPr marL="742950" lvl="1" indent="-285750">
              <a:buFont typeface="Arial" charset="0"/>
              <a:buChar char="•"/>
            </a:pPr>
            <a:endParaRPr lang="fr-FR" dirty="0">
              <a:latin typeface="Helvetica" charset="0"/>
              <a:ea typeface="Helvetica" charset="0"/>
              <a:cs typeface="Helvetica" charset="0"/>
            </a:endParaRPr>
          </a:p>
        </p:txBody>
      </p:sp>
    </p:spTree>
    <p:extLst>
      <p:ext uri="{BB962C8B-B14F-4D97-AF65-F5344CB8AC3E}">
        <p14:creationId xmlns:p14="http://schemas.microsoft.com/office/powerpoint/2010/main" val="1364870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9"/>
          <p:cNvGrpSpPr/>
          <p:nvPr/>
        </p:nvGrpSpPr>
        <p:grpSpPr>
          <a:xfrm>
            <a:off x="1686190" y="3171697"/>
            <a:ext cx="452765" cy="288388"/>
            <a:chOff x="0" y="0"/>
            <a:chExt cx="1832757" cy="1167370"/>
          </a:xfrm>
        </p:grpSpPr>
        <p:sp>
          <p:nvSpPr>
            <p:cNvPr id="3" name="Shape 166"/>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 name="Shape 167"/>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5" name="Shape 168"/>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6" name="Group 173"/>
          <p:cNvGrpSpPr/>
          <p:nvPr/>
        </p:nvGrpSpPr>
        <p:grpSpPr>
          <a:xfrm>
            <a:off x="2246037" y="3171697"/>
            <a:ext cx="452765" cy="288388"/>
            <a:chOff x="0" y="0"/>
            <a:chExt cx="1832757" cy="1167370"/>
          </a:xfrm>
        </p:grpSpPr>
        <p:sp>
          <p:nvSpPr>
            <p:cNvPr id="7" name="Shape 170"/>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8" name="Shape 171"/>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9" name="Shape 172"/>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0" name="Group 161"/>
          <p:cNvGrpSpPr/>
          <p:nvPr/>
        </p:nvGrpSpPr>
        <p:grpSpPr>
          <a:xfrm>
            <a:off x="3842057" y="2883389"/>
            <a:ext cx="905281" cy="576617"/>
            <a:chOff x="0" y="0"/>
            <a:chExt cx="1832757" cy="1167370"/>
          </a:xfrm>
        </p:grpSpPr>
        <p:sp>
          <p:nvSpPr>
            <p:cNvPr id="11" name="Shape 158"/>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 name="Shape 159"/>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 name="Shape 160"/>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4" name="Group 165"/>
          <p:cNvGrpSpPr/>
          <p:nvPr/>
        </p:nvGrpSpPr>
        <p:grpSpPr>
          <a:xfrm>
            <a:off x="4905300" y="2883389"/>
            <a:ext cx="905281" cy="576617"/>
            <a:chOff x="0" y="0"/>
            <a:chExt cx="1832757" cy="1167370"/>
          </a:xfrm>
        </p:grpSpPr>
        <p:sp>
          <p:nvSpPr>
            <p:cNvPr id="15" name="Shape 162"/>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6" name="Shape 163"/>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7" name="Shape 164"/>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8" name="Group 169"/>
          <p:cNvGrpSpPr/>
          <p:nvPr/>
        </p:nvGrpSpPr>
        <p:grpSpPr>
          <a:xfrm>
            <a:off x="5968544" y="2883389"/>
            <a:ext cx="905281" cy="576617"/>
            <a:chOff x="0" y="0"/>
            <a:chExt cx="1832757" cy="1167370"/>
          </a:xfrm>
        </p:grpSpPr>
        <p:sp>
          <p:nvSpPr>
            <p:cNvPr id="19" name="Shape 166"/>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0" name="Shape 167"/>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 name="Shape 168"/>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2" name="Group 181"/>
          <p:cNvGrpSpPr/>
          <p:nvPr/>
        </p:nvGrpSpPr>
        <p:grpSpPr>
          <a:xfrm>
            <a:off x="2805009" y="2883389"/>
            <a:ext cx="905282" cy="576617"/>
            <a:chOff x="0" y="0"/>
            <a:chExt cx="1832757" cy="1167370"/>
          </a:xfrm>
        </p:grpSpPr>
        <p:sp>
          <p:nvSpPr>
            <p:cNvPr id="23" name="Shape 178"/>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 name="Shape 179"/>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5" name="Shape 180"/>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6" name="Group 161"/>
          <p:cNvGrpSpPr/>
          <p:nvPr/>
        </p:nvGrpSpPr>
        <p:grpSpPr>
          <a:xfrm>
            <a:off x="8842509" y="2326452"/>
            <a:ext cx="1658356" cy="1153179"/>
            <a:chOff x="665692" y="0"/>
            <a:chExt cx="1832758" cy="1167371"/>
          </a:xfrm>
        </p:grpSpPr>
        <p:sp>
          <p:nvSpPr>
            <p:cNvPr id="27" name="Shape 158"/>
            <p:cNvSpPr/>
            <p:nvPr/>
          </p:nvSpPr>
          <p:spPr>
            <a:xfrm>
              <a:off x="665692"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8" name="Shape 159"/>
            <p:cNvSpPr/>
            <p:nvPr/>
          </p:nvSpPr>
          <p:spPr>
            <a:xfrm>
              <a:off x="929835"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9" name="Shape 160"/>
            <p:cNvSpPr/>
            <p:nvPr/>
          </p:nvSpPr>
          <p:spPr>
            <a:xfrm>
              <a:off x="1486677"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30" name="Group 181"/>
          <p:cNvGrpSpPr/>
          <p:nvPr/>
        </p:nvGrpSpPr>
        <p:grpSpPr>
          <a:xfrm>
            <a:off x="7035929" y="2326452"/>
            <a:ext cx="1658355" cy="1153178"/>
            <a:chOff x="227055" y="-142297"/>
            <a:chExt cx="1832758" cy="1167371"/>
          </a:xfrm>
        </p:grpSpPr>
        <p:sp>
          <p:nvSpPr>
            <p:cNvPr id="31" name="Shape 178"/>
            <p:cNvSpPr/>
            <p:nvPr/>
          </p:nvSpPr>
          <p:spPr>
            <a:xfrm>
              <a:off x="227055" y="-142297"/>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32" name="Shape 179"/>
            <p:cNvSpPr/>
            <p:nvPr/>
          </p:nvSpPr>
          <p:spPr>
            <a:xfrm>
              <a:off x="491198" y="204996"/>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33" name="Shape 180"/>
            <p:cNvSpPr/>
            <p:nvPr/>
          </p:nvSpPr>
          <p:spPr>
            <a:xfrm>
              <a:off x="1048040" y="509248"/>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sp>
        <p:nvSpPr>
          <p:cNvPr id="34" name="Shape 188"/>
          <p:cNvSpPr/>
          <p:nvPr/>
        </p:nvSpPr>
        <p:spPr>
          <a:xfrm>
            <a:off x="3370691" y="2611385"/>
            <a:ext cx="801345" cy="18748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5" name="Shape 184"/>
          <p:cNvSpPr/>
          <p:nvPr/>
        </p:nvSpPr>
        <p:spPr>
          <a:xfrm rot="10800000" flipH="1">
            <a:off x="2446420" y="3580892"/>
            <a:ext cx="811230" cy="19619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6" name="Shape 184"/>
          <p:cNvSpPr/>
          <p:nvPr/>
        </p:nvSpPr>
        <p:spPr>
          <a:xfrm rot="10800000" flipH="1">
            <a:off x="2078647" y="3580890"/>
            <a:ext cx="1352030" cy="35441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8" name="Shape 188"/>
          <p:cNvSpPr/>
          <p:nvPr/>
        </p:nvSpPr>
        <p:spPr>
          <a:xfrm rot="21116888">
            <a:off x="1843707" y="2224600"/>
            <a:ext cx="2463843" cy="72379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9" name="Shape 184"/>
          <p:cNvSpPr/>
          <p:nvPr/>
        </p:nvSpPr>
        <p:spPr>
          <a:xfrm rot="10800000" flipH="1">
            <a:off x="4392481" y="3590328"/>
            <a:ext cx="811230" cy="19619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0" name="Shape 184"/>
          <p:cNvSpPr/>
          <p:nvPr/>
        </p:nvSpPr>
        <p:spPr>
          <a:xfrm rot="10800000" flipH="1">
            <a:off x="4240972" y="3599882"/>
            <a:ext cx="2006920" cy="35441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1" name="Shape 184"/>
          <p:cNvSpPr/>
          <p:nvPr/>
        </p:nvSpPr>
        <p:spPr>
          <a:xfrm rot="10800000" flipH="1">
            <a:off x="1891812" y="3580892"/>
            <a:ext cx="4580771" cy="804197"/>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2" name="Shape 188"/>
          <p:cNvSpPr/>
          <p:nvPr/>
        </p:nvSpPr>
        <p:spPr>
          <a:xfrm rot="21116888">
            <a:off x="1698479" y="1368027"/>
            <a:ext cx="6110118" cy="1327984"/>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3" name="Shape 188"/>
          <p:cNvSpPr/>
          <p:nvPr/>
        </p:nvSpPr>
        <p:spPr>
          <a:xfrm>
            <a:off x="8193732" y="2032019"/>
            <a:ext cx="1103661" cy="18748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4" name="Shape 184"/>
          <p:cNvSpPr/>
          <p:nvPr/>
        </p:nvSpPr>
        <p:spPr>
          <a:xfrm rot="10800000" flipH="1">
            <a:off x="6698417" y="3609318"/>
            <a:ext cx="2886952" cy="35441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56" name="Shape 193"/>
          <p:cNvSpPr/>
          <p:nvPr/>
        </p:nvSpPr>
        <p:spPr>
          <a:xfrm>
            <a:off x="1635343" y="4635916"/>
            <a:ext cx="8231539" cy="727643"/>
          </a:xfrm>
          <a:prstGeom prst="rightArrow">
            <a:avLst>
              <a:gd name="adj1" fmla="val 46629"/>
              <a:gd name="adj2" fmla="val 78541"/>
            </a:avLst>
          </a:prstGeom>
          <a:blipFill>
            <a:blip r:embed="rId2"/>
          </a:blipFill>
          <a:ln w="12700">
            <a:miter lim="400000"/>
          </a:ln>
          <a:effectLst>
            <a:outerShdw blurRad="38100" dist="25400" dir="5400000" rotWithShape="0">
              <a:srgbClr val="000000">
                <a:alpha val="50000"/>
              </a:srgbClr>
            </a:outerShdw>
          </a:effectLst>
          <a:extLst>
            <a:ext uri="{C572A759-6A51-4108-AA02-DFA0A04FC94B}">
              <ma14:wrappingTextBoxFlag xmlns="" xmlns:ma14="http://schemas.microsoft.com/office/mac/drawingml/2011/main" val="1"/>
            </a:ext>
          </a:extLst>
        </p:spPr>
        <p:txBody>
          <a:bodyPr lIns="35719" tIns="35719" rIns="35719" bIns="35719" anchor="ctr"/>
          <a:lstStyle>
            <a:lvl1pPr>
              <a:defRPr sz="2400" b="1">
                <a:solidFill>
                  <a:srgbClr val="FFFFFF"/>
                </a:solidFill>
                <a:latin typeface="Helvetica"/>
                <a:ea typeface="Helvetica"/>
                <a:cs typeface="Helvetica"/>
                <a:sym typeface="Helvetica"/>
              </a:defRPr>
            </a:lvl1pPr>
          </a:lstStyle>
          <a:p>
            <a:r>
              <a:rPr sz="1687" dirty="0"/>
              <a:t>Parcours cohérent et complet</a:t>
            </a:r>
            <a:r>
              <a:rPr lang="fr-FR" sz="1687" dirty="0"/>
              <a:t> </a:t>
            </a:r>
            <a:r>
              <a:rPr lang="fr-FR" sz="1687" dirty="0" smtClean="0"/>
              <a:t>sur chaque </a:t>
            </a:r>
            <a:r>
              <a:rPr lang="fr-FR" sz="1687" dirty="0"/>
              <a:t>cycle</a:t>
            </a:r>
            <a:endParaRPr sz="1687" dirty="0"/>
          </a:p>
        </p:txBody>
      </p:sp>
      <p:sp>
        <p:nvSpPr>
          <p:cNvPr id="46" name="Shape 205"/>
          <p:cNvSpPr txBox="1">
            <a:spLocks/>
          </p:cNvSpPr>
          <p:nvPr/>
        </p:nvSpPr>
        <p:spPr>
          <a:xfrm>
            <a:off x="442323" y="463328"/>
            <a:ext cx="11313386" cy="498564"/>
          </a:xfrm>
          <a:prstGeom prst="rect">
            <a:avLst/>
          </a:prstGeom>
        </p:spPr>
        <p:txBody>
          <a:bodyPr/>
          <a:lstStyle>
            <a:lvl1pPr algn="l" defTabSz="914423" rtl="0" eaLnBrk="1" latinLnBrk="0" hangingPunct="1">
              <a:lnSpc>
                <a:spcPct val="90000"/>
              </a:lnSpc>
              <a:spcBef>
                <a:spcPct val="0"/>
              </a:spcBef>
              <a:buNone/>
              <a:defRPr sz="3200" b="0" i="0" kern="1200" cap="all">
                <a:solidFill>
                  <a:srgbClr val="006699"/>
                </a:solidFill>
                <a:effectLst/>
                <a:latin typeface="+mj-lt"/>
                <a:ea typeface="+mj-ea"/>
                <a:cs typeface="+mj-cs"/>
              </a:defRPr>
            </a:lvl1pPr>
          </a:lstStyle>
          <a:p>
            <a:r>
              <a:rPr lang="fr-FR" smtClean="0">
                <a:solidFill>
                  <a:schemeClr val="tx1"/>
                </a:solidFill>
                <a:latin typeface="Futura Medium" charset="0"/>
                <a:ea typeface="Futura Medium" charset="0"/>
                <a:cs typeface="Futura Medium" charset="0"/>
              </a:rPr>
              <a:t>la </a:t>
            </a:r>
            <a:r>
              <a:rPr lang="fr-FR" dirty="0" smtClean="0">
                <a:solidFill>
                  <a:schemeClr val="tx1"/>
                </a:solidFill>
                <a:latin typeface="Futura Medium" charset="0"/>
                <a:ea typeface="Futura Medium" charset="0"/>
                <a:cs typeface="Futura Medium" charset="0"/>
              </a:rPr>
              <a:t>logique </a:t>
            </a:r>
            <a:r>
              <a:rPr lang="fr-FR" dirty="0" err="1" smtClean="0">
                <a:solidFill>
                  <a:schemeClr val="tx1"/>
                </a:solidFill>
                <a:latin typeface="Futura Medium" charset="0"/>
                <a:ea typeface="Futura Medium" charset="0"/>
                <a:cs typeface="Futura Medium" charset="0"/>
              </a:rPr>
              <a:t>curriculaire</a:t>
            </a:r>
            <a:r>
              <a:rPr lang="fr-FR" dirty="0" smtClean="0">
                <a:solidFill>
                  <a:schemeClr val="tx1"/>
                </a:solidFill>
                <a:latin typeface="Futura Medium" charset="0"/>
                <a:ea typeface="Futura Medium" charset="0"/>
                <a:cs typeface="Futura Medium" charset="0"/>
              </a:rPr>
              <a:t> </a:t>
            </a:r>
            <a:endParaRPr lang="fr-FR" dirty="0">
              <a:solidFill>
                <a:schemeClr val="tx1"/>
              </a:solidFill>
              <a:latin typeface="Futura Medium" charset="0"/>
              <a:ea typeface="Futura Medium" charset="0"/>
              <a:cs typeface="Futura Medium" charset="0"/>
            </a:endParaRPr>
          </a:p>
        </p:txBody>
      </p:sp>
    </p:spTree>
    <p:extLst>
      <p:ext uri="{BB962C8B-B14F-4D97-AF65-F5344CB8AC3E}">
        <p14:creationId xmlns:p14="http://schemas.microsoft.com/office/powerpoint/2010/main" val="8825252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8" grpId="0" animBg="1"/>
      <p:bldP spid="39" grpId="0" animBg="1"/>
      <p:bldP spid="40" grpId="0" animBg="1"/>
      <p:bldP spid="41" grpId="0" animBg="1"/>
      <p:bldP spid="42" grpId="0" animBg="1"/>
      <p:bldP spid="43" grpId="0" animBg="1"/>
      <p:bldP spid="44" grpId="0" animBg="1"/>
      <p:bldP spid="5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761467" y="580235"/>
            <a:ext cx="9603275" cy="562766"/>
          </a:xfrm>
          <a:prstGeom prst="rect">
            <a:avLst/>
          </a:prstGeom>
        </p:spPr>
        <p:txBody>
          <a:bodyPr/>
          <a:lstStyle>
            <a:lvl1pPr algn="l" defTabSz="914423"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fr-FR" smtClean="0">
                <a:latin typeface="Futura Medium" charset="0"/>
                <a:ea typeface="Futura Medium" charset="0"/>
                <a:cs typeface="Futura Medium" charset="0"/>
              </a:rPr>
              <a:t>La progression </a:t>
            </a:r>
            <a:r>
              <a:rPr lang="fr-FR" dirty="0" err="1" smtClean="0">
                <a:latin typeface="Futura Medium" charset="0"/>
                <a:ea typeface="Futura Medium" charset="0"/>
                <a:cs typeface="Futura Medium" charset="0"/>
              </a:rPr>
              <a:t>spiralaire</a:t>
            </a:r>
            <a:endParaRPr lang="fr-FR" dirty="0">
              <a:latin typeface="Futura Medium" charset="0"/>
              <a:ea typeface="Futura Medium" charset="0"/>
              <a:cs typeface="Futura Medium"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4744384" y="1629469"/>
            <a:ext cx="5620358" cy="4157526"/>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516653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Futura Medium" charset="0"/>
                <a:ea typeface="Futura Medium" charset="0"/>
                <a:cs typeface="Futura Medium" charset="0"/>
              </a:rPr>
              <a:t>2</a:t>
            </a:r>
            <a:r>
              <a:rPr lang="fr-FR" dirty="0" smtClean="0">
                <a:latin typeface="Futura Medium" charset="0"/>
                <a:ea typeface="Futura Medium" charset="0"/>
                <a:cs typeface="Futura Medium" charset="0"/>
              </a:rPr>
              <a:t>. Au commencement est la compétence </a:t>
            </a:r>
            <a:endParaRPr lang="fr-FR" dirty="0">
              <a:latin typeface="Futura Medium" charset="0"/>
              <a:ea typeface="Futura Medium" charset="0"/>
              <a:cs typeface="Futura Medium" charset="0"/>
            </a:endParaRPr>
          </a:p>
        </p:txBody>
      </p:sp>
      <p:sp>
        <p:nvSpPr>
          <p:cNvPr id="3" name="Espace réservé du contenu 2"/>
          <p:cNvSpPr>
            <a:spLocks noGrp="1"/>
          </p:cNvSpPr>
          <p:nvPr>
            <p:ph idx="1"/>
          </p:nvPr>
        </p:nvSpPr>
        <p:spPr>
          <a:xfrm>
            <a:off x="766817" y="1701354"/>
            <a:ext cx="10972800" cy="4463917"/>
          </a:xfrm>
        </p:spPr>
        <p:txBody>
          <a:bodyPr>
            <a:noAutofit/>
          </a:bodyPr>
          <a:lstStyle/>
          <a:p>
            <a:pPr marL="0" indent="0">
              <a:buNone/>
            </a:pPr>
            <a:endParaRPr lang="fr-FR" sz="1600" dirty="0">
              <a:latin typeface="Helvetica" charset="0"/>
              <a:ea typeface="Helvetica" charset="0"/>
              <a:cs typeface="Helvetica" charset="0"/>
              <a:hlinkClick r:id="rId2"/>
            </a:endParaRPr>
          </a:p>
          <a:p>
            <a:pPr marL="457210" lvl="1" indent="0">
              <a:lnSpc>
                <a:spcPct val="100000"/>
              </a:lnSpc>
              <a:buNone/>
            </a:pPr>
            <a:r>
              <a:rPr lang="fr-FR" sz="2200" b="1" dirty="0" smtClean="0">
                <a:latin typeface="Helvetica" charset="0"/>
                <a:ea typeface="Helvetica" charset="0"/>
                <a:cs typeface="Helvetica" charset="0"/>
              </a:rPr>
              <a:t>Qu’est-ce </a:t>
            </a:r>
            <a:r>
              <a:rPr lang="fr-FR" sz="2200" b="1" dirty="0">
                <a:latin typeface="Helvetica" charset="0"/>
                <a:ea typeface="Helvetica" charset="0"/>
                <a:cs typeface="Helvetica" charset="0"/>
              </a:rPr>
              <a:t>qu’une compétence ?</a:t>
            </a:r>
          </a:p>
          <a:p>
            <a:pPr marL="457210" lvl="1" indent="0">
              <a:lnSpc>
                <a:spcPct val="100000"/>
              </a:lnSpc>
              <a:buNone/>
            </a:pPr>
            <a:endParaRPr lang="fr-FR" sz="2200" dirty="0">
              <a:latin typeface="Helvetica" charset="0"/>
              <a:ea typeface="Helvetica" charset="0"/>
              <a:cs typeface="Helvetica" charset="0"/>
            </a:endParaRPr>
          </a:p>
          <a:p>
            <a:pPr marL="457210" lvl="1" indent="0">
              <a:lnSpc>
                <a:spcPct val="100000"/>
              </a:lnSpc>
              <a:buNone/>
            </a:pPr>
            <a:r>
              <a:rPr lang="fr-FR" sz="2200" dirty="0">
                <a:latin typeface="Helvetica" charset="0"/>
                <a:ea typeface="Helvetica" charset="0"/>
                <a:cs typeface="Helvetica" charset="0"/>
              </a:rPr>
              <a:t>Extrait du décret n° 2015-372 du 31-3-2015 </a:t>
            </a:r>
          </a:p>
          <a:p>
            <a:pPr marL="457210" lvl="1" indent="0">
              <a:lnSpc>
                <a:spcPct val="100000"/>
              </a:lnSpc>
              <a:buNone/>
            </a:pPr>
            <a:endParaRPr lang="fr-FR" sz="2200" dirty="0">
              <a:latin typeface="Helvetica" charset="0"/>
              <a:ea typeface="Helvetica" charset="0"/>
              <a:cs typeface="Helvetica" charset="0"/>
            </a:endParaRPr>
          </a:p>
          <a:p>
            <a:pPr marL="457210" lvl="1" indent="0">
              <a:lnSpc>
                <a:spcPct val="100000"/>
              </a:lnSpc>
              <a:buNone/>
            </a:pPr>
            <a:r>
              <a:rPr lang="fr-FR" sz="2200" b="1" i="1" dirty="0">
                <a:latin typeface="Helvetica" charset="0"/>
                <a:ea typeface="Helvetica" charset="0"/>
                <a:cs typeface="Helvetica" charset="0"/>
              </a:rPr>
              <a:t>« Une compétence est l'aptitude à mobiliser ses ressources (connaissances, capacités, attitudes) pour accomplir une tâche ou faire face à une situation </a:t>
            </a:r>
            <a:r>
              <a:rPr lang="fr-FR" sz="2200" b="1" i="1" dirty="0" smtClean="0">
                <a:latin typeface="Helvetica" charset="0"/>
                <a:ea typeface="Helvetica" charset="0"/>
                <a:cs typeface="Helvetica" charset="0"/>
              </a:rPr>
              <a:t>complexe </a:t>
            </a:r>
            <a:r>
              <a:rPr lang="fr-FR" sz="2200" b="1" i="1" dirty="0">
                <a:latin typeface="Helvetica" charset="0"/>
                <a:ea typeface="Helvetica" charset="0"/>
                <a:cs typeface="Helvetica" charset="0"/>
              </a:rPr>
              <a:t>ou </a:t>
            </a:r>
            <a:r>
              <a:rPr lang="fr-FR" sz="2200" b="1" i="1" dirty="0" smtClean="0">
                <a:latin typeface="Helvetica" charset="0"/>
                <a:ea typeface="Helvetica" charset="0"/>
                <a:cs typeface="Helvetica" charset="0"/>
              </a:rPr>
              <a:t>inédite. </a:t>
            </a:r>
            <a:r>
              <a:rPr lang="fr-FR" sz="2200" b="1" i="1" dirty="0">
                <a:latin typeface="Helvetica" charset="0"/>
                <a:ea typeface="Helvetica" charset="0"/>
                <a:cs typeface="Helvetica" charset="0"/>
              </a:rPr>
              <a:t>Compétences et connaissances ne sont ainsi pas en opposition. </a:t>
            </a:r>
            <a:r>
              <a:rPr lang="fr-FR" sz="2200" b="1" i="1" dirty="0" smtClean="0">
                <a:latin typeface="Helvetica" charset="0"/>
                <a:ea typeface="Helvetica" charset="0"/>
                <a:cs typeface="Helvetica" charset="0"/>
              </a:rPr>
              <a:t> »</a:t>
            </a:r>
          </a:p>
          <a:p>
            <a:pPr marL="457210" lvl="1" indent="0">
              <a:lnSpc>
                <a:spcPct val="100000"/>
              </a:lnSpc>
              <a:buNone/>
            </a:pPr>
            <a:endParaRPr lang="fr-FR" sz="1600" dirty="0">
              <a:latin typeface="Helvetica" charset="0"/>
              <a:ea typeface="Helvetica" charset="0"/>
              <a:cs typeface="Helvetica" charset="0"/>
              <a:hlinkClick r:id="rId2"/>
            </a:endParaRPr>
          </a:p>
          <a:p>
            <a:pPr marL="0" indent="0">
              <a:buNone/>
            </a:pPr>
            <a:r>
              <a:rPr lang="fr-FR" sz="1600" dirty="0" smtClean="0">
                <a:latin typeface="Helvetica" charset="0"/>
                <a:ea typeface="Helvetica" charset="0"/>
                <a:cs typeface="Helvetica" charset="0"/>
                <a:hlinkClick r:id="rId2"/>
              </a:rPr>
              <a:t>http</a:t>
            </a:r>
            <a:r>
              <a:rPr lang="fr-FR" sz="1600" dirty="0">
                <a:latin typeface="Helvetica" charset="0"/>
                <a:ea typeface="Helvetica" charset="0"/>
                <a:cs typeface="Helvetica" charset="0"/>
                <a:hlinkClick r:id="rId2"/>
              </a:rPr>
              <a:t>://</a:t>
            </a:r>
            <a:r>
              <a:rPr lang="fr-FR" sz="1600" dirty="0" smtClean="0">
                <a:latin typeface="Helvetica" charset="0"/>
                <a:ea typeface="Helvetica" charset="0"/>
                <a:cs typeface="Helvetica" charset="0"/>
                <a:hlinkClick r:id="rId2"/>
              </a:rPr>
              <a:t>cache.media.eduscol.education.fr/file/Arts_plastiques/64/1/22_RA16_C4_APLA_approche_par_competences-partie3-travailler-competences_DM_625641.pdf</a:t>
            </a:r>
            <a:endParaRPr lang="fr-FR" sz="1600" dirty="0" smtClean="0">
              <a:latin typeface="Helvetica" charset="0"/>
              <a:ea typeface="Helvetica" charset="0"/>
              <a:cs typeface="Helvetica" charset="0"/>
            </a:endParaRPr>
          </a:p>
        </p:txBody>
      </p:sp>
    </p:spTree>
    <p:extLst>
      <p:ext uri="{BB962C8B-B14F-4D97-AF65-F5344CB8AC3E}">
        <p14:creationId xmlns:p14="http://schemas.microsoft.com/office/powerpoint/2010/main" val="1611151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91376" y="377115"/>
            <a:ext cx="10794380" cy="2308324"/>
          </a:xfrm>
          <a:prstGeom prst="rect">
            <a:avLst/>
          </a:prstGeom>
          <a:noFill/>
        </p:spPr>
        <p:txBody>
          <a:bodyPr wrap="square" rtlCol="0">
            <a:spAutoFit/>
          </a:bodyPr>
          <a:lstStyle/>
          <a:p>
            <a:pPr algn="just"/>
            <a:r>
              <a:rPr lang="fr-FR" sz="2400" b="1" dirty="0" smtClean="0">
                <a:latin typeface="Helvetica" charset="0"/>
                <a:ea typeface="Helvetica" charset="0"/>
                <a:cs typeface="Helvetica" charset="0"/>
              </a:rPr>
              <a:t>Les situations d’enseignement et d’apprentissage en arts plastiques </a:t>
            </a:r>
          </a:p>
          <a:p>
            <a:pPr algn="just"/>
            <a:r>
              <a:rPr lang="fr-FR" sz="2400" b="1" dirty="0" smtClean="0">
                <a:latin typeface="Helvetica" charset="0"/>
                <a:ea typeface="Helvetica" charset="0"/>
                <a:cs typeface="Helvetica" charset="0"/>
              </a:rPr>
              <a:t>se construisent, se mettent en œuvre et s’animent par compétences. </a:t>
            </a:r>
          </a:p>
          <a:p>
            <a:pPr algn="just"/>
            <a:endParaRPr lang="fr-FR" sz="2400" b="1" dirty="0">
              <a:latin typeface="Helvetica" charset="0"/>
              <a:ea typeface="Helvetica" charset="0"/>
              <a:cs typeface="Helvetica" charset="0"/>
            </a:endParaRPr>
          </a:p>
          <a:p>
            <a:pPr algn="just"/>
            <a:r>
              <a:rPr lang="fr-FR" sz="2400" dirty="0" smtClean="0">
                <a:latin typeface="Helvetica" charset="0"/>
                <a:ea typeface="Helvetica" charset="0"/>
                <a:cs typeface="Helvetica" charset="0"/>
              </a:rPr>
              <a:t>L’enseignement et les apprentissages en arts plastiques permettent </a:t>
            </a:r>
            <a:r>
              <a:rPr lang="fr-FR" sz="2400" b="1" dirty="0" smtClean="0">
                <a:latin typeface="Helvetica" charset="0"/>
                <a:ea typeface="Helvetica" charset="0"/>
                <a:cs typeface="Helvetica" charset="0"/>
              </a:rPr>
              <a:t>d’acquisition des compétences du socle commun de connaissances, compétences et de culture</a:t>
            </a:r>
            <a:r>
              <a:rPr lang="fr-FR" sz="2400" dirty="0" smtClean="0">
                <a:latin typeface="Helvetica" charset="0"/>
                <a:ea typeface="Helvetica" charset="0"/>
                <a:cs typeface="Helvetica" charset="0"/>
              </a:rPr>
              <a:t>, ainsi que des </a:t>
            </a:r>
            <a:r>
              <a:rPr lang="fr-FR" sz="2400" b="1" dirty="0" smtClean="0">
                <a:latin typeface="Helvetica" charset="0"/>
                <a:ea typeface="Helvetica" charset="0"/>
                <a:cs typeface="Helvetica" charset="0"/>
              </a:rPr>
              <a:t>compétences disciplinaires</a:t>
            </a:r>
            <a:r>
              <a:rPr lang="fr-FR" sz="2400" dirty="0" smtClean="0">
                <a:latin typeface="Helvetica" charset="0"/>
                <a:ea typeface="Helvetica" charset="0"/>
                <a:cs typeface="Helvetica" charset="0"/>
              </a:rPr>
              <a:t>.</a:t>
            </a:r>
            <a:endParaRPr lang="fr-FR" sz="2400" dirty="0">
              <a:latin typeface="Helvetica" charset="0"/>
              <a:ea typeface="Helvetica" charset="0"/>
              <a:cs typeface="Helvetica" charset="0"/>
            </a:endParaRPr>
          </a:p>
        </p:txBody>
      </p:sp>
      <p:grpSp>
        <p:nvGrpSpPr>
          <p:cNvPr id="4" name="Group 150"/>
          <p:cNvGrpSpPr/>
          <p:nvPr/>
        </p:nvGrpSpPr>
        <p:grpSpPr>
          <a:xfrm>
            <a:off x="3081420" y="2909420"/>
            <a:ext cx="6014291" cy="2893991"/>
            <a:chOff x="0" y="0"/>
            <a:chExt cx="7337856" cy="4673832"/>
          </a:xfrm>
        </p:grpSpPr>
        <p:sp>
          <p:nvSpPr>
            <p:cNvPr id="5" name="Shape 144"/>
            <p:cNvSpPr/>
            <p:nvPr/>
          </p:nvSpPr>
          <p:spPr>
            <a:xfrm>
              <a:off x="0" y="0"/>
              <a:ext cx="7337856" cy="4673832"/>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6" name="Shape 145"/>
            <p:cNvSpPr/>
            <p:nvPr/>
          </p:nvSpPr>
          <p:spPr>
            <a:xfrm>
              <a:off x="1057556" y="1390468"/>
              <a:ext cx="6055983" cy="3066124"/>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7" name="Shape 146"/>
            <p:cNvSpPr/>
            <p:nvPr/>
          </p:nvSpPr>
          <p:spPr>
            <a:xfrm>
              <a:off x="261371" y="401760"/>
              <a:ext cx="3150721" cy="3796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266" dirty="0"/>
                <a:t>Composantes plasticiennes</a:t>
              </a:r>
            </a:p>
          </p:txBody>
        </p:sp>
        <p:sp>
          <p:nvSpPr>
            <p:cNvPr id="8" name="Shape 147"/>
            <p:cNvSpPr/>
            <p:nvPr/>
          </p:nvSpPr>
          <p:spPr>
            <a:xfrm>
              <a:off x="1284751" y="1731437"/>
              <a:ext cx="2870301" cy="3796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266" dirty="0"/>
                <a:t>Composantes théoriques</a:t>
              </a:r>
            </a:p>
          </p:txBody>
        </p:sp>
        <p:sp>
          <p:nvSpPr>
            <p:cNvPr id="9" name="Shape 148"/>
            <p:cNvSpPr/>
            <p:nvPr/>
          </p:nvSpPr>
          <p:spPr>
            <a:xfrm>
              <a:off x="3287001" y="2608609"/>
              <a:ext cx="3568833" cy="1614026"/>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0" name="Shape 149"/>
            <p:cNvSpPr/>
            <p:nvPr/>
          </p:nvSpPr>
          <p:spPr>
            <a:xfrm>
              <a:off x="3412092" y="2852732"/>
              <a:ext cx="3318651" cy="4311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spAutoFit/>
            </a:bodyPr>
            <a:lstStyle/>
            <a:p>
              <a:pPr>
                <a:defRPr b="1">
                  <a:solidFill>
                    <a:srgbClr val="FFFFFF"/>
                  </a:solidFill>
                  <a:latin typeface="Helvetica"/>
                  <a:ea typeface="Helvetica"/>
                  <a:cs typeface="Helvetica"/>
                  <a:sym typeface="Helvetica"/>
                </a:defRPr>
              </a:pPr>
              <a:r>
                <a:rPr sz="1266" dirty="0" smtClean="0"/>
                <a:t>Composantes</a:t>
              </a:r>
              <a:r>
                <a:rPr lang="fr-FR" sz="1266" dirty="0" smtClean="0"/>
                <a:t> </a:t>
              </a:r>
              <a:r>
                <a:rPr sz="1266" dirty="0" smtClean="0"/>
                <a:t>culturelles</a:t>
              </a:r>
              <a:endParaRPr sz="1266" dirty="0"/>
            </a:p>
          </p:txBody>
        </p:sp>
      </p:grpSp>
      <p:sp>
        <p:nvSpPr>
          <p:cNvPr id="11" name="ZoneTexte 10"/>
          <p:cNvSpPr txBox="1"/>
          <p:nvPr/>
        </p:nvSpPr>
        <p:spPr>
          <a:xfrm>
            <a:off x="5624423" y="3087143"/>
            <a:ext cx="2307042" cy="338554"/>
          </a:xfrm>
          <a:prstGeom prst="rect">
            <a:avLst/>
          </a:prstGeom>
          <a:noFill/>
        </p:spPr>
        <p:txBody>
          <a:bodyPr wrap="none" rtlCol="0">
            <a:spAutoFit/>
          </a:bodyPr>
          <a:lstStyle/>
          <a:p>
            <a:r>
              <a:rPr lang="fr-FR" sz="1600" b="1" dirty="0" smtClean="0">
                <a:solidFill>
                  <a:schemeClr val="bg1"/>
                </a:solidFill>
                <a:latin typeface="Helvetica" charset="0"/>
                <a:ea typeface="Helvetica" charset="0"/>
                <a:cs typeface="Helvetica" charset="0"/>
              </a:rPr>
              <a:t>Capacités et attitudes</a:t>
            </a:r>
            <a:endParaRPr lang="fr-FR" sz="1600" b="1" dirty="0">
              <a:solidFill>
                <a:schemeClr val="bg1"/>
              </a:solidFill>
              <a:latin typeface="Helvetica" charset="0"/>
              <a:ea typeface="Helvetica" charset="0"/>
              <a:cs typeface="Helvetica" charset="0"/>
            </a:endParaRPr>
          </a:p>
        </p:txBody>
      </p:sp>
      <p:sp>
        <p:nvSpPr>
          <p:cNvPr id="12" name="ZoneTexte 11"/>
          <p:cNvSpPr txBox="1"/>
          <p:nvPr/>
        </p:nvSpPr>
        <p:spPr>
          <a:xfrm>
            <a:off x="6247796" y="3895068"/>
            <a:ext cx="1686680" cy="338554"/>
          </a:xfrm>
          <a:prstGeom prst="rect">
            <a:avLst/>
          </a:prstGeom>
          <a:noFill/>
        </p:spPr>
        <p:txBody>
          <a:bodyPr wrap="none" rtlCol="0">
            <a:spAutoFit/>
          </a:bodyPr>
          <a:lstStyle/>
          <a:p>
            <a:r>
              <a:rPr lang="fr-FR" sz="1600" b="1" dirty="0" smtClean="0">
                <a:solidFill>
                  <a:schemeClr val="bg1"/>
                </a:solidFill>
                <a:latin typeface="Helvetica" charset="0"/>
                <a:ea typeface="Helvetica" charset="0"/>
                <a:cs typeface="Helvetica" charset="0"/>
              </a:rPr>
              <a:t>Connaissances</a:t>
            </a:r>
            <a:endParaRPr lang="fr-FR" sz="1600" b="1" dirty="0">
              <a:solidFill>
                <a:schemeClr val="bg1"/>
              </a:solidFill>
              <a:latin typeface="Helvetica" charset="0"/>
              <a:ea typeface="Helvetica" charset="0"/>
              <a:cs typeface="Helvetica" charset="0"/>
            </a:endParaRPr>
          </a:p>
        </p:txBody>
      </p:sp>
      <p:sp>
        <p:nvSpPr>
          <p:cNvPr id="13" name="ZoneTexte 12"/>
          <p:cNvSpPr txBox="1"/>
          <p:nvPr/>
        </p:nvSpPr>
        <p:spPr>
          <a:xfrm>
            <a:off x="7819842" y="4624604"/>
            <a:ext cx="902811" cy="338554"/>
          </a:xfrm>
          <a:prstGeom prst="rect">
            <a:avLst/>
          </a:prstGeom>
          <a:noFill/>
        </p:spPr>
        <p:txBody>
          <a:bodyPr wrap="none" rtlCol="0">
            <a:spAutoFit/>
          </a:bodyPr>
          <a:lstStyle/>
          <a:p>
            <a:r>
              <a:rPr lang="fr-FR" sz="1600" b="1" dirty="0" smtClean="0">
                <a:solidFill>
                  <a:schemeClr val="bg1"/>
                </a:solidFill>
                <a:latin typeface="Helvetica" charset="0"/>
                <a:ea typeface="Helvetica" charset="0"/>
                <a:cs typeface="Helvetica" charset="0"/>
              </a:rPr>
              <a:t>Culture</a:t>
            </a:r>
            <a:endParaRPr lang="fr-FR" sz="1600" b="1" dirty="0">
              <a:solidFill>
                <a:schemeClr val="bg1"/>
              </a:solidFill>
              <a:latin typeface="Helvetica" charset="0"/>
              <a:ea typeface="Helvetica" charset="0"/>
              <a:cs typeface="Helvetica" charset="0"/>
            </a:endParaRPr>
          </a:p>
        </p:txBody>
      </p:sp>
    </p:spTree>
    <p:extLst>
      <p:ext uri="{BB962C8B-B14F-4D97-AF65-F5344CB8AC3E}">
        <p14:creationId xmlns:p14="http://schemas.microsoft.com/office/powerpoint/2010/main" val="42728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7753" y="317063"/>
            <a:ext cx="11811000" cy="5673348"/>
          </a:xfrm>
          <a:prstGeom prst="rect">
            <a:avLst/>
          </a:prstGeom>
        </p:spPr>
        <p:txBody>
          <a:bodyPr wrap="square">
            <a:spAutoFit/>
          </a:bodyPr>
          <a:lstStyle/>
          <a:p>
            <a:pPr algn="ctr">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r>
              <a:rPr lang="fr-FR" sz="2400" b="1" dirty="0" smtClean="0">
                <a:latin typeface="Helvetica" charset="0"/>
                <a:ea typeface="Helvetica" charset="0"/>
                <a:cs typeface="Helvetica" charset="0"/>
              </a:rPr>
              <a:t>Le socle commun de connaissances, de compétences et de culture - 2015</a:t>
            </a:r>
          </a:p>
          <a:p>
            <a:pPr lvl="1">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fr-FR" sz="2400" b="1" dirty="0">
              <a:latin typeface="Helvetica" charset="0"/>
              <a:ea typeface="Helvetica" charset="0"/>
              <a:cs typeface="Helvetica" charset="0"/>
            </a:endParaRPr>
          </a:p>
          <a:p>
            <a:pPr lvl="1" algn="ctr">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r>
              <a:rPr lang="fr-FR" sz="2400" b="1" i="1" dirty="0" smtClean="0">
                <a:solidFill>
                  <a:srgbClr val="C00000"/>
                </a:solidFill>
                <a:latin typeface="Helvetica" charset="0"/>
                <a:ea typeface="Helvetica" charset="0"/>
                <a:cs typeface="Helvetica" charset="0"/>
              </a:rPr>
              <a:t>« Ce que nul n’est censé  ignorer en fin de scolarité obligatoire »</a:t>
            </a:r>
          </a:p>
          <a:p>
            <a:pPr lvl="1" algn="ctr">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fr-FR" sz="2400" b="1" i="1" dirty="0" smtClean="0">
              <a:solidFill>
                <a:srgbClr val="C00000"/>
              </a:solidFill>
              <a:latin typeface="Helvetica" charset="0"/>
              <a:ea typeface="Helvetica" charset="0"/>
              <a:cs typeface="Helvetica" charset="0"/>
            </a:endParaRPr>
          </a:p>
          <a:p>
            <a:pPr marL="1828800" lvl="5"/>
            <a:r>
              <a:rPr lang="fr-FR" sz="2400" dirty="0">
                <a:latin typeface="Helvetica" charset="0"/>
                <a:ea typeface="Helvetica" charset="0"/>
                <a:cs typeface="Helvetica" charset="0"/>
              </a:rPr>
              <a:t>Domaine 1 - Les langages pour penser et communiquer</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2 - Les méthodes et outils pour apprendre</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3 - La formation de la personne et du citoyen</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4 - Les systèmes naturels et les systèmes techniques</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5 - Les représentations du monde et l’activité humaine</a:t>
            </a:r>
          </a:p>
          <a:p>
            <a:pPr lvl="1">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fr-FR" sz="2400" b="1" i="1" dirty="0" smtClean="0">
              <a:solidFill>
                <a:srgbClr val="C00000"/>
              </a:solidFill>
              <a:latin typeface="Helvetica" charset="0"/>
              <a:ea typeface="Helvetica" charset="0"/>
              <a:cs typeface="Helvetica" charset="0"/>
            </a:endParaRPr>
          </a:p>
        </p:txBody>
      </p:sp>
    </p:spTree>
    <p:extLst>
      <p:ext uri="{BB962C8B-B14F-4D97-AF65-F5344CB8AC3E}">
        <p14:creationId xmlns:p14="http://schemas.microsoft.com/office/powerpoint/2010/main" val="405577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28700" y="581680"/>
            <a:ext cx="10515600" cy="4524315"/>
          </a:xfrm>
          <a:prstGeom prst="rect">
            <a:avLst/>
          </a:prstGeom>
          <a:noFill/>
        </p:spPr>
        <p:txBody>
          <a:bodyPr wrap="square" rtlCol="0">
            <a:spAutoFit/>
          </a:bodyPr>
          <a:lstStyle/>
          <a:p>
            <a:r>
              <a:rPr lang="fr-FR" sz="2400" b="1" dirty="0" smtClean="0">
                <a:latin typeface="Helvetica" charset="0"/>
                <a:ea typeface="Helvetica" charset="0"/>
                <a:cs typeface="Helvetica" charset="0"/>
              </a:rPr>
              <a:t>Les compétences de la discipline des arts plastiques</a:t>
            </a:r>
          </a:p>
          <a:p>
            <a:endParaRPr lang="fr-FR" sz="2400" b="1"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Expérimenter, produire, créer</a:t>
            </a:r>
          </a:p>
          <a:p>
            <a:pPr marL="1371600" lvl="2" indent="-457200">
              <a:buFont typeface="Arial" charset="0"/>
              <a:buChar char="•"/>
            </a:pPr>
            <a:endParaRPr lang="fr-FR" sz="2400"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Mettre en œuvre un projet artistique</a:t>
            </a:r>
          </a:p>
          <a:p>
            <a:pPr marL="1371600" lvl="2" indent="-457200">
              <a:buFont typeface="Arial" charset="0"/>
              <a:buChar char="•"/>
            </a:pPr>
            <a:endParaRPr lang="fr-FR" sz="2400"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S’exprimer, analyser sa pratique, celle de ses pairs ; établir une relation avec celle des artistes, s’ouvrir à l’altérité</a:t>
            </a:r>
          </a:p>
          <a:p>
            <a:pPr marL="1371600" lvl="2" indent="-457200">
              <a:buFont typeface="Arial" charset="0"/>
              <a:buChar char="•"/>
            </a:pPr>
            <a:endParaRPr lang="fr-FR" sz="2400" dirty="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Se repérer dans les domaines liés aux arts plastiques, être sensible aux questions de l’art</a:t>
            </a:r>
            <a:endParaRPr lang="fr-FR" sz="2400" dirty="0">
              <a:latin typeface="Helvetica" charset="0"/>
              <a:ea typeface="Helvetica" charset="0"/>
              <a:cs typeface="Helvetica" charset="0"/>
            </a:endParaRPr>
          </a:p>
          <a:p>
            <a:pPr lvl="2"/>
            <a:endParaRPr lang="fr-FR" sz="2400" b="1" dirty="0">
              <a:latin typeface="Helvetica" charset="0"/>
              <a:ea typeface="Helvetica" charset="0"/>
              <a:cs typeface="Helvetica" charset="0"/>
            </a:endParaRPr>
          </a:p>
        </p:txBody>
      </p:sp>
    </p:spTree>
    <p:extLst>
      <p:ext uri="{BB962C8B-B14F-4D97-AF65-F5344CB8AC3E}">
        <p14:creationId xmlns:p14="http://schemas.microsoft.com/office/powerpoint/2010/main" val="214692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a:latin typeface="Futura Medium" charset="0"/>
                <a:ea typeface="Futura Medium" charset="0"/>
                <a:cs typeface="Futura Medium" charset="0"/>
              </a:rPr>
              <a:t>3</a:t>
            </a:r>
            <a:r>
              <a:rPr lang="fr-FR" sz="3600" dirty="0" smtClean="0">
                <a:latin typeface="Futura Medium" charset="0"/>
                <a:ea typeface="Futura Medium" charset="0"/>
                <a:cs typeface="Futura Medium" charset="0"/>
              </a:rPr>
              <a:t>.    </a:t>
            </a:r>
            <a:r>
              <a:rPr lang="fr-FR" sz="3600" dirty="0">
                <a:latin typeface="Futura Medium" charset="0"/>
                <a:ea typeface="Futura Medium" charset="0"/>
                <a:cs typeface="Futura Medium" charset="0"/>
              </a:rPr>
              <a:t>La situation problème en arts plastiques </a:t>
            </a:r>
            <a:r>
              <a:rPr lang="fr-FR" dirty="0">
                <a:latin typeface="Futura Medium" charset="0"/>
                <a:ea typeface="Futura Medium" charset="0"/>
                <a:cs typeface="Futura Medium" charset="0"/>
              </a:rPr>
              <a:t/>
            </a:r>
            <a:br>
              <a:rPr lang="fr-FR" dirty="0">
                <a:latin typeface="Futura Medium" charset="0"/>
                <a:ea typeface="Futura Medium" charset="0"/>
                <a:cs typeface="Futura Medium" charset="0"/>
              </a:rPr>
            </a:br>
            <a:endParaRPr lang="fr-FR" dirty="0">
              <a:latin typeface="Futura Medium" charset="0"/>
              <a:ea typeface="Futura Medium" charset="0"/>
              <a:cs typeface="Futura Medium" charset="0"/>
            </a:endParaRPr>
          </a:p>
        </p:txBody>
      </p:sp>
      <p:sp>
        <p:nvSpPr>
          <p:cNvPr id="3" name="Espace réservé du contenu 2"/>
          <p:cNvSpPr>
            <a:spLocks noGrp="1"/>
          </p:cNvSpPr>
          <p:nvPr>
            <p:ph idx="1"/>
          </p:nvPr>
        </p:nvSpPr>
        <p:spPr>
          <a:xfrm>
            <a:off x="637421" y="2015734"/>
            <a:ext cx="11231592" cy="4109021"/>
          </a:xfrm>
        </p:spPr>
        <p:txBody>
          <a:bodyPr>
            <a:normAutofit/>
          </a:bodyPr>
          <a:lstStyle/>
          <a:p>
            <a:pPr marL="0" indent="0">
              <a:buNone/>
            </a:pPr>
            <a:r>
              <a:rPr lang="fr-FR" sz="2900" b="1" dirty="0">
                <a:solidFill>
                  <a:srgbClr val="C00000"/>
                </a:solidFill>
                <a:latin typeface="Helvetica" charset="0"/>
                <a:ea typeface="Helvetica" charset="0"/>
                <a:cs typeface="Helvetica" charset="0"/>
              </a:rPr>
              <a:t>La situation problème en arts plastiques assure un enseignement et des apprentissages par compétences.</a:t>
            </a:r>
          </a:p>
          <a:p>
            <a:endParaRPr lang="fr-FR" dirty="0" smtClean="0">
              <a:latin typeface="Helvetica" charset="0"/>
              <a:ea typeface="Helvetica" charset="0"/>
              <a:cs typeface="Helvetica" charset="0"/>
            </a:endParaRPr>
          </a:p>
          <a:p>
            <a:r>
              <a:rPr lang="fr-FR" dirty="0" smtClean="0">
                <a:latin typeface="Helvetica" charset="0"/>
                <a:ea typeface="Helvetica" charset="0"/>
                <a:cs typeface="Helvetica" charset="0"/>
              </a:rPr>
              <a:t>Le professeur d’arts plastiques met à la portée de l’élève un problème à résoudre et l’accompagne pour que l’élève résolve ce problème par lui-même.</a:t>
            </a:r>
            <a:endParaRPr lang="fr-FR" dirty="0">
              <a:latin typeface="Helvetica" charset="0"/>
              <a:ea typeface="Helvetica" charset="0"/>
              <a:cs typeface="Helvetica" charset="0"/>
            </a:endParaRPr>
          </a:p>
        </p:txBody>
      </p:sp>
    </p:spTree>
    <p:extLst>
      <p:ext uri="{BB962C8B-B14F-4D97-AF65-F5344CB8AC3E}">
        <p14:creationId xmlns:p14="http://schemas.microsoft.com/office/powerpoint/2010/main" val="14295463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07059" y="105752"/>
            <a:ext cx="11372850" cy="1077218"/>
          </a:xfrm>
          <a:prstGeom prst="rect">
            <a:avLst/>
          </a:prstGeom>
          <a:noFill/>
        </p:spPr>
        <p:txBody>
          <a:bodyPr wrap="square" rtlCol="0">
            <a:spAutoFit/>
          </a:bodyPr>
          <a:lstStyle/>
          <a:p>
            <a:r>
              <a:rPr lang="fr-FR" sz="3200" dirty="0" smtClean="0">
                <a:latin typeface="Futura Medium" charset="0"/>
                <a:ea typeface="Futura Medium" charset="0"/>
                <a:cs typeface="Futura Medium" charset="0"/>
              </a:rPr>
              <a:t>4. LA VERBALISATION COMME MOYEN D’APPRENTISSAGE</a:t>
            </a:r>
            <a:endParaRPr lang="fr-FR" sz="2000" b="1" dirty="0" smtClean="0"/>
          </a:p>
        </p:txBody>
      </p:sp>
      <p:cxnSp>
        <p:nvCxnSpPr>
          <p:cNvPr id="4" name="Connecteur droit 3"/>
          <p:cNvCxnSpPr/>
          <p:nvPr/>
        </p:nvCxnSpPr>
        <p:spPr>
          <a:xfrm flipV="1">
            <a:off x="400050" y="1157091"/>
            <a:ext cx="11386868" cy="51759"/>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400050" y="1473359"/>
            <a:ext cx="11379859" cy="3785652"/>
          </a:xfrm>
          <a:prstGeom prst="rect">
            <a:avLst/>
          </a:prstGeom>
          <a:noFill/>
        </p:spPr>
        <p:txBody>
          <a:bodyPr wrap="square" rtlCol="0">
            <a:spAutoFit/>
          </a:bodyPr>
          <a:lstStyle/>
          <a:p>
            <a:pPr algn="just"/>
            <a:r>
              <a:rPr lang="fr-FR" sz="2000" dirty="0" smtClean="0">
                <a:latin typeface="+mj-lt"/>
              </a:rPr>
              <a:t>La </a:t>
            </a:r>
            <a:r>
              <a:rPr lang="fr-FR" sz="2000" dirty="0">
                <a:latin typeface="+mj-lt"/>
              </a:rPr>
              <a:t>verbalisation consiste en </a:t>
            </a:r>
            <a:r>
              <a:rPr lang="fr-FR" sz="2000" b="1" dirty="0">
                <a:solidFill>
                  <a:srgbClr val="C00000"/>
                </a:solidFill>
                <a:latin typeface="+mj-lt"/>
              </a:rPr>
              <a:t>l’explicitation orale par l’élève de sa pratique et de ses émotions</a:t>
            </a:r>
            <a:r>
              <a:rPr lang="fr-FR" sz="2000" dirty="0">
                <a:latin typeface="+mj-lt"/>
              </a:rPr>
              <a:t>, en portant régulièrement un regard intérieur sur lui-même. Elle </a:t>
            </a:r>
            <a:r>
              <a:rPr lang="fr-FR" sz="2000" dirty="0" smtClean="0">
                <a:latin typeface="+mj-lt"/>
              </a:rPr>
              <a:t>permet à l’élève et au professeur de </a:t>
            </a:r>
            <a:r>
              <a:rPr lang="fr-FR" sz="2000" b="1" dirty="0" smtClean="0">
                <a:solidFill>
                  <a:srgbClr val="C00000"/>
                </a:solidFill>
                <a:latin typeface="+mj-lt"/>
              </a:rPr>
              <a:t>prendre conscience </a:t>
            </a:r>
            <a:r>
              <a:rPr lang="fr-FR" sz="2000" b="1" dirty="0">
                <a:solidFill>
                  <a:srgbClr val="C00000"/>
                </a:solidFill>
                <a:latin typeface="+mj-lt"/>
              </a:rPr>
              <a:t>des opérations mentales </a:t>
            </a:r>
            <a:r>
              <a:rPr lang="fr-FR" sz="2000" b="1" dirty="0" smtClean="0">
                <a:solidFill>
                  <a:srgbClr val="C00000"/>
                </a:solidFill>
                <a:latin typeface="+mj-lt"/>
              </a:rPr>
              <a:t>invisibles que l’élève a effectué pour résoudre le problème</a:t>
            </a:r>
            <a:r>
              <a:rPr lang="fr-FR" sz="2000" dirty="0" smtClean="0">
                <a:latin typeface="+mj-lt"/>
              </a:rPr>
              <a:t>. </a:t>
            </a:r>
            <a:endParaRPr lang="fr-FR" sz="2000" dirty="0">
              <a:latin typeface="+mj-lt"/>
            </a:endParaRPr>
          </a:p>
          <a:p>
            <a:pPr algn="just"/>
            <a:endParaRPr lang="fr-FR" sz="2000" dirty="0">
              <a:latin typeface="+mj-lt"/>
            </a:endParaRPr>
          </a:p>
          <a:p>
            <a:pPr algn="just"/>
            <a:r>
              <a:rPr lang="fr-FR" sz="2000" dirty="0">
                <a:latin typeface="+mj-lt"/>
              </a:rPr>
              <a:t>Grâce à la verbalisation le professeur comprend le cheminement intellectuel et physique de l’élève. Il identifie les difficultés qui empêchent l’élève de résoudre le problème, d’accomplir la tâche complexe et d’acquérir, </a:t>
            </a:r>
            <a:r>
              <a:rPr lang="fr-FR" sz="2000" i="1" dirty="0">
                <a:latin typeface="+mj-lt"/>
              </a:rPr>
              <a:t>in fine</a:t>
            </a:r>
            <a:r>
              <a:rPr lang="fr-FR" sz="2000" dirty="0">
                <a:latin typeface="+mj-lt"/>
              </a:rPr>
              <a:t>, la compétence. </a:t>
            </a:r>
            <a:endParaRPr lang="fr-FR" sz="2000" dirty="0" smtClean="0">
              <a:latin typeface="+mj-lt"/>
            </a:endParaRPr>
          </a:p>
          <a:p>
            <a:pPr algn="just"/>
            <a:endParaRPr lang="fr-FR" sz="2000" dirty="0" smtClean="0">
              <a:latin typeface="+mj-lt"/>
            </a:endParaRPr>
          </a:p>
          <a:p>
            <a:pPr algn="just"/>
            <a:r>
              <a:rPr lang="fr-FR" sz="2000" b="1" dirty="0">
                <a:solidFill>
                  <a:srgbClr val="C00000"/>
                </a:solidFill>
                <a:latin typeface="+mj-lt"/>
                <a:ea typeface="Helvetica" charset="0"/>
                <a:cs typeface="Helvetica" charset="0"/>
              </a:rPr>
              <a:t>La verbalisation </a:t>
            </a:r>
            <a:r>
              <a:rPr lang="fr-FR" sz="2000" dirty="0">
                <a:latin typeface="+mj-lt"/>
                <a:ea typeface="Helvetica" charset="0"/>
                <a:cs typeface="Helvetica" charset="0"/>
              </a:rPr>
              <a:t>régule les apprentissages et relève d’une pratique orale d’</a:t>
            </a:r>
            <a:r>
              <a:rPr lang="fr-FR" sz="2000" b="1" dirty="0">
                <a:solidFill>
                  <a:srgbClr val="C00000"/>
                </a:solidFill>
                <a:latin typeface="+mj-lt"/>
                <a:ea typeface="Helvetica" charset="0"/>
                <a:cs typeface="Helvetica" charset="0"/>
              </a:rPr>
              <a:t>évaluation formative</a:t>
            </a:r>
            <a:r>
              <a:rPr lang="fr-FR" sz="2000" b="1" dirty="0">
                <a:latin typeface="+mj-lt"/>
                <a:ea typeface="Helvetica" charset="0"/>
                <a:cs typeface="Helvetica" charset="0"/>
              </a:rPr>
              <a:t>. </a:t>
            </a:r>
            <a:r>
              <a:rPr lang="fr-FR" sz="2000" dirty="0">
                <a:latin typeface="+mj-lt"/>
                <a:ea typeface="Helvetica" charset="0"/>
                <a:cs typeface="Helvetica" charset="0"/>
              </a:rPr>
              <a:t>Lorsqu’elle est bien menée collectivement, la verbalisation </a:t>
            </a:r>
            <a:r>
              <a:rPr lang="fr-FR" sz="2000" b="1" dirty="0">
                <a:solidFill>
                  <a:srgbClr val="C00000"/>
                </a:solidFill>
                <a:latin typeface="+mj-lt"/>
                <a:ea typeface="Helvetica" charset="0"/>
                <a:cs typeface="Helvetica" charset="0"/>
              </a:rPr>
              <a:t>développe l’écoute, l’empathie, l’ouverture à l’altérité et la pensée divergente</a:t>
            </a:r>
            <a:r>
              <a:rPr lang="fr-FR" sz="2000" b="1" dirty="0" smtClean="0">
                <a:solidFill>
                  <a:srgbClr val="C00000"/>
                </a:solidFill>
                <a:latin typeface="+mj-lt"/>
                <a:ea typeface="Helvetica" charset="0"/>
                <a:cs typeface="Helvetica" charset="0"/>
              </a:rPr>
              <a:t>.</a:t>
            </a:r>
            <a:endParaRPr lang="fr-FR" sz="2000" b="1" dirty="0">
              <a:solidFill>
                <a:srgbClr val="C00000"/>
              </a:solidFill>
              <a:latin typeface="+mj-lt"/>
              <a:ea typeface="Helvetica" charset="0"/>
              <a:cs typeface="Helvetica" charset="0"/>
            </a:endParaRPr>
          </a:p>
        </p:txBody>
      </p:sp>
    </p:spTree>
    <p:extLst>
      <p:ext uri="{BB962C8B-B14F-4D97-AF65-F5344CB8AC3E}">
        <p14:creationId xmlns:p14="http://schemas.microsoft.com/office/powerpoint/2010/main" val="7134529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essus 1"/>
          <p:cNvSpPr/>
          <p:nvPr/>
        </p:nvSpPr>
        <p:spPr>
          <a:xfrm>
            <a:off x="824247" y="2197555"/>
            <a:ext cx="10522040" cy="1017431"/>
          </a:xfrm>
          <a:prstGeom prst="flowChartProcess">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t>PRATIQUE RÉFLEXIVE</a:t>
            </a:r>
            <a:endParaRPr lang="fr-FR" sz="2800" dirty="0"/>
          </a:p>
        </p:txBody>
      </p:sp>
      <p:sp>
        <p:nvSpPr>
          <p:cNvPr id="3" name="Organigramme : Alternative 2"/>
          <p:cNvSpPr/>
          <p:nvPr/>
        </p:nvSpPr>
        <p:spPr>
          <a:xfrm>
            <a:off x="933717" y="2355321"/>
            <a:ext cx="1564934" cy="695460"/>
          </a:xfrm>
          <a:prstGeom prst="flowChartAlternateProces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Demande</a:t>
            </a:r>
            <a:endParaRPr lang="fr-FR" dirty="0"/>
          </a:p>
        </p:txBody>
      </p:sp>
      <p:sp>
        <p:nvSpPr>
          <p:cNvPr id="5" name="Organigramme : Alternative 4"/>
          <p:cNvSpPr/>
          <p:nvPr/>
        </p:nvSpPr>
        <p:spPr>
          <a:xfrm>
            <a:off x="167424" y="3384195"/>
            <a:ext cx="1532586" cy="695459"/>
          </a:xfrm>
          <a:prstGeom prst="flowChartAlternateProcess">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mtClean="0"/>
              <a:t>Evaluations</a:t>
            </a:r>
            <a:endParaRPr lang="fr-FR" dirty="0"/>
          </a:p>
        </p:txBody>
      </p:sp>
      <p:sp>
        <p:nvSpPr>
          <p:cNvPr id="6" name="Organigramme : Alternative 5"/>
          <p:cNvSpPr/>
          <p:nvPr/>
        </p:nvSpPr>
        <p:spPr>
          <a:xfrm>
            <a:off x="1824545" y="1332887"/>
            <a:ext cx="1822421" cy="695459"/>
          </a:xfrm>
          <a:prstGeom prst="flowChartAlternateProces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Verbalisation</a:t>
            </a:r>
            <a:endParaRPr lang="fr-FR" dirty="0"/>
          </a:p>
        </p:txBody>
      </p:sp>
      <p:sp>
        <p:nvSpPr>
          <p:cNvPr id="4" name="ZoneTexte 3"/>
          <p:cNvSpPr txBox="1"/>
          <p:nvPr/>
        </p:nvSpPr>
        <p:spPr>
          <a:xfrm>
            <a:off x="824247" y="4585448"/>
            <a:ext cx="10522040" cy="1154162"/>
          </a:xfrm>
          <a:prstGeom prst="rect">
            <a:avLst/>
          </a:prstGeom>
          <a:noFill/>
        </p:spPr>
        <p:txBody>
          <a:bodyPr wrap="square" rtlCol="0">
            <a:spAutoFit/>
          </a:bodyPr>
          <a:lstStyle/>
          <a:p>
            <a:endParaRPr lang="fr-FR" sz="2300" b="1" dirty="0" smtClean="0"/>
          </a:p>
          <a:p>
            <a:r>
              <a:rPr lang="fr-FR" sz="2300" dirty="0" smtClean="0"/>
              <a:t>Le mot « pratique » est un ensemble plus large que la seule production plastique : elle inclut le </a:t>
            </a:r>
            <a:r>
              <a:rPr lang="fr-FR" sz="2300" i="1" dirty="0" smtClean="0"/>
              <a:t>faire</a:t>
            </a:r>
            <a:r>
              <a:rPr lang="fr-FR" sz="2300" dirty="0" smtClean="0"/>
              <a:t> plasticien (action) et les </a:t>
            </a:r>
            <a:r>
              <a:rPr lang="fr-FR" sz="2300" i="1" dirty="0" smtClean="0"/>
              <a:t>questions</a:t>
            </a:r>
            <a:r>
              <a:rPr lang="fr-FR" sz="2300" dirty="0" smtClean="0"/>
              <a:t> qu’on se pose (réflexion).</a:t>
            </a:r>
            <a:endParaRPr lang="fr-FR" sz="2300" dirty="0"/>
          </a:p>
        </p:txBody>
      </p:sp>
    </p:spTree>
    <p:extLst>
      <p:ext uri="{BB962C8B-B14F-4D97-AF65-F5344CB8AC3E}">
        <p14:creationId xmlns:p14="http://schemas.microsoft.com/office/powerpoint/2010/main" val="105592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0" presetClass="path" presetSubtype="0" accel="50000" decel="50000" fill="hold" grpId="0" nodeType="clickEffect">
                                  <p:stCondLst>
                                    <p:cond delay="0"/>
                                  </p:stCondLst>
                                  <p:childTnLst>
                                    <p:animMotion origin="layout" path="M 1.04167E-6 1.11111E-6 C 0.00768 -0.0706 0.0194 -0.13727 0.04141 -0.13727 C 0.06719 -0.13727 0.07565 -0.0706 0.08398 1.11111E-6 C 0.09557 0.07847 0.10391 0.15717 0.13268 0.15717 C 0.15794 0.15717 0.16641 0.07847 0.17786 1.11111E-6 C 0.18333 -0.0706 0.19479 -0.13727 0.22031 -0.13727 C 0.24271 -0.13727 0.25404 -0.0706 0.26263 1.11111E-6 C 0.27083 0.07847 0.28242 0.15717 0.30807 0.15717 C 0.33333 0.15717 0.35312 1.11111E-6 0.35312 0.00046 C 0.36159 -0.0706 0.37018 -0.13727 0.39557 -0.13727 C 0.42096 -0.13727 0.42943 -0.0706 0.43789 1.11111E-6 C 0.44935 0.07847 0.45781 0.15717 0.4862 0.15717 C 0.51159 0.15717 0.52018 0.07847 0.52851 1.11111E-6 C 0.5401 -0.0706 0.54844 -0.13727 0.57383 -0.13727 C 0.59648 -0.13727 0.60781 -0.0706 0.61628 1.11111E-6 C 0.62474 0.07847 0.63607 0.15717 0.66159 0.15717 C 0.68685 0.15717 0.69557 0.07847 0.70729 1.11111E-6 " pathEditMode="relative" rAng="0" ptsTypes="AAAAAAAAAAAAAAAAA">
                                      <p:cBhvr>
                                        <p:cTn id="14" dur="10000" fill="hold"/>
                                        <p:tgtEl>
                                          <p:spTgt spid="6"/>
                                        </p:tgtEl>
                                        <p:attrNameLst>
                                          <p:attrName>ppt_x</p:attrName>
                                          <p:attrName>ppt_y</p:attrName>
                                        </p:attrNameLst>
                                      </p:cBhvr>
                                      <p:rCtr x="35365" y="995"/>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2.5E-6 -2.96296E-6 L 0.85404 -0.00162 " pathEditMode="relative" rAng="0" ptsTypes="AA">
                                      <p:cBhvr>
                                        <p:cTn id="22" dur="10000" fill="hold"/>
                                        <p:tgtEl>
                                          <p:spTgt spid="5"/>
                                        </p:tgtEl>
                                        <p:attrNameLst>
                                          <p:attrName>ppt_x</p:attrName>
                                          <p:attrName>ppt_y</p:attrName>
                                        </p:attrNameLst>
                                      </p:cBhvr>
                                      <p:rCtr x="42695"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5" grpId="1"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9561" y="337870"/>
            <a:ext cx="11438627" cy="769441"/>
          </a:xfrm>
          <a:prstGeom prst="rect">
            <a:avLst/>
          </a:prstGeom>
          <a:noFill/>
        </p:spPr>
        <p:txBody>
          <a:bodyPr wrap="square" rtlCol="0">
            <a:spAutoFit/>
          </a:bodyPr>
          <a:lstStyle/>
          <a:p>
            <a:r>
              <a:rPr lang="fr-FR" sz="3200" dirty="0">
                <a:latin typeface="Futura Medium" charset="0"/>
                <a:ea typeface="Futura Medium" charset="0"/>
                <a:cs typeface="Futura Medium" charset="0"/>
              </a:rPr>
              <a:t>5</a:t>
            </a:r>
            <a:r>
              <a:rPr lang="fr-FR" sz="3200" dirty="0" smtClean="0">
                <a:latin typeface="Futura Medium" charset="0"/>
                <a:ea typeface="Futura Medium" charset="0"/>
                <a:cs typeface="Futura Medium" charset="0"/>
              </a:rPr>
              <a:t>.    L’ÉVALUATION</a:t>
            </a:r>
            <a:endParaRPr lang="fr-FR" sz="1200" b="1" dirty="0">
              <a:solidFill>
                <a:srgbClr val="000000"/>
              </a:solidFill>
            </a:endParaRPr>
          </a:p>
          <a:p>
            <a:pPr algn="just"/>
            <a:endParaRPr lang="fr-FR" sz="1200" i="1" dirty="0" smtClean="0"/>
          </a:p>
        </p:txBody>
      </p:sp>
      <p:cxnSp>
        <p:nvCxnSpPr>
          <p:cNvPr id="4" name="Connecteur droit 3"/>
          <p:cNvCxnSpPr/>
          <p:nvPr/>
        </p:nvCxnSpPr>
        <p:spPr>
          <a:xfrm flipV="1">
            <a:off x="379562" y="1052423"/>
            <a:ext cx="11438627" cy="51758"/>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379562" y="1272576"/>
            <a:ext cx="11438626" cy="4401205"/>
          </a:xfrm>
          <a:prstGeom prst="rect">
            <a:avLst/>
          </a:prstGeom>
          <a:noFill/>
        </p:spPr>
        <p:txBody>
          <a:bodyPr wrap="square" rtlCol="0">
            <a:spAutoFit/>
          </a:bodyPr>
          <a:lstStyle/>
          <a:p>
            <a:pPr algn="just"/>
            <a:r>
              <a:rPr lang="fr-FR" sz="2000" dirty="0"/>
              <a:t>La dynamique de l’évaluation articule des dimensions diagnostiques, formatives, sommatives et certificatives. </a:t>
            </a:r>
            <a:r>
              <a:rPr lang="fr-FR" sz="2000" i="1" dirty="0"/>
              <a:t>« Cette articulation ne signifie pas pour autant que ces trois dimensions sont d’un égal volume. Ainsi en arts plastiques la dynamique de </a:t>
            </a:r>
            <a:r>
              <a:rPr lang="fr-FR" sz="2000" b="1" i="1" dirty="0"/>
              <a:t>l’évaluation formative est prépondérante</a:t>
            </a:r>
            <a:r>
              <a:rPr lang="fr-FR" sz="2000" i="1" dirty="0"/>
              <a:t>. Elle s’exerce </a:t>
            </a:r>
            <a:r>
              <a:rPr lang="fr-FR" sz="2000" b="1" i="1" dirty="0"/>
              <a:t>sur l’ensemble d’une séquence </a:t>
            </a:r>
            <a:r>
              <a:rPr lang="fr-FR" sz="2000" i="1" dirty="0"/>
              <a:t>et elle est une </a:t>
            </a:r>
            <a:r>
              <a:rPr lang="fr-FR" sz="2000" b="1" i="1" dirty="0"/>
              <a:t>préoccupation globale à l’échelle du cycle</a:t>
            </a:r>
            <a:r>
              <a:rPr lang="fr-FR" sz="2000" i="1" dirty="0"/>
              <a:t>. » </a:t>
            </a:r>
          </a:p>
          <a:p>
            <a:pPr algn="just"/>
            <a:endParaRPr lang="fr-FR" sz="2000" i="1" dirty="0"/>
          </a:p>
          <a:p>
            <a:r>
              <a:rPr lang="fr-FR" sz="2000" i="1" dirty="0"/>
              <a:t>«  L’évaluation formative est un </a:t>
            </a:r>
            <a:r>
              <a:rPr lang="fr-FR" sz="2000" b="1" i="1" dirty="0"/>
              <a:t>processus d’évaluation continue </a:t>
            </a:r>
            <a:r>
              <a:rPr lang="fr-FR" sz="2000" i="1" dirty="0"/>
              <a:t>ayant pour objet d’assurer la progression de chaque individu dans une démarche d’apprentissage, avec </a:t>
            </a:r>
            <a:r>
              <a:rPr lang="fr-FR" sz="2000" b="1" i="1" dirty="0"/>
              <a:t>l’intention de modifier la situation d’apprentissage ou le rythme de cette progression, pour apporter [s’il y a lieu], des améliorations ou des correctifs appropriés.</a:t>
            </a:r>
            <a:r>
              <a:rPr lang="fr-FR" sz="2000" i="1" dirty="0"/>
              <a:t> »    </a:t>
            </a:r>
          </a:p>
          <a:p>
            <a:pPr algn="r"/>
            <a:r>
              <a:rPr lang="fr-FR" sz="2000" i="1" dirty="0"/>
              <a:t>                                                                                                                                                                                                         </a:t>
            </a:r>
            <a:r>
              <a:rPr lang="fr-FR" sz="2000" dirty="0"/>
              <a:t>Gérard </a:t>
            </a:r>
            <a:r>
              <a:rPr lang="fr-FR" sz="2000" dirty="0" err="1"/>
              <a:t>Scallon</a:t>
            </a:r>
            <a:r>
              <a:rPr lang="fr-FR" sz="2000" dirty="0"/>
              <a:t>, </a:t>
            </a:r>
            <a:r>
              <a:rPr lang="fr-FR" sz="2000" i="1" dirty="0"/>
              <a:t>L’évaluation formative des apprentissages, </a:t>
            </a:r>
            <a:r>
              <a:rPr lang="fr-FR" sz="2000" dirty="0"/>
              <a:t>Tome 1 : La réflexion, Québec, P.U.L., 1998, p.155</a:t>
            </a:r>
          </a:p>
          <a:p>
            <a:endParaRPr lang="fr-FR" sz="2000" dirty="0"/>
          </a:p>
        </p:txBody>
      </p:sp>
    </p:spTree>
    <p:extLst>
      <p:ext uri="{BB962C8B-B14F-4D97-AF65-F5344CB8AC3E}">
        <p14:creationId xmlns:p14="http://schemas.microsoft.com/office/powerpoint/2010/main" val="20004541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53092" y="217170"/>
            <a:ext cx="11182350" cy="5878532"/>
          </a:xfrm>
          <a:prstGeom prst="rect">
            <a:avLst/>
          </a:prstGeom>
          <a:noFill/>
        </p:spPr>
        <p:txBody>
          <a:bodyPr wrap="square" rtlCol="0">
            <a:spAutoFit/>
          </a:bodyPr>
          <a:lstStyle/>
          <a:p>
            <a:r>
              <a:rPr lang="fr-FR" sz="3200" dirty="0">
                <a:latin typeface="Futura Medium" charset="0"/>
                <a:ea typeface="Futura Medium" charset="0"/>
                <a:cs typeface="Futura Medium" charset="0"/>
              </a:rPr>
              <a:t>6</a:t>
            </a:r>
            <a:r>
              <a:rPr lang="fr-FR" sz="3200" dirty="0" smtClean="0">
                <a:latin typeface="Futura Medium" charset="0"/>
                <a:ea typeface="Futura Medium" charset="0"/>
                <a:cs typeface="Futura Medium" charset="0"/>
              </a:rPr>
              <a:t>.    LA PENSÉE DIVERGENTE</a:t>
            </a:r>
          </a:p>
          <a:p>
            <a:endParaRPr lang="fr-FR" sz="2000" dirty="0" smtClean="0"/>
          </a:p>
          <a:p>
            <a:endParaRPr lang="fr-FR" sz="2400" i="1" dirty="0" smtClean="0">
              <a:latin typeface="Helvetica" charset="0"/>
              <a:ea typeface="Helvetica" charset="0"/>
              <a:cs typeface="Helvetica" charset="0"/>
            </a:endParaRPr>
          </a:p>
          <a:p>
            <a:r>
              <a:rPr lang="fr-FR" sz="2400" dirty="0" smtClean="0">
                <a:latin typeface="Helvetica" charset="0"/>
                <a:ea typeface="Helvetica" charset="0"/>
                <a:cs typeface="Helvetica" charset="0"/>
              </a:rPr>
              <a:t>La </a:t>
            </a:r>
            <a:r>
              <a:rPr lang="fr-FR" sz="2400" dirty="0">
                <a:latin typeface="Helvetica" charset="0"/>
                <a:ea typeface="Helvetica" charset="0"/>
                <a:cs typeface="Helvetica" charset="0"/>
              </a:rPr>
              <a:t>pratique artistique développe la démarche de projet, l’initiative et l’autonomie des élèves. Elle concourt à </a:t>
            </a:r>
            <a:r>
              <a:rPr lang="fr-FR" sz="2400" b="1" dirty="0">
                <a:latin typeface="Helvetica" charset="0"/>
                <a:ea typeface="Helvetica" charset="0"/>
                <a:cs typeface="Helvetica" charset="0"/>
              </a:rPr>
              <a:t>l’émergence de la pensée divergente</a:t>
            </a:r>
            <a:r>
              <a:rPr lang="fr-FR" sz="2400" dirty="0">
                <a:latin typeface="Helvetica" charset="0"/>
                <a:ea typeface="Helvetica" charset="0"/>
                <a:cs typeface="Helvetica" charset="0"/>
              </a:rPr>
              <a:t>, </a:t>
            </a:r>
            <a:r>
              <a:rPr lang="fr-FR" sz="2400" i="1" dirty="0">
                <a:latin typeface="Helvetica" charset="0"/>
                <a:ea typeface="Helvetica" charset="0"/>
                <a:cs typeface="Helvetica" charset="0"/>
              </a:rPr>
              <a:t>" […] condition de la </a:t>
            </a:r>
            <a:r>
              <a:rPr lang="fr-FR" sz="2400" b="1" i="1" dirty="0">
                <a:latin typeface="Helvetica" charset="0"/>
                <a:ea typeface="Helvetica" charset="0"/>
                <a:cs typeface="Helvetica" charset="0"/>
              </a:rPr>
              <a:t>créativité</a:t>
            </a:r>
            <a:r>
              <a:rPr lang="fr-FR" sz="2400" i="1" dirty="0">
                <a:latin typeface="Helvetica" charset="0"/>
                <a:ea typeface="Helvetica" charset="0"/>
                <a:cs typeface="Helvetica" charset="0"/>
              </a:rPr>
              <a:t>, de la </a:t>
            </a:r>
            <a:r>
              <a:rPr lang="fr-FR" sz="2400" b="1" i="1" dirty="0">
                <a:latin typeface="Helvetica" charset="0"/>
                <a:ea typeface="Helvetica" charset="0"/>
                <a:cs typeface="Helvetica" charset="0"/>
              </a:rPr>
              <a:t>liberté de pensée et d’agir</a:t>
            </a:r>
            <a:r>
              <a:rPr lang="fr-FR" sz="2400" i="1" dirty="0">
                <a:latin typeface="Helvetica" charset="0"/>
                <a:ea typeface="Helvetica" charset="0"/>
                <a:cs typeface="Helvetica" charset="0"/>
              </a:rPr>
              <a:t>, de l’exercice du </a:t>
            </a:r>
            <a:r>
              <a:rPr lang="fr-FR" sz="2400" b="1" i="1" dirty="0">
                <a:latin typeface="Helvetica" charset="0"/>
                <a:ea typeface="Helvetica" charset="0"/>
                <a:cs typeface="Helvetica" charset="0"/>
              </a:rPr>
              <a:t>jugement critique </a:t>
            </a:r>
            <a:r>
              <a:rPr lang="fr-FR" sz="2400" i="1" dirty="0">
                <a:latin typeface="Helvetica" charset="0"/>
                <a:ea typeface="Helvetica" charset="0"/>
                <a:cs typeface="Helvetica" charset="0"/>
              </a:rPr>
              <a:t>et de </a:t>
            </a:r>
            <a:r>
              <a:rPr lang="fr-FR" sz="2400" b="1" i="1" dirty="0">
                <a:latin typeface="Helvetica" charset="0"/>
                <a:ea typeface="Helvetica" charset="0"/>
                <a:cs typeface="Helvetica" charset="0"/>
              </a:rPr>
              <a:t>l’ouverture d’esprit</a:t>
            </a:r>
            <a:r>
              <a:rPr lang="fr-FR" sz="2400" i="1" dirty="0">
                <a:latin typeface="Helvetica" charset="0"/>
                <a:ea typeface="Helvetica" charset="0"/>
                <a:cs typeface="Helvetica" charset="0"/>
              </a:rPr>
              <a:t>. Plus intuitive, induisant la capacité à chercher, à s’étonner, elle intègre l’errance, la possibilité de prendre des chemins de traverse ou de commettre des erreurs [...] ." </a:t>
            </a:r>
            <a:endParaRPr lang="fr-FR" sz="2400" i="1" dirty="0" smtClean="0">
              <a:latin typeface="Helvetica" charset="0"/>
              <a:ea typeface="Helvetica" charset="0"/>
              <a:cs typeface="Helvetica" charset="0"/>
            </a:endParaRPr>
          </a:p>
          <a:p>
            <a:r>
              <a:rPr lang="fr-FR" sz="2400" dirty="0">
                <a:latin typeface="Helvetica" charset="0"/>
                <a:ea typeface="Helvetica" charset="0"/>
                <a:cs typeface="Helvetica" charset="0"/>
              </a:rPr>
              <a:t>	</a:t>
            </a:r>
            <a:endParaRPr lang="fr-FR" sz="2400" dirty="0" smtClean="0">
              <a:latin typeface="Helvetica" charset="0"/>
              <a:ea typeface="Helvetica" charset="0"/>
              <a:cs typeface="Helvetica" charset="0"/>
            </a:endParaRPr>
          </a:p>
          <a:p>
            <a:r>
              <a:rPr lang="fr-FR" sz="2400" dirty="0" smtClean="0">
                <a:latin typeface="Helvetica" charset="0"/>
                <a:ea typeface="Helvetica" charset="0"/>
                <a:cs typeface="Helvetica" charset="0"/>
              </a:rPr>
              <a:t>Face au problème artistique, le professeur d’arts plastiques n’attend pas des élèves une réponse unique. Au contraire, il les amène dans une démarche exploratoire à créer des productions personnelles et différentes </a:t>
            </a:r>
            <a:r>
              <a:rPr lang="fr-FR" sz="2400" b="1" dirty="0" smtClean="0">
                <a:latin typeface="Helvetica" charset="0"/>
                <a:ea typeface="Helvetica" charset="0"/>
                <a:cs typeface="Helvetica" charset="0"/>
              </a:rPr>
              <a:t>concourant à la prise en compte et à la valorisation de leur diversité</a:t>
            </a:r>
            <a:r>
              <a:rPr lang="fr-FR" sz="2400" dirty="0" smtClean="0">
                <a:latin typeface="Helvetica" charset="0"/>
                <a:ea typeface="Helvetica" charset="0"/>
                <a:cs typeface="Helvetica" charset="0"/>
              </a:rPr>
              <a:t>.</a:t>
            </a:r>
          </a:p>
          <a:p>
            <a:endParaRPr lang="fr-FR" sz="1200" i="1" u="sng" dirty="0">
              <a:latin typeface="Helvetica" charset="0"/>
              <a:ea typeface="Helvetica" charset="0"/>
              <a:cs typeface="Helvetica" charset="0"/>
              <a:hlinkClick r:id="rId2"/>
            </a:endParaRPr>
          </a:p>
          <a:p>
            <a:r>
              <a:rPr lang="fr-FR" sz="1200" i="1" u="sng" dirty="0" smtClean="0">
                <a:latin typeface="Helvetica" charset="0"/>
                <a:ea typeface="Helvetica" charset="0"/>
                <a:cs typeface="Helvetica" charset="0"/>
                <a:hlinkClick r:id="rId2"/>
              </a:rPr>
              <a:t>Les </a:t>
            </a:r>
            <a:r>
              <a:rPr lang="fr-FR" sz="1200" i="1" u="sng" dirty="0">
                <a:latin typeface="Helvetica" charset="0"/>
                <a:ea typeface="Helvetica" charset="0"/>
                <a:cs typeface="Helvetica" charset="0"/>
                <a:hlinkClick r:id="rId2"/>
              </a:rPr>
              <a:t>enseignements et l’éducation artistiques – Une éducation de la sensibilité par la sensibilité, Ressources d’accompagnement cycle 2 et 3,</a:t>
            </a:r>
            <a:r>
              <a:rPr lang="fr-FR" sz="1200" u="sng" dirty="0">
                <a:latin typeface="Helvetica" charset="0"/>
                <a:ea typeface="Helvetica" charset="0"/>
                <a:cs typeface="Helvetica" charset="0"/>
                <a:hlinkClick r:id="rId2"/>
              </a:rPr>
              <a:t> eduscol.education.fr/ressources-2016, mars </a:t>
            </a:r>
            <a:r>
              <a:rPr lang="fr-FR" sz="1200" u="sng" dirty="0" smtClean="0">
                <a:latin typeface="Helvetica" charset="0"/>
                <a:ea typeface="Helvetica" charset="0"/>
                <a:cs typeface="Helvetica" charset="0"/>
                <a:hlinkClick r:id="rId2"/>
              </a:rPr>
              <a:t>2016</a:t>
            </a:r>
            <a:endParaRPr lang="fr-FR" sz="1200" dirty="0">
              <a:latin typeface="Helvetica" charset="0"/>
              <a:ea typeface="Helvetica" charset="0"/>
              <a:cs typeface="Helvetica" charset="0"/>
            </a:endParaRPr>
          </a:p>
        </p:txBody>
      </p:sp>
      <p:cxnSp>
        <p:nvCxnSpPr>
          <p:cNvPr id="4" name="Connecteur droit 3"/>
          <p:cNvCxnSpPr/>
          <p:nvPr/>
        </p:nvCxnSpPr>
        <p:spPr>
          <a:xfrm flipV="1">
            <a:off x="621102" y="983411"/>
            <a:ext cx="11214340" cy="3450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91765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8977" y="1756130"/>
            <a:ext cx="11770242" cy="1887950"/>
          </a:xfrm>
        </p:spPr>
        <p:txBody>
          <a:bodyPr>
            <a:normAutofit/>
          </a:bodyPr>
          <a:lstStyle/>
          <a:p>
            <a:r>
              <a:rPr lang="fr-FR" dirty="0" smtClean="0"/>
              <a:t>LES CONCOURS POUR DEVENIR ENSEIGNANTS D’ARTS PLASTIQUES</a:t>
            </a:r>
            <a:endParaRPr lang="fr-FR" dirty="0"/>
          </a:p>
        </p:txBody>
      </p:sp>
      <p:sp>
        <p:nvSpPr>
          <p:cNvPr id="3" name="Espace réservé du texte 2"/>
          <p:cNvSpPr>
            <a:spLocks noGrp="1"/>
          </p:cNvSpPr>
          <p:nvPr>
            <p:ph type="body" idx="1"/>
          </p:nvPr>
        </p:nvSpPr>
        <p:spPr/>
        <p:txBody>
          <a:bodyPr>
            <a:normAutofit/>
          </a:bodyPr>
          <a:lstStyle/>
          <a:p>
            <a:r>
              <a:rPr lang="fr-FR" sz="2400" dirty="0" smtClean="0"/>
              <a:t>Des concours nationaux très sélectifs</a:t>
            </a:r>
            <a:endParaRPr lang="fr-FR" sz="2400" dirty="0"/>
          </a:p>
        </p:txBody>
      </p:sp>
    </p:spTree>
    <p:extLst>
      <p:ext uri="{BB962C8B-B14F-4D97-AF65-F5344CB8AC3E}">
        <p14:creationId xmlns:p14="http://schemas.microsoft.com/office/powerpoint/2010/main" val="596198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DEUX CONCOURS externes POUR DEVENIR ENSEIGNANT</a:t>
            </a:r>
            <a:br>
              <a:rPr lang="fr-FR" dirty="0" smtClean="0"/>
            </a:br>
            <a:endParaRPr lang="fr-FR" dirty="0"/>
          </a:p>
        </p:txBody>
      </p:sp>
      <p:sp>
        <p:nvSpPr>
          <p:cNvPr id="3" name="Espace réservé du contenu 2"/>
          <p:cNvSpPr>
            <a:spLocks noGrp="1"/>
          </p:cNvSpPr>
          <p:nvPr>
            <p:ph sz="half" idx="1"/>
          </p:nvPr>
        </p:nvSpPr>
        <p:spPr>
          <a:xfrm>
            <a:off x="243840" y="2014500"/>
            <a:ext cx="5850530" cy="4102841"/>
          </a:xfrm>
        </p:spPr>
        <p:txBody>
          <a:bodyPr>
            <a:normAutofit fontScale="70000" lnSpcReduction="20000"/>
          </a:bodyPr>
          <a:lstStyle/>
          <a:p>
            <a:r>
              <a:rPr lang="fr-FR" sz="2100" dirty="0" smtClean="0">
                <a:solidFill>
                  <a:srgbClr val="C00000"/>
                </a:solidFill>
              </a:rPr>
              <a:t>Le </a:t>
            </a:r>
            <a:r>
              <a:rPr lang="fr-FR" sz="2100" b="1" dirty="0" smtClean="0">
                <a:solidFill>
                  <a:srgbClr val="C00000"/>
                </a:solidFill>
              </a:rPr>
              <a:t>CAPES externe</a:t>
            </a:r>
            <a:r>
              <a:rPr lang="fr-FR" sz="2100" dirty="0" smtClean="0">
                <a:solidFill>
                  <a:srgbClr val="C00000"/>
                </a:solidFill>
              </a:rPr>
              <a:t> d’arts plastiques dans l’enseignement public / </a:t>
            </a:r>
            <a:r>
              <a:rPr lang="fr-FR" sz="2100" b="1" dirty="0" smtClean="0">
                <a:solidFill>
                  <a:srgbClr val="C00000"/>
                </a:solidFill>
              </a:rPr>
              <a:t>CAFEP-CAPES </a:t>
            </a:r>
            <a:r>
              <a:rPr lang="fr-FR" sz="2100" dirty="0" smtClean="0">
                <a:solidFill>
                  <a:srgbClr val="C00000"/>
                </a:solidFill>
              </a:rPr>
              <a:t>dans l’enseignement privé</a:t>
            </a:r>
          </a:p>
          <a:p>
            <a:pPr marL="0" indent="0">
              <a:buNone/>
            </a:pPr>
            <a:r>
              <a:rPr lang="fr-FR" dirty="0"/>
              <a:t>Certificat d’Aptitude au Professorat de l’Enseignement du Second </a:t>
            </a:r>
            <a:r>
              <a:rPr lang="fr-FR" dirty="0" smtClean="0"/>
              <a:t>degré</a:t>
            </a:r>
          </a:p>
          <a:p>
            <a:r>
              <a:rPr lang="fr-FR" dirty="0" smtClean="0"/>
              <a:t>Niveau requis Bac + 5 / Master II</a:t>
            </a:r>
          </a:p>
          <a:p>
            <a:r>
              <a:rPr lang="fr-FR" b="1" dirty="0" smtClean="0"/>
              <a:t>Préparation au concours du CAPES en M1 ou M2 </a:t>
            </a:r>
            <a:r>
              <a:rPr lang="fr-FR" dirty="0" smtClean="0"/>
              <a:t>arts plastiques </a:t>
            </a:r>
            <a:r>
              <a:rPr lang="fr-FR" b="1" dirty="0" smtClean="0"/>
              <a:t>à </a:t>
            </a:r>
            <a:r>
              <a:rPr lang="fr-FR" b="1" dirty="0" smtClean="0"/>
              <a:t>l’INSPE</a:t>
            </a:r>
            <a:r>
              <a:rPr lang="fr-FR" dirty="0" smtClean="0"/>
              <a:t> – Institut National Supérieur du Professorat et de l’Education</a:t>
            </a:r>
            <a:endParaRPr lang="fr-FR" dirty="0" smtClean="0"/>
          </a:p>
          <a:p>
            <a:r>
              <a:rPr lang="fr-FR" b="1" dirty="0" smtClean="0"/>
              <a:t>115 public et 16 privé </a:t>
            </a:r>
            <a:r>
              <a:rPr lang="fr-FR" b="1" dirty="0" smtClean="0"/>
              <a:t>postes </a:t>
            </a:r>
            <a:r>
              <a:rPr lang="fr-FR" dirty="0" smtClean="0"/>
              <a:t>offerts</a:t>
            </a:r>
            <a:r>
              <a:rPr lang="fr-FR" b="1" dirty="0" smtClean="0"/>
              <a:t> </a:t>
            </a:r>
            <a:r>
              <a:rPr lang="fr-FR" dirty="0" smtClean="0"/>
              <a:t>en </a:t>
            </a:r>
            <a:r>
              <a:rPr lang="fr-FR" dirty="0" smtClean="0"/>
              <a:t>2021 </a:t>
            </a:r>
            <a:r>
              <a:rPr lang="fr-FR" dirty="0" smtClean="0"/>
              <a:t>en France</a:t>
            </a:r>
          </a:p>
          <a:p>
            <a:r>
              <a:rPr lang="fr-FR" dirty="0" smtClean="0"/>
              <a:t>Taux de réussite </a:t>
            </a:r>
            <a:r>
              <a:rPr lang="fr-FR" dirty="0"/>
              <a:t>au </a:t>
            </a:r>
            <a:r>
              <a:rPr lang="fr-FR" dirty="0" smtClean="0"/>
              <a:t>concours : </a:t>
            </a:r>
            <a:r>
              <a:rPr lang="fr-FR" b="1" dirty="0" smtClean="0"/>
              <a:t>16,62 </a:t>
            </a:r>
            <a:r>
              <a:rPr lang="fr-FR" b="1" dirty="0" smtClean="0"/>
              <a:t>% public et </a:t>
            </a:r>
            <a:r>
              <a:rPr lang="fr-FR" b="1" dirty="0" smtClean="0"/>
              <a:t>12,7 </a:t>
            </a:r>
            <a:r>
              <a:rPr lang="fr-FR" b="1" dirty="0" smtClean="0"/>
              <a:t>% priv</a:t>
            </a:r>
            <a:r>
              <a:rPr lang="fr-FR" b="1" dirty="0"/>
              <a:t>é</a:t>
            </a:r>
            <a:r>
              <a:rPr lang="fr-FR" dirty="0" smtClean="0"/>
              <a:t> à la session </a:t>
            </a:r>
            <a:r>
              <a:rPr lang="fr-FR" dirty="0" smtClean="0"/>
              <a:t>2020</a:t>
            </a:r>
            <a:endParaRPr lang="fr-FR" dirty="0" smtClean="0"/>
          </a:p>
          <a:p>
            <a:r>
              <a:rPr lang="fr-FR" b="1" dirty="0"/>
              <a:t>1 </a:t>
            </a:r>
            <a:r>
              <a:rPr lang="fr-FR" b="1" dirty="0" smtClean="0"/>
              <a:t>450 € </a:t>
            </a:r>
            <a:r>
              <a:rPr lang="fr-FR" dirty="0" smtClean="0"/>
              <a:t>salaire net échelon 1, 18 heures devant élèves par semaine, 18 classes</a:t>
            </a:r>
          </a:p>
          <a:p>
            <a:pPr marL="0" indent="0">
              <a:buNone/>
            </a:pPr>
            <a:endParaRPr lang="fr-FR" dirty="0"/>
          </a:p>
          <a:p>
            <a:pPr marL="0" indent="0">
              <a:buNone/>
            </a:pPr>
            <a:endParaRPr lang="fr-FR" dirty="0"/>
          </a:p>
          <a:p>
            <a:endParaRPr lang="fr-FR" dirty="0"/>
          </a:p>
          <a:p>
            <a:endParaRPr lang="fr-FR" dirty="0"/>
          </a:p>
        </p:txBody>
      </p:sp>
      <p:sp>
        <p:nvSpPr>
          <p:cNvPr id="4" name="Espace réservé du contenu 3"/>
          <p:cNvSpPr>
            <a:spLocks noGrp="1"/>
          </p:cNvSpPr>
          <p:nvPr>
            <p:ph sz="half" idx="2"/>
          </p:nvPr>
        </p:nvSpPr>
        <p:spPr>
          <a:xfrm>
            <a:off x="6413770" y="2014500"/>
            <a:ext cx="5778229" cy="3441520"/>
          </a:xfrm>
        </p:spPr>
        <p:txBody>
          <a:bodyPr>
            <a:normAutofit fontScale="70000" lnSpcReduction="20000"/>
          </a:bodyPr>
          <a:lstStyle/>
          <a:p>
            <a:r>
              <a:rPr lang="fr-FR" dirty="0" smtClean="0">
                <a:solidFill>
                  <a:srgbClr val="C00000"/>
                </a:solidFill>
              </a:rPr>
              <a:t>L’</a:t>
            </a:r>
            <a:r>
              <a:rPr lang="fr-FR" b="1" dirty="0" smtClean="0">
                <a:solidFill>
                  <a:srgbClr val="C00000"/>
                </a:solidFill>
              </a:rPr>
              <a:t>agrégation externe</a:t>
            </a:r>
            <a:r>
              <a:rPr lang="fr-FR" dirty="0" smtClean="0">
                <a:solidFill>
                  <a:srgbClr val="C00000"/>
                </a:solidFill>
              </a:rPr>
              <a:t> d’arts plastiques dans l’enseignement public</a:t>
            </a:r>
          </a:p>
          <a:p>
            <a:r>
              <a:rPr lang="fr-FR" dirty="0"/>
              <a:t>Niveau requis Bac + </a:t>
            </a:r>
            <a:r>
              <a:rPr lang="fr-FR" dirty="0" smtClean="0"/>
              <a:t>5 / Master II</a:t>
            </a:r>
            <a:endParaRPr lang="fr-FR" dirty="0"/>
          </a:p>
          <a:p>
            <a:r>
              <a:rPr lang="fr-FR" b="1" dirty="0" smtClean="0"/>
              <a:t>Après l’obtention d’un Master II préparation </a:t>
            </a:r>
            <a:r>
              <a:rPr lang="fr-FR" b="1" dirty="0"/>
              <a:t>au concours </a:t>
            </a:r>
            <a:r>
              <a:rPr lang="fr-FR" b="1" dirty="0" smtClean="0"/>
              <a:t>de l’agrégation</a:t>
            </a:r>
            <a:r>
              <a:rPr lang="fr-FR" dirty="0" smtClean="0"/>
              <a:t> </a:t>
            </a:r>
            <a:r>
              <a:rPr lang="fr-FR" b="1" dirty="0"/>
              <a:t>à</a:t>
            </a:r>
            <a:r>
              <a:rPr lang="fr-FR" b="1" dirty="0" smtClean="0"/>
              <a:t> </a:t>
            </a:r>
            <a:r>
              <a:rPr lang="fr-FR" b="1" dirty="0" smtClean="0"/>
              <a:t>l’INSPE</a:t>
            </a:r>
            <a:r>
              <a:rPr lang="fr-FR" dirty="0" smtClean="0"/>
              <a:t> </a:t>
            </a:r>
            <a:r>
              <a:rPr lang="fr-FR" dirty="0"/>
              <a:t>– Institut National Supérieur du Professorat et de </a:t>
            </a:r>
            <a:r>
              <a:rPr lang="fr-FR" dirty="0" smtClean="0"/>
              <a:t>l’Education</a:t>
            </a:r>
            <a:endParaRPr lang="fr-FR" dirty="0" smtClean="0"/>
          </a:p>
          <a:p>
            <a:r>
              <a:rPr lang="fr-FR" b="1" dirty="0" smtClean="0"/>
              <a:t>20 </a:t>
            </a:r>
            <a:r>
              <a:rPr lang="fr-FR" b="1" dirty="0" smtClean="0"/>
              <a:t>postes </a:t>
            </a:r>
            <a:r>
              <a:rPr lang="fr-FR" dirty="0" smtClean="0"/>
              <a:t>offerts en </a:t>
            </a:r>
            <a:r>
              <a:rPr lang="fr-FR" dirty="0" smtClean="0"/>
              <a:t>2020 </a:t>
            </a:r>
            <a:r>
              <a:rPr lang="fr-FR" dirty="0" smtClean="0"/>
              <a:t>en France</a:t>
            </a:r>
          </a:p>
          <a:p>
            <a:r>
              <a:rPr lang="fr-FR" dirty="0" smtClean="0"/>
              <a:t>Taux de réussite </a:t>
            </a:r>
            <a:r>
              <a:rPr lang="fr-FR" dirty="0"/>
              <a:t>au concours : </a:t>
            </a:r>
            <a:r>
              <a:rPr lang="fr-FR" b="1" dirty="0" smtClean="0"/>
              <a:t>7</a:t>
            </a:r>
            <a:r>
              <a:rPr lang="fr-FR" b="1" dirty="0" smtClean="0"/>
              <a:t>,14 </a:t>
            </a:r>
            <a:r>
              <a:rPr lang="fr-FR" b="1" dirty="0" smtClean="0"/>
              <a:t>%</a:t>
            </a:r>
            <a:r>
              <a:rPr lang="fr-FR" dirty="0" smtClean="0"/>
              <a:t> </a:t>
            </a:r>
            <a:r>
              <a:rPr lang="fr-FR" dirty="0"/>
              <a:t> </a:t>
            </a:r>
            <a:r>
              <a:rPr lang="fr-FR" dirty="0" smtClean="0"/>
              <a:t>à </a:t>
            </a:r>
            <a:r>
              <a:rPr lang="fr-FR" dirty="0"/>
              <a:t>la session </a:t>
            </a:r>
            <a:r>
              <a:rPr lang="fr-FR" dirty="0" smtClean="0"/>
              <a:t>2020</a:t>
            </a:r>
            <a:endParaRPr lang="fr-FR" dirty="0" smtClean="0"/>
          </a:p>
          <a:p>
            <a:r>
              <a:rPr lang="fr-FR" b="1" dirty="0" smtClean="0"/>
              <a:t>1 </a:t>
            </a:r>
            <a:r>
              <a:rPr lang="fr-FR" b="1" dirty="0" smtClean="0"/>
              <a:t>670 </a:t>
            </a:r>
            <a:r>
              <a:rPr lang="fr-FR" b="1" dirty="0" smtClean="0"/>
              <a:t>€ </a:t>
            </a:r>
            <a:r>
              <a:rPr lang="fr-FR" dirty="0" smtClean="0"/>
              <a:t>salaire net échelon 1, 15 heures devant élèves par semaine, 15 classes</a:t>
            </a:r>
            <a:endParaRPr lang="fr-FR" dirty="0"/>
          </a:p>
          <a:p>
            <a:endParaRPr lang="fr-FR" dirty="0" smtClean="0"/>
          </a:p>
          <a:p>
            <a:pPr marL="0" indent="0">
              <a:buNone/>
            </a:pPr>
            <a:endParaRPr lang="fr-FR" dirty="0"/>
          </a:p>
        </p:txBody>
      </p:sp>
    </p:spTree>
    <p:extLst>
      <p:ext uri="{BB962C8B-B14F-4D97-AF65-F5344CB8AC3E}">
        <p14:creationId xmlns:p14="http://schemas.microsoft.com/office/powerpoint/2010/main" val="228161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CAPES D’arts plastiques EXTERNE</a:t>
            </a:r>
            <a:br>
              <a:rPr lang="fr-FR" dirty="0" smtClean="0"/>
            </a:br>
            <a:endParaRPr lang="fr-FR" dirty="0"/>
          </a:p>
        </p:txBody>
      </p:sp>
      <p:sp>
        <p:nvSpPr>
          <p:cNvPr id="3" name="Espace réservé du contenu 2"/>
          <p:cNvSpPr>
            <a:spLocks noGrp="1"/>
          </p:cNvSpPr>
          <p:nvPr>
            <p:ph sz="half" idx="1"/>
          </p:nvPr>
        </p:nvSpPr>
        <p:spPr>
          <a:xfrm>
            <a:off x="1447332" y="2010880"/>
            <a:ext cx="4645152" cy="4113473"/>
          </a:xfrm>
        </p:spPr>
        <p:txBody>
          <a:bodyPr>
            <a:normAutofit fontScale="55000" lnSpcReduction="20000"/>
          </a:bodyPr>
          <a:lstStyle/>
          <a:p>
            <a:pPr marL="0" indent="0">
              <a:buNone/>
            </a:pPr>
            <a:r>
              <a:rPr lang="fr-FR" sz="2200" dirty="0"/>
              <a:t>Les épreuves sont notées de 0 à 20. Pour toutes les épreuves, la note zéro est éliminatoire.</a:t>
            </a:r>
          </a:p>
          <a:p>
            <a:r>
              <a:rPr lang="fr-FR" sz="2200" b="1" dirty="0" smtClean="0"/>
              <a:t>Epreuves d’admissibilité : écrit et pratique</a:t>
            </a:r>
          </a:p>
          <a:p>
            <a:pPr lvl="1">
              <a:buFont typeface="Courier New" panose="02070309020205020404" pitchFamily="49" charset="0"/>
              <a:buChar char="o"/>
            </a:pPr>
            <a:r>
              <a:rPr lang="fr-FR" sz="2200" b="1" dirty="0" smtClean="0"/>
              <a:t>Épreuve </a:t>
            </a:r>
            <a:r>
              <a:rPr lang="fr-FR" sz="2200" b="1" dirty="0"/>
              <a:t>de culture artistique et </a:t>
            </a:r>
            <a:r>
              <a:rPr lang="fr-FR" sz="2200" b="1" dirty="0" smtClean="0"/>
              <a:t>plastique - </a:t>
            </a:r>
            <a:r>
              <a:rPr lang="fr-FR" sz="2200" dirty="0" smtClean="0"/>
              <a:t>Durée</a:t>
            </a:r>
            <a:r>
              <a:rPr lang="fr-FR" sz="2200" dirty="0"/>
              <a:t> : 6 </a:t>
            </a:r>
            <a:r>
              <a:rPr lang="fr-FR" sz="2200" dirty="0" smtClean="0"/>
              <a:t>heures, coefficient 1, le </a:t>
            </a:r>
            <a:r>
              <a:rPr lang="fr-FR" sz="2200" dirty="0"/>
              <a:t>programme de cette épreuve porte sur les problématiques, questions, questionnements plastiques et artistiques induits par les programmes d'arts plastiques des cycles 3 et 4 et du lycée</a:t>
            </a:r>
            <a:r>
              <a:rPr lang="fr-FR" sz="2200" dirty="0" smtClean="0"/>
              <a:t>.</a:t>
            </a:r>
          </a:p>
          <a:p>
            <a:pPr lvl="1">
              <a:buFont typeface="Courier New" panose="02070309020205020404" pitchFamily="49" charset="0"/>
              <a:buChar char="o"/>
            </a:pPr>
            <a:r>
              <a:rPr lang="fr-FR" sz="2200" b="1" dirty="0"/>
              <a:t>Épreuve de pratique plastique accompagnée d'une note </a:t>
            </a:r>
            <a:r>
              <a:rPr lang="fr-FR" sz="2200" b="1" dirty="0" smtClean="0"/>
              <a:t>d'intention, </a:t>
            </a:r>
            <a:r>
              <a:rPr lang="fr-FR" sz="2200" dirty="0"/>
              <a:t>d</a:t>
            </a:r>
            <a:r>
              <a:rPr lang="fr-FR" sz="2200" dirty="0" smtClean="0"/>
              <a:t>urée</a:t>
            </a:r>
            <a:r>
              <a:rPr lang="fr-FR" sz="2200" dirty="0"/>
              <a:t> : 8 </a:t>
            </a:r>
            <a:r>
              <a:rPr lang="fr-FR" sz="2200" dirty="0" smtClean="0"/>
              <a:t>heures, coefficient 1, production bidimensionnelle impérativement au format grand aigle accompagné d’une note d’intention.</a:t>
            </a:r>
            <a:endParaRPr lang="fr-FR" sz="2200" dirty="0"/>
          </a:p>
          <a:p>
            <a:pPr lvl="1">
              <a:buFont typeface="Courier New" panose="02070309020205020404" pitchFamily="49" charset="0"/>
              <a:buChar char="o"/>
            </a:pPr>
            <a:endParaRPr lang="fr-FR" dirty="0" smtClean="0"/>
          </a:p>
          <a:p>
            <a:pPr marL="457210" lvl="1" indent="0">
              <a:buNone/>
            </a:pPr>
            <a:endParaRPr lang="fr-FR" dirty="0" smtClean="0"/>
          </a:p>
          <a:p>
            <a:endParaRPr lang="fr-FR" dirty="0"/>
          </a:p>
          <a:p>
            <a:endParaRPr lang="fr-FR" dirty="0"/>
          </a:p>
        </p:txBody>
      </p:sp>
      <p:sp>
        <p:nvSpPr>
          <p:cNvPr id="4" name="Espace réservé du contenu 3"/>
          <p:cNvSpPr>
            <a:spLocks noGrp="1"/>
          </p:cNvSpPr>
          <p:nvPr>
            <p:ph sz="half" idx="2"/>
          </p:nvPr>
        </p:nvSpPr>
        <p:spPr>
          <a:xfrm>
            <a:off x="6413771" y="2017343"/>
            <a:ext cx="4645152" cy="4107010"/>
          </a:xfrm>
        </p:spPr>
        <p:txBody>
          <a:bodyPr>
            <a:normAutofit fontScale="55000" lnSpcReduction="20000"/>
          </a:bodyPr>
          <a:lstStyle/>
          <a:p>
            <a:pPr marL="0" indent="0">
              <a:buNone/>
            </a:pPr>
            <a:r>
              <a:rPr lang="fr-FR" sz="2200" dirty="0"/>
              <a:t>Les épreuves sont notées de 0 à 20. Pour toutes les épreuves, la note zéro est éliminatoire.</a:t>
            </a:r>
          </a:p>
          <a:p>
            <a:r>
              <a:rPr lang="fr-FR" sz="2200" b="1" dirty="0" smtClean="0"/>
              <a:t>Epreuves d’admission : orale et pratique</a:t>
            </a:r>
          </a:p>
          <a:p>
            <a:pPr lvl="1">
              <a:buFont typeface="Courier New" panose="02070309020205020404" pitchFamily="49" charset="0"/>
              <a:buChar char="o"/>
            </a:pPr>
            <a:r>
              <a:rPr lang="fr-FR" sz="2200" b="1" dirty="0"/>
              <a:t>Épreuve de mise en situation </a:t>
            </a:r>
            <a:r>
              <a:rPr lang="fr-FR" sz="2200" b="1" dirty="0" smtClean="0"/>
              <a:t>professionnelle, </a:t>
            </a:r>
            <a:r>
              <a:rPr lang="fr-FR" sz="2200" dirty="0"/>
              <a:t>d</a:t>
            </a:r>
            <a:r>
              <a:rPr lang="fr-FR" sz="2200" dirty="0" smtClean="0"/>
              <a:t>urée </a:t>
            </a:r>
            <a:r>
              <a:rPr lang="fr-FR" sz="2200" dirty="0"/>
              <a:t>de la préparation : 3 </a:t>
            </a:r>
            <a:r>
              <a:rPr lang="fr-FR" sz="2200" dirty="0" smtClean="0"/>
              <a:t>heures, durée </a:t>
            </a:r>
            <a:r>
              <a:rPr lang="fr-FR" sz="2200" dirty="0"/>
              <a:t>totale de l’épreuve :  1 heure (exposé : 30 minutes, entretien : 30 </a:t>
            </a:r>
            <a:r>
              <a:rPr lang="fr-FR" sz="2200" dirty="0" smtClean="0"/>
              <a:t>minutes), coefficient 2, en lien avec un domaine artistique au choix </a:t>
            </a:r>
            <a:r>
              <a:rPr lang="fr-FR" sz="2200" dirty="0"/>
              <a:t>du candidat </a:t>
            </a:r>
            <a:r>
              <a:rPr lang="fr-FR" sz="2200" dirty="0" smtClean="0"/>
              <a:t>(</a:t>
            </a:r>
            <a:r>
              <a:rPr lang="fr-FR" sz="2200" dirty="0"/>
              <a:t>architecture-paysage, arts appliqués-design, cinéma-art vidéo, photographie, danse, théâtre, arts numériques</a:t>
            </a:r>
            <a:r>
              <a:rPr lang="fr-FR" sz="2200" dirty="0" smtClean="0"/>
              <a:t>).</a:t>
            </a:r>
          </a:p>
          <a:p>
            <a:pPr lvl="1"/>
            <a:r>
              <a:rPr lang="fr-FR" sz="2200" b="1" dirty="0"/>
              <a:t>Épreuve à partir d’un dossier : réalisation d’un projet de type </a:t>
            </a:r>
            <a:r>
              <a:rPr lang="fr-FR" sz="2200" b="1" dirty="0" smtClean="0"/>
              <a:t>artistique, </a:t>
            </a:r>
            <a:r>
              <a:rPr lang="fr-FR" sz="2200" dirty="0" smtClean="0"/>
              <a:t>durée </a:t>
            </a:r>
            <a:r>
              <a:rPr lang="fr-FR" sz="2200" dirty="0"/>
              <a:t>de la préparation (projet et réalisation) : 5 </a:t>
            </a:r>
            <a:r>
              <a:rPr lang="fr-FR" sz="2200" dirty="0" smtClean="0"/>
              <a:t>heures, durée </a:t>
            </a:r>
            <a:r>
              <a:rPr lang="fr-FR" sz="2200" dirty="0"/>
              <a:t>totale de l’épreuve : 40 minutes (exposé [présentation par le candidat de son travail] : 20 minutes, entretien avec le jury : 20 </a:t>
            </a:r>
            <a:r>
              <a:rPr lang="fr-FR" sz="2200" dirty="0" smtClean="0"/>
              <a:t>minutes), coefficient 2, production bi ou tridimensionnelle, achevée ou projet.</a:t>
            </a:r>
            <a:endParaRPr lang="fr-FR" sz="2200" dirty="0"/>
          </a:p>
          <a:p>
            <a:pPr>
              <a:buFont typeface="Courier New" panose="02070309020205020404" pitchFamily="49" charset="0"/>
              <a:buChar char="o"/>
            </a:pPr>
            <a:endParaRPr lang="fr-FR" dirty="0" smtClean="0"/>
          </a:p>
          <a:p>
            <a:pPr>
              <a:buFont typeface="Courier New" panose="02070309020205020404" pitchFamily="49" charset="0"/>
              <a:buChar char="o"/>
            </a:pPr>
            <a:endParaRPr lang="fr-FR" dirty="0" smtClean="0"/>
          </a:p>
          <a:p>
            <a:pPr>
              <a:buFont typeface="Courier New" panose="02070309020205020404" pitchFamily="49" charset="0"/>
              <a:buChar char="o"/>
            </a:pPr>
            <a:endParaRPr lang="fr-FR" dirty="0"/>
          </a:p>
          <a:p>
            <a:endParaRPr lang="fr-FR" b="1" dirty="0" smtClean="0"/>
          </a:p>
          <a:p>
            <a:pPr lvl="1">
              <a:buFont typeface="Courier New" panose="02070309020205020404" pitchFamily="49" charset="0"/>
              <a:buChar char="o"/>
            </a:pPr>
            <a:endParaRPr lang="fr-FR" b="1" dirty="0"/>
          </a:p>
        </p:txBody>
      </p:sp>
    </p:spTree>
    <p:extLst>
      <p:ext uri="{BB962C8B-B14F-4D97-AF65-F5344CB8AC3E}">
        <p14:creationId xmlns:p14="http://schemas.microsoft.com/office/powerpoint/2010/main" val="38958877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Agregation</a:t>
            </a:r>
            <a:r>
              <a:rPr lang="fr-FR" dirty="0" smtClean="0"/>
              <a:t> </a:t>
            </a:r>
            <a:r>
              <a:rPr lang="fr-FR" dirty="0"/>
              <a:t>EXTERNE D’arts plastiques</a:t>
            </a:r>
            <a:r>
              <a:rPr lang="fr-FR" dirty="0" smtClean="0"/>
              <a:t/>
            </a:r>
            <a:br>
              <a:rPr lang="fr-FR" dirty="0" smtClean="0"/>
            </a:br>
            <a:endParaRPr lang="fr-FR" dirty="0"/>
          </a:p>
        </p:txBody>
      </p:sp>
      <p:sp>
        <p:nvSpPr>
          <p:cNvPr id="3" name="Espace réservé du contenu 2"/>
          <p:cNvSpPr>
            <a:spLocks noGrp="1"/>
          </p:cNvSpPr>
          <p:nvPr>
            <p:ph sz="half" idx="1"/>
          </p:nvPr>
        </p:nvSpPr>
        <p:spPr>
          <a:xfrm>
            <a:off x="1447332" y="2010880"/>
            <a:ext cx="4645152" cy="4113473"/>
          </a:xfrm>
        </p:spPr>
        <p:txBody>
          <a:bodyPr>
            <a:normAutofit fontScale="25000" lnSpcReduction="20000"/>
          </a:bodyPr>
          <a:lstStyle/>
          <a:p>
            <a:pPr marL="0" indent="0">
              <a:buNone/>
            </a:pPr>
            <a:r>
              <a:rPr lang="fr-FR" sz="4800" dirty="0"/>
              <a:t>Les épreuves sont notées de 0 à 20. Pour toutes les épreuves, la note zéro est éliminatoire.</a:t>
            </a:r>
          </a:p>
          <a:p>
            <a:r>
              <a:rPr lang="fr-FR" sz="4800" b="1" dirty="0" smtClean="0"/>
              <a:t>Epreuves d’admissibilité : écrit et pratique</a:t>
            </a:r>
          </a:p>
          <a:p>
            <a:pPr lvl="1">
              <a:buFont typeface="Courier New" panose="02070309020205020404" pitchFamily="49" charset="0"/>
              <a:buChar char="o"/>
            </a:pPr>
            <a:r>
              <a:rPr lang="fr-FR" sz="4800" b="1" dirty="0"/>
              <a:t>Épreuve écrite d'esthétique et sciences de l'art</a:t>
            </a:r>
          </a:p>
          <a:p>
            <a:pPr marL="914422" lvl="2" indent="0">
              <a:buNone/>
            </a:pPr>
            <a:r>
              <a:rPr lang="fr-FR" sz="4800" dirty="0"/>
              <a:t>Durée : 6 heures</a:t>
            </a:r>
          </a:p>
          <a:p>
            <a:pPr marL="914422" lvl="2" indent="0">
              <a:buNone/>
            </a:pPr>
            <a:r>
              <a:rPr lang="fr-FR" sz="4800" dirty="0"/>
              <a:t>Coefficient </a:t>
            </a:r>
            <a:r>
              <a:rPr lang="fr-FR" sz="4800" dirty="0" smtClean="0"/>
              <a:t>1,5</a:t>
            </a:r>
            <a:r>
              <a:rPr lang="fr-FR" sz="4800" dirty="0"/>
              <a:t> </a:t>
            </a:r>
            <a:endParaRPr lang="fr-FR" sz="4800" dirty="0" smtClean="0"/>
          </a:p>
          <a:p>
            <a:pPr lvl="1">
              <a:buFont typeface="Courier New" panose="02070309020205020404" pitchFamily="49" charset="0"/>
              <a:buChar char="o"/>
            </a:pPr>
            <a:r>
              <a:rPr lang="fr-FR" sz="4800" b="1" dirty="0" smtClean="0"/>
              <a:t>Épreuve </a:t>
            </a:r>
            <a:r>
              <a:rPr lang="fr-FR" sz="4800" b="1" dirty="0"/>
              <a:t>écrite d'histoire de </a:t>
            </a:r>
            <a:r>
              <a:rPr lang="fr-FR" sz="4800" b="1" dirty="0" smtClean="0"/>
              <a:t>l'art</a:t>
            </a:r>
          </a:p>
          <a:p>
            <a:pPr marL="914422" lvl="2" indent="0">
              <a:buNone/>
            </a:pPr>
            <a:r>
              <a:rPr lang="fr-FR" sz="4800" dirty="0" smtClean="0"/>
              <a:t>Durée</a:t>
            </a:r>
            <a:r>
              <a:rPr lang="fr-FR" sz="4800" dirty="0"/>
              <a:t> : 6 </a:t>
            </a:r>
            <a:r>
              <a:rPr lang="fr-FR" sz="4800" dirty="0" smtClean="0"/>
              <a:t>heures </a:t>
            </a:r>
          </a:p>
          <a:p>
            <a:pPr marL="914422" lvl="2" indent="0">
              <a:buNone/>
            </a:pPr>
            <a:r>
              <a:rPr lang="fr-FR" sz="4800" dirty="0" smtClean="0"/>
              <a:t>Coefficient </a:t>
            </a:r>
            <a:r>
              <a:rPr lang="fr-FR" sz="4800" dirty="0"/>
              <a:t>1,5</a:t>
            </a:r>
          </a:p>
          <a:p>
            <a:pPr lvl="1">
              <a:buFont typeface="Courier New" panose="02070309020205020404" pitchFamily="49" charset="0"/>
              <a:buChar char="o"/>
            </a:pPr>
            <a:r>
              <a:rPr lang="fr-FR" sz="4800" b="1" dirty="0"/>
              <a:t>Épreuve de pratique plastique accompagnée d'une note d'intention</a:t>
            </a:r>
          </a:p>
          <a:p>
            <a:pPr marL="914422" lvl="2" indent="0">
              <a:buNone/>
            </a:pPr>
            <a:r>
              <a:rPr lang="fr-FR" sz="4800" dirty="0"/>
              <a:t>Durée : 8 heures</a:t>
            </a:r>
          </a:p>
          <a:p>
            <a:pPr marL="914422" lvl="2" indent="0">
              <a:buNone/>
            </a:pPr>
            <a:r>
              <a:rPr lang="fr-FR" sz="4800" dirty="0"/>
              <a:t>Coefficient 3</a:t>
            </a:r>
          </a:p>
          <a:p>
            <a:pPr marL="914422" lvl="2" indent="0">
              <a:buNone/>
            </a:pPr>
            <a:endParaRPr lang="fr-FR" sz="2000" dirty="0" smtClean="0"/>
          </a:p>
          <a:p>
            <a:pPr marL="914422" lvl="2" indent="0">
              <a:buNone/>
            </a:pPr>
            <a:endParaRPr lang="fr-FR" sz="2000" dirty="0" smtClean="0"/>
          </a:p>
          <a:p>
            <a:endParaRPr lang="fr-FR" sz="2400" dirty="0" smtClean="0"/>
          </a:p>
          <a:p>
            <a:endParaRPr lang="fr-FR" sz="2400" dirty="0" smtClean="0"/>
          </a:p>
          <a:p>
            <a:endParaRPr lang="fr-FR" sz="2400" dirty="0"/>
          </a:p>
          <a:p>
            <a:endParaRPr lang="fr-FR" sz="2200" b="1" dirty="0" smtClean="0"/>
          </a:p>
          <a:p>
            <a:pPr lvl="1">
              <a:buFont typeface="Courier New" panose="02070309020205020404" pitchFamily="49" charset="0"/>
              <a:buChar char="o"/>
            </a:pPr>
            <a:endParaRPr lang="fr-FR" dirty="0" smtClean="0"/>
          </a:p>
          <a:p>
            <a:pPr marL="457210" lvl="1" indent="0">
              <a:buNone/>
            </a:pPr>
            <a:endParaRPr lang="fr-FR" dirty="0" smtClean="0"/>
          </a:p>
          <a:p>
            <a:endParaRPr lang="fr-FR" dirty="0"/>
          </a:p>
          <a:p>
            <a:endParaRPr lang="fr-FR" dirty="0"/>
          </a:p>
        </p:txBody>
      </p:sp>
      <p:sp>
        <p:nvSpPr>
          <p:cNvPr id="4" name="Espace réservé du contenu 3"/>
          <p:cNvSpPr>
            <a:spLocks noGrp="1"/>
          </p:cNvSpPr>
          <p:nvPr>
            <p:ph sz="half" idx="2"/>
          </p:nvPr>
        </p:nvSpPr>
        <p:spPr>
          <a:xfrm>
            <a:off x="6092484" y="1985316"/>
            <a:ext cx="5829550" cy="4139037"/>
          </a:xfrm>
        </p:spPr>
        <p:txBody>
          <a:bodyPr>
            <a:normAutofit fontScale="25000" lnSpcReduction="20000"/>
          </a:bodyPr>
          <a:lstStyle/>
          <a:p>
            <a:pPr marL="0" indent="0">
              <a:buNone/>
            </a:pPr>
            <a:r>
              <a:rPr lang="fr-FR" sz="4000" dirty="0"/>
              <a:t>Les épreuves sont notées de 0 à 20. Pour toutes les épreuves, la note zéro est éliminatoire.</a:t>
            </a:r>
          </a:p>
          <a:p>
            <a:r>
              <a:rPr lang="fr-FR" sz="4000" b="1" dirty="0" smtClean="0"/>
              <a:t>Epreuves d’admission : orale et pratique</a:t>
            </a:r>
          </a:p>
          <a:p>
            <a:pPr lvl="1">
              <a:buFont typeface="Courier New" panose="02070309020205020404" pitchFamily="49" charset="0"/>
              <a:buChar char="o"/>
            </a:pPr>
            <a:r>
              <a:rPr lang="fr-FR" sz="4000" b="1" dirty="0"/>
              <a:t>Épreuve de pratique et création plastiques : réalisation d'un projet de type </a:t>
            </a:r>
            <a:r>
              <a:rPr lang="fr-FR" sz="4000" b="1" dirty="0" smtClean="0"/>
              <a:t>artistique</a:t>
            </a:r>
          </a:p>
          <a:p>
            <a:pPr marL="914422" lvl="2" indent="0">
              <a:buNone/>
            </a:pPr>
            <a:r>
              <a:rPr lang="fr-FR" sz="4000" dirty="0" smtClean="0"/>
              <a:t>Durée </a:t>
            </a:r>
            <a:r>
              <a:rPr lang="fr-FR" sz="4000" dirty="0"/>
              <a:t>de l'épreuve :</a:t>
            </a:r>
          </a:p>
          <a:p>
            <a:pPr marL="914422" lvl="2" indent="0">
              <a:buNone/>
            </a:pPr>
            <a:r>
              <a:rPr lang="fr-FR" sz="4000" dirty="0"/>
              <a:t>- élaboration du projet (comportant ou non des indications écrites) mis sous scellés : 6 heures</a:t>
            </a:r>
          </a:p>
          <a:p>
            <a:pPr marL="914422" lvl="2" indent="0">
              <a:buNone/>
            </a:pPr>
            <a:r>
              <a:rPr lang="fr-FR" sz="4000" dirty="0"/>
              <a:t>- réalisation du projet : 2 journées de 8 heures</a:t>
            </a:r>
          </a:p>
          <a:p>
            <a:pPr marL="914422" lvl="2" indent="0">
              <a:buNone/>
            </a:pPr>
            <a:r>
              <a:rPr lang="fr-FR" sz="4000" dirty="0"/>
              <a:t>- exposé (présentation par le candidat de son travail) : 10 minutes, entretien avec le jury : 20 minutes (durée totale : 30 minutes)</a:t>
            </a:r>
          </a:p>
          <a:p>
            <a:pPr marL="914422" lvl="2" indent="0">
              <a:buNone/>
            </a:pPr>
            <a:r>
              <a:rPr lang="fr-FR" sz="4000" dirty="0"/>
              <a:t>Coefficient pour l'ensemble de l'épreuve : </a:t>
            </a:r>
            <a:r>
              <a:rPr lang="fr-FR" sz="4000" dirty="0" smtClean="0"/>
              <a:t>3</a:t>
            </a:r>
            <a:endParaRPr lang="fr-FR" sz="4000" dirty="0"/>
          </a:p>
          <a:p>
            <a:pPr lvl="1">
              <a:buFont typeface="Courier New" panose="02070309020205020404" pitchFamily="49" charset="0"/>
              <a:buChar char="o"/>
            </a:pPr>
            <a:r>
              <a:rPr lang="fr-FR" sz="4000" b="1" dirty="0"/>
              <a:t>Leçon</a:t>
            </a:r>
          </a:p>
          <a:p>
            <a:pPr marL="914422" lvl="2" indent="0">
              <a:buNone/>
            </a:pPr>
            <a:r>
              <a:rPr lang="fr-FR" sz="4000" dirty="0"/>
              <a:t>Durée de la préparation : 4 heures 30</a:t>
            </a:r>
          </a:p>
          <a:p>
            <a:pPr marL="914422" lvl="2" indent="0">
              <a:buNone/>
            </a:pPr>
            <a:r>
              <a:rPr lang="fr-FR" sz="4000" dirty="0"/>
              <a:t>Durée de l'épreuve : 1 heure 20 maximum (exposé : 40 minutes, entretien : 40 minutes)</a:t>
            </a:r>
          </a:p>
          <a:p>
            <a:pPr marL="914422" lvl="2" indent="0">
              <a:buNone/>
            </a:pPr>
            <a:r>
              <a:rPr lang="fr-FR" sz="4000" dirty="0"/>
              <a:t>Coefficient </a:t>
            </a:r>
            <a:r>
              <a:rPr lang="fr-FR" sz="4000" dirty="0" smtClean="0"/>
              <a:t>3</a:t>
            </a:r>
            <a:endParaRPr lang="fr-FR" sz="4000" dirty="0"/>
          </a:p>
          <a:p>
            <a:pPr lvl="1">
              <a:buFont typeface="Courier New" panose="02070309020205020404" pitchFamily="49" charset="0"/>
              <a:buChar char="o"/>
            </a:pPr>
            <a:r>
              <a:rPr lang="fr-FR" sz="4000" b="1" dirty="0" smtClean="0"/>
              <a:t>Entretien </a:t>
            </a:r>
            <a:r>
              <a:rPr lang="fr-FR" sz="4000" b="1" dirty="0"/>
              <a:t>de cultures artistiques</a:t>
            </a:r>
          </a:p>
          <a:p>
            <a:pPr marL="914422" lvl="2" indent="0">
              <a:buNone/>
            </a:pPr>
            <a:r>
              <a:rPr lang="fr-FR" sz="4000" dirty="0"/>
              <a:t>Durée de l'épreuve : 30 minutes maximum</a:t>
            </a:r>
          </a:p>
          <a:p>
            <a:pPr marL="914422" lvl="2" indent="0">
              <a:buNone/>
            </a:pPr>
            <a:r>
              <a:rPr lang="fr-FR" sz="4000" dirty="0"/>
              <a:t>Coefficient </a:t>
            </a:r>
            <a:r>
              <a:rPr lang="fr-FR" sz="4000" dirty="0" smtClean="0"/>
              <a:t>2</a:t>
            </a:r>
            <a:endParaRPr lang="fr-FR" dirty="0" smtClean="0"/>
          </a:p>
          <a:p>
            <a:pPr>
              <a:buFont typeface="Courier New" panose="02070309020205020404" pitchFamily="49" charset="0"/>
              <a:buChar char="o"/>
            </a:pPr>
            <a:endParaRPr lang="fr-FR" dirty="0"/>
          </a:p>
          <a:p>
            <a:endParaRPr lang="fr-FR" b="1" dirty="0" smtClean="0"/>
          </a:p>
          <a:p>
            <a:pPr lvl="1">
              <a:buFont typeface="Courier New" panose="02070309020205020404" pitchFamily="49" charset="0"/>
              <a:buChar char="o"/>
            </a:pPr>
            <a:endParaRPr lang="fr-FR" b="1" dirty="0"/>
          </a:p>
        </p:txBody>
      </p:sp>
    </p:spTree>
    <p:extLst>
      <p:ext uri="{BB962C8B-B14F-4D97-AF65-F5344CB8AC3E}">
        <p14:creationId xmlns:p14="http://schemas.microsoft.com/office/powerpoint/2010/main" val="29433649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Après la réussite aux concours externes</a:t>
            </a:r>
            <a:endParaRPr lang="fr-FR" dirty="0"/>
          </a:p>
        </p:txBody>
      </p:sp>
      <p:sp>
        <p:nvSpPr>
          <p:cNvPr id="3" name="Espace réservé du contenu 2"/>
          <p:cNvSpPr>
            <a:spLocks noGrp="1"/>
          </p:cNvSpPr>
          <p:nvPr>
            <p:ph sz="half" idx="1"/>
          </p:nvPr>
        </p:nvSpPr>
        <p:spPr>
          <a:xfrm>
            <a:off x="1447332" y="2010880"/>
            <a:ext cx="9607522" cy="3448595"/>
          </a:xfrm>
        </p:spPr>
        <p:txBody>
          <a:bodyPr>
            <a:normAutofit fontScale="85000" lnSpcReduction="20000"/>
          </a:bodyPr>
          <a:lstStyle/>
          <a:p>
            <a:pPr marL="0" indent="0" algn="just">
              <a:buNone/>
            </a:pPr>
            <a:r>
              <a:rPr lang="fr-FR" dirty="0"/>
              <a:t>Pour obtenir le statut de professeur </a:t>
            </a:r>
            <a:r>
              <a:rPr lang="fr-FR" dirty="0" smtClean="0"/>
              <a:t>certifié ou agrégé, </a:t>
            </a:r>
            <a:r>
              <a:rPr lang="fr-FR" dirty="0"/>
              <a:t>en plus de la réussite au </a:t>
            </a:r>
            <a:r>
              <a:rPr lang="fr-FR" dirty="0" smtClean="0"/>
              <a:t>CAPES ou à l’agrégation externes, </a:t>
            </a:r>
            <a:r>
              <a:rPr lang="fr-FR" dirty="0"/>
              <a:t>il faut nécessairement </a:t>
            </a:r>
            <a:r>
              <a:rPr lang="fr-FR" dirty="0" smtClean="0"/>
              <a:t>: </a:t>
            </a:r>
          </a:p>
          <a:p>
            <a:pPr algn="just"/>
            <a:r>
              <a:rPr lang="fr-FR" dirty="0"/>
              <a:t>E</a:t>
            </a:r>
            <a:r>
              <a:rPr lang="fr-FR" dirty="0" smtClean="0"/>
              <a:t>ffectuer</a:t>
            </a:r>
            <a:r>
              <a:rPr lang="fr-FR" dirty="0"/>
              <a:t>, en tant que fonctionnaire stagiaire, un stage rémunéré d'un an à l'issue duquel un jury déterminera si vous pouvez, ou non, être titularisé.</a:t>
            </a:r>
          </a:p>
          <a:p>
            <a:pPr algn="just"/>
            <a:r>
              <a:rPr lang="fr-FR" dirty="0"/>
              <a:t>Détenir, pour les concours dont la réglementation le prévoit, un diplôme de </a:t>
            </a:r>
            <a:r>
              <a:rPr lang="fr-FR" dirty="0" smtClean="0"/>
              <a:t>MASTER II ou </a:t>
            </a:r>
            <a:r>
              <a:rPr lang="fr-FR" dirty="0"/>
              <a:t>un titre équivalent.</a:t>
            </a:r>
          </a:p>
          <a:p>
            <a:pPr algn="just"/>
            <a:r>
              <a:rPr lang="fr-FR" dirty="0"/>
              <a:t>Si vous êtes reçu au concours </a:t>
            </a:r>
            <a:r>
              <a:rPr lang="fr-FR" dirty="0" smtClean="0"/>
              <a:t>externe du CAPES </a:t>
            </a:r>
            <a:r>
              <a:rPr lang="fr-FR" dirty="0"/>
              <a:t>et ne disposez pas de diplôme de </a:t>
            </a:r>
            <a:r>
              <a:rPr lang="fr-FR" dirty="0" smtClean="0"/>
              <a:t>MASTER II, </a:t>
            </a:r>
            <a:r>
              <a:rPr lang="fr-FR" dirty="0"/>
              <a:t>vous devrez vous inscrire en deuxième année (M2) du master métiers de l'enseignement, de l'éducation et de la formation (MEEF) lors de votre année de stage et ne pourrez être titularisé que si votre diplôme est validé (les candidats dispensés de diplôme ne sont pas concernés).</a:t>
            </a:r>
          </a:p>
        </p:txBody>
      </p:sp>
    </p:spTree>
    <p:extLst>
      <p:ext uri="{BB962C8B-B14F-4D97-AF65-F5344CB8AC3E}">
        <p14:creationId xmlns:p14="http://schemas.microsoft.com/office/powerpoint/2010/main" val="1789243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DEUX CONCOURS </a:t>
            </a:r>
            <a:r>
              <a:rPr lang="fr-FR" dirty="0" err="1" smtClean="0"/>
              <a:t>INTERNEs</a:t>
            </a:r>
            <a:r>
              <a:rPr lang="fr-FR" dirty="0" smtClean="0"/>
              <a:t> POUR DEVENIR ENSEIGNANT</a:t>
            </a:r>
            <a:br>
              <a:rPr lang="fr-FR" dirty="0" smtClean="0"/>
            </a:br>
            <a:endParaRPr lang="fr-FR" dirty="0"/>
          </a:p>
        </p:txBody>
      </p:sp>
      <p:sp>
        <p:nvSpPr>
          <p:cNvPr id="3" name="Espace réservé du contenu 2"/>
          <p:cNvSpPr>
            <a:spLocks noGrp="1"/>
          </p:cNvSpPr>
          <p:nvPr>
            <p:ph sz="half" idx="1"/>
          </p:nvPr>
        </p:nvSpPr>
        <p:spPr>
          <a:xfrm>
            <a:off x="243840" y="2014500"/>
            <a:ext cx="5850530" cy="4102841"/>
          </a:xfrm>
        </p:spPr>
        <p:txBody>
          <a:bodyPr>
            <a:normAutofit fontScale="70000" lnSpcReduction="20000"/>
          </a:bodyPr>
          <a:lstStyle/>
          <a:p>
            <a:r>
              <a:rPr lang="fr-FR" sz="2100" dirty="0" smtClean="0">
                <a:solidFill>
                  <a:srgbClr val="C00000"/>
                </a:solidFill>
              </a:rPr>
              <a:t>Le </a:t>
            </a:r>
            <a:r>
              <a:rPr lang="fr-FR" sz="2100" b="1" dirty="0" smtClean="0">
                <a:solidFill>
                  <a:srgbClr val="C00000"/>
                </a:solidFill>
              </a:rPr>
              <a:t>CAPES interne</a:t>
            </a:r>
            <a:r>
              <a:rPr lang="fr-FR" sz="2100" dirty="0" smtClean="0">
                <a:solidFill>
                  <a:srgbClr val="C00000"/>
                </a:solidFill>
              </a:rPr>
              <a:t> d’arts plastiques dans l’enseignement public / </a:t>
            </a:r>
            <a:r>
              <a:rPr lang="fr-FR" sz="2100" b="1" dirty="0" smtClean="0">
                <a:solidFill>
                  <a:srgbClr val="C00000"/>
                </a:solidFill>
              </a:rPr>
              <a:t>CAER - CAPES </a:t>
            </a:r>
            <a:r>
              <a:rPr lang="fr-FR" sz="2100" dirty="0" smtClean="0">
                <a:solidFill>
                  <a:srgbClr val="C00000"/>
                </a:solidFill>
              </a:rPr>
              <a:t>dans l’enseignement privé</a:t>
            </a:r>
          </a:p>
          <a:p>
            <a:r>
              <a:rPr lang="fr-FR" dirty="0" smtClean="0"/>
              <a:t>Concerne </a:t>
            </a:r>
            <a:r>
              <a:rPr lang="fr-FR" dirty="0"/>
              <a:t>certaines personnes qui ont déjà travaillé dans la fonction publique, qui peuvent justifier de trois ans d'exercice de service public et qui détiennent une licence (ou équivalent). Dans certains cas, vous pouvez être dispensé de diplôme pour vous inscrire au </a:t>
            </a:r>
            <a:r>
              <a:rPr lang="fr-FR" dirty="0" smtClean="0"/>
              <a:t>concours</a:t>
            </a:r>
          </a:p>
          <a:p>
            <a:r>
              <a:rPr lang="fr-FR" b="1" dirty="0" smtClean="0"/>
              <a:t>Préparation en formation continue </a:t>
            </a:r>
          </a:p>
          <a:p>
            <a:r>
              <a:rPr lang="fr-FR" b="1" dirty="0" smtClean="0"/>
              <a:t>37 postes publics et 38 privé offerts </a:t>
            </a:r>
            <a:r>
              <a:rPr lang="fr-FR" dirty="0" smtClean="0"/>
              <a:t>en 2020</a:t>
            </a:r>
            <a:endParaRPr lang="fr-FR" dirty="0" smtClean="0"/>
          </a:p>
          <a:p>
            <a:r>
              <a:rPr lang="fr-FR" dirty="0" smtClean="0"/>
              <a:t>Taux de réussite </a:t>
            </a:r>
            <a:r>
              <a:rPr lang="fr-FR" dirty="0"/>
              <a:t>au </a:t>
            </a:r>
            <a:r>
              <a:rPr lang="fr-FR" dirty="0" smtClean="0"/>
              <a:t>concours : </a:t>
            </a:r>
            <a:r>
              <a:rPr lang="fr-FR" b="1" dirty="0" smtClean="0"/>
              <a:t>25,69</a:t>
            </a:r>
            <a:r>
              <a:rPr lang="fr-FR" b="1" dirty="0" smtClean="0"/>
              <a:t> </a:t>
            </a:r>
            <a:r>
              <a:rPr lang="fr-FR" b="1" dirty="0" smtClean="0"/>
              <a:t>% public et </a:t>
            </a:r>
            <a:r>
              <a:rPr lang="fr-FR" b="1" dirty="0" smtClean="0"/>
              <a:t>36</a:t>
            </a:r>
            <a:r>
              <a:rPr lang="fr-FR" b="1" dirty="0" smtClean="0"/>
              <a:t>,54 </a:t>
            </a:r>
            <a:r>
              <a:rPr lang="fr-FR" b="1" dirty="0" smtClean="0"/>
              <a:t>% priv</a:t>
            </a:r>
            <a:r>
              <a:rPr lang="fr-FR" b="1" dirty="0"/>
              <a:t>é</a:t>
            </a:r>
            <a:r>
              <a:rPr lang="fr-FR" dirty="0" smtClean="0"/>
              <a:t> à la session </a:t>
            </a:r>
            <a:r>
              <a:rPr lang="fr-FR" dirty="0" smtClean="0"/>
              <a:t>2020</a:t>
            </a:r>
            <a:endParaRPr lang="fr-FR" dirty="0" smtClean="0"/>
          </a:p>
          <a:p>
            <a:r>
              <a:rPr lang="fr-FR" dirty="0" smtClean="0"/>
              <a:t>18 heures devant élèves par semaine, 18 classes</a:t>
            </a:r>
          </a:p>
          <a:p>
            <a:r>
              <a:rPr lang="fr-FR" dirty="0" smtClean="0"/>
              <a:t>Une année de stage à temps plein.</a:t>
            </a:r>
            <a:endParaRPr lang="fr-FR" dirty="0"/>
          </a:p>
          <a:p>
            <a:pPr marL="0" indent="0">
              <a:buNone/>
            </a:pPr>
            <a:endParaRPr lang="fr-FR" dirty="0"/>
          </a:p>
          <a:p>
            <a:endParaRPr lang="fr-FR" dirty="0"/>
          </a:p>
          <a:p>
            <a:endParaRPr lang="fr-FR" dirty="0"/>
          </a:p>
        </p:txBody>
      </p:sp>
      <p:sp>
        <p:nvSpPr>
          <p:cNvPr id="4" name="Espace réservé du contenu 3"/>
          <p:cNvSpPr>
            <a:spLocks noGrp="1"/>
          </p:cNvSpPr>
          <p:nvPr>
            <p:ph sz="half" idx="2"/>
          </p:nvPr>
        </p:nvSpPr>
        <p:spPr>
          <a:xfrm>
            <a:off x="6413771" y="2014500"/>
            <a:ext cx="4645152" cy="3441520"/>
          </a:xfrm>
        </p:spPr>
        <p:txBody>
          <a:bodyPr>
            <a:normAutofit fontScale="70000" lnSpcReduction="20000"/>
          </a:bodyPr>
          <a:lstStyle/>
          <a:p>
            <a:r>
              <a:rPr lang="fr-FR" dirty="0" smtClean="0">
                <a:solidFill>
                  <a:srgbClr val="C00000"/>
                </a:solidFill>
              </a:rPr>
              <a:t>L’</a:t>
            </a:r>
            <a:r>
              <a:rPr lang="fr-FR" b="1" dirty="0" smtClean="0">
                <a:solidFill>
                  <a:srgbClr val="C00000"/>
                </a:solidFill>
              </a:rPr>
              <a:t>agrégation interne</a:t>
            </a:r>
            <a:r>
              <a:rPr lang="fr-FR" dirty="0" smtClean="0">
                <a:solidFill>
                  <a:srgbClr val="C00000"/>
                </a:solidFill>
              </a:rPr>
              <a:t> d’arts plastiques dans l’enseignement public / </a:t>
            </a:r>
            <a:r>
              <a:rPr lang="fr-FR" b="1" dirty="0" smtClean="0">
                <a:solidFill>
                  <a:srgbClr val="C00000"/>
                </a:solidFill>
              </a:rPr>
              <a:t>CAERPA </a:t>
            </a:r>
            <a:r>
              <a:rPr lang="fr-FR" dirty="0" smtClean="0">
                <a:solidFill>
                  <a:srgbClr val="C00000"/>
                </a:solidFill>
              </a:rPr>
              <a:t>dans l’enseignement privé</a:t>
            </a:r>
          </a:p>
          <a:p>
            <a:r>
              <a:rPr lang="fr-FR" dirty="0" smtClean="0"/>
              <a:t>Concerne </a:t>
            </a:r>
            <a:r>
              <a:rPr lang="fr-FR" dirty="0"/>
              <a:t>les fonctionnaires, pouvant justifier de cinq ans d'expérience de services publics et détenant un master (ou équivalent).</a:t>
            </a:r>
            <a:endParaRPr lang="fr-FR" b="1" dirty="0" smtClean="0"/>
          </a:p>
          <a:p>
            <a:r>
              <a:rPr lang="fr-FR" b="1" dirty="0" smtClean="0"/>
              <a:t>Préparation </a:t>
            </a:r>
            <a:r>
              <a:rPr lang="fr-FR" b="1" dirty="0"/>
              <a:t>en formation continue </a:t>
            </a:r>
          </a:p>
          <a:p>
            <a:r>
              <a:rPr lang="fr-FR" b="1" dirty="0" smtClean="0"/>
              <a:t>20 postes dans le public et 3 postes dans le privé </a:t>
            </a:r>
            <a:r>
              <a:rPr lang="fr-FR" dirty="0" smtClean="0"/>
              <a:t>offerts en </a:t>
            </a:r>
            <a:r>
              <a:rPr lang="fr-FR" dirty="0" smtClean="0"/>
              <a:t>2020 </a:t>
            </a:r>
            <a:endParaRPr lang="fr-FR" dirty="0" smtClean="0"/>
          </a:p>
          <a:p>
            <a:r>
              <a:rPr lang="fr-FR" dirty="0" smtClean="0"/>
              <a:t>Taux de réussite </a:t>
            </a:r>
            <a:r>
              <a:rPr lang="fr-FR" dirty="0"/>
              <a:t>au concours :</a:t>
            </a:r>
            <a:r>
              <a:rPr lang="fr-FR" b="1" dirty="0"/>
              <a:t> </a:t>
            </a:r>
            <a:r>
              <a:rPr lang="fr-FR" b="1" dirty="0" smtClean="0"/>
              <a:t>7</a:t>
            </a:r>
            <a:r>
              <a:rPr lang="fr-FR" b="1" dirty="0" smtClean="0"/>
              <a:t>,27 </a:t>
            </a:r>
            <a:r>
              <a:rPr lang="fr-FR" b="1" dirty="0" smtClean="0"/>
              <a:t>%  dans le public et </a:t>
            </a:r>
            <a:r>
              <a:rPr lang="fr-FR" b="1" dirty="0" smtClean="0"/>
              <a:t>6,67</a:t>
            </a:r>
            <a:r>
              <a:rPr lang="fr-FR" b="1" dirty="0" smtClean="0"/>
              <a:t> </a:t>
            </a:r>
            <a:r>
              <a:rPr lang="fr-FR" b="1" dirty="0" smtClean="0"/>
              <a:t>% dans le privé </a:t>
            </a:r>
            <a:r>
              <a:rPr lang="fr-FR" dirty="0" smtClean="0"/>
              <a:t>à </a:t>
            </a:r>
            <a:r>
              <a:rPr lang="fr-FR" dirty="0"/>
              <a:t>la session </a:t>
            </a:r>
            <a:r>
              <a:rPr lang="fr-FR" dirty="0" smtClean="0"/>
              <a:t>2020</a:t>
            </a:r>
            <a:endParaRPr lang="fr-FR" dirty="0" smtClean="0"/>
          </a:p>
          <a:p>
            <a:r>
              <a:rPr lang="fr-FR" dirty="0" smtClean="0"/>
              <a:t>15 heures devant élèves par semaine, 15 classes</a:t>
            </a:r>
            <a:endParaRPr lang="fr-FR" dirty="0"/>
          </a:p>
          <a:p>
            <a:endParaRPr lang="fr-FR" dirty="0" smtClean="0"/>
          </a:p>
          <a:p>
            <a:pPr marL="0" indent="0">
              <a:buNone/>
            </a:pPr>
            <a:endParaRPr lang="fr-FR" dirty="0"/>
          </a:p>
        </p:txBody>
      </p:sp>
    </p:spTree>
    <p:extLst>
      <p:ext uri="{BB962C8B-B14F-4D97-AF65-F5344CB8AC3E}">
        <p14:creationId xmlns:p14="http://schemas.microsoft.com/office/powerpoint/2010/main" val="39620082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CAPES interne D’ARTS PLASTIQUES</a:t>
            </a:r>
            <a:endParaRPr lang="fr-FR" dirty="0"/>
          </a:p>
        </p:txBody>
      </p:sp>
      <p:sp>
        <p:nvSpPr>
          <p:cNvPr id="3" name="Espace réservé du contenu 2"/>
          <p:cNvSpPr>
            <a:spLocks noGrp="1"/>
          </p:cNvSpPr>
          <p:nvPr>
            <p:ph sz="half" idx="1"/>
          </p:nvPr>
        </p:nvSpPr>
        <p:spPr>
          <a:xfrm>
            <a:off x="1447332" y="2010880"/>
            <a:ext cx="4645152" cy="4113473"/>
          </a:xfrm>
        </p:spPr>
        <p:txBody>
          <a:bodyPr>
            <a:normAutofit fontScale="85000" lnSpcReduction="20000"/>
          </a:bodyPr>
          <a:lstStyle/>
          <a:p>
            <a:pPr marL="0" indent="0">
              <a:buNone/>
            </a:pPr>
            <a:r>
              <a:rPr lang="fr-FR" dirty="0" smtClean="0"/>
              <a:t>L’épreuve est notée </a:t>
            </a:r>
            <a:r>
              <a:rPr lang="fr-FR" dirty="0"/>
              <a:t>de 0 à 20. L</a:t>
            </a:r>
            <a:r>
              <a:rPr lang="fr-FR" dirty="0" smtClean="0"/>
              <a:t>a </a:t>
            </a:r>
            <a:r>
              <a:rPr lang="fr-FR" dirty="0"/>
              <a:t>note zéro est éliminatoire.</a:t>
            </a:r>
          </a:p>
          <a:p>
            <a:r>
              <a:rPr lang="fr-FR" b="1" dirty="0" smtClean="0"/>
              <a:t>Épreuve </a:t>
            </a:r>
            <a:r>
              <a:rPr lang="fr-FR" b="1" dirty="0"/>
              <a:t>d’admissibilité : épreuve de reconnaissance des acquis de l'expérience professionnelle (</a:t>
            </a:r>
            <a:r>
              <a:rPr lang="fr-FR" b="1" dirty="0" err="1"/>
              <a:t>Raep</a:t>
            </a:r>
            <a:r>
              <a:rPr lang="fr-FR" b="1" dirty="0"/>
              <a:t>)</a:t>
            </a:r>
          </a:p>
          <a:p>
            <a:pPr marL="0" indent="0">
              <a:buNone/>
            </a:pPr>
            <a:r>
              <a:rPr lang="fr-FR" dirty="0" smtClean="0"/>
              <a:t>    Coefficient 1</a:t>
            </a:r>
          </a:p>
          <a:p>
            <a:pPr lvl="1">
              <a:buFont typeface="Courier New" panose="02070309020205020404" pitchFamily="49" charset="0"/>
              <a:buChar char="o"/>
            </a:pPr>
            <a:r>
              <a:rPr lang="fr-FR" dirty="0"/>
              <a:t>Le dossier de </a:t>
            </a:r>
            <a:r>
              <a:rPr lang="fr-FR" dirty="0" err="1"/>
              <a:t>Raep</a:t>
            </a:r>
            <a:r>
              <a:rPr lang="fr-FR" dirty="0"/>
              <a:t> comporte deux </a:t>
            </a:r>
            <a:r>
              <a:rPr lang="fr-FR" dirty="0" smtClean="0"/>
              <a:t>parties de 2 et 6 pages dactylographiées + 1 à 2 exemples de document ou travaux n’excédant pas 10 pages.</a:t>
            </a:r>
          </a:p>
          <a:p>
            <a:pPr lvl="1">
              <a:buFont typeface="Courier New" panose="02070309020205020404" pitchFamily="49" charset="0"/>
              <a:buChar char="o"/>
            </a:pPr>
            <a:r>
              <a:rPr lang="fr-FR" b="1" dirty="0" smtClean="0">
                <a:solidFill>
                  <a:srgbClr val="FF0000"/>
                </a:solidFill>
              </a:rPr>
              <a:t>Dossier à faire authentifier par le chef d’établissement et à envoyer au mois de novembre ! </a:t>
            </a:r>
            <a:endParaRPr lang="fr-FR" b="1" dirty="0">
              <a:solidFill>
                <a:srgbClr val="FF0000"/>
              </a:solidFill>
            </a:endParaRPr>
          </a:p>
          <a:p>
            <a:pPr marL="0" indent="0">
              <a:buNone/>
            </a:pPr>
            <a:endParaRPr lang="fr-FR" dirty="0" smtClean="0"/>
          </a:p>
          <a:p>
            <a:pPr marL="0" indent="0">
              <a:buNone/>
            </a:pPr>
            <a:endParaRPr lang="fr-FR" dirty="0"/>
          </a:p>
          <a:p>
            <a:endParaRPr lang="fr-FR" b="1" dirty="0" smtClean="0"/>
          </a:p>
          <a:p>
            <a:pPr lvl="1">
              <a:buFont typeface="Courier New" panose="02070309020205020404" pitchFamily="49" charset="0"/>
              <a:buChar char="o"/>
            </a:pPr>
            <a:endParaRPr lang="fr-FR" dirty="0" smtClean="0"/>
          </a:p>
          <a:p>
            <a:pPr lvl="1">
              <a:buFont typeface="Courier New" panose="02070309020205020404" pitchFamily="49" charset="0"/>
              <a:buChar char="o"/>
            </a:pPr>
            <a:endParaRPr lang="fr-FR" dirty="0"/>
          </a:p>
          <a:p>
            <a:pPr lvl="1">
              <a:buFont typeface="Courier New" panose="02070309020205020404" pitchFamily="49" charset="0"/>
              <a:buChar char="o"/>
            </a:pPr>
            <a:endParaRPr lang="fr-FR" dirty="0"/>
          </a:p>
          <a:p>
            <a:pPr>
              <a:buFont typeface="Courier New" panose="02070309020205020404" pitchFamily="49" charset="0"/>
              <a:buChar char="o"/>
            </a:pPr>
            <a:endParaRPr lang="fr-FR" b="1" dirty="0"/>
          </a:p>
          <a:p>
            <a:endParaRPr lang="fr-FR" dirty="0"/>
          </a:p>
        </p:txBody>
      </p:sp>
      <p:sp>
        <p:nvSpPr>
          <p:cNvPr id="4" name="Espace réservé du contenu 3"/>
          <p:cNvSpPr>
            <a:spLocks noGrp="1"/>
          </p:cNvSpPr>
          <p:nvPr>
            <p:ph sz="half" idx="2"/>
          </p:nvPr>
        </p:nvSpPr>
        <p:spPr>
          <a:xfrm>
            <a:off x="6413771" y="2017343"/>
            <a:ext cx="4645152" cy="4107010"/>
          </a:xfrm>
        </p:spPr>
        <p:txBody>
          <a:bodyPr>
            <a:normAutofit fontScale="85000" lnSpcReduction="20000"/>
          </a:bodyPr>
          <a:lstStyle/>
          <a:p>
            <a:pPr marL="0" indent="0">
              <a:buNone/>
            </a:pPr>
            <a:r>
              <a:rPr lang="fr-FR" dirty="0" smtClean="0"/>
              <a:t>L’épreuve est notée </a:t>
            </a:r>
            <a:r>
              <a:rPr lang="fr-FR" dirty="0"/>
              <a:t>de 0 à 20. L</a:t>
            </a:r>
            <a:r>
              <a:rPr lang="fr-FR" dirty="0" smtClean="0"/>
              <a:t>a </a:t>
            </a:r>
            <a:r>
              <a:rPr lang="fr-FR" dirty="0"/>
              <a:t>note zéro est éliminatoire.</a:t>
            </a:r>
          </a:p>
          <a:p>
            <a:r>
              <a:rPr lang="fr-FR" b="1" dirty="0" smtClean="0"/>
              <a:t>Épreuve </a:t>
            </a:r>
            <a:r>
              <a:rPr lang="fr-FR" b="1" dirty="0"/>
              <a:t>d’admission : épreuve professionnelle</a:t>
            </a:r>
          </a:p>
          <a:p>
            <a:pPr lvl="1">
              <a:buFont typeface="Courier New" panose="02070309020205020404" pitchFamily="49" charset="0"/>
              <a:buChar char="o"/>
            </a:pPr>
            <a:r>
              <a:rPr lang="fr-FR" dirty="0"/>
              <a:t>Durée de la préparation : 2 heures</a:t>
            </a:r>
          </a:p>
          <a:p>
            <a:pPr lvl="1">
              <a:buFont typeface="Courier New" panose="02070309020205020404" pitchFamily="49" charset="0"/>
              <a:buChar char="o"/>
            </a:pPr>
            <a:r>
              <a:rPr lang="fr-FR" dirty="0"/>
              <a:t>Durée de l’épreuve : 1 heure maximum (exposé : 30 minutes maximum, entretien : 30 minutes maximum)</a:t>
            </a:r>
          </a:p>
          <a:p>
            <a:pPr lvl="1">
              <a:buFont typeface="Courier New" panose="02070309020205020404" pitchFamily="49" charset="0"/>
              <a:buChar char="o"/>
            </a:pPr>
            <a:r>
              <a:rPr lang="fr-FR" dirty="0"/>
              <a:t>Coefficient 2</a:t>
            </a:r>
          </a:p>
          <a:p>
            <a:pPr lvl="1">
              <a:buFont typeface="Courier New" panose="02070309020205020404" pitchFamily="49" charset="0"/>
              <a:buChar char="o"/>
            </a:pPr>
            <a:r>
              <a:rPr lang="fr-FR" dirty="0"/>
              <a:t>Cette épreuve traite d’une situation d’enseignement. Elle comporte un exposé du candidat suivi d’un entretien avec le jury.</a:t>
            </a:r>
          </a:p>
          <a:p>
            <a:endParaRPr lang="fr-FR" b="1" dirty="0" smtClean="0"/>
          </a:p>
          <a:p>
            <a:pPr lvl="1">
              <a:buFont typeface="Courier New" panose="02070309020205020404" pitchFamily="49" charset="0"/>
              <a:buChar char="o"/>
            </a:pPr>
            <a:endParaRPr lang="fr-FR" dirty="0"/>
          </a:p>
          <a:p>
            <a:pPr lvl="1">
              <a:buFont typeface="Courier New" panose="02070309020205020404" pitchFamily="49" charset="0"/>
              <a:buChar char="o"/>
            </a:pPr>
            <a:endParaRPr lang="fr-FR" dirty="0"/>
          </a:p>
          <a:p>
            <a:pPr marL="457210" lvl="1" indent="0">
              <a:buNone/>
            </a:pPr>
            <a:endParaRPr lang="fr-FR" dirty="0" smtClean="0"/>
          </a:p>
          <a:p>
            <a:pPr marL="914422" lvl="2" indent="0">
              <a:buNone/>
            </a:pPr>
            <a:endParaRPr lang="fr-FR" dirty="0"/>
          </a:p>
          <a:p>
            <a:endParaRPr lang="fr-FR" b="1" dirty="0"/>
          </a:p>
          <a:p>
            <a:endParaRPr lang="fr-FR" dirty="0"/>
          </a:p>
        </p:txBody>
      </p:sp>
    </p:spTree>
    <p:extLst>
      <p:ext uri="{BB962C8B-B14F-4D97-AF65-F5344CB8AC3E}">
        <p14:creationId xmlns:p14="http://schemas.microsoft.com/office/powerpoint/2010/main" val="28298633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Ateliers au choix</a:t>
            </a:r>
            <a:endParaRPr lang="fr-FR" dirty="0"/>
          </a:p>
        </p:txBody>
      </p:sp>
      <p:sp>
        <p:nvSpPr>
          <p:cNvPr id="3" name="Espace réservé du contenu 2"/>
          <p:cNvSpPr>
            <a:spLocks noGrp="1"/>
          </p:cNvSpPr>
          <p:nvPr>
            <p:ph sz="half" idx="1"/>
          </p:nvPr>
        </p:nvSpPr>
        <p:spPr>
          <a:xfrm>
            <a:off x="452846" y="2010880"/>
            <a:ext cx="5639638" cy="3448595"/>
          </a:xfrm>
        </p:spPr>
        <p:txBody>
          <a:bodyPr>
            <a:normAutofit fontScale="77500" lnSpcReduction="20000"/>
          </a:bodyPr>
          <a:lstStyle/>
          <a:p>
            <a:r>
              <a:rPr lang="fr-FR" b="1" dirty="0" smtClean="0"/>
              <a:t>Atelier 1 : rédigez la première partie du dossier RAEP afin de se présenter au concours du </a:t>
            </a:r>
            <a:r>
              <a:rPr lang="fr-FR" b="1" dirty="0"/>
              <a:t>CAPES interne : </a:t>
            </a:r>
            <a:endParaRPr lang="fr-FR" b="1" dirty="0" smtClean="0"/>
          </a:p>
          <a:p>
            <a:pPr marL="0" indent="0">
              <a:buNone/>
            </a:pPr>
            <a:r>
              <a:rPr lang="fr-FR" dirty="0" smtClean="0"/>
              <a:t>Dans </a:t>
            </a:r>
            <a:r>
              <a:rPr lang="fr-FR" dirty="0"/>
              <a:t>une première partie (2 pages dactylographiées maximum), le candidat décrit les responsabilités qui lui ont été confiées durant les différentes étapes de son parcours professionnel, dans le domaine de l'enseignement, en formation initiale (collège, lycée, apprentissage) ou, le cas échéant, en formation continue des adultes</a:t>
            </a:r>
            <a:r>
              <a:rPr lang="fr-FR" dirty="0" smtClean="0"/>
              <a:t>.</a:t>
            </a:r>
          </a:p>
          <a:p>
            <a:pPr marL="0" indent="0">
              <a:buNone/>
            </a:pPr>
            <a:r>
              <a:rPr lang="fr-FR" b="1" dirty="0" smtClean="0"/>
              <a:t>Outil : </a:t>
            </a:r>
            <a:r>
              <a:rPr lang="fr-FR" dirty="0" smtClean="0"/>
              <a:t>Référentiel des compétences professionnelles des métiers du professorat et de l’éducation</a:t>
            </a:r>
          </a:p>
          <a:p>
            <a:pPr marL="0" indent="0">
              <a:buNone/>
            </a:pPr>
            <a:endParaRPr lang="fr-FR" dirty="0" smtClean="0"/>
          </a:p>
          <a:p>
            <a:pPr marL="0" indent="0">
              <a:buNone/>
            </a:pPr>
            <a:endParaRPr lang="fr-FR" dirty="0"/>
          </a:p>
        </p:txBody>
      </p:sp>
      <p:sp>
        <p:nvSpPr>
          <p:cNvPr id="4" name="Espace réservé du contenu 3"/>
          <p:cNvSpPr>
            <a:spLocks noGrp="1"/>
          </p:cNvSpPr>
          <p:nvPr>
            <p:ph sz="half" idx="2"/>
          </p:nvPr>
        </p:nvSpPr>
        <p:spPr>
          <a:xfrm>
            <a:off x="6413771" y="2017343"/>
            <a:ext cx="5159920" cy="3441520"/>
          </a:xfrm>
        </p:spPr>
        <p:txBody>
          <a:bodyPr>
            <a:normAutofit fontScale="77500" lnSpcReduction="20000"/>
          </a:bodyPr>
          <a:lstStyle/>
          <a:p>
            <a:r>
              <a:rPr lang="fr-FR" b="1" dirty="0" smtClean="0"/>
              <a:t>Atelier 2 : concevoir une séquence d’arts plastiques pour la seconde partie du dossier RAEP afin de se présenter au concours du CAPES interne.</a:t>
            </a:r>
          </a:p>
          <a:p>
            <a:r>
              <a:rPr lang="fr-FR" b="1" dirty="0" smtClean="0"/>
              <a:t>Outil : </a:t>
            </a:r>
            <a:r>
              <a:rPr lang="fr-FR" dirty="0" smtClean="0"/>
              <a:t>fiche séquence d’arts plastiques vierge</a:t>
            </a:r>
          </a:p>
          <a:p>
            <a:endParaRPr lang="fr-FR" dirty="0"/>
          </a:p>
        </p:txBody>
      </p:sp>
    </p:spTree>
    <p:extLst>
      <p:ext uri="{BB962C8B-B14F-4D97-AF65-F5344CB8AC3E}">
        <p14:creationId xmlns:p14="http://schemas.microsoft.com/office/powerpoint/2010/main" val="4024730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4776" y="464102"/>
            <a:ext cx="11372424" cy="646331"/>
          </a:xfrm>
          <a:prstGeom prst="rect">
            <a:avLst/>
          </a:prstGeom>
        </p:spPr>
        <p:txBody>
          <a:bodyPr wrap="square">
            <a:spAutoFit/>
          </a:bodyPr>
          <a:lstStyle/>
          <a:p>
            <a:pPr lvl="0" defTabSz="914400">
              <a:defRPr/>
            </a:pPr>
            <a:r>
              <a:rPr lang="fr-FR" sz="3600" smtClean="0"/>
              <a:t>RESSOURCES</a:t>
            </a:r>
            <a:endParaRPr lang="fr-FR" sz="3600"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3194" y="2479964"/>
            <a:ext cx="3731485" cy="2347012"/>
          </a:xfrm>
          <a:prstGeom prst="rect">
            <a:avLst/>
          </a:prstGeom>
        </p:spPr>
      </p:pic>
      <p:sp>
        <p:nvSpPr>
          <p:cNvPr id="6" name="ZoneTexte 5"/>
          <p:cNvSpPr txBox="1"/>
          <p:nvPr/>
        </p:nvSpPr>
        <p:spPr>
          <a:xfrm>
            <a:off x="7397945" y="4973145"/>
            <a:ext cx="3021981" cy="1200329"/>
          </a:xfrm>
          <a:prstGeom prst="rect">
            <a:avLst/>
          </a:prstGeom>
          <a:noFill/>
        </p:spPr>
        <p:txBody>
          <a:bodyPr wrap="none" rtlCol="0">
            <a:spAutoFit/>
          </a:bodyPr>
          <a:lstStyle/>
          <a:p>
            <a:r>
              <a:rPr lang="fr-FR" dirty="0" smtClean="0">
                <a:hlinkClick r:id="rId3"/>
              </a:rPr>
              <a:t>Institut Français de l'éducation</a:t>
            </a:r>
            <a:endParaRPr lang="fr-FR" dirty="0" smtClean="0"/>
          </a:p>
          <a:p>
            <a:endParaRPr lang="fr-FR" dirty="0" smtClean="0"/>
          </a:p>
          <a:p>
            <a:r>
              <a:rPr lang="fr-FR" dirty="0" smtClean="0">
                <a:hlinkClick r:id="rId4"/>
              </a:rPr>
              <a:t>Dossiers de veille de l’Ifé</a:t>
            </a:r>
            <a:endParaRPr lang="fr-FR" dirty="0" smtClean="0"/>
          </a:p>
          <a:p>
            <a:endParaRPr lang="fr-FR" dirty="0"/>
          </a:p>
        </p:txBody>
      </p:sp>
      <p:sp>
        <p:nvSpPr>
          <p:cNvPr id="4" name="ZoneTexte 3"/>
          <p:cNvSpPr txBox="1"/>
          <p:nvPr/>
        </p:nvSpPr>
        <p:spPr>
          <a:xfrm>
            <a:off x="1070070" y="1424173"/>
            <a:ext cx="4854480" cy="2308324"/>
          </a:xfrm>
          <a:prstGeom prst="rect">
            <a:avLst/>
          </a:prstGeom>
          <a:solidFill>
            <a:schemeClr val="bg1"/>
          </a:solidFill>
        </p:spPr>
        <p:txBody>
          <a:bodyPr wrap="square" rtlCol="0">
            <a:spAutoFit/>
          </a:bodyPr>
          <a:lstStyle/>
          <a:p>
            <a:r>
              <a:rPr lang="fr-FR" sz="3600" dirty="0" smtClean="0">
                <a:solidFill>
                  <a:srgbClr val="0070C0"/>
                </a:solidFill>
                <a:latin typeface="Futura Medium" charset="0"/>
                <a:ea typeface="Futura Medium" charset="0"/>
                <a:cs typeface="Futura Medium" charset="0"/>
              </a:rPr>
              <a:t>Les ressources d’accompagnement des cycles 3 et 4 d’arts plastiques</a:t>
            </a:r>
            <a:endParaRPr lang="fr-FR" sz="3600" dirty="0">
              <a:solidFill>
                <a:srgbClr val="0070C0"/>
              </a:solidFill>
              <a:latin typeface="Tw Cen MT Condensed Extra Bold" charset="0"/>
              <a:ea typeface="Tw Cen MT Condensed Extra Bold" charset="0"/>
              <a:cs typeface="Tw Cen MT Condensed Extra Bold" charset="0"/>
            </a:endParaRPr>
          </a:p>
        </p:txBody>
      </p:sp>
      <p:sp>
        <p:nvSpPr>
          <p:cNvPr id="9" name="ZoneTexte 8"/>
          <p:cNvSpPr txBox="1"/>
          <p:nvPr/>
        </p:nvSpPr>
        <p:spPr>
          <a:xfrm>
            <a:off x="1070070" y="3919035"/>
            <a:ext cx="4854480" cy="1815882"/>
          </a:xfrm>
          <a:prstGeom prst="rect">
            <a:avLst/>
          </a:prstGeom>
          <a:noFill/>
        </p:spPr>
        <p:txBody>
          <a:bodyPr wrap="square" rtlCol="0">
            <a:spAutoFit/>
          </a:bodyPr>
          <a:lstStyle/>
          <a:p>
            <a:r>
              <a:rPr lang="fr-FR" sz="1600" dirty="0" smtClean="0">
                <a:hlinkClick r:id="rId5"/>
              </a:rPr>
              <a:t>http://eduscol.education.fr/cid99287/ressources-d-accompagnement-</a:t>
            </a:r>
          </a:p>
          <a:p>
            <a:r>
              <a:rPr lang="fr-FR" sz="1600" dirty="0" smtClean="0">
                <a:hlinkClick r:id="rId5"/>
              </a:rPr>
              <a:t>enseignements-artistiques-aux-</a:t>
            </a:r>
          </a:p>
          <a:p>
            <a:r>
              <a:rPr lang="fr-FR" sz="1600" dirty="0" smtClean="0">
                <a:hlinkClick r:id="rId5"/>
              </a:rPr>
              <a:t>cycles-2-et-3.html</a:t>
            </a:r>
            <a:endParaRPr lang="fr-FR" sz="1600" dirty="0" smtClean="0"/>
          </a:p>
          <a:p>
            <a:endParaRPr lang="fr-FR" sz="1600" dirty="0" smtClean="0"/>
          </a:p>
          <a:p>
            <a:r>
              <a:rPr lang="fr-FR" sz="1600" dirty="0" smtClean="0">
                <a:hlinkClick r:id="rId6"/>
              </a:rPr>
              <a:t>http://eduscol.education.fr/cid99284/ressources-d-accompagnement-arts-plastiques-c4.html</a:t>
            </a:r>
            <a:endParaRPr lang="fr-FR" sz="1600" dirty="0" smtClean="0"/>
          </a:p>
        </p:txBody>
      </p:sp>
      <p:sp>
        <p:nvSpPr>
          <p:cNvPr id="2" name="ZoneTexte 1"/>
          <p:cNvSpPr txBox="1"/>
          <p:nvPr/>
        </p:nvSpPr>
        <p:spPr>
          <a:xfrm>
            <a:off x="9265920" y="762000"/>
            <a:ext cx="184731" cy="369332"/>
          </a:xfrm>
          <a:prstGeom prst="rect">
            <a:avLst/>
          </a:prstGeom>
          <a:noFill/>
        </p:spPr>
        <p:txBody>
          <a:bodyPr wrap="none" rtlCol="0">
            <a:spAutoFit/>
          </a:bodyPr>
          <a:lstStyle/>
          <a:p>
            <a:endParaRPr lang="fr-FR"/>
          </a:p>
        </p:txBody>
      </p:sp>
      <p:sp>
        <p:nvSpPr>
          <p:cNvPr id="8" name="ZoneTexte 7"/>
          <p:cNvSpPr txBox="1"/>
          <p:nvPr/>
        </p:nvSpPr>
        <p:spPr>
          <a:xfrm>
            <a:off x="6639202" y="333688"/>
            <a:ext cx="4854480" cy="1754326"/>
          </a:xfrm>
          <a:prstGeom prst="rect">
            <a:avLst/>
          </a:prstGeom>
          <a:solidFill>
            <a:schemeClr val="bg1"/>
          </a:solidFill>
        </p:spPr>
        <p:txBody>
          <a:bodyPr wrap="square" rtlCol="0">
            <a:spAutoFit/>
          </a:bodyPr>
          <a:lstStyle/>
          <a:p>
            <a:r>
              <a:rPr lang="fr-FR" sz="3600" dirty="0" smtClean="0">
                <a:solidFill>
                  <a:srgbClr val="0070C0"/>
                </a:solidFill>
                <a:latin typeface="Futura Medium" charset="0"/>
                <a:ea typeface="Futura Medium" charset="0"/>
                <a:cs typeface="Futura Medium" charset="0"/>
              </a:rPr>
              <a:t>Les programmes d’arts plastiques en collège et lycée</a:t>
            </a:r>
            <a:endParaRPr lang="fr-FR" sz="3600" dirty="0">
              <a:solidFill>
                <a:srgbClr val="0070C0"/>
              </a:solidFill>
              <a:latin typeface="Tw Cen MT Condensed Extra Bold" charset="0"/>
              <a:ea typeface="Tw Cen MT Condensed Extra Bold" charset="0"/>
              <a:cs typeface="Tw Cen MT Condensed Extra Bold" charset="0"/>
            </a:endParaRPr>
          </a:p>
        </p:txBody>
      </p:sp>
    </p:spTree>
    <p:extLst>
      <p:ext uri="{BB962C8B-B14F-4D97-AF65-F5344CB8AC3E}">
        <p14:creationId xmlns:p14="http://schemas.microsoft.com/office/powerpoint/2010/main" val="69859712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22106</TotalTime>
  <Words>2824</Words>
  <Application>Microsoft Office PowerPoint</Application>
  <PresentationFormat>Grand écran</PresentationFormat>
  <Paragraphs>311</Paragraphs>
  <Slides>32</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32</vt:i4>
      </vt:variant>
    </vt:vector>
  </HeadingPairs>
  <TitlesOfParts>
    <vt:vector size="41" baseType="lpstr">
      <vt:lpstr>Arial</vt:lpstr>
      <vt:lpstr>Calibri</vt:lpstr>
      <vt:lpstr>Calibri Light</vt:lpstr>
      <vt:lpstr>Courier New</vt:lpstr>
      <vt:lpstr>Futura Medium</vt:lpstr>
      <vt:lpstr>Gill Sans MT</vt:lpstr>
      <vt:lpstr>Helvetica</vt:lpstr>
      <vt:lpstr>Tw Cen MT Condensed Extra Bold</vt:lpstr>
      <vt:lpstr>Galerie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L’enseignement et les apprentissages en arts plastiques</vt:lpstr>
      <vt:lpstr>1. LES FONDAMENTAUX</vt:lpstr>
      <vt:lpstr>la Séquence, unité d’enseignement</vt:lpstr>
      <vt:lpstr>Présentation PowerPoint</vt:lpstr>
      <vt:lpstr>Présentation PowerPoint</vt:lpstr>
      <vt:lpstr>Présentation PowerPoint</vt:lpstr>
      <vt:lpstr>Présentation PowerPoint</vt:lpstr>
      <vt:lpstr>2. Au commencement est la compétence </vt:lpstr>
      <vt:lpstr>Présentation PowerPoint</vt:lpstr>
      <vt:lpstr>Présentation PowerPoint</vt:lpstr>
      <vt:lpstr>Présentation PowerPoint</vt:lpstr>
      <vt:lpstr>3.    La situation problème en arts plastiques  </vt:lpstr>
      <vt:lpstr>Présentation PowerPoint</vt:lpstr>
      <vt:lpstr>Présentation PowerPoint</vt:lpstr>
      <vt:lpstr>Présentation PowerPoint</vt:lpstr>
      <vt:lpstr>Présentation PowerPoint</vt:lpstr>
      <vt:lpstr>LES CONCOURS POUR DEVENIR ENSEIGNANTS D’ARTS PLASTIQUES</vt:lpstr>
      <vt:lpstr>DEUX CONCOURS externes POUR DEVENIR ENSEIGNANT </vt:lpstr>
      <vt:lpstr>CAPES D’arts plastiques EXTERNE </vt:lpstr>
      <vt:lpstr>Agregation EXTERNE D’arts plastiques </vt:lpstr>
      <vt:lpstr>Après la réussite aux concours externes</vt:lpstr>
      <vt:lpstr>DEUX CONCOURS INTERNEs POUR DEVENIR ENSEIGNANT </vt:lpstr>
      <vt:lpstr>CAPES interne D’ARTS PLASTIQUES</vt:lpstr>
      <vt:lpstr>Ateliers au choix</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L’éducation  artistique et culturelle</dc:title>
  <dc:creator>Utilisateur de Microsoft Office</dc:creator>
  <cp:lastModifiedBy>Utilisateur Windows</cp:lastModifiedBy>
  <cp:revision>291</cp:revision>
  <cp:lastPrinted>2017-10-10T23:14:43Z</cp:lastPrinted>
  <dcterms:created xsi:type="dcterms:W3CDTF">2017-10-06T13:03:51Z</dcterms:created>
  <dcterms:modified xsi:type="dcterms:W3CDTF">2021-01-26T00:08:14Z</dcterms:modified>
</cp:coreProperties>
</file>