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29" r:id="rId1"/>
  </p:sldMasterIdLst>
  <p:notesMasterIdLst>
    <p:notesMasterId r:id="rId37"/>
  </p:notesMasterIdLst>
  <p:sldIdLst>
    <p:sldId id="354" r:id="rId2"/>
    <p:sldId id="356" r:id="rId3"/>
    <p:sldId id="362" r:id="rId4"/>
    <p:sldId id="357" r:id="rId5"/>
    <p:sldId id="363" r:id="rId6"/>
    <p:sldId id="335" r:id="rId7"/>
    <p:sldId id="344" r:id="rId8"/>
    <p:sldId id="353" r:id="rId9"/>
    <p:sldId id="337" r:id="rId10"/>
    <p:sldId id="360" r:id="rId11"/>
    <p:sldId id="346" r:id="rId12"/>
    <p:sldId id="345" r:id="rId13"/>
    <p:sldId id="340" r:id="rId14"/>
    <p:sldId id="352" r:id="rId15"/>
    <p:sldId id="339" r:id="rId16"/>
    <p:sldId id="348" r:id="rId17"/>
    <p:sldId id="336" r:id="rId18"/>
    <p:sldId id="319" r:id="rId19"/>
    <p:sldId id="343" r:id="rId20"/>
    <p:sldId id="320" r:id="rId21"/>
    <p:sldId id="322" r:id="rId22"/>
    <p:sldId id="358" r:id="rId23"/>
    <p:sldId id="324" r:id="rId24"/>
    <p:sldId id="325" r:id="rId25"/>
    <p:sldId id="349" r:id="rId26"/>
    <p:sldId id="328" r:id="rId27"/>
    <p:sldId id="330" r:id="rId28"/>
    <p:sldId id="350" r:id="rId29"/>
    <p:sldId id="351" r:id="rId30"/>
    <p:sldId id="331" r:id="rId31"/>
    <p:sldId id="359" r:id="rId32"/>
    <p:sldId id="333" r:id="rId33"/>
    <p:sldId id="361" r:id="rId34"/>
    <p:sldId id="334" r:id="rId35"/>
    <p:sldId id="30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ilisateur de Microsoft Office" initials="Office"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2CE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8"/>
    <p:restoredTop sz="86364"/>
  </p:normalViewPr>
  <p:slideViewPr>
    <p:cSldViewPr snapToGrid="0" snapToObjects="1">
      <p:cViewPr varScale="1">
        <p:scale>
          <a:sx n="73" d="100"/>
          <a:sy n="73" d="100"/>
        </p:scale>
        <p:origin x="960" y="78"/>
      </p:cViewPr>
      <p:guideLst/>
    </p:cSldViewPr>
  </p:slideViewPr>
  <p:outlineViewPr>
    <p:cViewPr>
      <p:scale>
        <a:sx n="33" d="100"/>
        <a:sy n="33" d="100"/>
      </p:scale>
      <p:origin x="0" y="-204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794F75-0D0E-614F-9DFA-26B81BF0C3BB}" type="datetimeFigureOut">
              <a:rPr lang="fr-FR" smtClean="0"/>
              <a:t>14/09/2021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D7332-1489-D041-8CC7-1FE683A36523}" type="slidenum">
              <a:rPr lang="fr-FR" smtClean="0"/>
              <a:t>‹N°›</a:t>
            </a:fld>
            <a:endParaRPr lang="fr-FR"/>
          </a:p>
        </p:txBody>
      </p:sp>
    </p:spTree>
    <p:extLst>
      <p:ext uri="{BB962C8B-B14F-4D97-AF65-F5344CB8AC3E}">
        <p14:creationId xmlns:p14="http://schemas.microsoft.com/office/powerpoint/2010/main" val="194820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pPr>
              <a:lnSpc>
                <a:spcPct val="117999"/>
              </a:lnSpc>
            </a:pPr>
            <a:r>
              <a:t>Dans un programme de cycle et dans une conception curriculaire, la succession et la fréquence des séquences constitue le parcours de formation des élèves. Chaque séquence est toujours formée de composantes plasticiennes, théoriques et culturelles. Ces composantes sont nourries des compétences travaillées dans le cycle. </a:t>
            </a:r>
          </a:p>
          <a:p>
            <a:pPr>
              <a:lnSpc>
                <a:spcPct val="117999"/>
              </a:lnSpc>
            </a:pPr>
            <a:r>
              <a:t>Chaque séquence d’arts plastiques est une suite d’opérations (organisées en une ou plusieurs séances) permettant les enchaînements et les articulations visés dans l’apprentissage.</a:t>
            </a:r>
          </a:p>
        </p:txBody>
      </p:sp>
    </p:spTree>
    <p:extLst>
      <p:ext uri="{BB962C8B-B14F-4D97-AF65-F5344CB8AC3E}">
        <p14:creationId xmlns:p14="http://schemas.microsoft.com/office/powerpoint/2010/main" val="184356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prstGeom prst="rect">
            <a:avLst/>
          </a:prstGeom>
        </p:spPr>
        <p:txBody>
          <a:bodyPr/>
          <a:lstStyle/>
          <a:p>
            <a:endParaRPr/>
          </a:p>
        </p:txBody>
      </p:sp>
      <p:sp>
        <p:nvSpPr>
          <p:cNvPr id="155" name="Shape 155"/>
          <p:cNvSpPr>
            <a:spLocks noGrp="1"/>
          </p:cNvSpPr>
          <p:nvPr>
            <p:ph type="body" sz="quarter" idx="1"/>
          </p:nvPr>
        </p:nvSpPr>
        <p:spPr>
          <a:prstGeom prst="rect">
            <a:avLst/>
          </a:prstGeom>
        </p:spPr>
        <p:txBody>
          <a:bodyPr/>
          <a:lstStyle/>
          <a:p>
            <a:pPr>
              <a:lnSpc>
                <a:spcPct val="117999"/>
              </a:lnSpc>
            </a:pPr>
            <a:r>
              <a:t>Dans un programme de cycle et dans une conception curriculaire, la succession et la fréquence des séquences constitue le parcours de formation des élèves. Chaque séquence est toujours formée de composantes plasticiennes, théoriques et culturelles. Ces composantes sont nourries des compétences travaillées dans le cycle. </a:t>
            </a:r>
          </a:p>
          <a:p>
            <a:pPr>
              <a:lnSpc>
                <a:spcPct val="117999"/>
              </a:lnSpc>
            </a:pPr>
            <a:r>
              <a:t>Chaque séquence d’arts plastiques est une suite d’opérations (organisées en une ou plusieurs séances) permettant les enchaînements et les articulations visés dans l’apprentissage.</a:t>
            </a:r>
          </a:p>
        </p:txBody>
      </p:sp>
    </p:spTree>
    <p:extLst>
      <p:ext uri="{BB962C8B-B14F-4D97-AF65-F5344CB8AC3E}">
        <p14:creationId xmlns:p14="http://schemas.microsoft.com/office/powerpoint/2010/main" val="3461982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noRot="1" noChangeAspect="1"/>
          </p:cNvSpPr>
          <p:nvPr>
            <p:ph type="sldImg"/>
          </p:nvPr>
        </p:nvSpPr>
        <p:spPr>
          <a:prstGeom prst="rect">
            <a:avLst/>
          </a:prstGeom>
        </p:spPr>
        <p:txBody>
          <a:bodyPr/>
          <a:lstStyle/>
          <a:p>
            <a:endParaRPr/>
          </a:p>
        </p:txBody>
      </p:sp>
      <p:sp>
        <p:nvSpPr>
          <p:cNvPr id="263" name="Shape 263"/>
          <p:cNvSpPr>
            <a:spLocks noGrp="1"/>
          </p:cNvSpPr>
          <p:nvPr>
            <p:ph type="body" sz="quarter" idx="1"/>
          </p:nvPr>
        </p:nvSpPr>
        <p:spPr>
          <a:prstGeom prst="rect">
            <a:avLst/>
          </a:prstGeom>
        </p:spPr>
        <p:txBody>
          <a:bodyPr/>
          <a:lstStyle/>
          <a:p>
            <a:pPr>
              <a:lnSpc>
                <a:spcPct val="117999"/>
              </a:lnSpc>
            </a:pPr>
            <a:r>
              <a:t>Les séquences, sur l’année et sur l’ensemble du cycle, sont interdépendantes les unes des autres : introduction de nouveaux savoirs s’appuyant sur les acquis précédents des élèves, approfondissements des notions, des savoir-faire…, découverte de nouvelles pratiques, développement des compétences des élèves…</a:t>
            </a:r>
          </a:p>
          <a:p>
            <a:pPr>
              <a:lnSpc>
                <a:spcPct val="117999"/>
              </a:lnSpc>
            </a:pPr>
            <a:r>
              <a:t> </a:t>
            </a:r>
          </a:p>
          <a:p>
            <a:pPr>
              <a:lnSpc>
                <a:spcPct val="117999"/>
              </a:lnSpc>
            </a:pPr>
            <a:r>
              <a:t>L’ensemble des séquences forme un ensemble complet de la formation en arts plastiques.</a:t>
            </a:r>
          </a:p>
        </p:txBody>
      </p:sp>
    </p:spTree>
    <p:extLst>
      <p:ext uri="{BB962C8B-B14F-4D97-AF65-F5344CB8AC3E}">
        <p14:creationId xmlns:p14="http://schemas.microsoft.com/office/powerpoint/2010/main" val="116497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4" cy="2541431"/>
          </a:xfrm>
        </p:spPr>
        <p:txBody>
          <a:bodyPr bIns="0" anchor="b">
            <a:normAutofit/>
          </a:bodyPr>
          <a:lstStyle>
            <a:lvl1pPr algn="l">
              <a:defRPr sz="6600"/>
            </a:lvl1pPr>
          </a:lstStyle>
          <a:p>
            <a:r>
              <a:rPr lang="fr-FR" smtClean="0"/>
              <a:t>Cliquez et modifiez le titre</a:t>
            </a:r>
            <a:endParaRPr lang="en-US" dirty="0"/>
          </a:p>
        </p:txBody>
      </p:sp>
      <p:sp>
        <p:nvSpPr>
          <p:cNvPr id="3" name="Subtitle 2"/>
          <p:cNvSpPr>
            <a:spLocks noGrp="1"/>
          </p:cNvSpPr>
          <p:nvPr>
            <p:ph type="subTitle" idx="1"/>
          </p:nvPr>
        </p:nvSpPr>
        <p:spPr>
          <a:xfrm>
            <a:off x="2417780" y="3531206"/>
            <a:ext cx="8637072" cy="977621"/>
          </a:xfrm>
        </p:spPr>
        <p:txBody>
          <a:bodyPr tIns="91440" bIns="91440">
            <a:normAutofit/>
          </a:bodyPr>
          <a:lstStyle>
            <a:lvl1pPr marL="0" indent="0" algn="l">
              <a:buNone/>
              <a:defRPr sz="1800" b="0" cap="all" baseline="0">
                <a:solidFill>
                  <a:schemeClr val="tx1"/>
                </a:solidFill>
              </a:defRPr>
            </a:lvl1pPr>
            <a:lvl2pPr marL="457212" indent="0" algn="ctr">
              <a:buNone/>
              <a:defRPr sz="18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9/14/2021</a:t>
            </a:fld>
            <a:endParaRPr lang="en-US" dirty="0"/>
          </a:p>
        </p:txBody>
      </p:sp>
      <p:sp>
        <p:nvSpPr>
          <p:cNvPr id="5" name="Footer Placeholder 4"/>
          <p:cNvSpPr>
            <a:spLocks noGrp="1"/>
          </p:cNvSpPr>
          <p:nvPr>
            <p:ph type="ftr" sz="quarter" idx="11"/>
          </p:nvPr>
        </p:nvSpPr>
        <p:spPr>
          <a:xfrm>
            <a:off x="2416504" y="329309"/>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Content Placeholder 2"/>
          <p:cNvSpPr>
            <a:spLocks noGrp="1"/>
          </p:cNvSpPr>
          <p:nvPr>
            <p:ph idx="1"/>
          </p:nvPr>
        </p:nvSpPr>
        <p:spPr/>
        <p:txBody>
          <a:bodyPr ancho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3" name="Straight Connector 32"/>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40" y="1756130"/>
            <a:ext cx="8643154" cy="1887950"/>
          </a:xfrm>
        </p:spPr>
        <p:txBody>
          <a:bodyPr anchor="b">
            <a:normAutofit/>
          </a:bodyPr>
          <a:lstStyle>
            <a:lvl1pPr algn="l">
              <a:defRPr sz="3600"/>
            </a:lvl1pPr>
          </a:lstStyle>
          <a:p>
            <a:r>
              <a:rPr lang="fr-FR" smtClean="0"/>
              <a:t>Cliquez et modifiez le titre</a:t>
            </a:r>
            <a:endParaRPr lang="en-US" dirty="0"/>
          </a:p>
        </p:txBody>
      </p:sp>
      <p:sp>
        <p:nvSpPr>
          <p:cNvPr id="3" name="Text Placeholder 2"/>
          <p:cNvSpPr>
            <a:spLocks noGrp="1"/>
          </p:cNvSpPr>
          <p:nvPr>
            <p:ph type="body" idx="1"/>
          </p:nvPr>
        </p:nvSpPr>
        <p:spPr>
          <a:xfrm>
            <a:off x="1454238" y="3806197"/>
            <a:ext cx="8630446" cy="1012929"/>
          </a:xfrm>
        </p:spPr>
        <p:txBody>
          <a:bodyPr tIns="91440">
            <a:normAutofit/>
          </a:bodyPr>
          <a:lstStyle>
            <a:lvl1pPr marL="0" indent="0" algn="l">
              <a:buNone/>
              <a:defRPr sz="1800">
                <a:solidFill>
                  <a:schemeClr val="tx1"/>
                </a:solidFill>
              </a:defRPr>
            </a:lvl1pPr>
            <a:lvl2pPr marL="457212" indent="0">
              <a:buNone/>
              <a:defRPr sz="1800">
                <a:solidFill>
                  <a:schemeClr val="tx1">
                    <a:tint val="75000"/>
                  </a:schemeClr>
                </a:solidFill>
              </a:defRPr>
            </a:lvl2pPr>
            <a:lvl3pPr marL="914423" indent="0">
              <a:buNone/>
              <a:defRPr sz="1800">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0"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30578ACC-22D6-47C1-A373-4FD133E34F3C}"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5" name="Straight Connector 14"/>
          <p:cNvCxnSpPr/>
          <p:nvPr/>
        </p:nvCxnSpPr>
        <p:spPr>
          <a:xfrm>
            <a:off x="1454238"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8" y="804891"/>
            <a:ext cx="9605636" cy="1059305"/>
          </a:xfrm>
        </p:spPr>
        <p:txBody>
          <a:bodyPr/>
          <a:lstStyle/>
          <a:p>
            <a:r>
              <a:rPr lang="fr-FR" smtClean="0"/>
              <a:t>Cliquez et modifiez le titre</a:t>
            </a:r>
            <a:endParaRPr lang="en-US" dirty="0"/>
          </a:p>
        </p:txBody>
      </p:sp>
      <p:sp>
        <p:nvSpPr>
          <p:cNvPr id="3" name="Content Placeholder 2"/>
          <p:cNvSpPr>
            <a:spLocks noGrp="1"/>
          </p:cNvSpPr>
          <p:nvPr>
            <p:ph sz="half" idx="1"/>
          </p:nvPr>
        </p:nvSpPr>
        <p:spPr>
          <a:xfrm>
            <a:off x="1447332" y="2010880"/>
            <a:ext cx="4645152" cy="344859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5" name="Straight Connector 34"/>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2" y="804163"/>
            <a:ext cx="9607660" cy="1056319"/>
          </a:xfrm>
        </p:spPr>
        <p:txBody>
          <a:bodyPr/>
          <a:lstStyle/>
          <a:p>
            <a:r>
              <a:rPr lang="fr-FR" smtClean="0"/>
              <a:t>Cliquez et modifiez le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1447191" y="2824271"/>
            <a:ext cx="4645152" cy="264445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3" y="2023005"/>
            <a:ext cx="4645152" cy="802237"/>
          </a:xfrm>
        </p:spPr>
        <p:txBody>
          <a:bodyPr anchor="b">
            <a:normAutofit/>
          </a:bodyPr>
          <a:lstStyle>
            <a:lvl1pPr marL="0" indent="0">
              <a:lnSpc>
                <a:spcPct val="100000"/>
              </a:lnSpc>
              <a:buNone/>
              <a:defRPr sz="2200" b="0" cap="all" baseline="0">
                <a:solidFill>
                  <a:schemeClr val="accent1"/>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6412363" y="2821492"/>
            <a:ext cx="4645152" cy="2637371"/>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9" name="Straight Connector 28"/>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5" name="Straight Connector 24"/>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2" y="798975"/>
            <a:ext cx="3273099" cy="2247117"/>
          </a:xfrm>
        </p:spPr>
        <p:txBody>
          <a:bodyPr anchor="b">
            <a:normAutofit/>
          </a:bodyPr>
          <a:lstStyle>
            <a:lvl1pPr algn="l">
              <a:defRPr sz="2400"/>
            </a:lvl1pPr>
          </a:lstStyle>
          <a:p>
            <a:r>
              <a:rPr lang="fr-FR" smtClean="0"/>
              <a:t>Cliquez et modifiez le titre</a:t>
            </a:r>
            <a:endParaRPr lang="en-US" dirty="0"/>
          </a:p>
        </p:txBody>
      </p:sp>
      <p:sp>
        <p:nvSpPr>
          <p:cNvPr id="3" name="Content Placeholder 2"/>
          <p:cNvSpPr>
            <a:spLocks noGrp="1"/>
          </p:cNvSpPr>
          <p:nvPr>
            <p:ph idx="1"/>
          </p:nvPr>
        </p:nvSpPr>
        <p:spPr>
          <a:xfrm>
            <a:off x="5043714" y="798974"/>
            <a:ext cx="6012469" cy="4658826"/>
          </a:xfrm>
        </p:spPr>
        <p:txBody>
          <a:bodyPr anchor="ct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5" y="3205492"/>
            <a:ext cx="3275013" cy="2248181"/>
          </a:xfrm>
        </p:spPr>
        <p:txBody>
          <a:bodyPr/>
          <a:lstStyle>
            <a:lvl1pPr marL="0" indent="0" algn="l">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E331444B-B92B-4E27-8C94-BB93EAF5CB18}"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17" name="Straight Connector 16"/>
          <p:cNvCxnSpPr/>
          <p:nvPr/>
        </p:nvCxnSpPr>
        <p:spPr>
          <a:xfrm>
            <a:off x="1448281"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90" y="482172"/>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8" y="1129513"/>
            <a:ext cx="5532329" cy="1830584"/>
          </a:xfrm>
        </p:spPr>
        <p:txBody>
          <a:bodyPr anchor="b">
            <a:normAutofit/>
          </a:bodyPr>
          <a:lstStyle>
            <a:lvl1pPr>
              <a:defRPr sz="3200"/>
            </a:lvl1pPr>
          </a:lstStyle>
          <a:p>
            <a:r>
              <a:rPr lang="fr-FR" smtClean="0"/>
              <a:t>Cliquez et modifiez le titre</a:t>
            </a:r>
            <a:endParaRPr lang="en-US" dirty="0"/>
          </a:p>
        </p:txBody>
      </p:sp>
      <p:sp>
        <p:nvSpPr>
          <p:cNvPr id="3" name="Picture Placeholder 2"/>
          <p:cNvSpPr>
            <a:spLocks noGrp="1" noChangeAspect="1"/>
          </p:cNvSpPr>
          <p:nvPr>
            <p:ph type="pic" idx="1"/>
          </p:nvPr>
        </p:nvSpPr>
        <p:spPr>
          <a:xfrm>
            <a:off x="8124389" y="1122542"/>
            <a:ext cx="2791172" cy="3866327"/>
          </a:xfrm>
          <a:solidFill>
            <a:schemeClr val="bg1">
              <a:lumMod val="85000"/>
            </a:schemeClr>
          </a:solidFill>
          <a:ln w="9525" cap="sq">
            <a:noFill/>
            <a:miter lim="800000"/>
          </a:ln>
          <a:effectLst/>
        </p:spPr>
        <p:txBody>
          <a:bodyPr anchor="t"/>
          <a:lstStyle>
            <a:lvl1pPr marL="0" indent="0" algn="ctr">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8" indent="0">
              <a:buNone/>
              <a:defRPr sz="2000"/>
            </a:lvl7pPr>
            <a:lvl8pPr marL="3200480" indent="0">
              <a:buNone/>
              <a:defRPr sz="2000"/>
            </a:lvl8pPr>
            <a:lvl9pPr marL="3657692" indent="0">
              <a:buNone/>
              <a:defRPr sz="2000"/>
            </a:lvl9pPr>
          </a:lstStyle>
          <a:p>
            <a:r>
              <a:rPr lang="fr-FR" smtClean="0"/>
              <a:t>Faire glisser l'image vers l'espace réservé ou cliquer sur l'icône pour l'ajouter</a:t>
            </a:r>
            <a:endParaRPr lang="en-US" dirty="0"/>
          </a:p>
        </p:txBody>
      </p:sp>
      <p:sp>
        <p:nvSpPr>
          <p:cNvPr id="4" name="Text Placeholder 3"/>
          <p:cNvSpPr>
            <a:spLocks noGrp="1"/>
          </p:cNvSpPr>
          <p:nvPr>
            <p:ph type="body" sz="half" idx="2"/>
          </p:nvPr>
        </p:nvSpPr>
        <p:spPr>
          <a:xfrm>
            <a:off x="1450331" y="3145992"/>
            <a:ext cx="5524404" cy="2003742"/>
          </a:xfrm>
        </p:spPr>
        <p:txBody>
          <a:bodyPr>
            <a:normAutofit/>
          </a:bodyPr>
          <a:lstStyle>
            <a:lvl1pPr marL="0" indent="0" algn="l">
              <a:buNone/>
              <a:defRPr sz="18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fr-FR" smtClean="0"/>
              <a:t>Cliquez pour modifier les styles du texte du masque</a:t>
            </a:r>
          </a:p>
        </p:txBody>
      </p:sp>
      <p:sp>
        <p:nvSpPr>
          <p:cNvPr id="5" name="Date Placeholder 4"/>
          <p:cNvSpPr>
            <a:spLocks noGrp="1"/>
          </p:cNvSpPr>
          <p:nvPr>
            <p:ph type="dt" sz="half" idx="10"/>
          </p:nvPr>
        </p:nvSpPr>
        <p:spPr>
          <a:xfrm>
            <a:off x="1447386" y="5469856"/>
            <a:ext cx="5527351" cy="320123"/>
          </a:xfrm>
        </p:spPr>
        <p:txBody>
          <a:bodyPr/>
          <a:lstStyle>
            <a:lvl1pPr algn="l">
              <a:defRPr/>
            </a:lvl1pPr>
          </a:lstStyle>
          <a:p>
            <a:fld id="{363EFA5E-FA76-400D-B3DC-F0BA90E6D107}" type="datetimeFigureOut">
              <a:rPr lang="en-US" smtClean="0"/>
              <a:t>9/14/2021</a:t>
            </a:fld>
            <a:endParaRPr lang="en-US" dirty="0"/>
          </a:p>
        </p:txBody>
      </p:sp>
      <p:sp>
        <p:nvSpPr>
          <p:cNvPr id="6" name="Footer Placeholder 5"/>
          <p:cNvSpPr>
            <a:spLocks noGrp="1"/>
          </p:cNvSpPr>
          <p:nvPr>
            <p:ph type="ftr" sz="quarter" idx="11"/>
          </p:nvPr>
        </p:nvSpPr>
        <p:spPr>
          <a:xfrm>
            <a:off x="1447382" y="318642"/>
            <a:ext cx="5541004" cy="320931"/>
          </a:xfrm>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cxnSp>
        <p:nvCxnSpPr>
          <p:cNvPr id="31" name="Straight Connector 30"/>
          <p:cNvCxnSpPr/>
          <p:nvPr/>
        </p:nvCxnSpPr>
        <p:spPr>
          <a:xfrm>
            <a:off x="1447386"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cxnSp>
        <p:nvCxnSpPr>
          <p:cNvPr id="26" name="Straight Connector 25"/>
          <p:cNvCxnSpPr/>
          <p:nvPr/>
        </p:nvCxnSpPr>
        <p:spPr>
          <a:xfrm>
            <a:off x="1453899"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2" y="798975"/>
            <a:ext cx="1615742" cy="4659889"/>
          </a:xfrm>
        </p:spPr>
        <p:txBody>
          <a:bodyPr vert="eaVert"/>
          <a:lstStyle>
            <a:lvl1pPr algn="l">
              <a:defRPr/>
            </a:lvl1pPr>
          </a:lstStyle>
          <a:p>
            <a:r>
              <a:rPr lang="fr-FR" smtClean="0"/>
              <a:t>Cliquez et modifiez le titre</a:t>
            </a:r>
            <a:endParaRPr lang="en-US" dirty="0"/>
          </a:p>
        </p:txBody>
      </p:sp>
      <p:sp>
        <p:nvSpPr>
          <p:cNvPr id="3" name="Vertical Text Placeholder 2"/>
          <p:cNvSpPr>
            <a:spLocks noGrp="1"/>
          </p:cNvSpPr>
          <p:nvPr>
            <p:ph type="body" orient="vert" idx="1"/>
          </p:nvPr>
        </p:nvSpPr>
        <p:spPr>
          <a:xfrm>
            <a:off x="1444675" y="798975"/>
            <a:ext cx="7828830" cy="4659889"/>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15" name="Straight Connector 14"/>
          <p:cNvCxnSpPr/>
          <p:nvPr/>
        </p:nvCxnSpPr>
        <p:spPr>
          <a:xfrm>
            <a:off x="9439111" y="798975"/>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Texte du titre</a:t>
            </a:r>
          </a:p>
        </p:txBody>
      </p:sp>
      <p:sp>
        <p:nvSpPr>
          <p:cNvPr id="49" name="Shape 49"/>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03937932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2021628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8"/>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80" y="804521"/>
            <a:ext cx="9603275" cy="1049235"/>
          </a:xfrm>
          <a:prstGeom prst="rect">
            <a:avLst/>
          </a:prstGeom>
        </p:spPr>
        <p:txBody>
          <a:bodyPr vert="horz" lIns="91440" tIns="45720" rIns="91440" bIns="45720" rtlCol="0" anchor="t">
            <a:normAutofit/>
          </a:bodyPr>
          <a:lstStyle/>
          <a:p>
            <a:r>
              <a:rPr lang="fr-FR" smtClean="0"/>
              <a:t>Cliquez et modifiez le titre</a:t>
            </a:r>
            <a:endParaRPr lang="en-US" dirty="0"/>
          </a:p>
        </p:txBody>
      </p:sp>
      <p:sp>
        <p:nvSpPr>
          <p:cNvPr id="3" name="Text Placeholder 2"/>
          <p:cNvSpPr>
            <a:spLocks noGrp="1"/>
          </p:cNvSpPr>
          <p:nvPr>
            <p:ph type="body" idx="1"/>
          </p:nvPr>
        </p:nvSpPr>
        <p:spPr>
          <a:xfrm>
            <a:off x="1451580" y="2015734"/>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40" y="330372"/>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D6E9DEC-419B-4CC5-A080-3B06BD5A8291}" type="datetimeFigureOut">
              <a:rPr lang="en-US" smtClean="0"/>
              <a:t>9/14/2021</a:t>
            </a:fld>
            <a:endParaRPr lang="en-US" dirty="0"/>
          </a:p>
        </p:txBody>
      </p:sp>
      <p:sp>
        <p:nvSpPr>
          <p:cNvPr id="5" name="Footer Placeholder 4"/>
          <p:cNvSpPr>
            <a:spLocks noGrp="1"/>
          </p:cNvSpPr>
          <p:nvPr>
            <p:ph type="ftr" sz="quarter" idx="3"/>
          </p:nvPr>
        </p:nvSpPr>
        <p:spPr>
          <a:xfrm>
            <a:off x="1451579" y="329309"/>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605167"/>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 id="2147484141" r:id="rId12"/>
    <p:sldLayoutId id="2147484142" r:id="rId13"/>
  </p:sldLayoutIdLst>
  <p:hf sldNum="0" hdr="0" ftr="0" dt="0"/>
  <p:txStyles>
    <p:titleStyle>
      <a:lvl1pPr algn="l" defTabSz="914423"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6" indent="-228606" algn="l" defTabSz="914423"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16"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28"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40"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52"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64"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74"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86"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97" indent="-228606" algn="l" defTabSz="914423"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cache.media.education.gouv.fr/file/13/03/7/encart6379_fiche11_404037.pdf" TargetMode="External"/><Relationship Id="rId2" Type="http://schemas.openxmlformats.org/officeDocument/2006/relationships/hyperlink" Target="http://www.education.gouv.fr/pid25535/bulletin_officiel.html?cid_bo=73066" TargetMode="External"/><Relationship Id="rId1" Type="http://schemas.openxmlformats.org/officeDocument/2006/relationships/slideLayout" Target="../slideLayouts/slideLayout7.xml"/><Relationship Id="rId4" Type="http://schemas.openxmlformats.org/officeDocument/2006/relationships/hyperlink" Target="https://cache.media.enseignementsup-recherche.gouv.fr/file/kit_com/77/3/FICHE_12_581773.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cache.media.eduscol.education.fr/file/Arts_plastiques/64/1/22_RA16_C4_APLA_approche_par_competences-partie3-travailler-competences_DM_625641.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cache.media.eduscol.education.fr/file/Arts_plastiques/29/9/12_RA_C4_AP_La_verbalisation_567299.pdf"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cache.media.eduscol.education.fr/file/Arts_plastiques/86/5/RA16_C4_AP_eval_fiche_2_708865.pdf" TargetMode="External"/><Relationship Id="rId2" Type="http://schemas.openxmlformats.org/officeDocument/2006/relationships/hyperlink" Target="http://cache.media.eduscol.education.fr/file/Arts_plastiques/65/0/25_RA16_C4_APLA_approche_par_competences-partie6-construire-outils_DM_625650.pdf"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cache.media.eduscol.education.fr/file/Arts_plastiques_et_education_musicale/43/1/2_RA_C2_C3_EEA-_education-sensibilite_570431.pdf"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ife.ens-lyon.fr/ife"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hyperlink" Target="http://eduscol.education.fr/cid99284/ressources-d-accompagnement-arts-plastiques-c4.html" TargetMode="External"/><Relationship Id="rId5" Type="http://schemas.openxmlformats.org/officeDocument/2006/relationships/hyperlink" Target="http://eduscol.education.fr/cid99287/ressources-d-accompagnement-enseignements-artistiques-aux-cycles-2-et-3.html" TargetMode="External"/><Relationship Id="rId4" Type="http://schemas.openxmlformats.org/officeDocument/2006/relationships/hyperlink" Target="http://ife.ens-lyon.fr/vst/DA/ListeDossier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39273" y="3531206"/>
            <a:ext cx="10538691" cy="1484139"/>
          </a:xfrm>
        </p:spPr>
        <p:txBody>
          <a:bodyPr>
            <a:noAutofit/>
          </a:bodyPr>
          <a:lstStyle/>
          <a:p>
            <a:pPr algn="ctr"/>
            <a:r>
              <a:rPr lang="fr-FR" sz="2000" dirty="0" smtClean="0">
                <a:latin typeface="Futura Medium"/>
              </a:rPr>
              <a:t>UNE MISSION ADOSS</a:t>
            </a:r>
            <a:r>
              <a:rPr lang="fr-FR" sz="2000" dirty="0" smtClean="0">
                <a:latin typeface="Futura Medium"/>
                <a:cs typeface="Arial" panose="020B0604020202020204" pitchFamily="34" charset="0"/>
              </a:rPr>
              <a:t>ÉE AU RÉFÉRENTIEL DES COMPÉTENCES PROFESSIONNELLES DES MÉTIERS DU PROFESSORAT ET DE L’</a:t>
            </a:r>
            <a:r>
              <a:rPr lang="fr-FR" sz="2000" dirty="0">
                <a:latin typeface="Futura Medium"/>
                <a:cs typeface="Arial" panose="020B0604020202020204" pitchFamily="34" charset="0"/>
              </a:rPr>
              <a:t> </a:t>
            </a:r>
            <a:r>
              <a:rPr lang="fr-FR" sz="2000" dirty="0" smtClean="0">
                <a:latin typeface="Futura Medium"/>
                <a:cs typeface="Arial" panose="020B0604020202020204" pitchFamily="34" charset="0"/>
              </a:rPr>
              <a:t>ÉDUCATION</a:t>
            </a:r>
            <a:endParaRPr lang="fr-FR" sz="2000" dirty="0">
              <a:latin typeface="Futura Medium"/>
            </a:endParaRPr>
          </a:p>
        </p:txBody>
      </p:sp>
      <p:sp>
        <p:nvSpPr>
          <p:cNvPr id="5" name="Rectangle 4"/>
          <p:cNvSpPr/>
          <p:nvPr/>
        </p:nvSpPr>
        <p:spPr>
          <a:xfrm>
            <a:off x="2346036" y="2163511"/>
            <a:ext cx="8708816" cy="646331"/>
          </a:xfrm>
          <a:prstGeom prst="rect">
            <a:avLst/>
          </a:prstGeom>
        </p:spPr>
        <p:txBody>
          <a:bodyPr wrap="square">
            <a:spAutoFit/>
          </a:bodyPr>
          <a:lstStyle/>
          <a:p>
            <a:r>
              <a:rPr lang="fr-FR" sz="3600" dirty="0" smtClean="0">
                <a:latin typeface="Futura Medium"/>
                <a:cs typeface="Calibri Light" panose="020F0302020204030204" pitchFamily="34" charset="0"/>
              </a:rPr>
              <a:t>ENSEIGNER LES ARTS PLASTIQUES </a:t>
            </a:r>
            <a:endParaRPr lang="fr-FR" sz="3600" dirty="0">
              <a:latin typeface="Futura Medium"/>
              <a:cs typeface="Calibri Light" panose="020F0302020204030204" pitchFamily="34" charset="0"/>
            </a:endParaRPr>
          </a:p>
        </p:txBody>
      </p:sp>
    </p:spTree>
    <p:extLst>
      <p:ext uri="{BB962C8B-B14F-4D97-AF65-F5344CB8AC3E}">
        <p14:creationId xmlns:p14="http://schemas.microsoft.com/office/powerpoint/2010/main" val="3624814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491" y="198887"/>
            <a:ext cx="11268364" cy="954107"/>
          </a:xfrm>
          <a:prstGeom prst="rect">
            <a:avLst/>
          </a:prstGeom>
        </p:spPr>
        <p:txBody>
          <a:bodyPr wrap="square">
            <a:spAutoFit/>
          </a:bodyPr>
          <a:lstStyle/>
          <a:p>
            <a:r>
              <a:rPr lang="fr-FR" sz="2800" dirty="0" smtClean="0">
                <a:latin typeface="Futura Medium"/>
              </a:rPr>
              <a:t>I.   LE </a:t>
            </a:r>
            <a:r>
              <a:rPr lang="fr-FR" sz="2800" dirty="0">
                <a:latin typeface="Futura Medium"/>
                <a:cs typeface="Arial" panose="020B0604020202020204" pitchFamily="34" charset="0"/>
              </a:rPr>
              <a:t>RÉFÉRENTIEL DES COMPÉTENCES PROFESSIONNELLES </a:t>
            </a:r>
            <a:endParaRPr lang="fr-FR" sz="2800" dirty="0" smtClean="0">
              <a:latin typeface="Futura Medium"/>
              <a:cs typeface="Arial" panose="020B0604020202020204" pitchFamily="34" charset="0"/>
            </a:endParaRPr>
          </a:p>
          <a:p>
            <a:r>
              <a:rPr lang="fr-FR" sz="2800" dirty="0" smtClean="0">
                <a:latin typeface="Futura Medium"/>
                <a:cs typeface="Arial" panose="020B0604020202020204" pitchFamily="34" charset="0"/>
              </a:rPr>
              <a:t>DES </a:t>
            </a:r>
            <a:r>
              <a:rPr lang="fr-FR" sz="2800" dirty="0">
                <a:latin typeface="Futura Medium"/>
                <a:cs typeface="Arial" panose="020B0604020202020204" pitchFamily="34" charset="0"/>
              </a:rPr>
              <a:t>MÉTIERS DU PROFESSORAT ET DE L’ ÉDUCATION</a:t>
            </a:r>
            <a:endParaRPr lang="fr-FR" sz="2800" dirty="0"/>
          </a:p>
        </p:txBody>
      </p:sp>
      <p:sp>
        <p:nvSpPr>
          <p:cNvPr id="3" name="Rectangle 2"/>
          <p:cNvSpPr/>
          <p:nvPr/>
        </p:nvSpPr>
        <p:spPr>
          <a:xfrm>
            <a:off x="429490" y="1267913"/>
            <a:ext cx="11762509" cy="4801314"/>
          </a:xfrm>
          <a:prstGeom prst="rect">
            <a:avLst/>
          </a:prstGeom>
        </p:spPr>
        <p:txBody>
          <a:bodyPr wrap="square">
            <a:spAutoFit/>
          </a:bodyPr>
          <a:lstStyle/>
          <a:p>
            <a:pPr lvl="0"/>
            <a:r>
              <a:rPr lang="fr-FR" b="1" dirty="0">
                <a:latin typeface="Futura Medium"/>
              </a:rPr>
              <a:t>Compétences communes à acquérir progressivement par tous les professeurs et personnels d'éducation </a:t>
            </a:r>
            <a:endParaRPr lang="fr-FR" b="1" dirty="0" smtClean="0">
              <a:latin typeface="Futura Medium"/>
            </a:endParaRPr>
          </a:p>
          <a:p>
            <a:pPr lvl="0"/>
            <a:endParaRPr lang="fr-FR" b="1" dirty="0">
              <a:latin typeface="Futura Medium"/>
            </a:endParaRPr>
          </a:p>
          <a:p>
            <a:pPr lvl="0"/>
            <a:r>
              <a:rPr lang="fr-FR" dirty="0">
                <a:latin typeface="Futura Medium"/>
              </a:rPr>
              <a:t>1. Faire partager les valeurs de la République</a:t>
            </a:r>
          </a:p>
          <a:p>
            <a:r>
              <a:rPr lang="fr-FR" dirty="0">
                <a:latin typeface="Futura Medium"/>
              </a:rPr>
              <a:t>2. Inscrire son action dans le cadre des principes fondamentaux du système éducatif et dans le cadre réglementaire de l'école</a:t>
            </a:r>
          </a:p>
          <a:p>
            <a:r>
              <a:rPr lang="fr-FR" dirty="0">
                <a:latin typeface="Futura Medium"/>
              </a:rPr>
              <a:t>3. Connaître les élèves et les processus d'apprentissage</a:t>
            </a:r>
          </a:p>
          <a:p>
            <a:r>
              <a:rPr lang="fr-FR" dirty="0">
                <a:latin typeface="Futura Medium"/>
              </a:rPr>
              <a:t>4. Prendre en compte la diversité des élèves</a:t>
            </a:r>
          </a:p>
          <a:p>
            <a:r>
              <a:rPr lang="fr-FR" dirty="0">
                <a:latin typeface="Futura Medium"/>
              </a:rPr>
              <a:t>5. Accompagner les élèves dans leur parcours de formation</a:t>
            </a:r>
          </a:p>
          <a:p>
            <a:r>
              <a:rPr lang="fr-FR" dirty="0">
                <a:latin typeface="Futura Medium"/>
              </a:rPr>
              <a:t>6. Agir en éducateur responsable et selon des principes éthiques</a:t>
            </a:r>
          </a:p>
          <a:p>
            <a:r>
              <a:rPr lang="fr-FR" dirty="0">
                <a:latin typeface="Futura Medium"/>
              </a:rPr>
              <a:t>7. Maîtriser la langue française à des fins de communication</a:t>
            </a:r>
          </a:p>
          <a:p>
            <a:r>
              <a:rPr lang="fr-FR" dirty="0">
                <a:latin typeface="Futura Medium"/>
              </a:rPr>
              <a:t>8. Utiliser une langue vivante étrangère dans les situations exigées par son métier</a:t>
            </a:r>
          </a:p>
          <a:p>
            <a:r>
              <a:rPr lang="fr-FR" dirty="0">
                <a:latin typeface="Futura Medium"/>
              </a:rPr>
              <a:t>9. Intégrer les éléments de la culture numérique nécessaires à l'exercice de son métier</a:t>
            </a:r>
          </a:p>
          <a:p>
            <a:r>
              <a:rPr lang="fr-FR" dirty="0">
                <a:latin typeface="Futura Medium"/>
              </a:rPr>
              <a:t>10. Coopérer au sein d'une équipe</a:t>
            </a:r>
          </a:p>
          <a:p>
            <a:r>
              <a:rPr lang="fr-FR" dirty="0">
                <a:latin typeface="Futura Medium"/>
              </a:rPr>
              <a:t>11. Contribuer à l'action de la communauté éducative</a:t>
            </a:r>
          </a:p>
          <a:p>
            <a:r>
              <a:rPr lang="fr-FR" dirty="0">
                <a:latin typeface="Futura Medium"/>
              </a:rPr>
              <a:t>12. Coopérer avec les parents d'élèves</a:t>
            </a:r>
          </a:p>
          <a:p>
            <a:r>
              <a:rPr lang="fr-FR" dirty="0">
                <a:latin typeface="Futura Medium"/>
              </a:rPr>
              <a:t>13. Coopérer avec les partenaires de l'école</a:t>
            </a:r>
          </a:p>
          <a:p>
            <a:r>
              <a:rPr lang="fr-FR" dirty="0">
                <a:latin typeface="Futura Medium"/>
              </a:rPr>
              <a:t>14. S'engager dans une démarche individuelle et collective de développement professionnel</a:t>
            </a:r>
          </a:p>
        </p:txBody>
      </p:sp>
    </p:spTree>
    <p:extLst>
      <p:ext uri="{BB962C8B-B14F-4D97-AF65-F5344CB8AC3E}">
        <p14:creationId xmlns:p14="http://schemas.microsoft.com/office/powerpoint/2010/main" val="410769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1488786" y="1353129"/>
            <a:ext cx="1616363" cy="1533237"/>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Posture</a:t>
            </a:r>
            <a:endParaRPr lang="fr-FR" b="1" dirty="0"/>
          </a:p>
        </p:txBody>
      </p:sp>
      <p:sp>
        <p:nvSpPr>
          <p:cNvPr id="4" name="Ellipse 3"/>
          <p:cNvSpPr/>
          <p:nvPr/>
        </p:nvSpPr>
        <p:spPr>
          <a:xfrm>
            <a:off x="2793709" y="189346"/>
            <a:ext cx="2184399" cy="1745674"/>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Exemplarité</a:t>
            </a:r>
            <a:endParaRPr lang="fr-FR" b="1" dirty="0"/>
          </a:p>
        </p:txBody>
      </p:sp>
      <p:sp>
        <p:nvSpPr>
          <p:cNvPr id="5" name="Ellipse 4"/>
          <p:cNvSpPr/>
          <p:nvPr/>
        </p:nvSpPr>
        <p:spPr>
          <a:xfrm>
            <a:off x="1576531" y="3017981"/>
            <a:ext cx="2660073" cy="111298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Responsabilité éthique</a:t>
            </a:r>
            <a:endParaRPr lang="fr-FR" b="1" dirty="0"/>
          </a:p>
        </p:txBody>
      </p:sp>
      <p:sp>
        <p:nvSpPr>
          <p:cNvPr id="6" name="Cœur 5"/>
          <p:cNvSpPr/>
          <p:nvPr/>
        </p:nvSpPr>
        <p:spPr>
          <a:xfrm>
            <a:off x="4500417" y="2168235"/>
            <a:ext cx="2456874" cy="1962728"/>
          </a:xfrm>
          <a:prstGeom prst="hear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D</a:t>
            </a:r>
            <a:r>
              <a:rPr lang="fr-FR" b="1" dirty="0" smtClean="0"/>
              <a:t>iversité des élèves</a:t>
            </a:r>
            <a:endParaRPr lang="fr-FR" b="1" dirty="0"/>
          </a:p>
        </p:txBody>
      </p:sp>
      <p:sp>
        <p:nvSpPr>
          <p:cNvPr id="7" name="Ellipse 6"/>
          <p:cNvSpPr/>
          <p:nvPr/>
        </p:nvSpPr>
        <p:spPr>
          <a:xfrm>
            <a:off x="5066719" y="115456"/>
            <a:ext cx="2920423" cy="1819564"/>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Communication</a:t>
            </a:r>
          </a:p>
          <a:p>
            <a:pPr algn="ctr"/>
            <a:r>
              <a:rPr lang="fr-FR" b="1" dirty="0" smtClean="0"/>
              <a:t>Relationnel</a:t>
            </a:r>
            <a:endParaRPr lang="fr-FR" b="1" dirty="0"/>
          </a:p>
        </p:txBody>
      </p:sp>
      <p:sp>
        <p:nvSpPr>
          <p:cNvPr id="8" name="Ellipse 7"/>
          <p:cNvSpPr/>
          <p:nvPr/>
        </p:nvSpPr>
        <p:spPr>
          <a:xfrm>
            <a:off x="7989451" y="858983"/>
            <a:ext cx="2043547" cy="157249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Formation Orientation</a:t>
            </a:r>
            <a:endParaRPr lang="fr-FR" b="1" dirty="0">
              <a:solidFill>
                <a:schemeClr val="bg1"/>
              </a:solidFill>
            </a:endParaRPr>
          </a:p>
        </p:txBody>
      </p:sp>
      <p:sp>
        <p:nvSpPr>
          <p:cNvPr id="9" name="Ellipse 8"/>
          <p:cNvSpPr/>
          <p:nvPr/>
        </p:nvSpPr>
        <p:spPr>
          <a:xfrm>
            <a:off x="7049654" y="2516913"/>
            <a:ext cx="2394528" cy="1117597"/>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Coopération</a:t>
            </a:r>
            <a:endParaRPr lang="fr-FR" b="1" dirty="0"/>
          </a:p>
        </p:txBody>
      </p:sp>
      <p:sp>
        <p:nvSpPr>
          <p:cNvPr id="11" name="Légende encadrée 1 10"/>
          <p:cNvSpPr/>
          <p:nvPr/>
        </p:nvSpPr>
        <p:spPr>
          <a:xfrm>
            <a:off x="9538853" y="2604656"/>
            <a:ext cx="2459183" cy="849744"/>
          </a:xfrm>
          <a:prstGeom prst="borderCallout1">
            <a:avLst>
              <a:gd name="adj1" fmla="val 20024"/>
              <a:gd name="adj2" fmla="val 2696"/>
              <a:gd name="adj3" fmla="val 42589"/>
              <a:gd name="adj4" fmla="val -50098"/>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Au sein d’une équipe éducative</a:t>
            </a:r>
          </a:p>
        </p:txBody>
      </p:sp>
      <p:sp>
        <p:nvSpPr>
          <p:cNvPr id="12" name="Légende encadrée 1 11"/>
          <p:cNvSpPr/>
          <p:nvPr/>
        </p:nvSpPr>
        <p:spPr>
          <a:xfrm>
            <a:off x="9222511" y="3648364"/>
            <a:ext cx="2459183" cy="849744"/>
          </a:xfrm>
          <a:prstGeom prst="borderCallout1">
            <a:avLst>
              <a:gd name="adj1" fmla="val 20024"/>
              <a:gd name="adj2" fmla="val 2696"/>
              <a:gd name="adj3" fmla="val -19368"/>
              <a:gd name="adj4" fmla="val -20802"/>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Avec les parents</a:t>
            </a:r>
          </a:p>
        </p:txBody>
      </p:sp>
      <p:sp>
        <p:nvSpPr>
          <p:cNvPr id="13" name="Légende encadrée 1 12"/>
          <p:cNvSpPr/>
          <p:nvPr/>
        </p:nvSpPr>
        <p:spPr>
          <a:xfrm>
            <a:off x="8656781" y="4615874"/>
            <a:ext cx="2459183" cy="1332343"/>
          </a:xfrm>
          <a:prstGeom prst="borderCallout1">
            <a:avLst>
              <a:gd name="adj1" fmla="val 20024"/>
              <a:gd name="adj2" fmla="val 2696"/>
              <a:gd name="adj3" fmla="val -88095"/>
              <a:gd name="adj4" fmla="val -1254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Avec des partenaires artistiques et culturels</a:t>
            </a:r>
          </a:p>
        </p:txBody>
      </p:sp>
      <p:sp>
        <p:nvSpPr>
          <p:cNvPr id="14" name="Ellipse 13"/>
          <p:cNvSpPr/>
          <p:nvPr/>
        </p:nvSpPr>
        <p:spPr>
          <a:xfrm>
            <a:off x="5881252" y="4130963"/>
            <a:ext cx="2105891" cy="969821"/>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Numérique</a:t>
            </a:r>
            <a:endParaRPr lang="fr-FR" b="1" dirty="0"/>
          </a:p>
        </p:txBody>
      </p:sp>
      <p:sp>
        <p:nvSpPr>
          <p:cNvPr id="15" name="Ellipse 14"/>
          <p:cNvSpPr/>
          <p:nvPr/>
        </p:nvSpPr>
        <p:spPr>
          <a:xfrm>
            <a:off x="2776681" y="4225634"/>
            <a:ext cx="2919845" cy="1560948"/>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Développement professionnel</a:t>
            </a:r>
            <a:endParaRPr lang="fr-FR" b="1" dirty="0"/>
          </a:p>
        </p:txBody>
      </p:sp>
      <p:cxnSp>
        <p:nvCxnSpPr>
          <p:cNvPr id="17" name="Connecteur droit 16"/>
          <p:cNvCxnSpPr/>
          <p:nvPr/>
        </p:nvCxnSpPr>
        <p:spPr>
          <a:xfrm flipV="1">
            <a:off x="2296967" y="771237"/>
            <a:ext cx="609600" cy="706581"/>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cxnSp>
        <p:nvCxnSpPr>
          <p:cNvPr id="21" name="Connecteur droit 20"/>
          <p:cNvCxnSpPr>
            <a:endCxn id="5" idx="0"/>
          </p:cNvCxnSpPr>
          <p:nvPr/>
        </p:nvCxnSpPr>
        <p:spPr>
          <a:xfrm>
            <a:off x="1698770" y="2516913"/>
            <a:ext cx="1207798" cy="501068"/>
          </a:xfrm>
          <a:prstGeom prst="line">
            <a:avLst/>
          </a:prstGeom>
          <a:ln>
            <a:solidFill>
              <a:srgbClr val="00B05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10433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490" y="345273"/>
            <a:ext cx="11608105" cy="5909310"/>
          </a:xfrm>
          <a:prstGeom prst="rect">
            <a:avLst/>
          </a:prstGeom>
        </p:spPr>
        <p:txBody>
          <a:bodyPr wrap="square">
            <a:spAutoFit/>
          </a:bodyPr>
          <a:lstStyle/>
          <a:p>
            <a:r>
              <a:rPr lang="fr-FR" b="1" dirty="0" smtClean="0">
                <a:latin typeface="Futura Medium"/>
              </a:rPr>
              <a:t>Compétences </a:t>
            </a:r>
            <a:r>
              <a:rPr lang="fr-FR" b="1" dirty="0">
                <a:latin typeface="Futura Medium"/>
              </a:rPr>
              <a:t>communes à acquérir progressivement par tous les </a:t>
            </a:r>
            <a:r>
              <a:rPr lang="fr-FR" b="1" dirty="0" smtClean="0">
                <a:latin typeface="Futura Medium"/>
              </a:rPr>
              <a:t>professeurs</a:t>
            </a:r>
          </a:p>
          <a:p>
            <a:endParaRPr lang="fr-FR" dirty="0">
              <a:latin typeface="Futura Medium"/>
            </a:endParaRPr>
          </a:p>
          <a:p>
            <a:r>
              <a:rPr lang="fr-FR" dirty="0">
                <a:latin typeface="Futura Medium"/>
              </a:rPr>
              <a:t>P 1. Maîtriser les savoirs disciplinaires et leur didactique</a:t>
            </a:r>
          </a:p>
          <a:p>
            <a:r>
              <a:rPr lang="fr-FR" dirty="0">
                <a:latin typeface="Futura Medium"/>
              </a:rPr>
              <a:t>P 2. Maîtriser la langue française dans le cadre de son enseignement</a:t>
            </a:r>
          </a:p>
          <a:p>
            <a:r>
              <a:rPr lang="fr-FR" dirty="0">
                <a:latin typeface="Futura Medium"/>
              </a:rPr>
              <a:t>P 3. Construire, mettre en œuvre et animer des situations d'enseignement et d'apprentissage prenant en compte la diversité des élèves</a:t>
            </a:r>
          </a:p>
          <a:p>
            <a:r>
              <a:rPr lang="fr-FR" dirty="0">
                <a:latin typeface="Futura Medium"/>
              </a:rPr>
              <a:t>P 4. Organiser et assurer un mode de fonctionnement du groupe favorisant l'apprentissage et la socialisation des élèves</a:t>
            </a:r>
          </a:p>
          <a:p>
            <a:r>
              <a:rPr lang="fr-FR" dirty="0">
                <a:latin typeface="Futura Medium"/>
              </a:rPr>
              <a:t>P 5. Évaluer les progrès et les acquisitions des </a:t>
            </a:r>
            <a:r>
              <a:rPr lang="fr-FR" dirty="0" smtClean="0">
                <a:latin typeface="Futura Medium"/>
              </a:rPr>
              <a:t>élèves</a:t>
            </a:r>
          </a:p>
          <a:p>
            <a:endParaRPr lang="fr-FR" dirty="0">
              <a:latin typeface="Futura Medium"/>
            </a:endParaRPr>
          </a:p>
          <a:p>
            <a:pPr lvl="0"/>
            <a:endParaRPr lang="fr-FR" b="1" dirty="0">
              <a:latin typeface="Futura Medium"/>
            </a:endParaRPr>
          </a:p>
          <a:p>
            <a:pPr lvl="0"/>
            <a:r>
              <a:rPr lang="fr-FR" b="1" dirty="0">
                <a:latin typeface="Futura Medium"/>
              </a:rPr>
              <a:t>B.O. n° 30 du 25 juillet 2013 - Référentiel des compétences professionnelles des métiers du professorat et de l'éducation </a:t>
            </a:r>
            <a:r>
              <a:rPr lang="fr-FR" u="sng" dirty="0">
                <a:latin typeface="Futura Medium"/>
                <a:hlinkClick r:id="rId2"/>
              </a:rPr>
              <a:t>http://www.education.gouv.fr/pid25535/bulletin_officiel.html?cid_bo=73066</a:t>
            </a:r>
            <a:endParaRPr lang="fr-FR" u="sng" dirty="0">
              <a:latin typeface="Futura Medium"/>
            </a:endParaRPr>
          </a:p>
          <a:p>
            <a:pPr lvl="0"/>
            <a:endParaRPr lang="fr-FR" u="sng" dirty="0">
              <a:latin typeface="Futura Medium"/>
            </a:endParaRPr>
          </a:p>
          <a:p>
            <a:pPr lvl="0"/>
            <a:r>
              <a:rPr lang="fr-FR" b="1" dirty="0">
                <a:latin typeface="Futura Medium"/>
              </a:rPr>
              <a:t>Grille d’évaluation des professeurs stagiaires                                                         </a:t>
            </a:r>
            <a:r>
              <a:rPr lang="fr-FR" dirty="0">
                <a:latin typeface="Futura Medium"/>
                <a:hlinkClick r:id="rId3"/>
              </a:rPr>
              <a:t>http://cache.media.education.gouv.fr/file/13/03/7/encart6379_fiche11_404037.pdf</a:t>
            </a:r>
            <a:endParaRPr lang="fr-FR" dirty="0">
              <a:latin typeface="Futura Medium"/>
            </a:endParaRPr>
          </a:p>
          <a:p>
            <a:pPr lvl="0"/>
            <a:endParaRPr lang="fr-FR" b="1" dirty="0">
              <a:latin typeface="Futura Medium"/>
            </a:endParaRPr>
          </a:p>
          <a:p>
            <a:pPr lvl="0"/>
            <a:r>
              <a:rPr lang="fr-FR" b="1" dirty="0">
                <a:latin typeface="Futura Medium"/>
              </a:rPr>
              <a:t>Outil d’accompagnement : descripteurs des degrés d’acquisition des compétences à l’entrée dans le métier                       </a:t>
            </a:r>
            <a:endParaRPr lang="fr-FR" b="1" dirty="0" smtClean="0">
              <a:latin typeface="Futura Medium"/>
            </a:endParaRPr>
          </a:p>
          <a:p>
            <a:pPr lvl="0"/>
            <a:r>
              <a:rPr lang="fr-FR" dirty="0" smtClean="0">
                <a:latin typeface="Futura Medium"/>
                <a:hlinkClick r:id="rId4"/>
              </a:rPr>
              <a:t>https</a:t>
            </a:r>
            <a:r>
              <a:rPr lang="fr-FR" dirty="0">
                <a:latin typeface="Futura Medium"/>
                <a:hlinkClick r:id="rId4"/>
              </a:rPr>
              <a:t>://</a:t>
            </a:r>
            <a:r>
              <a:rPr lang="fr-FR" dirty="0" smtClean="0">
                <a:latin typeface="Futura Medium"/>
                <a:hlinkClick r:id="rId4"/>
              </a:rPr>
              <a:t>cache.media.enseignementsup-recherche.gouv.fr/file/kit_com/77/3/FICHE_12_581773.pdf</a:t>
            </a:r>
            <a:endParaRPr lang="fr-FR" dirty="0" smtClean="0">
              <a:latin typeface="Futura Medium"/>
            </a:endParaRPr>
          </a:p>
          <a:p>
            <a:pPr lvl="0"/>
            <a:endParaRPr lang="fr-FR" dirty="0">
              <a:latin typeface="Futura Medium"/>
            </a:endParaRPr>
          </a:p>
        </p:txBody>
      </p:sp>
    </p:spTree>
    <p:extLst>
      <p:ext uri="{BB962C8B-B14F-4D97-AF65-F5344CB8AC3E}">
        <p14:creationId xmlns:p14="http://schemas.microsoft.com/office/powerpoint/2010/main" val="328696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2382180" y="2294079"/>
            <a:ext cx="2320058" cy="1533237"/>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Savoirs</a:t>
            </a:r>
          </a:p>
          <a:p>
            <a:pPr algn="ctr"/>
            <a:r>
              <a:rPr lang="fr-FR" b="1" dirty="0" smtClean="0"/>
              <a:t>disciplinaires</a:t>
            </a:r>
            <a:endParaRPr lang="fr-FR" b="1" dirty="0"/>
          </a:p>
        </p:txBody>
      </p:sp>
      <p:sp>
        <p:nvSpPr>
          <p:cNvPr id="4" name="Ellipse 3"/>
          <p:cNvSpPr/>
          <p:nvPr/>
        </p:nvSpPr>
        <p:spPr>
          <a:xfrm>
            <a:off x="3135236" y="394851"/>
            <a:ext cx="2184399" cy="174567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Pédagogie </a:t>
            </a:r>
          </a:p>
          <a:p>
            <a:pPr algn="ctr"/>
            <a:r>
              <a:rPr lang="fr-FR" b="1" dirty="0" smtClean="0"/>
              <a:t>Didactique</a:t>
            </a:r>
            <a:endParaRPr lang="fr-FR" b="1" dirty="0"/>
          </a:p>
        </p:txBody>
      </p:sp>
      <p:sp>
        <p:nvSpPr>
          <p:cNvPr id="6" name="Cœur 5"/>
          <p:cNvSpPr/>
          <p:nvPr/>
        </p:nvSpPr>
        <p:spPr>
          <a:xfrm>
            <a:off x="5149123" y="2045853"/>
            <a:ext cx="2456874" cy="1962728"/>
          </a:xfrm>
          <a:prstGeom prst="hear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Diversité des élèves</a:t>
            </a:r>
            <a:endParaRPr lang="fr-FR" b="1" dirty="0"/>
          </a:p>
        </p:txBody>
      </p:sp>
      <p:sp>
        <p:nvSpPr>
          <p:cNvPr id="7" name="Ellipse 6"/>
          <p:cNvSpPr/>
          <p:nvPr/>
        </p:nvSpPr>
        <p:spPr>
          <a:xfrm>
            <a:off x="5647022" y="18470"/>
            <a:ext cx="2920423" cy="1819564"/>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Maîtrise de la langue française</a:t>
            </a:r>
            <a:endParaRPr lang="fr-FR" b="1" dirty="0"/>
          </a:p>
        </p:txBody>
      </p:sp>
      <p:sp>
        <p:nvSpPr>
          <p:cNvPr id="8" name="Ellipse 7"/>
          <p:cNvSpPr/>
          <p:nvPr/>
        </p:nvSpPr>
        <p:spPr>
          <a:xfrm>
            <a:off x="7915560" y="1782619"/>
            <a:ext cx="3325094" cy="157249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Construire son enseignement et les apprentissages</a:t>
            </a:r>
            <a:endParaRPr lang="fr-FR" b="1" dirty="0">
              <a:solidFill>
                <a:schemeClr val="bg1"/>
              </a:solidFill>
            </a:endParaRPr>
          </a:p>
        </p:txBody>
      </p:sp>
      <p:sp>
        <p:nvSpPr>
          <p:cNvPr id="14" name="Ellipse 13"/>
          <p:cNvSpPr/>
          <p:nvPr/>
        </p:nvSpPr>
        <p:spPr>
          <a:xfrm>
            <a:off x="6740814" y="3715325"/>
            <a:ext cx="3326823" cy="1466275"/>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Organiser son enseignement et les apprentissages</a:t>
            </a:r>
            <a:endParaRPr lang="fr-FR" b="1" dirty="0"/>
          </a:p>
        </p:txBody>
      </p:sp>
      <p:sp>
        <p:nvSpPr>
          <p:cNvPr id="15" name="Ellipse 14"/>
          <p:cNvSpPr/>
          <p:nvPr/>
        </p:nvSpPr>
        <p:spPr>
          <a:xfrm>
            <a:off x="3379637" y="4008581"/>
            <a:ext cx="2919845" cy="1560948"/>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cs typeface="Calibri Light" panose="020F0302020204030204" pitchFamily="34" charset="0"/>
              </a:rPr>
              <a:t>Évaluer</a:t>
            </a:r>
            <a:endParaRPr lang="fr-FR" b="1" dirty="0"/>
          </a:p>
        </p:txBody>
      </p:sp>
    </p:spTree>
    <p:extLst>
      <p:ext uri="{BB962C8B-B14F-4D97-AF65-F5344CB8AC3E}">
        <p14:creationId xmlns:p14="http://schemas.microsoft.com/office/powerpoint/2010/main" val="90180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00854" y="1162478"/>
            <a:ext cx="8637072" cy="2033089"/>
          </a:xfrm>
        </p:spPr>
        <p:txBody>
          <a:bodyPr>
            <a:normAutofit/>
          </a:bodyPr>
          <a:lstStyle/>
          <a:p>
            <a:pPr algn="ctr"/>
            <a:r>
              <a:rPr lang="fr-FR" sz="3200" dirty="0" smtClean="0">
                <a:latin typeface="Futura Medium" charset="0"/>
                <a:ea typeface="Futura Medium" charset="0"/>
                <a:cs typeface="Futura Medium" charset="0"/>
              </a:rPr>
              <a:t>II.   L’enseignement et les apprentissages en arts plastiques</a:t>
            </a:r>
            <a:endParaRPr lang="fr-FR" sz="3200" dirty="0">
              <a:latin typeface="Futura Medium" charset="0"/>
              <a:ea typeface="Futura Medium" charset="0"/>
              <a:cs typeface="Futura Medium" charset="0"/>
            </a:endParaRPr>
          </a:p>
        </p:txBody>
      </p:sp>
      <p:sp>
        <p:nvSpPr>
          <p:cNvPr id="3" name="Sous-titre 2"/>
          <p:cNvSpPr>
            <a:spLocks noGrp="1"/>
          </p:cNvSpPr>
          <p:nvPr>
            <p:ph type="subTitle" idx="1"/>
          </p:nvPr>
        </p:nvSpPr>
        <p:spPr>
          <a:xfrm>
            <a:off x="2400854" y="3700536"/>
            <a:ext cx="8637072" cy="634398"/>
          </a:xfrm>
        </p:spPr>
        <p:txBody>
          <a:bodyPr>
            <a:normAutofit/>
          </a:bodyPr>
          <a:lstStyle/>
          <a:p>
            <a:pPr algn="ctr"/>
            <a:r>
              <a:rPr lang="fr-FR" sz="2400" dirty="0" smtClean="0">
                <a:latin typeface="Helvetica" charset="0"/>
                <a:ea typeface="Helvetica" charset="0"/>
                <a:cs typeface="Helvetica" charset="0"/>
              </a:rPr>
              <a:t>Une éducation de la sensibilité par la sensibilité</a:t>
            </a:r>
          </a:p>
        </p:txBody>
      </p:sp>
    </p:spTree>
    <p:extLst>
      <p:ext uri="{BB962C8B-B14F-4D97-AF65-F5344CB8AC3E}">
        <p14:creationId xmlns:p14="http://schemas.microsoft.com/office/powerpoint/2010/main" val="1280587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latin typeface="Futura Medium" charset="0"/>
                <a:ea typeface="Futura Medium" charset="0"/>
                <a:cs typeface="Futura Medium" charset="0"/>
              </a:rPr>
              <a:t>1. Atelier jeux de rôles</a:t>
            </a:r>
            <a:endParaRPr lang="fr-FR" dirty="0">
              <a:latin typeface="Futura Medium" charset="0"/>
              <a:ea typeface="Futura Medium" charset="0"/>
              <a:cs typeface="Futura Medium" charset="0"/>
            </a:endParaRPr>
          </a:p>
        </p:txBody>
      </p:sp>
      <p:sp>
        <p:nvSpPr>
          <p:cNvPr id="3" name="Espace réservé du contenu 2"/>
          <p:cNvSpPr>
            <a:spLocks noGrp="1"/>
          </p:cNvSpPr>
          <p:nvPr>
            <p:ph idx="1"/>
          </p:nvPr>
        </p:nvSpPr>
        <p:spPr>
          <a:xfrm>
            <a:off x="1451579" y="1947154"/>
            <a:ext cx="9603275" cy="4110746"/>
          </a:xfrm>
        </p:spPr>
        <p:txBody>
          <a:bodyPr>
            <a:normAutofit lnSpcReduction="10000"/>
          </a:bodyPr>
          <a:lstStyle/>
          <a:p>
            <a:r>
              <a:rPr lang="fr-FR" sz="2400" dirty="0" smtClean="0">
                <a:latin typeface="Helvetica" charset="0"/>
                <a:ea typeface="Helvetica" charset="0"/>
                <a:cs typeface="Helvetica" charset="0"/>
              </a:rPr>
              <a:t>C’est la première réunion regroupant les parents des élèves d’une classe de 3</a:t>
            </a:r>
            <a:r>
              <a:rPr lang="fr-FR" sz="2400" baseline="30000" dirty="0" smtClean="0">
                <a:latin typeface="Helvetica" charset="0"/>
                <a:ea typeface="Helvetica" charset="0"/>
                <a:cs typeface="Helvetica" charset="0"/>
              </a:rPr>
              <a:t>ème</a:t>
            </a:r>
            <a:r>
              <a:rPr lang="fr-FR" sz="2400" dirty="0" smtClean="0">
                <a:latin typeface="Helvetica" charset="0"/>
                <a:ea typeface="Helvetica" charset="0"/>
                <a:cs typeface="Helvetica" charset="0"/>
              </a:rPr>
              <a:t> ainsi que les membres de l’équipe éducative. En tant que professeur d’arts plastiques vous disposez de 180 secondes pour présenter les fondamentaux de l’enseignement et des apprentissages dans cette discipline.</a:t>
            </a:r>
          </a:p>
          <a:p>
            <a:r>
              <a:rPr lang="fr-FR" sz="2400" dirty="0" smtClean="0">
                <a:latin typeface="Helvetica" charset="0"/>
                <a:ea typeface="Helvetica" charset="0"/>
                <a:cs typeface="Helvetica" charset="0"/>
              </a:rPr>
              <a:t>10 minutes de préparation pour chaque stagiaire + 180 secondes de présentation par un stagiaire à tous les autres stagiaires qui vont jouer le rôle des parents + 5 minutes questions des stagiaires parents + bilan de la présentation.   </a:t>
            </a:r>
          </a:p>
        </p:txBody>
      </p:sp>
    </p:spTree>
    <p:extLst>
      <p:ext uri="{BB962C8B-B14F-4D97-AF65-F5344CB8AC3E}">
        <p14:creationId xmlns:p14="http://schemas.microsoft.com/office/powerpoint/2010/main" val="11897728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latin typeface="Futura Medium" charset="0"/>
                <a:ea typeface="Futura Medium" charset="0"/>
                <a:cs typeface="Futura Medium" charset="0"/>
              </a:rPr>
              <a:t>2. LES FONDAMENTAUX</a:t>
            </a:r>
            <a:endParaRPr lang="fr-FR" dirty="0">
              <a:latin typeface="Futura Medium" charset="0"/>
              <a:ea typeface="Futura Medium" charset="0"/>
              <a:cs typeface="Futura Medium" charset="0"/>
            </a:endParaRPr>
          </a:p>
        </p:txBody>
      </p:sp>
    </p:spTree>
    <p:extLst>
      <p:ext uri="{BB962C8B-B14F-4D97-AF65-F5344CB8AC3E}">
        <p14:creationId xmlns:p14="http://schemas.microsoft.com/office/powerpoint/2010/main" val="491064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900566" y="320040"/>
            <a:ext cx="10555560" cy="533071"/>
          </a:xfrm>
          <a:prstGeom prst="rect">
            <a:avLst/>
          </a:prstGeom>
        </p:spPr>
        <p:txBody>
          <a:bodyPr>
            <a:normAutofit fontScale="90000"/>
          </a:bodyPr>
          <a:lstStyle>
            <a:lvl1pPr defTabSz="490727">
              <a:defRPr sz="6719">
                <a:solidFill>
                  <a:srgbClr val="006699"/>
                </a:solidFill>
              </a:defRPr>
            </a:lvl1pPr>
          </a:lstStyle>
          <a:p>
            <a:r>
              <a:rPr lang="fr-FR" sz="3200" dirty="0" smtClean="0">
                <a:solidFill>
                  <a:schemeClr val="tx1"/>
                </a:solidFill>
                <a:latin typeface="Futura Medium" charset="0"/>
                <a:ea typeface="Futura Medium" charset="0"/>
                <a:cs typeface="Futura Medium" charset="0"/>
              </a:rPr>
              <a:t>la </a:t>
            </a:r>
            <a:r>
              <a:rPr sz="3200" dirty="0" smtClean="0">
                <a:solidFill>
                  <a:schemeClr val="tx1"/>
                </a:solidFill>
                <a:latin typeface="Futura Medium" charset="0"/>
                <a:ea typeface="Futura Medium" charset="0"/>
                <a:cs typeface="Futura Medium" charset="0"/>
              </a:rPr>
              <a:t>Séquence</a:t>
            </a:r>
            <a:r>
              <a:rPr sz="3200" dirty="0">
                <a:solidFill>
                  <a:schemeClr val="tx1"/>
                </a:solidFill>
                <a:latin typeface="Futura Medium" charset="0"/>
                <a:ea typeface="Futura Medium" charset="0"/>
                <a:cs typeface="Futura Medium" charset="0"/>
              </a:rPr>
              <a:t>, </a:t>
            </a:r>
            <a:r>
              <a:rPr sz="3200" dirty="0" err="1" smtClean="0">
                <a:solidFill>
                  <a:schemeClr val="tx1"/>
                </a:solidFill>
                <a:latin typeface="Futura Medium" charset="0"/>
                <a:ea typeface="Futura Medium" charset="0"/>
                <a:cs typeface="Futura Medium" charset="0"/>
              </a:rPr>
              <a:t>unité</a:t>
            </a:r>
            <a:r>
              <a:rPr sz="3200" dirty="0" smtClean="0">
                <a:solidFill>
                  <a:schemeClr val="tx1"/>
                </a:solidFill>
                <a:latin typeface="Futura Medium" charset="0"/>
                <a:ea typeface="Futura Medium" charset="0"/>
                <a:cs typeface="Futura Medium" charset="0"/>
              </a:rPr>
              <a:t> </a:t>
            </a:r>
            <a:r>
              <a:rPr sz="3200" dirty="0" err="1" smtClean="0">
                <a:solidFill>
                  <a:schemeClr val="tx1"/>
                </a:solidFill>
                <a:latin typeface="Futura Medium" charset="0"/>
                <a:ea typeface="Futura Medium" charset="0"/>
                <a:cs typeface="Futura Medium" charset="0"/>
              </a:rPr>
              <a:t>d’enseignement</a:t>
            </a:r>
            <a:r>
              <a:rPr lang="fr-FR" sz="3200" dirty="0" smtClean="0">
                <a:solidFill>
                  <a:schemeClr val="tx1"/>
                </a:solidFill>
                <a:latin typeface="Futura Medium" charset="0"/>
                <a:ea typeface="Futura Medium" charset="0"/>
                <a:cs typeface="Futura Medium" charset="0"/>
              </a:rPr>
              <a:t> en collège</a:t>
            </a:r>
            <a:endParaRPr sz="3200" dirty="0">
              <a:solidFill>
                <a:schemeClr val="tx1"/>
              </a:solidFill>
              <a:latin typeface="Futura Medium" charset="0"/>
              <a:ea typeface="Futura Medium" charset="0"/>
              <a:cs typeface="Futura Medium" charset="0"/>
            </a:endParaRPr>
          </a:p>
        </p:txBody>
      </p:sp>
      <p:sp>
        <p:nvSpPr>
          <p:cNvPr id="120" name="Shape 120"/>
          <p:cNvSpPr/>
          <p:nvPr/>
        </p:nvSpPr>
        <p:spPr>
          <a:xfrm>
            <a:off x="2783959" y="5776365"/>
            <a:ext cx="2386872" cy="266933"/>
          </a:xfrm>
          <a:prstGeom prst="rect">
            <a:avLst/>
          </a:prstGeom>
          <a:ln w="12700">
            <a:solidFill>
              <a:srgbClr val="006699"/>
            </a:solidFill>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006699"/>
                </a:solidFill>
                <a:latin typeface="Helvetica"/>
                <a:ea typeface="Helvetica"/>
                <a:cs typeface="Helvetica"/>
                <a:sym typeface="Helvetica"/>
              </a:defRPr>
            </a:lvl1pPr>
          </a:lstStyle>
          <a:p>
            <a:r>
              <a:rPr sz="1266"/>
              <a:t>Suite d’opérations organisées</a:t>
            </a:r>
          </a:p>
        </p:txBody>
      </p:sp>
      <p:sp>
        <p:nvSpPr>
          <p:cNvPr id="121" name="Shape 121"/>
          <p:cNvSpPr/>
          <p:nvPr/>
        </p:nvSpPr>
        <p:spPr>
          <a:xfrm>
            <a:off x="6998589" y="1713870"/>
            <a:ext cx="3505252" cy="851003"/>
          </a:xfrm>
          <a:prstGeom prst="rect">
            <a:avLst/>
          </a:prstGeom>
          <a:ln w="25400">
            <a:solidFill>
              <a:srgbClr val="006699"/>
            </a:solidFill>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pPr>
              <a:defRPr sz="2400" b="1">
                <a:solidFill>
                  <a:srgbClr val="006699"/>
                </a:solidFill>
                <a:latin typeface="Helvetica"/>
                <a:ea typeface="Helvetica"/>
                <a:cs typeface="Helvetica"/>
                <a:sym typeface="Helvetica"/>
              </a:defRPr>
            </a:pPr>
            <a:r>
              <a:rPr sz="1687" dirty="0"/>
              <a:t>Expérimenter, produire, créer</a:t>
            </a:r>
            <a:r>
              <a:rPr sz="1687" dirty="0" smtClean="0"/>
              <a:t>,</a:t>
            </a:r>
            <a:endParaRPr lang="fr-FR" sz="1687" dirty="0" smtClean="0"/>
          </a:p>
          <a:p>
            <a:pPr>
              <a:defRPr sz="2400" b="1">
                <a:solidFill>
                  <a:srgbClr val="006699"/>
                </a:solidFill>
                <a:latin typeface="Helvetica"/>
                <a:ea typeface="Helvetica"/>
                <a:cs typeface="Helvetica"/>
                <a:sym typeface="Helvetica"/>
              </a:defRPr>
            </a:pPr>
            <a:r>
              <a:rPr sz="1687" dirty="0"/>
              <a:t/>
            </a:r>
            <a:br>
              <a:rPr sz="1687" dirty="0"/>
            </a:br>
            <a:r>
              <a:rPr lang="fr-FR" sz="1687" dirty="0" smtClean="0"/>
              <a:t>M</a:t>
            </a:r>
            <a:r>
              <a:rPr sz="1687" dirty="0" smtClean="0"/>
              <a:t>ettre </a:t>
            </a:r>
            <a:r>
              <a:rPr sz="1687" dirty="0"/>
              <a:t>en œuvre un projet</a:t>
            </a:r>
          </a:p>
        </p:txBody>
      </p:sp>
      <p:sp>
        <p:nvSpPr>
          <p:cNvPr id="122" name="Shape 122"/>
          <p:cNvSpPr/>
          <p:nvPr/>
        </p:nvSpPr>
        <p:spPr>
          <a:xfrm>
            <a:off x="6998589" y="2918090"/>
            <a:ext cx="3495810" cy="1110625"/>
          </a:xfrm>
          <a:prstGeom prst="rect">
            <a:avLst/>
          </a:prstGeom>
          <a:ln w="25400">
            <a:solidFill>
              <a:srgbClr val="714A8D"/>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2400" b="1">
                <a:solidFill>
                  <a:srgbClr val="6F478B"/>
                </a:solidFill>
                <a:latin typeface="Helvetica"/>
                <a:ea typeface="Helvetica"/>
                <a:cs typeface="Helvetica"/>
                <a:sym typeface="Helvetica"/>
              </a:defRPr>
            </a:pPr>
            <a:r>
              <a:rPr sz="1687" dirty="0"/>
              <a:t>S’exprimer, analyser sa pratique,</a:t>
            </a:r>
          </a:p>
          <a:p>
            <a:pPr>
              <a:defRPr sz="2400" b="1">
                <a:solidFill>
                  <a:srgbClr val="6F478B"/>
                </a:solidFill>
                <a:latin typeface="Helvetica"/>
                <a:ea typeface="Helvetica"/>
                <a:cs typeface="Helvetica"/>
                <a:sym typeface="Helvetica"/>
              </a:defRPr>
            </a:pPr>
            <a:r>
              <a:rPr sz="1687" dirty="0"/>
              <a:t>celle de ses pairs ; établir une</a:t>
            </a:r>
          </a:p>
          <a:p>
            <a:pPr>
              <a:defRPr sz="2400" b="1">
                <a:solidFill>
                  <a:srgbClr val="6F478B"/>
                </a:solidFill>
                <a:latin typeface="Helvetica"/>
                <a:ea typeface="Helvetica"/>
                <a:cs typeface="Helvetica"/>
                <a:sym typeface="Helvetica"/>
              </a:defRPr>
            </a:pPr>
            <a:r>
              <a:rPr sz="1687" dirty="0"/>
              <a:t>relation avec celle des artistes,</a:t>
            </a:r>
          </a:p>
          <a:p>
            <a:pPr>
              <a:defRPr sz="2400" b="1">
                <a:solidFill>
                  <a:srgbClr val="6F478B"/>
                </a:solidFill>
                <a:latin typeface="Helvetica"/>
                <a:ea typeface="Helvetica"/>
                <a:cs typeface="Helvetica"/>
                <a:sym typeface="Helvetica"/>
              </a:defRPr>
            </a:pPr>
            <a:r>
              <a:rPr sz="1687" dirty="0"/>
              <a:t>s’ouvrir à l’altérité</a:t>
            </a:r>
          </a:p>
        </p:txBody>
      </p:sp>
      <p:sp>
        <p:nvSpPr>
          <p:cNvPr id="123" name="Shape 123"/>
          <p:cNvSpPr/>
          <p:nvPr/>
        </p:nvSpPr>
        <p:spPr>
          <a:xfrm>
            <a:off x="6998589" y="4365641"/>
            <a:ext cx="3505252" cy="851003"/>
          </a:xfrm>
          <a:prstGeom prst="rect">
            <a:avLst/>
          </a:prstGeom>
          <a:ln w="25400">
            <a:solidFill>
              <a:srgbClr val="2F9842"/>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2400" b="1">
                <a:solidFill>
                  <a:srgbClr val="2F9842"/>
                </a:solidFill>
                <a:latin typeface="Helvetica"/>
                <a:ea typeface="Helvetica"/>
                <a:cs typeface="Helvetica"/>
                <a:sym typeface="Helvetica"/>
              </a:defRPr>
            </a:pPr>
            <a:r>
              <a:rPr sz="1687" dirty="0"/>
              <a:t>Se </a:t>
            </a:r>
            <a:r>
              <a:rPr sz="1687" dirty="0" err="1"/>
              <a:t>repérer</a:t>
            </a:r>
            <a:r>
              <a:rPr sz="1687" dirty="0"/>
              <a:t> </a:t>
            </a:r>
            <a:r>
              <a:rPr sz="1687" dirty="0" err="1"/>
              <a:t>dans</a:t>
            </a:r>
            <a:r>
              <a:rPr sz="1687" dirty="0"/>
              <a:t> les </a:t>
            </a:r>
            <a:r>
              <a:rPr sz="1687" dirty="0" err="1"/>
              <a:t>domaines</a:t>
            </a:r>
            <a:endParaRPr sz="1687" dirty="0"/>
          </a:p>
          <a:p>
            <a:pPr>
              <a:defRPr sz="2400" b="1">
                <a:solidFill>
                  <a:srgbClr val="2F9842"/>
                </a:solidFill>
                <a:latin typeface="Helvetica"/>
                <a:ea typeface="Helvetica"/>
                <a:cs typeface="Helvetica"/>
                <a:sym typeface="Helvetica"/>
              </a:defRPr>
            </a:pPr>
            <a:r>
              <a:rPr sz="1687" dirty="0" err="1"/>
              <a:t>liés</a:t>
            </a:r>
            <a:r>
              <a:rPr sz="1687" dirty="0"/>
              <a:t> aux arts </a:t>
            </a:r>
            <a:r>
              <a:rPr sz="1687" dirty="0" err="1"/>
              <a:t>plastiques</a:t>
            </a:r>
            <a:r>
              <a:rPr sz="1687" dirty="0"/>
              <a:t>, </a:t>
            </a:r>
            <a:r>
              <a:rPr sz="1687" dirty="0" err="1"/>
              <a:t>être</a:t>
            </a:r>
            <a:endParaRPr sz="1687" dirty="0"/>
          </a:p>
          <a:p>
            <a:pPr>
              <a:defRPr sz="2400" b="1">
                <a:solidFill>
                  <a:srgbClr val="2F9842"/>
                </a:solidFill>
                <a:latin typeface="Helvetica"/>
                <a:ea typeface="Helvetica"/>
                <a:cs typeface="Helvetica"/>
                <a:sym typeface="Helvetica"/>
              </a:defRPr>
            </a:pPr>
            <a:r>
              <a:rPr sz="1687" dirty="0"/>
              <a:t>sensible aux questions de </a:t>
            </a:r>
            <a:r>
              <a:rPr sz="1687" dirty="0" err="1"/>
              <a:t>l’art</a:t>
            </a:r>
            <a:endParaRPr sz="1687" dirty="0"/>
          </a:p>
        </p:txBody>
      </p:sp>
      <p:grpSp>
        <p:nvGrpSpPr>
          <p:cNvPr id="127" name="Group 127"/>
          <p:cNvGrpSpPr/>
          <p:nvPr/>
        </p:nvGrpSpPr>
        <p:grpSpPr>
          <a:xfrm>
            <a:off x="3388913" y="3018596"/>
            <a:ext cx="1288658" cy="820808"/>
            <a:chOff x="0" y="0"/>
            <a:chExt cx="1832757" cy="1167370"/>
          </a:xfrm>
        </p:grpSpPr>
        <p:sp>
          <p:nvSpPr>
            <p:cNvPr id="124" name="Shape 124"/>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5" name="Shape 125"/>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6" name="Shape 126"/>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31" name="Group 131"/>
          <p:cNvGrpSpPr/>
          <p:nvPr/>
        </p:nvGrpSpPr>
        <p:grpSpPr>
          <a:xfrm>
            <a:off x="4764085" y="3018596"/>
            <a:ext cx="1288658" cy="820808"/>
            <a:chOff x="0" y="0"/>
            <a:chExt cx="1832757" cy="1167370"/>
          </a:xfrm>
        </p:grpSpPr>
        <p:sp>
          <p:nvSpPr>
            <p:cNvPr id="128" name="Shape 128"/>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9" name="Shape 129"/>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0" name="Shape 130"/>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35" name="Group 135"/>
          <p:cNvGrpSpPr/>
          <p:nvPr/>
        </p:nvGrpSpPr>
        <p:grpSpPr>
          <a:xfrm>
            <a:off x="6139257" y="3031848"/>
            <a:ext cx="1288658" cy="820808"/>
            <a:chOff x="0" y="0"/>
            <a:chExt cx="1832757" cy="1167370"/>
          </a:xfrm>
        </p:grpSpPr>
        <p:sp>
          <p:nvSpPr>
            <p:cNvPr id="132" name="Shape 132"/>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3" name="Shape 133"/>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4" name="Shape 134"/>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50" name="Group 150"/>
          <p:cNvGrpSpPr/>
          <p:nvPr/>
        </p:nvGrpSpPr>
        <p:grpSpPr>
          <a:xfrm>
            <a:off x="941159" y="1775993"/>
            <a:ext cx="5159430" cy="3286289"/>
            <a:chOff x="0" y="0"/>
            <a:chExt cx="7337856" cy="4673832"/>
          </a:xfrm>
        </p:grpSpPr>
        <p:sp>
          <p:nvSpPr>
            <p:cNvPr id="144" name="Shape 144"/>
            <p:cNvSpPr/>
            <p:nvPr/>
          </p:nvSpPr>
          <p:spPr>
            <a:xfrm>
              <a:off x="0" y="0"/>
              <a:ext cx="7337856" cy="4673832"/>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5" name="Shape 145"/>
            <p:cNvSpPr/>
            <p:nvPr/>
          </p:nvSpPr>
          <p:spPr>
            <a:xfrm>
              <a:off x="1057556" y="1390468"/>
              <a:ext cx="6055983" cy="3066124"/>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6" name="Shape 146"/>
            <p:cNvSpPr/>
            <p:nvPr/>
          </p:nvSpPr>
          <p:spPr>
            <a:xfrm>
              <a:off x="453217" y="144038"/>
              <a:ext cx="5487543" cy="7154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400" dirty="0"/>
                <a:t>Composantes </a:t>
              </a:r>
              <a:r>
                <a:rPr sz="1400" dirty="0" smtClean="0"/>
                <a:t>plasticiennes</a:t>
              </a:r>
              <a:r>
                <a:rPr lang="fr-FR" sz="1400" dirty="0" smtClean="0"/>
                <a:t> </a:t>
              </a:r>
            </a:p>
            <a:p>
              <a:r>
                <a:rPr lang="fr-FR" sz="1400" dirty="0" smtClean="0"/>
                <a:t>La pratique au cœur des apprentissages       </a:t>
              </a:r>
              <a:endParaRPr sz="1400" dirty="0"/>
            </a:p>
          </p:txBody>
        </p:sp>
        <p:sp>
          <p:nvSpPr>
            <p:cNvPr id="147" name="Shape 147"/>
            <p:cNvSpPr/>
            <p:nvPr/>
          </p:nvSpPr>
          <p:spPr>
            <a:xfrm>
              <a:off x="1382902" y="1520455"/>
              <a:ext cx="3155281" cy="4090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400" dirty="0"/>
                <a:t>Composantes théoriques</a:t>
              </a:r>
            </a:p>
          </p:txBody>
        </p:sp>
        <p:sp>
          <p:nvSpPr>
            <p:cNvPr id="148" name="Shape 148"/>
            <p:cNvSpPr/>
            <p:nvPr/>
          </p:nvSpPr>
          <p:spPr>
            <a:xfrm>
              <a:off x="3287002" y="2633147"/>
              <a:ext cx="3568833" cy="1614026"/>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49" name="Shape 149"/>
            <p:cNvSpPr/>
            <p:nvPr/>
          </p:nvSpPr>
          <p:spPr>
            <a:xfrm>
              <a:off x="3481252" y="2687140"/>
              <a:ext cx="3172198" cy="10218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p>
              <a:pPr>
                <a:defRPr b="1">
                  <a:solidFill>
                    <a:srgbClr val="FFFFFF"/>
                  </a:solidFill>
                  <a:latin typeface="Helvetica"/>
                  <a:ea typeface="Helvetica"/>
                  <a:cs typeface="Helvetica"/>
                  <a:sym typeface="Helvetica"/>
                </a:defRPr>
              </a:pPr>
              <a:r>
                <a:rPr sz="1400" dirty="0" smtClean="0"/>
                <a:t>Composantes</a:t>
              </a:r>
              <a:r>
                <a:rPr lang="fr-FR" sz="1400" dirty="0" smtClean="0"/>
                <a:t> </a:t>
              </a:r>
              <a:r>
                <a:rPr sz="1400" dirty="0" smtClean="0"/>
                <a:t>culturelles</a:t>
              </a:r>
              <a:endParaRPr lang="fr-FR" sz="1400" dirty="0" smtClean="0"/>
            </a:p>
            <a:p>
              <a:pPr>
                <a:defRPr b="1">
                  <a:solidFill>
                    <a:srgbClr val="FFFFFF"/>
                  </a:solidFill>
                  <a:latin typeface="Helvetica"/>
                  <a:ea typeface="Helvetica"/>
                  <a:cs typeface="Helvetica"/>
                  <a:sym typeface="Helvetica"/>
                </a:defRPr>
              </a:pPr>
              <a:r>
                <a:rPr lang="fr-FR" sz="1400" dirty="0"/>
                <a:t>I</a:t>
              </a:r>
              <a:r>
                <a:rPr lang="fr-FR" sz="1400" dirty="0" smtClean="0"/>
                <a:t>nterrelation de la pratique et de la culture</a:t>
              </a:r>
              <a:endParaRPr sz="1400" dirty="0"/>
            </a:p>
          </p:txBody>
        </p:sp>
      </p:grpSp>
      <p:sp>
        <p:nvSpPr>
          <p:cNvPr id="151" name="Shape 151"/>
          <p:cNvSpPr/>
          <p:nvPr/>
        </p:nvSpPr>
        <p:spPr>
          <a:xfrm rot="5400000">
            <a:off x="3483823" y="4851271"/>
            <a:ext cx="884040" cy="892969"/>
          </a:xfrm>
          <a:prstGeom prst="rightArrow">
            <a:avLst>
              <a:gd name="adj1" fmla="val 64458"/>
              <a:gd name="adj2" fmla="val 60296"/>
            </a:avLst>
          </a:prstGeom>
          <a:blipFill>
            <a:blip r:embed="rId4"/>
          </a:blipFill>
          <a:ln w="12700">
            <a:miter lim="400000"/>
          </a:ln>
          <a:effectLst>
            <a:outerShdw blurRad="25400" dist="25400" dir="2388334" rotWithShape="0">
              <a:srgbClr val="000000">
                <a:alpha val="79310"/>
              </a:srgbClr>
            </a:outerShdw>
          </a:effectLst>
        </p:spPr>
        <p:txBody>
          <a:bodyPr lIns="35719" tIns="35719" rIns="35719" bIns="35719" anchor="ctr"/>
          <a:lstStyle/>
          <a:p>
            <a:pPr>
              <a:defRPr sz="2400">
                <a:solidFill>
                  <a:srgbClr val="FFFFFF"/>
                </a:solidFill>
              </a:defRPr>
            </a:pPr>
            <a:endParaRPr sz="1687"/>
          </a:p>
        </p:txBody>
      </p:sp>
      <p:sp>
        <p:nvSpPr>
          <p:cNvPr id="152" name="Shape 152"/>
          <p:cNvSpPr/>
          <p:nvPr/>
        </p:nvSpPr>
        <p:spPr>
          <a:xfrm rot="5400000">
            <a:off x="4678864" y="4805620"/>
            <a:ext cx="988035" cy="892969"/>
          </a:xfrm>
          <a:prstGeom prst="rightArrow">
            <a:avLst>
              <a:gd name="adj1" fmla="val 64458"/>
              <a:gd name="adj2" fmla="val 59693"/>
            </a:avLst>
          </a:prstGeom>
          <a:blipFill>
            <a:blip r:embed="rId5"/>
          </a:blipFill>
          <a:ln w="12700">
            <a:miter lim="400000"/>
          </a:ln>
          <a:effectLst>
            <a:outerShdw blurRad="50800" dist="12700" rotWithShape="0">
              <a:srgbClr val="000000">
                <a:alpha val="50000"/>
              </a:srgbClr>
            </a:outerShdw>
          </a:effectLst>
        </p:spPr>
        <p:txBody>
          <a:bodyPr lIns="35719" tIns="35719" rIns="35719" bIns="35719" anchor="ctr"/>
          <a:lstStyle/>
          <a:p>
            <a:pPr>
              <a:defRPr sz="2400">
                <a:solidFill>
                  <a:srgbClr val="FFFFFF"/>
                </a:solidFill>
              </a:defRPr>
            </a:pPr>
            <a:endParaRPr sz="1687"/>
          </a:p>
        </p:txBody>
      </p:sp>
      <p:sp>
        <p:nvSpPr>
          <p:cNvPr id="153" name="Shape 153"/>
          <p:cNvSpPr/>
          <p:nvPr/>
        </p:nvSpPr>
        <p:spPr>
          <a:xfrm rot="5400000">
            <a:off x="2406859" y="4940709"/>
            <a:ext cx="722190" cy="892969"/>
          </a:xfrm>
          <a:prstGeom prst="rightArrow">
            <a:avLst>
              <a:gd name="adj1" fmla="val 64458"/>
              <a:gd name="adj2" fmla="val 73809"/>
            </a:avLst>
          </a:prstGeom>
          <a:blipFill>
            <a:blip r:embed="rId3"/>
          </a:blipFill>
          <a:ln w="12700">
            <a:miter lim="400000"/>
          </a:ln>
          <a:effectLst>
            <a:outerShdw blurRad="38100" dist="25400" dir="5400000" rotWithShape="0">
              <a:srgbClr val="000000">
                <a:alpha val="50000"/>
              </a:srgbClr>
            </a:outerShdw>
          </a:effectLst>
        </p:spPr>
        <p:txBody>
          <a:bodyPr lIns="35719" tIns="35719" rIns="35719" bIns="35719" anchor="ctr"/>
          <a:lstStyle/>
          <a:p>
            <a:pPr>
              <a:defRPr sz="2400">
                <a:solidFill>
                  <a:srgbClr val="FFFFFF"/>
                </a:solidFill>
              </a:defRPr>
            </a:pPr>
            <a:endParaRPr sz="1687"/>
          </a:p>
        </p:txBody>
      </p:sp>
      <p:grpSp>
        <p:nvGrpSpPr>
          <p:cNvPr id="39" name="Group 135"/>
          <p:cNvGrpSpPr/>
          <p:nvPr/>
        </p:nvGrpSpPr>
        <p:grpSpPr>
          <a:xfrm>
            <a:off x="7513662" y="3031848"/>
            <a:ext cx="1288659" cy="820809"/>
            <a:chOff x="0" y="0"/>
            <a:chExt cx="1832759" cy="1167371"/>
          </a:xfrm>
        </p:grpSpPr>
        <p:sp>
          <p:nvSpPr>
            <p:cNvPr id="40" name="Shape 132"/>
            <p:cNvSpPr/>
            <p:nvPr/>
          </p:nvSpPr>
          <p:spPr>
            <a:xfrm>
              <a:off x="0" y="0"/>
              <a:ext cx="1832759"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1" name="Shape 133"/>
            <p:cNvSpPr/>
            <p:nvPr/>
          </p:nvSpPr>
          <p:spPr>
            <a:xfrm>
              <a:off x="264143" y="347293"/>
              <a:ext cx="1512588" cy="765819"/>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2" name="Shape 134"/>
            <p:cNvSpPr/>
            <p:nvPr/>
          </p:nvSpPr>
          <p:spPr>
            <a:xfrm>
              <a:off x="820985" y="651545"/>
              <a:ext cx="891379" cy="403132"/>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Tree>
    <p:extLst>
      <p:ext uri="{BB962C8B-B14F-4D97-AF65-F5344CB8AC3E}">
        <p14:creationId xmlns:p14="http://schemas.microsoft.com/office/powerpoint/2010/main" val="200934276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xit" fill="hold" grpId="0" nodeType="clickEffect">
                                  <p:stCondLst>
                                    <p:cond delay="0"/>
                                  </p:stCondLst>
                                  <p:iterate>
                                    <p:tmAbs val="0"/>
                                  </p:iterate>
                                  <p:childTnLst>
                                    <p:animEffect transition="out" filter="dissolve">
                                      <p:cBhvr>
                                        <p:cTn id="6" dur="500" fill="hold"/>
                                        <p:tgtEl>
                                          <p:spTgt spid="121"/>
                                        </p:tgtEl>
                                      </p:cBhvr>
                                    </p:animEffect>
                                    <p:set>
                                      <p:cBhvr>
                                        <p:cTn id="7" fill="hold">
                                          <p:stCondLst>
                                            <p:cond delay="499"/>
                                          </p:stCondLst>
                                        </p:cTn>
                                        <p:tgtEl>
                                          <p:spTgt spid="121"/>
                                        </p:tgtEl>
                                        <p:attrNameLst>
                                          <p:attrName>style.visibility</p:attrName>
                                        </p:attrNameLst>
                                      </p:cBhvr>
                                      <p:to>
                                        <p:strVal val="hidden"/>
                                      </p:to>
                                    </p:set>
                                  </p:childTnLst>
                                </p:cTn>
                              </p:par>
                            </p:childTnLst>
                          </p:cTn>
                        </p:par>
                        <p:par>
                          <p:cTn id="8" fill="hold">
                            <p:stCondLst>
                              <p:cond delay="500"/>
                            </p:stCondLst>
                            <p:childTnLst>
                              <p:par>
                                <p:cTn id="9" presetID="9" presetClass="exit" fill="hold" grpId="0" nodeType="afterEffect">
                                  <p:stCondLst>
                                    <p:cond delay="0"/>
                                  </p:stCondLst>
                                  <p:iterate>
                                    <p:tmAbs val="0"/>
                                  </p:iterate>
                                  <p:childTnLst>
                                    <p:animEffect transition="out" filter="dissolve">
                                      <p:cBhvr>
                                        <p:cTn id="10" dur="500" fill="hold"/>
                                        <p:tgtEl>
                                          <p:spTgt spid="122"/>
                                        </p:tgtEl>
                                      </p:cBhvr>
                                    </p:animEffect>
                                    <p:set>
                                      <p:cBhvr>
                                        <p:cTn id="11" fill="hold">
                                          <p:stCondLst>
                                            <p:cond delay="499"/>
                                          </p:stCondLst>
                                        </p:cTn>
                                        <p:tgtEl>
                                          <p:spTgt spid="122"/>
                                        </p:tgtEl>
                                        <p:attrNameLst>
                                          <p:attrName>style.visibility</p:attrName>
                                        </p:attrNameLst>
                                      </p:cBhvr>
                                      <p:to>
                                        <p:strVal val="hidden"/>
                                      </p:to>
                                    </p:set>
                                  </p:childTnLst>
                                </p:cTn>
                              </p:par>
                            </p:childTnLst>
                          </p:cTn>
                        </p:par>
                        <p:par>
                          <p:cTn id="12" fill="hold">
                            <p:stCondLst>
                              <p:cond delay="1000"/>
                            </p:stCondLst>
                            <p:childTnLst>
                              <p:par>
                                <p:cTn id="13" presetID="9" presetClass="exit" fill="hold" grpId="0" nodeType="afterEffect">
                                  <p:stCondLst>
                                    <p:cond delay="0"/>
                                  </p:stCondLst>
                                  <p:iterate>
                                    <p:tmAbs val="0"/>
                                  </p:iterate>
                                  <p:childTnLst>
                                    <p:animEffect transition="out" filter="dissolve">
                                      <p:cBhvr>
                                        <p:cTn id="14" dur="1000" fill="hold"/>
                                        <p:tgtEl>
                                          <p:spTgt spid="123"/>
                                        </p:tgtEl>
                                      </p:cBhvr>
                                    </p:animEffect>
                                    <p:set>
                                      <p:cBhvr>
                                        <p:cTn id="15" fill="hold">
                                          <p:stCondLst>
                                            <p:cond delay="999"/>
                                          </p:stCondLst>
                                        </p:cTn>
                                        <p:tgtEl>
                                          <p:spTgt spid="123"/>
                                        </p:tgtEl>
                                        <p:attrNameLst>
                                          <p:attrName>style.visibility</p:attrName>
                                        </p:attrNameLst>
                                      </p:cBhvr>
                                      <p:to>
                                        <p:strVal val="hidden"/>
                                      </p:to>
                                    </p:set>
                                  </p:childTnLst>
                                </p:cTn>
                              </p:par>
                            </p:childTnLst>
                          </p:cTn>
                        </p:par>
                        <p:par>
                          <p:cTn id="16" fill="hold">
                            <p:stCondLst>
                              <p:cond delay="2000"/>
                            </p:stCondLst>
                            <p:childTnLst>
                              <p:par>
                                <p:cTn id="17" presetID="1" presetClass="exit" presetSubtype="0" fill="hold" grpId="0" nodeType="afterEffect">
                                  <p:stCondLst>
                                    <p:cond delay="0"/>
                                  </p:stCondLst>
                                  <p:iterate>
                                    <p:tmAbs val="0"/>
                                  </p:iterate>
                                  <p:childTnLst>
                                    <p:set>
                                      <p:cBhvr>
                                        <p:cTn id="18" fill="hold">
                                          <p:stCondLst>
                                            <p:cond delay="0"/>
                                          </p:stCondLst>
                                        </p:cTn>
                                        <p:tgtEl>
                                          <p:spTgt spid="153"/>
                                        </p:tgtEl>
                                        <p:attrNameLst>
                                          <p:attrName>style.visibility</p:attrName>
                                        </p:attrNameLst>
                                      </p:cBhvr>
                                      <p:to>
                                        <p:strVal val="hidden"/>
                                      </p:to>
                                    </p:set>
                                  </p:childTnLst>
                                </p:cTn>
                              </p:par>
                            </p:childTnLst>
                          </p:cTn>
                        </p:par>
                        <p:par>
                          <p:cTn id="19" fill="hold">
                            <p:stCondLst>
                              <p:cond delay="2000"/>
                            </p:stCondLst>
                            <p:childTnLst>
                              <p:par>
                                <p:cTn id="20" presetID="1" presetClass="exit" presetSubtype="0" fill="hold" grpId="0" nodeType="afterEffect">
                                  <p:stCondLst>
                                    <p:cond delay="0"/>
                                  </p:stCondLst>
                                  <p:iterate>
                                    <p:tmAbs val="0"/>
                                  </p:iterate>
                                  <p:childTnLst>
                                    <p:set>
                                      <p:cBhvr>
                                        <p:cTn id="21" fill="hold">
                                          <p:stCondLst>
                                            <p:cond delay="0"/>
                                          </p:stCondLst>
                                        </p:cTn>
                                        <p:tgtEl>
                                          <p:spTgt spid="151"/>
                                        </p:tgtEl>
                                        <p:attrNameLst>
                                          <p:attrName>style.visibility</p:attrName>
                                        </p:attrNameLst>
                                      </p:cBhvr>
                                      <p:to>
                                        <p:strVal val="hidden"/>
                                      </p:to>
                                    </p:set>
                                  </p:childTnLst>
                                </p:cTn>
                              </p:par>
                            </p:childTnLst>
                          </p:cTn>
                        </p:par>
                        <p:par>
                          <p:cTn id="22" fill="hold">
                            <p:stCondLst>
                              <p:cond delay="2000"/>
                            </p:stCondLst>
                            <p:childTnLst>
                              <p:par>
                                <p:cTn id="23" presetID="1" presetClass="exit" presetSubtype="0" fill="hold" grpId="0" nodeType="afterEffect">
                                  <p:stCondLst>
                                    <p:cond delay="0"/>
                                  </p:stCondLst>
                                  <p:iterate>
                                    <p:tmAbs val="0"/>
                                  </p:iterate>
                                  <p:childTnLst>
                                    <p:set>
                                      <p:cBhvr>
                                        <p:cTn id="24" fill="hold">
                                          <p:stCondLst>
                                            <p:cond delay="0"/>
                                          </p:stCondLst>
                                        </p:cTn>
                                        <p:tgtEl>
                                          <p:spTgt spid="152"/>
                                        </p:tgtEl>
                                        <p:attrNameLst>
                                          <p:attrName>style.visibility</p:attrName>
                                        </p:attrNameLst>
                                      </p:cBhvr>
                                      <p:to>
                                        <p:strVal val="hidden"/>
                                      </p:to>
                                    </p:set>
                                  </p:childTnLst>
                                </p:cTn>
                              </p:par>
                            </p:childTnLst>
                          </p:cTn>
                        </p:par>
                        <p:par>
                          <p:cTn id="25" fill="hold">
                            <p:stCondLst>
                              <p:cond delay="2000"/>
                            </p:stCondLst>
                            <p:childTnLst>
                              <p:par>
                                <p:cTn id="26" presetID="9" presetClass="exit" fill="hold" grpId="0" nodeType="afterEffect">
                                  <p:stCondLst>
                                    <p:cond delay="0"/>
                                  </p:stCondLst>
                                  <p:iterate>
                                    <p:tmAbs val="0"/>
                                  </p:iterate>
                                  <p:childTnLst>
                                    <p:animEffect transition="out" filter="dissolve">
                                      <p:cBhvr>
                                        <p:cTn id="27" dur="1000" fill="hold"/>
                                        <p:tgtEl>
                                          <p:spTgt spid="120"/>
                                        </p:tgtEl>
                                      </p:cBhvr>
                                    </p:animEffect>
                                    <p:set>
                                      <p:cBhvr>
                                        <p:cTn id="28" fill="hold">
                                          <p:stCondLst>
                                            <p:cond delay="999"/>
                                          </p:stCondLst>
                                        </p:cTn>
                                        <p:tgtEl>
                                          <p:spTgt spid="12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6" presetClass="emph" presetSubtype="0" accel="50000" decel="50000" fill="hold" grpId="0" nodeType="clickEffect">
                                  <p:stCondLst>
                                    <p:cond delay="0"/>
                                  </p:stCondLst>
                                  <p:childTnLst>
                                    <p:animScale>
                                      <p:cBhvr>
                                        <p:cTn id="32" dur="1000" fill="hold"/>
                                        <p:tgtEl>
                                          <p:spTgt spid="150"/>
                                        </p:tgtEl>
                                      </p:cBhvr>
                                      <p:by x="24875" y="24875"/>
                                    </p:animScale>
                                  </p:childTnLst>
                                </p:cTn>
                              </p:par>
                            </p:childTnLst>
                          </p:cTn>
                        </p:par>
                        <p:par>
                          <p:cTn id="33" fill="hold">
                            <p:stCondLst>
                              <p:cond delay="0"/>
                            </p:stCondLst>
                            <p:childTnLst>
                              <p:par>
                                <p:cTn id="34" presetID="-1" presetClass="path" presetSubtype="0" accel="50000" decel="50000" fill="hold" nodeType="withEffect">
                                  <p:stCondLst>
                                    <p:cond delay="0"/>
                                  </p:stCondLst>
                                  <p:childTnLst>
                                    <p:animMotion origin="layout" path="M -2.08333E-6 -1.11111E-6 L -0.17513 -0.04213 " pathEditMode="relative" rAng="0" ptsTypes="AA">
                                      <p:cBhvr>
                                        <p:cTn id="35" dur="1000" fill="hold"/>
                                        <p:tgtEl>
                                          <p:spTgt spid="150"/>
                                        </p:tgtEl>
                                        <p:attrNameLst>
                                          <p:attrName>ppt_x</p:attrName>
                                          <p:attrName>ppt_y</p:attrName>
                                        </p:attrNameLst>
                                      </p:cBhvr>
                                      <p:rCtr x="-8763" y="-2106"/>
                                    </p:animMotion>
                                  </p:childTnLst>
                                </p:cTn>
                              </p:par>
                            </p:childTnLst>
                          </p:cTn>
                        </p:par>
                        <p:par>
                          <p:cTn id="36" fill="hold">
                            <p:stCondLst>
                              <p:cond delay="1000"/>
                            </p:stCondLst>
                            <p:childTnLst>
                              <p:par>
                                <p:cTn id="37" presetID="1" presetClass="entr" presetSubtype="0" fill="hold" grpId="0" nodeType="afterEffect">
                                  <p:stCondLst>
                                    <p:cond delay="0"/>
                                  </p:stCondLst>
                                  <p:iterate>
                                    <p:tmAbs val="0"/>
                                  </p:iterate>
                                  <p:childTnLst>
                                    <p:set>
                                      <p:cBhvr>
                                        <p:cTn id="38" fill="hold"/>
                                        <p:tgtEl>
                                          <p:spTgt spid="127"/>
                                        </p:tgtEl>
                                        <p:attrNameLst>
                                          <p:attrName>style.visibility</p:attrName>
                                        </p:attrNameLst>
                                      </p:cBhvr>
                                      <p:to>
                                        <p:strVal val="visible"/>
                                      </p:to>
                                    </p:set>
                                  </p:childTnLst>
                                </p:cTn>
                              </p:par>
                            </p:childTnLst>
                          </p:cTn>
                        </p:par>
                        <p:par>
                          <p:cTn id="39" fill="hold">
                            <p:stCondLst>
                              <p:cond delay="1000"/>
                            </p:stCondLst>
                            <p:childTnLst>
                              <p:par>
                                <p:cTn id="40" presetID="1" presetClass="entr" presetSubtype="0" fill="hold" grpId="0" nodeType="afterEffect">
                                  <p:stCondLst>
                                    <p:cond delay="0"/>
                                  </p:stCondLst>
                                  <p:iterate>
                                    <p:tmAbs val="0"/>
                                  </p:iterate>
                                  <p:childTnLst>
                                    <p:set>
                                      <p:cBhvr>
                                        <p:cTn id="41" fill="hold"/>
                                        <p:tgtEl>
                                          <p:spTgt spid="131"/>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0"/>
                                  </p:stCondLst>
                                  <p:iterate>
                                    <p:tmAbs val="0"/>
                                  </p:iterate>
                                  <p:childTnLst>
                                    <p:set>
                                      <p:cBhvr>
                                        <p:cTn id="44" fill="hold"/>
                                        <p:tgtEl>
                                          <p:spTgt spid="135"/>
                                        </p:tgtEl>
                                        <p:attrNameLst>
                                          <p:attrName>style.visibility</p:attrName>
                                        </p:attrNameLst>
                                      </p:cBhvr>
                                      <p:to>
                                        <p:strVal val="visible"/>
                                      </p:to>
                                    </p:set>
                                  </p:childTnLst>
                                </p:cTn>
                              </p:par>
                            </p:childTnLst>
                          </p:cTn>
                        </p:par>
                        <p:par>
                          <p:cTn id="45" fill="hold">
                            <p:stCondLst>
                              <p:cond delay="1000"/>
                            </p:stCondLst>
                            <p:childTnLst>
                              <p:par>
                                <p:cTn id="46" presetID="1" presetClass="entr" presetSubtype="0" fill="hold" grpId="0" nodeType="afterEffect">
                                  <p:stCondLst>
                                    <p:cond delay="0"/>
                                  </p:stCondLst>
                                  <p:iterate>
                                    <p:tmAbs val="0"/>
                                  </p:iterate>
                                  <p:childTnLst>
                                    <p:set>
                                      <p:cBhvr>
                                        <p:cTn id="47" fill="hold"/>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advAuto="0"/>
      <p:bldP spid="121" grpId="0" animBg="1" advAuto="0"/>
      <p:bldP spid="122" grpId="0" animBg="1" advAuto="0"/>
      <p:bldP spid="123" grpId="0" animBg="1" advAuto="0"/>
      <p:bldP spid="127" grpId="0" animBg="1" advAuto="0"/>
      <p:bldP spid="131" grpId="0" animBg="1" advAuto="0"/>
      <p:bldP spid="135" grpId="0" animBg="1" advAuto="0"/>
      <p:bldP spid="150" grpId="0" animBg="1" advAuto="0"/>
      <p:bldP spid="151" grpId="0" animBg="1" advAuto="0"/>
      <p:bldP spid="152" grpId="0" animBg="1" advAuto="0"/>
      <p:bldP spid="153" grpId="0" animBg="1" advAuto="0"/>
      <p:bldP spid="39"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0" y="320040"/>
            <a:ext cx="12192000" cy="961170"/>
          </a:xfrm>
          <a:prstGeom prst="rect">
            <a:avLst/>
          </a:prstGeom>
        </p:spPr>
        <p:txBody>
          <a:bodyPr>
            <a:normAutofit fontScale="90000"/>
          </a:bodyPr>
          <a:lstStyle>
            <a:lvl1pPr defTabSz="490727">
              <a:defRPr sz="6719">
                <a:solidFill>
                  <a:srgbClr val="006699"/>
                </a:solidFill>
              </a:defRPr>
            </a:lvl1pPr>
          </a:lstStyle>
          <a:p>
            <a:pPr algn="ctr"/>
            <a:r>
              <a:rPr lang="fr-FR" sz="3200" dirty="0" smtClean="0">
                <a:solidFill>
                  <a:schemeClr val="tx1"/>
                </a:solidFill>
                <a:latin typeface="Futura Medium" charset="0"/>
                <a:ea typeface="Futura Medium" charset="0"/>
                <a:cs typeface="Futura Medium" charset="0"/>
              </a:rPr>
              <a:t>DIVERSIFICATION DES SITUATIONS D’APPRENTISSAGE EN </a:t>
            </a:r>
            <a:r>
              <a:rPr lang="fr-FR" sz="3200" dirty="0" err="1" smtClean="0">
                <a:solidFill>
                  <a:schemeClr val="tx1"/>
                </a:solidFill>
                <a:latin typeface="Futura Medium" charset="0"/>
                <a:ea typeface="Futura Medium" charset="0"/>
                <a:cs typeface="Futura Medium" charset="0"/>
              </a:rPr>
              <a:t>LYC</a:t>
            </a:r>
            <a:r>
              <a:rPr lang="fr-FR" sz="3200" dirty="0" err="1">
                <a:solidFill>
                  <a:schemeClr val="tx1"/>
                </a:solidFill>
                <a:latin typeface="Futura Medium" charset="0"/>
                <a:ea typeface="Futura Medium" charset="0"/>
                <a:cs typeface="Futura Medium" charset="0"/>
              </a:rPr>
              <a:t>é</a:t>
            </a:r>
            <a:r>
              <a:rPr lang="fr-FR" sz="3200" dirty="0" err="1" smtClean="0">
                <a:solidFill>
                  <a:schemeClr val="tx1"/>
                </a:solidFill>
                <a:latin typeface="Futura Medium" charset="0"/>
                <a:ea typeface="Futura Medium" charset="0"/>
                <a:cs typeface="Futura Medium" charset="0"/>
              </a:rPr>
              <a:t>E</a:t>
            </a:r>
            <a:r>
              <a:rPr lang="fr-FR" sz="3200" dirty="0" smtClean="0">
                <a:solidFill>
                  <a:schemeClr val="tx1"/>
                </a:solidFill>
                <a:latin typeface="Futura Medium" charset="0"/>
                <a:ea typeface="Futura Medium" charset="0"/>
                <a:cs typeface="Futura Medium" charset="0"/>
              </a:rPr>
              <a:t> séquence, atelier, projet</a:t>
            </a:r>
            <a:endParaRPr sz="3200" dirty="0">
              <a:solidFill>
                <a:schemeClr val="tx1"/>
              </a:solidFill>
              <a:latin typeface="Futura Medium" charset="0"/>
              <a:ea typeface="Futura Medium" charset="0"/>
              <a:cs typeface="Futura Medium" charset="0"/>
            </a:endParaRPr>
          </a:p>
        </p:txBody>
      </p:sp>
      <p:sp>
        <p:nvSpPr>
          <p:cNvPr id="120" name="Shape 120"/>
          <p:cNvSpPr/>
          <p:nvPr/>
        </p:nvSpPr>
        <p:spPr>
          <a:xfrm>
            <a:off x="2783959" y="5776365"/>
            <a:ext cx="2386872" cy="266933"/>
          </a:xfrm>
          <a:prstGeom prst="rect">
            <a:avLst/>
          </a:prstGeom>
          <a:ln w="12700">
            <a:solidFill>
              <a:srgbClr val="006699"/>
            </a:solidFill>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006699"/>
                </a:solidFill>
                <a:latin typeface="Helvetica"/>
                <a:ea typeface="Helvetica"/>
                <a:cs typeface="Helvetica"/>
                <a:sym typeface="Helvetica"/>
              </a:defRPr>
            </a:lvl1pPr>
          </a:lstStyle>
          <a:p>
            <a:r>
              <a:rPr sz="1266"/>
              <a:t>Suite d’opérations organisées</a:t>
            </a:r>
          </a:p>
        </p:txBody>
      </p:sp>
      <p:sp>
        <p:nvSpPr>
          <p:cNvPr id="121" name="Shape 121"/>
          <p:cNvSpPr/>
          <p:nvPr/>
        </p:nvSpPr>
        <p:spPr>
          <a:xfrm>
            <a:off x="6606706" y="2354767"/>
            <a:ext cx="5058428" cy="1110625"/>
          </a:xfrm>
          <a:prstGeom prst="rect">
            <a:avLst/>
          </a:prstGeom>
          <a:ln w="25400">
            <a:solidFill>
              <a:srgbClr val="006699"/>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2400" b="1">
                <a:solidFill>
                  <a:srgbClr val="006699"/>
                </a:solidFill>
                <a:latin typeface="Helvetica"/>
                <a:ea typeface="Helvetica"/>
                <a:cs typeface="Helvetica"/>
                <a:sym typeface="Helvetica"/>
              </a:defRPr>
            </a:pPr>
            <a:r>
              <a:rPr lang="fr-FR" sz="1687" dirty="0" smtClean="0"/>
              <a:t>Pratiquer les arts plastiques de manière réflexive</a:t>
            </a:r>
          </a:p>
          <a:p>
            <a:pPr marL="742950" lvl="1" indent="-285750">
              <a:buFont typeface="Arial" panose="020B0604020202020204" pitchFamily="34" charset="0"/>
              <a:buChar char="•"/>
              <a:defRPr sz="2400" b="1">
                <a:solidFill>
                  <a:srgbClr val="006699"/>
                </a:solidFill>
                <a:latin typeface="Helvetica"/>
                <a:ea typeface="Helvetica"/>
                <a:cs typeface="Helvetica"/>
                <a:sym typeface="Helvetica"/>
              </a:defRPr>
            </a:pPr>
            <a:r>
              <a:rPr sz="1687" dirty="0" err="1" smtClean="0"/>
              <a:t>Expérimenter</a:t>
            </a:r>
            <a:r>
              <a:rPr sz="1687" dirty="0"/>
              <a:t>, produire, </a:t>
            </a:r>
            <a:r>
              <a:rPr sz="1687" dirty="0" err="1" smtClean="0"/>
              <a:t>créer</a:t>
            </a:r>
            <a:endParaRPr lang="fr-FR" sz="1687" dirty="0" smtClean="0"/>
          </a:p>
          <a:p>
            <a:pPr marL="742950" lvl="1" indent="-285750">
              <a:buFont typeface="Arial" panose="020B0604020202020204" pitchFamily="34" charset="0"/>
              <a:buChar char="•"/>
              <a:defRPr sz="2400" b="1">
                <a:solidFill>
                  <a:srgbClr val="006699"/>
                </a:solidFill>
                <a:latin typeface="Helvetica"/>
                <a:ea typeface="Helvetica"/>
                <a:cs typeface="Helvetica"/>
                <a:sym typeface="Helvetica"/>
              </a:defRPr>
            </a:pPr>
            <a:r>
              <a:rPr lang="fr-FR" sz="1687" dirty="0" smtClean="0"/>
              <a:t>M</a:t>
            </a:r>
            <a:r>
              <a:rPr sz="1687" dirty="0" smtClean="0"/>
              <a:t>ettre </a:t>
            </a:r>
            <a:r>
              <a:rPr sz="1687" dirty="0"/>
              <a:t>en œuvre un </a:t>
            </a:r>
            <a:r>
              <a:rPr sz="1687" dirty="0" err="1" smtClean="0"/>
              <a:t>projet</a:t>
            </a:r>
            <a:r>
              <a:rPr lang="fr-FR" sz="1687" dirty="0" smtClean="0"/>
              <a:t> artistique individuel ou collectif</a:t>
            </a:r>
            <a:endParaRPr sz="1687" dirty="0"/>
          </a:p>
        </p:txBody>
      </p:sp>
      <p:sp>
        <p:nvSpPr>
          <p:cNvPr id="122" name="Shape 122"/>
          <p:cNvSpPr/>
          <p:nvPr/>
        </p:nvSpPr>
        <p:spPr>
          <a:xfrm>
            <a:off x="6606706" y="3582349"/>
            <a:ext cx="5058428" cy="591380"/>
          </a:xfrm>
          <a:prstGeom prst="rect">
            <a:avLst/>
          </a:prstGeom>
          <a:ln w="25400">
            <a:solidFill>
              <a:schemeClr val="bg1">
                <a:lumMod val="50000"/>
              </a:schemeClr>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2400" b="1">
                <a:solidFill>
                  <a:srgbClr val="6F478B"/>
                </a:solidFill>
                <a:latin typeface="Helvetica"/>
                <a:ea typeface="Helvetica"/>
                <a:cs typeface="Helvetica"/>
                <a:sym typeface="Helvetica"/>
              </a:defRPr>
            </a:pPr>
            <a:r>
              <a:rPr lang="fr-FR" sz="1687" dirty="0" smtClean="0">
                <a:solidFill>
                  <a:schemeClr val="bg1">
                    <a:lumMod val="50000"/>
                  </a:schemeClr>
                </a:solidFill>
              </a:rPr>
              <a:t>Questionner le fait artistique</a:t>
            </a:r>
          </a:p>
          <a:p>
            <a:pPr>
              <a:defRPr sz="2400" b="1">
                <a:solidFill>
                  <a:srgbClr val="6F478B"/>
                </a:solidFill>
                <a:latin typeface="Helvetica"/>
                <a:ea typeface="Helvetica"/>
                <a:cs typeface="Helvetica"/>
                <a:sym typeface="Helvetica"/>
              </a:defRPr>
            </a:pPr>
            <a:endParaRPr sz="1687" dirty="0"/>
          </a:p>
        </p:txBody>
      </p:sp>
      <p:sp>
        <p:nvSpPr>
          <p:cNvPr id="123" name="Shape 123"/>
          <p:cNvSpPr/>
          <p:nvPr/>
        </p:nvSpPr>
        <p:spPr>
          <a:xfrm>
            <a:off x="6606706" y="4322266"/>
            <a:ext cx="5058428" cy="331758"/>
          </a:xfrm>
          <a:prstGeom prst="rect">
            <a:avLst/>
          </a:prstGeom>
          <a:ln w="25400">
            <a:solidFill>
              <a:schemeClr val="bg1">
                <a:lumMod val="50000"/>
              </a:schemeClr>
            </a:solidFill>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p>
            <a:pPr>
              <a:defRPr sz="2400" b="1">
                <a:solidFill>
                  <a:srgbClr val="2F9842"/>
                </a:solidFill>
                <a:latin typeface="Helvetica"/>
                <a:ea typeface="Helvetica"/>
                <a:cs typeface="Helvetica"/>
                <a:sym typeface="Helvetica"/>
              </a:defRPr>
            </a:pPr>
            <a:r>
              <a:rPr lang="fr-FR" sz="1687" dirty="0" smtClean="0">
                <a:solidFill>
                  <a:schemeClr val="bg1">
                    <a:lumMod val="50000"/>
                  </a:schemeClr>
                </a:solidFill>
              </a:rPr>
              <a:t>Exposer l’œuvre, la démarche, la pratique</a:t>
            </a:r>
            <a:endParaRPr sz="1687" dirty="0">
              <a:solidFill>
                <a:schemeClr val="bg1">
                  <a:lumMod val="50000"/>
                </a:schemeClr>
              </a:solidFill>
            </a:endParaRPr>
          </a:p>
        </p:txBody>
      </p:sp>
      <p:grpSp>
        <p:nvGrpSpPr>
          <p:cNvPr id="127" name="Group 127"/>
          <p:cNvGrpSpPr/>
          <p:nvPr/>
        </p:nvGrpSpPr>
        <p:grpSpPr>
          <a:xfrm>
            <a:off x="3388913" y="3018596"/>
            <a:ext cx="1288658" cy="820808"/>
            <a:chOff x="0" y="0"/>
            <a:chExt cx="1832757" cy="1167370"/>
          </a:xfrm>
        </p:grpSpPr>
        <p:sp>
          <p:nvSpPr>
            <p:cNvPr id="124" name="Shape 124"/>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5" name="Shape 125"/>
            <p:cNvSpPr/>
            <p:nvPr/>
          </p:nvSpPr>
          <p:spPr>
            <a:xfrm>
              <a:off x="264143" y="347293"/>
              <a:ext cx="1512588" cy="765819"/>
            </a:xfrm>
            <a:prstGeom prst="roundRect">
              <a:avLst>
                <a:gd name="adj" fmla="val 16719"/>
              </a:avLst>
            </a:prstGeom>
            <a:solidFill>
              <a:schemeClr val="bg1">
                <a:lumMod val="50000"/>
              </a:schemeClr>
            </a:solidFill>
            <a:ln w="12700" cap="flat">
              <a:solidFill>
                <a:schemeClr val="bg1">
                  <a:lumMod val="50000"/>
                </a:schemeClr>
              </a:solid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6" name="Shape 126"/>
            <p:cNvSpPr/>
            <p:nvPr/>
          </p:nvSpPr>
          <p:spPr>
            <a:xfrm>
              <a:off x="820985" y="651545"/>
              <a:ext cx="891379" cy="403132"/>
            </a:xfrm>
            <a:prstGeom prst="roundRect">
              <a:avLst>
                <a:gd name="adj" fmla="val 11446"/>
              </a:avLst>
            </a:prstGeom>
            <a:solidFill>
              <a:schemeClr val="bg1">
                <a:lumMod val="75000"/>
              </a:schemeClr>
            </a:solidFill>
            <a:ln w="12700" cap="flat">
              <a:solidFill>
                <a:schemeClr val="bg1">
                  <a:lumMod val="75000"/>
                </a:schemeClr>
              </a:solid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000" b="1" dirty="0"/>
            </a:p>
          </p:txBody>
        </p:sp>
      </p:grpSp>
      <p:grpSp>
        <p:nvGrpSpPr>
          <p:cNvPr id="131" name="Group 131"/>
          <p:cNvGrpSpPr/>
          <p:nvPr/>
        </p:nvGrpSpPr>
        <p:grpSpPr>
          <a:xfrm>
            <a:off x="4764085" y="3018596"/>
            <a:ext cx="1288658" cy="820808"/>
            <a:chOff x="0" y="0"/>
            <a:chExt cx="1832757" cy="1167370"/>
          </a:xfrm>
        </p:grpSpPr>
        <p:sp>
          <p:nvSpPr>
            <p:cNvPr id="128" name="Shape 128"/>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9" name="Shape 129"/>
            <p:cNvSpPr/>
            <p:nvPr/>
          </p:nvSpPr>
          <p:spPr>
            <a:xfrm>
              <a:off x="264143" y="347293"/>
              <a:ext cx="1512588" cy="765819"/>
            </a:xfrm>
            <a:prstGeom prst="roundRect">
              <a:avLst>
                <a:gd name="adj" fmla="val 16719"/>
              </a:avLst>
            </a:prstGeom>
            <a:solidFill>
              <a:schemeClr val="bg1">
                <a:lumMod val="50000"/>
              </a:schemeClr>
            </a:solidFill>
            <a:ln w="12700" cap="flat">
              <a:solidFill>
                <a:schemeClr val="bg1">
                  <a:lumMod val="50000"/>
                </a:schemeClr>
              </a:solid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0" name="Shape 130"/>
            <p:cNvSpPr/>
            <p:nvPr/>
          </p:nvSpPr>
          <p:spPr>
            <a:xfrm>
              <a:off x="820985" y="651545"/>
              <a:ext cx="891379" cy="403132"/>
            </a:xfrm>
            <a:prstGeom prst="roundRect">
              <a:avLst>
                <a:gd name="adj" fmla="val 11446"/>
              </a:avLst>
            </a:prstGeom>
            <a:solidFill>
              <a:schemeClr val="bg1">
                <a:lumMod val="75000"/>
              </a:schemeClr>
            </a:solid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35" name="Group 135"/>
          <p:cNvGrpSpPr/>
          <p:nvPr/>
        </p:nvGrpSpPr>
        <p:grpSpPr>
          <a:xfrm>
            <a:off x="6139257" y="3031848"/>
            <a:ext cx="1288658" cy="820808"/>
            <a:chOff x="0" y="0"/>
            <a:chExt cx="1832757" cy="1167370"/>
          </a:xfrm>
        </p:grpSpPr>
        <p:sp>
          <p:nvSpPr>
            <p:cNvPr id="132" name="Shape 132"/>
            <p:cNvSpPr/>
            <p:nvPr/>
          </p:nvSpPr>
          <p:spPr>
            <a:xfrm>
              <a:off x="0" y="0"/>
              <a:ext cx="1832758"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200" dirty="0">
                <a:ln w="0"/>
                <a:solidFill>
                  <a:schemeClr val="accent1"/>
                </a:solidFill>
                <a:effectLst>
                  <a:outerShdw blurRad="38100" dist="25400" dir="5400000" algn="ctr" rotWithShape="0">
                    <a:srgbClr val="6E747A">
                      <a:alpha val="43000"/>
                    </a:srgbClr>
                  </a:outerShdw>
                </a:effectLst>
              </a:endParaRPr>
            </a:p>
          </p:txBody>
        </p:sp>
        <p:sp>
          <p:nvSpPr>
            <p:cNvPr id="133" name="Shape 133"/>
            <p:cNvSpPr/>
            <p:nvPr/>
          </p:nvSpPr>
          <p:spPr>
            <a:xfrm>
              <a:off x="264143" y="347293"/>
              <a:ext cx="1512588" cy="765819"/>
            </a:xfrm>
            <a:prstGeom prst="roundRect">
              <a:avLst>
                <a:gd name="adj" fmla="val 16719"/>
              </a:avLst>
            </a:prstGeom>
            <a:solidFill>
              <a:schemeClr val="bg1">
                <a:lumMod val="50000"/>
              </a:schemeClr>
            </a:solid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4" name="Shape 134"/>
            <p:cNvSpPr/>
            <p:nvPr/>
          </p:nvSpPr>
          <p:spPr>
            <a:xfrm>
              <a:off x="820985" y="651545"/>
              <a:ext cx="891379" cy="403132"/>
            </a:xfrm>
            <a:prstGeom prst="roundRect">
              <a:avLst>
                <a:gd name="adj" fmla="val 11446"/>
              </a:avLst>
            </a:prstGeom>
            <a:solidFill>
              <a:schemeClr val="bg1">
                <a:lumMod val="75000"/>
              </a:schemeClr>
            </a:solidFill>
            <a:ln w="12700" cap="flat">
              <a:solidFill>
                <a:schemeClr val="bg1">
                  <a:lumMod val="75000"/>
                </a:schemeClr>
              </a:solid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50" name="Group 150"/>
          <p:cNvGrpSpPr/>
          <p:nvPr/>
        </p:nvGrpSpPr>
        <p:grpSpPr>
          <a:xfrm>
            <a:off x="888572" y="1768405"/>
            <a:ext cx="5159430" cy="3286289"/>
            <a:chOff x="0" y="0"/>
            <a:chExt cx="7337856" cy="4673832"/>
          </a:xfrm>
        </p:grpSpPr>
        <p:sp>
          <p:nvSpPr>
            <p:cNvPr id="144" name="Shape 144"/>
            <p:cNvSpPr/>
            <p:nvPr/>
          </p:nvSpPr>
          <p:spPr>
            <a:xfrm>
              <a:off x="0" y="0"/>
              <a:ext cx="7337856" cy="4673832"/>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100"/>
            </a:p>
          </p:txBody>
        </p:sp>
        <p:sp>
          <p:nvSpPr>
            <p:cNvPr id="145" name="Shape 145"/>
            <p:cNvSpPr/>
            <p:nvPr/>
          </p:nvSpPr>
          <p:spPr>
            <a:xfrm>
              <a:off x="1057556" y="1390468"/>
              <a:ext cx="6055983" cy="3066124"/>
            </a:xfrm>
            <a:prstGeom prst="roundRect">
              <a:avLst>
                <a:gd name="adj" fmla="val 16719"/>
              </a:avLst>
            </a:prstGeom>
            <a:solidFill>
              <a:schemeClr val="bg1">
                <a:lumMod val="50000"/>
              </a:schemeClr>
            </a:solidFill>
            <a:ln w="12700" cap="flat">
              <a:solidFill>
                <a:schemeClr val="bg1">
                  <a:lumMod val="50000"/>
                </a:schemeClr>
              </a:solid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100">
                <a:solidFill>
                  <a:schemeClr val="bg1">
                    <a:lumMod val="50000"/>
                  </a:schemeClr>
                </a:solidFill>
              </a:endParaRPr>
            </a:p>
          </p:txBody>
        </p:sp>
        <p:sp>
          <p:nvSpPr>
            <p:cNvPr id="146" name="Shape 146"/>
            <p:cNvSpPr/>
            <p:nvPr/>
          </p:nvSpPr>
          <p:spPr>
            <a:xfrm>
              <a:off x="453217" y="209697"/>
              <a:ext cx="4340791" cy="5840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100" dirty="0"/>
                <a:t>Composantes </a:t>
              </a:r>
              <a:r>
                <a:rPr sz="1100" dirty="0" smtClean="0"/>
                <a:t>plasticiennes</a:t>
              </a:r>
              <a:r>
                <a:rPr lang="fr-FR" sz="1100" dirty="0" smtClean="0"/>
                <a:t> </a:t>
              </a:r>
            </a:p>
            <a:p>
              <a:r>
                <a:rPr lang="fr-FR" sz="1100" dirty="0" smtClean="0"/>
                <a:t>La pratique au cœur des apprentissages       </a:t>
              </a:r>
              <a:endParaRPr sz="1100" dirty="0"/>
            </a:p>
          </p:txBody>
        </p:sp>
        <p:sp>
          <p:nvSpPr>
            <p:cNvPr id="147" name="Shape 147"/>
            <p:cNvSpPr/>
            <p:nvPr/>
          </p:nvSpPr>
          <p:spPr>
            <a:xfrm>
              <a:off x="1382902" y="1553284"/>
              <a:ext cx="2512370" cy="3433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100" dirty="0"/>
                <a:t>Composantes théoriques</a:t>
              </a:r>
            </a:p>
          </p:txBody>
        </p:sp>
        <p:sp>
          <p:nvSpPr>
            <p:cNvPr id="148" name="Shape 148"/>
            <p:cNvSpPr/>
            <p:nvPr/>
          </p:nvSpPr>
          <p:spPr>
            <a:xfrm>
              <a:off x="3287002" y="2633147"/>
              <a:ext cx="3568833" cy="1614026"/>
            </a:xfrm>
            <a:prstGeom prst="roundRect">
              <a:avLst>
                <a:gd name="adj" fmla="val 11446"/>
              </a:avLst>
            </a:prstGeom>
            <a:solidFill>
              <a:schemeClr val="bg1">
                <a:lumMod val="65000"/>
              </a:schemeClr>
            </a:solidFill>
            <a:ln w="12700" cap="flat">
              <a:solidFill>
                <a:schemeClr val="bg1">
                  <a:lumMod val="75000"/>
                </a:schemeClr>
              </a:solid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100"/>
            </a:p>
          </p:txBody>
        </p:sp>
        <p:sp>
          <p:nvSpPr>
            <p:cNvPr id="149" name="Shape 149"/>
            <p:cNvSpPr/>
            <p:nvPr/>
          </p:nvSpPr>
          <p:spPr>
            <a:xfrm>
              <a:off x="3481252" y="2785628"/>
              <a:ext cx="3172198" cy="8248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p>
              <a:pPr>
                <a:defRPr b="1">
                  <a:solidFill>
                    <a:srgbClr val="FFFFFF"/>
                  </a:solidFill>
                  <a:latin typeface="Helvetica"/>
                  <a:ea typeface="Helvetica"/>
                  <a:cs typeface="Helvetica"/>
                  <a:sym typeface="Helvetica"/>
                </a:defRPr>
              </a:pPr>
              <a:r>
                <a:rPr sz="1100" dirty="0" smtClean="0"/>
                <a:t>Composantes</a:t>
              </a:r>
              <a:r>
                <a:rPr lang="fr-FR" sz="1100" dirty="0" smtClean="0"/>
                <a:t> </a:t>
              </a:r>
              <a:r>
                <a:rPr sz="1100" dirty="0" smtClean="0"/>
                <a:t>culturelles</a:t>
              </a:r>
              <a:endParaRPr lang="fr-FR" sz="1100" dirty="0" smtClean="0"/>
            </a:p>
            <a:p>
              <a:pPr>
                <a:defRPr b="1">
                  <a:solidFill>
                    <a:srgbClr val="FFFFFF"/>
                  </a:solidFill>
                  <a:latin typeface="Helvetica"/>
                  <a:ea typeface="Helvetica"/>
                  <a:cs typeface="Helvetica"/>
                  <a:sym typeface="Helvetica"/>
                </a:defRPr>
              </a:pPr>
              <a:r>
                <a:rPr lang="fr-FR" sz="1100" dirty="0"/>
                <a:t>I</a:t>
              </a:r>
              <a:r>
                <a:rPr lang="fr-FR" sz="1100" dirty="0" smtClean="0"/>
                <a:t>nterrelation de la pratique et de la culture</a:t>
              </a:r>
              <a:endParaRPr sz="1100" dirty="0"/>
            </a:p>
          </p:txBody>
        </p:sp>
      </p:grpSp>
      <p:sp>
        <p:nvSpPr>
          <p:cNvPr id="151" name="Shape 151"/>
          <p:cNvSpPr/>
          <p:nvPr/>
        </p:nvSpPr>
        <p:spPr>
          <a:xfrm rot="5400000">
            <a:off x="3483823" y="4851271"/>
            <a:ext cx="884040" cy="892969"/>
          </a:xfrm>
          <a:prstGeom prst="rightArrow">
            <a:avLst>
              <a:gd name="adj1" fmla="val 64458"/>
              <a:gd name="adj2" fmla="val 60296"/>
            </a:avLst>
          </a:prstGeom>
          <a:solidFill>
            <a:schemeClr val="bg1">
              <a:lumMod val="50000"/>
            </a:schemeClr>
          </a:solidFill>
          <a:ln w="12700">
            <a:miter lim="400000"/>
          </a:ln>
          <a:effectLst>
            <a:outerShdw blurRad="25400" dist="25400" dir="2388334" rotWithShape="0">
              <a:srgbClr val="000000">
                <a:alpha val="79310"/>
              </a:srgbClr>
            </a:outerShdw>
          </a:effectLst>
        </p:spPr>
        <p:txBody>
          <a:bodyPr lIns="35719" tIns="35719" rIns="35719" bIns="35719" anchor="ctr"/>
          <a:lstStyle/>
          <a:p>
            <a:pPr>
              <a:defRPr sz="2400">
                <a:solidFill>
                  <a:srgbClr val="FFFFFF"/>
                </a:solidFill>
              </a:defRPr>
            </a:pPr>
            <a:endParaRPr sz="1687"/>
          </a:p>
        </p:txBody>
      </p:sp>
      <p:sp>
        <p:nvSpPr>
          <p:cNvPr id="152" name="Shape 152"/>
          <p:cNvSpPr/>
          <p:nvPr/>
        </p:nvSpPr>
        <p:spPr>
          <a:xfrm rot="5400000">
            <a:off x="4678864" y="4818299"/>
            <a:ext cx="988035" cy="892969"/>
          </a:xfrm>
          <a:prstGeom prst="rightArrow">
            <a:avLst>
              <a:gd name="adj1" fmla="val 64458"/>
              <a:gd name="adj2" fmla="val 59693"/>
            </a:avLst>
          </a:prstGeom>
          <a:solidFill>
            <a:schemeClr val="bg1">
              <a:lumMod val="65000"/>
            </a:schemeClr>
          </a:solidFill>
          <a:ln w="12700">
            <a:miter lim="400000"/>
          </a:ln>
          <a:effectLst>
            <a:outerShdw blurRad="50800" dist="12700" rotWithShape="0">
              <a:srgbClr val="000000">
                <a:alpha val="50000"/>
              </a:srgbClr>
            </a:outerShdw>
          </a:effectLst>
        </p:spPr>
        <p:txBody>
          <a:bodyPr lIns="35719" tIns="35719" rIns="35719" bIns="35719" anchor="ctr"/>
          <a:lstStyle/>
          <a:p>
            <a:pPr>
              <a:defRPr sz="2400">
                <a:solidFill>
                  <a:srgbClr val="FFFFFF"/>
                </a:solidFill>
              </a:defRPr>
            </a:pPr>
            <a:endParaRPr sz="1687"/>
          </a:p>
        </p:txBody>
      </p:sp>
      <p:sp>
        <p:nvSpPr>
          <p:cNvPr id="153" name="Shape 153"/>
          <p:cNvSpPr/>
          <p:nvPr/>
        </p:nvSpPr>
        <p:spPr>
          <a:xfrm rot="5400000">
            <a:off x="2406859" y="4940709"/>
            <a:ext cx="722190" cy="892969"/>
          </a:xfrm>
          <a:prstGeom prst="rightArrow">
            <a:avLst>
              <a:gd name="adj1" fmla="val 64458"/>
              <a:gd name="adj2" fmla="val 73809"/>
            </a:avLst>
          </a:prstGeom>
          <a:blipFill>
            <a:blip r:embed="rId3"/>
          </a:blipFill>
          <a:ln w="12700">
            <a:miter lim="400000"/>
          </a:ln>
          <a:effectLst>
            <a:outerShdw blurRad="38100" dist="25400" dir="5400000" rotWithShape="0">
              <a:srgbClr val="000000">
                <a:alpha val="50000"/>
              </a:srgbClr>
            </a:outerShdw>
          </a:effectLst>
        </p:spPr>
        <p:txBody>
          <a:bodyPr lIns="35719" tIns="35719" rIns="35719" bIns="35719" anchor="ctr"/>
          <a:lstStyle/>
          <a:p>
            <a:pPr>
              <a:defRPr sz="2400">
                <a:solidFill>
                  <a:srgbClr val="FFFFFF"/>
                </a:solidFill>
              </a:defRPr>
            </a:pPr>
            <a:endParaRPr sz="1687"/>
          </a:p>
        </p:txBody>
      </p:sp>
      <p:grpSp>
        <p:nvGrpSpPr>
          <p:cNvPr id="39" name="Group 135"/>
          <p:cNvGrpSpPr/>
          <p:nvPr/>
        </p:nvGrpSpPr>
        <p:grpSpPr>
          <a:xfrm>
            <a:off x="7513662" y="3031848"/>
            <a:ext cx="1288659" cy="820809"/>
            <a:chOff x="0" y="0"/>
            <a:chExt cx="1832759" cy="1167371"/>
          </a:xfrm>
        </p:grpSpPr>
        <p:sp>
          <p:nvSpPr>
            <p:cNvPr id="40" name="Shape 132"/>
            <p:cNvSpPr/>
            <p:nvPr/>
          </p:nvSpPr>
          <p:spPr>
            <a:xfrm>
              <a:off x="0" y="0"/>
              <a:ext cx="1832759" cy="1167371"/>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1" name="Shape 133"/>
            <p:cNvSpPr/>
            <p:nvPr/>
          </p:nvSpPr>
          <p:spPr>
            <a:xfrm>
              <a:off x="264143" y="347293"/>
              <a:ext cx="1512588" cy="765819"/>
            </a:xfrm>
            <a:prstGeom prst="roundRect">
              <a:avLst>
                <a:gd name="adj" fmla="val 16719"/>
              </a:avLst>
            </a:prstGeom>
            <a:solidFill>
              <a:schemeClr val="bg1">
                <a:lumMod val="50000"/>
              </a:schemeClr>
            </a:solid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2" name="Shape 134"/>
            <p:cNvSpPr/>
            <p:nvPr/>
          </p:nvSpPr>
          <p:spPr>
            <a:xfrm>
              <a:off x="820985" y="651545"/>
              <a:ext cx="891379" cy="403132"/>
            </a:xfrm>
            <a:prstGeom prst="roundRect">
              <a:avLst>
                <a:gd name="adj" fmla="val 11446"/>
              </a:avLst>
            </a:prstGeom>
            <a:solidFill>
              <a:schemeClr val="bg1">
                <a:lumMod val="75000"/>
              </a:schemeClr>
            </a:solidFill>
            <a:ln w="12700" cap="flat">
              <a:solidFill>
                <a:schemeClr val="bg1">
                  <a:lumMod val="75000"/>
                </a:schemeClr>
              </a:solid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
        <p:nvSpPr>
          <p:cNvPr id="2" name="ZoneTexte 1"/>
          <p:cNvSpPr txBox="1"/>
          <p:nvPr/>
        </p:nvSpPr>
        <p:spPr>
          <a:xfrm>
            <a:off x="3462170" y="2998965"/>
            <a:ext cx="1119363" cy="276999"/>
          </a:xfrm>
          <a:prstGeom prst="rect">
            <a:avLst/>
          </a:prstGeom>
          <a:noFill/>
        </p:spPr>
        <p:txBody>
          <a:bodyPr wrap="square" rtlCol="0">
            <a:spAutoFit/>
          </a:bodyPr>
          <a:lstStyle/>
          <a:p>
            <a:r>
              <a:rPr lang="fr-FR" sz="1200" b="1" dirty="0">
                <a:solidFill>
                  <a:schemeClr val="bg1"/>
                </a:solidFill>
                <a:latin typeface="Helvetica" panose="020B0604020202020204" pitchFamily="34" charset="0"/>
                <a:cs typeface="Helvetica" panose="020B0604020202020204" pitchFamily="34" charset="0"/>
              </a:rPr>
              <a:t>S</a:t>
            </a:r>
            <a:r>
              <a:rPr lang="fr-FR" sz="1200" b="1" dirty="0" smtClean="0">
                <a:solidFill>
                  <a:schemeClr val="bg1"/>
                </a:solidFill>
                <a:latin typeface="Helvetica" panose="020B0604020202020204" pitchFamily="34" charset="0"/>
                <a:cs typeface="Helvetica" panose="020B0604020202020204" pitchFamily="34" charset="0"/>
              </a:rPr>
              <a:t>équence</a:t>
            </a:r>
            <a:endParaRPr lang="fr-FR" sz="1200" b="1" dirty="0">
              <a:solidFill>
                <a:schemeClr val="bg1"/>
              </a:solidFill>
              <a:latin typeface="Helvetica" panose="020B0604020202020204" pitchFamily="34" charset="0"/>
              <a:cs typeface="Helvetica" panose="020B0604020202020204" pitchFamily="34" charset="0"/>
            </a:endParaRPr>
          </a:p>
        </p:txBody>
      </p:sp>
      <p:sp>
        <p:nvSpPr>
          <p:cNvPr id="34" name="ZoneTexte 33"/>
          <p:cNvSpPr txBox="1"/>
          <p:nvPr/>
        </p:nvSpPr>
        <p:spPr>
          <a:xfrm>
            <a:off x="4857252" y="3012187"/>
            <a:ext cx="1119363" cy="276999"/>
          </a:xfrm>
          <a:prstGeom prst="rect">
            <a:avLst/>
          </a:prstGeom>
          <a:noFill/>
        </p:spPr>
        <p:txBody>
          <a:bodyPr wrap="square" rtlCol="0">
            <a:spAutoFit/>
          </a:bodyPr>
          <a:lstStyle/>
          <a:p>
            <a:r>
              <a:rPr lang="fr-FR" sz="1200" b="1" dirty="0" smtClean="0">
                <a:solidFill>
                  <a:schemeClr val="bg1"/>
                </a:solidFill>
                <a:latin typeface="Helvetica" panose="020B0604020202020204" pitchFamily="34" charset="0"/>
                <a:cs typeface="Helvetica" panose="020B0604020202020204" pitchFamily="34" charset="0"/>
              </a:rPr>
              <a:t>Atelier</a:t>
            </a:r>
            <a:endParaRPr lang="fr-FR" sz="1200" b="1" dirty="0">
              <a:solidFill>
                <a:schemeClr val="bg1"/>
              </a:solidFill>
              <a:latin typeface="Helvetica" panose="020B0604020202020204" pitchFamily="34" charset="0"/>
              <a:cs typeface="Helvetica" panose="020B0604020202020204" pitchFamily="34" charset="0"/>
            </a:endParaRPr>
          </a:p>
        </p:txBody>
      </p:sp>
      <p:sp>
        <p:nvSpPr>
          <p:cNvPr id="35" name="ZoneTexte 34"/>
          <p:cNvSpPr txBox="1"/>
          <p:nvPr/>
        </p:nvSpPr>
        <p:spPr>
          <a:xfrm>
            <a:off x="6249930" y="3029218"/>
            <a:ext cx="1119363" cy="276999"/>
          </a:xfrm>
          <a:prstGeom prst="rect">
            <a:avLst/>
          </a:prstGeom>
          <a:noFill/>
        </p:spPr>
        <p:txBody>
          <a:bodyPr wrap="square" rtlCol="0">
            <a:spAutoFit/>
          </a:bodyPr>
          <a:lstStyle/>
          <a:p>
            <a:r>
              <a:rPr lang="fr-FR" sz="1200" b="1" dirty="0" smtClean="0">
                <a:solidFill>
                  <a:schemeClr val="bg1"/>
                </a:solidFill>
                <a:latin typeface="Helvetica" panose="020B0604020202020204" pitchFamily="34" charset="0"/>
                <a:cs typeface="Helvetica" panose="020B0604020202020204" pitchFamily="34" charset="0"/>
              </a:rPr>
              <a:t>Projet</a:t>
            </a:r>
            <a:endParaRPr lang="fr-FR" sz="1200" b="1" dirty="0">
              <a:solidFill>
                <a:schemeClr val="bg1"/>
              </a:solidFill>
              <a:latin typeface="Helvetica" panose="020B0604020202020204" pitchFamily="34" charset="0"/>
              <a:cs typeface="Helvetica" panose="020B0604020202020204" pitchFamily="34" charset="0"/>
            </a:endParaRPr>
          </a:p>
        </p:txBody>
      </p:sp>
      <p:sp>
        <p:nvSpPr>
          <p:cNvPr id="36" name="ZoneTexte 35"/>
          <p:cNvSpPr txBox="1"/>
          <p:nvPr/>
        </p:nvSpPr>
        <p:spPr>
          <a:xfrm>
            <a:off x="7555019" y="3030112"/>
            <a:ext cx="1119363" cy="276999"/>
          </a:xfrm>
          <a:prstGeom prst="rect">
            <a:avLst/>
          </a:prstGeom>
          <a:noFill/>
        </p:spPr>
        <p:txBody>
          <a:bodyPr wrap="square" rtlCol="0">
            <a:spAutoFit/>
          </a:bodyPr>
          <a:lstStyle/>
          <a:p>
            <a:r>
              <a:rPr lang="fr-FR" sz="1200" b="1" dirty="0" smtClean="0">
                <a:solidFill>
                  <a:schemeClr val="bg1"/>
                </a:solidFill>
                <a:latin typeface="Helvetica" panose="020B0604020202020204" pitchFamily="34" charset="0"/>
                <a:cs typeface="Helvetica" panose="020B0604020202020204" pitchFamily="34" charset="0"/>
              </a:rPr>
              <a:t>Etc.</a:t>
            </a:r>
            <a:endParaRPr lang="fr-FR" sz="1200" b="1"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8290401"/>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1"/>
                                        </p:tgtEl>
                                      </p:cBhvr>
                                    </p:animEffect>
                                    <p:set>
                                      <p:cBhvr>
                                        <p:cTn id="7" dur="1" fill="hold">
                                          <p:stCondLst>
                                            <p:cond delay="499"/>
                                          </p:stCondLst>
                                        </p:cTn>
                                        <p:tgtEl>
                                          <p:spTgt spid="12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22"/>
                                        </p:tgtEl>
                                      </p:cBhvr>
                                    </p:animEffect>
                                    <p:set>
                                      <p:cBhvr>
                                        <p:cTn id="10" dur="1" fill="hold">
                                          <p:stCondLst>
                                            <p:cond delay="499"/>
                                          </p:stCondLst>
                                        </p:cTn>
                                        <p:tgtEl>
                                          <p:spTgt spid="12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23"/>
                                        </p:tgtEl>
                                      </p:cBhvr>
                                    </p:animEffect>
                                    <p:set>
                                      <p:cBhvr>
                                        <p:cTn id="13" dur="1" fill="hold">
                                          <p:stCondLst>
                                            <p:cond delay="499"/>
                                          </p:stCondLst>
                                        </p:cTn>
                                        <p:tgtEl>
                                          <p:spTgt spid="12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52"/>
                                        </p:tgtEl>
                                      </p:cBhvr>
                                    </p:animEffect>
                                    <p:set>
                                      <p:cBhvr>
                                        <p:cTn id="16" dur="1" fill="hold">
                                          <p:stCondLst>
                                            <p:cond delay="499"/>
                                          </p:stCondLst>
                                        </p:cTn>
                                        <p:tgtEl>
                                          <p:spTgt spid="152"/>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51"/>
                                        </p:tgtEl>
                                      </p:cBhvr>
                                    </p:animEffect>
                                    <p:set>
                                      <p:cBhvr>
                                        <p:cTn id="19" dur="1" fill="hold">
                                          <p:stCondLst>
                                            <p:cond delay="499"/>
                                          </p:stCondLst>
                                        </p:cTn>
                                        <p:tgtEl>
                                          <p:spTgt spid="151"/>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53"/>
                                        </p:tgtEl>
                                      </p:cBhvr>
                                    </p:animEffect>
                                    <p:set>
                                      <p:cBhvr>
                                        <p:cTn id="22" dur="1" fill="hold">
                                          <p:stCondLst>
                                            <p:cond delay="499"/>
                                          </p:stCondLst>
                                        </p:cTn>
                                        <p:tgtEl>
                                          <p:spTgt spid="15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20"/>
                                        </p:tgtEl>
                                      </p:cBhvr>
                                    </p:animEffect>
                                    <p:set>
                                      <p:cBhvr>
                                        <p:cTn id="25" dur="1" fill="hold">
                                          <p:stCondLst>
                                            <p:cond delay="499"/>
                                          </p:stCondLst>
                                        </p:cTn>
                                        <p:tgtEl>
                                          <p:spTgt spid="12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3" presetClass="exit" presetSubtype="32" fill="hold" nodeType="clickEffect">
                                  <p:stCondLst>
                                    <p:cond delay="0"/>
                                  </p:stCondLst>
                                  <p:childTnLst>
                                    <p:anim calcmode="lin" valueType="num">
                                      <p:cBhvr>
                                        <p:cTn id="29" dur="500"/>
                                        <p:tgtEl>
                                          <p:spTgt spid="150"/>
                                        </p:tgtEl>
                                        <p:attrNameLst>
                                          <p:attrName>ppt_w</p:attrName>
                                        </p:attrNameLst>
                                      </p:cBhvr>
                                      <p:tavLst>
                                        <p:tav tm="0">
                                          <p:val>
                                            <p:strVal val="ppt_w"/>
                                          </p:val>
                                        </p:tav>
                                        <p:tav tm="100000">
                                          <p:val>
                                            <p:fltVal val="0"/>
                                          </p:val>
                                        </p:tav>
                                      </p:tavLst>
                                    </p:anim>
                                    <p:anim calcmode="lin" valueType="num">
                                      <p:cBhvr>
                                        <p:cTn id="30" dur="500"/>
                                        <p:tgtEl>
                                          <p:spTgt spid="150"/>
                                        </p:tgtEl>
                                        <p:attrNameLst>
                                          <p:attrName>ppt_h</p:attrName>
                                        </p:attrNameLst>
                                      </p:cBhvr>
                                      <p:tavLst>
                                        <p:tav tm="0">
                                          <p:val>
                                            <p:strVal val="ppt_h"/>
                                          </p:val>
                                        </p:tav>
                                        <p:tav tm="100000">
                                          <p:val>
                                            <p:fltVal val="0"/>
                                          </p:val>
                                        </p:tav>
                                      </p:tavLst>
                                    </p:anim>
                                    <p:animEffect transition="out" filter="fade">
                                      <p:cBhvr>
                                        <p:cTn id="31" dur="500"/>
                                        <p:tgtEl>
                                          <p:spTgt spid="150"/>
                                        </p:tgtEl>
                                      </p:cBhvr>
                                    </p:animEffect>
                                    <p:set>
                                      <p:cBhvr>
                                        <p:cTn id="32" dur="1" fill="hold">
                                          <p:stCondLst>
                                            <p:cond delay="499"/>
                                          </p:stCondLst>
                                        </p:cTn>
                                        <p:tgtEl>
                                          <p:spTgt spid="15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127"/>
                                        </p:tgtEl>
                                        <p:attrNameLst>
                                          <p:attrName>style.visibility</p:attrName>
                                        </p:attrNameLst>
                                      </p:cBhvr>
                                      <p:to>
                                        <p:strVal val="visible"/>
                                      </p:to>
                                    </p:set>
                                    <p:anim calcmode="lin" valueType="num">
                                      <p:cBhvr additive="base">
                                        <p:cTn id="41" dur="500" fill="hold"/>
                                        <p:tgtEl>
                                          <p:spTgt spid="127"/>
                                        </p:tgtEl>
                                        <p:attrNameLst>
                                          <p:attrName>ppt_x</p:attrName>
                                        </p:attrNameLst>
                                      </p:cBhvr>
                                      <p:tavLst>
                                        <p:tav tm="0">
                                          <p:val>
                                            <p:strVal val="0-#ppt_w/2"/>
                                          </p:val>
                                        </p:tav>
                                        <p:tav tm="100000">
                                          <p:val>
                                            <p:strVal val="#ppt_x"/>
                                          </p:val>
                                        </p:tav>
                                      </p:tavLst>
                                    </p:anim>
                                    <p:anim calcmode="lin" valueType="num">
                                      <p:cBhvr additive="base">
                                        <p:cTn id="42" dur="500" fill="hold"/>
                                        <p:tgtEl>
                                          <p:spTgt spid="127"/>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0-#ppt_w/2"/>
                                          </p:val>
                                        </p:tav>
                                        <p:tav tm="100000">
                                          <p:val>
                                            <p:strVal val="#ppt_x"/>
                                          </p:val>
                                        </p:tav>
                                      </p:tavLst>
                                    </p:anim>
                                    <p:anim calcmode="lin" valueType="num">
                                      <p:cBhvr additive="base">
                                        <p:cTn id="46" dur="500" fill="hold"/>
                                        <p:tgtEl>
                                          <p:spTgt spid="34"/>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131"/>
                                        </p:tgtEl>
                                        <p:attrNameLst>
                                          <p:attrName>style.visibility</p:attrName>
                                        </p:attrNameLst>
                                      </p:cBhvr>
                                      <p:to>
                                        <p:strVal val="visible"/>
                                      </p:to>
                                    </p:set>
                                    <p:anim calcmode="lin" valueType="num">
                                      <p:cBhvr additive="base">
                                        <p:cTn id="49" dur="500" fill="hold"/>
                                        <p:tgtEl>
                                          <p:spTgt spid="131"/>
                                        </p:tgtEl>
                                        <p:attrNameLst>
                                          <p:attrName>ppt_x</p:attrName>
                                        </p:attrNameLst>
                                      </p:cBhvr>
                                      <p:tavLst>
                                        <p:tav tm="0">
                                          <p:val>
                                            <p:strVal val="0-#ppt_w/2"/>
                                          </p:val>
                                        </p:tav>
                                        <p:tav tm="100000">
                                          <p:val>
                                            <p:strVal val="#ppt_x"/>
                                          </p:val>
                                        </p:tav>
                                      </p:tavLst>
                                    </p:anim>
                                    <p:anim calcmode="lin" valueType="num">
                                      <p:cBhvr additive="base">
                                        <p:cTn id="50" dur="500" fill="hold"/>
                                        <p:tgtEl>
                                          <p:spTgt spid="13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0-#ppt_w/2"/>
                                          </p:val>
                                        </p:tav>
                                        <p:tav tm="100000">
                                          <p:val>
                                            <p:strVal val="#ppt_x"/>
                                          </p:val>
                                        </p:tav>
                                      </p:tavLst>
                                    </p:anim>
                                    <p:anim calcmode="lin" valueType="num">
                                      <p:cBhvr additive="base">
                                        <p:cTn id="54" dur="5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135"/>
                                        </p:tgtEl>
                                        <p:attrNameLst>
                                          <p:attrName>style.visibility</p:attrName>
                                        </p:attrNameLst>
                                      </p:cBhvr>
                                      <p:to>
                                        <p:strVal val="visible"/>
                                      </p:to>
                                    </p:set>
                                    <p:anim calcmode="lin" valueType="num">
                                      <p:cBhvr additive="base">
                                        <p:cTn id="57" dur="500" fill="hold"/>
                                        <p:tgtEl>
                                          <p:spTgt spid="135"/>
                                        </p:tgtEl>
                                        <p:attrNameLst>
                                          <p:attrName>ppt_x</p:attrName>
                                        </p:attrNameLst>
                                      </p:cBhvr>
                                      <p:tavLst>
                                        <p:tav tm="0">
                                          <p:val>
                                            <p:strVal val="0-#ppt_w/2"/>
                                          </p:val>
                                        </p:tav>
                                        <p:tav tm="100000">
                                          <p:val>
                                            <p:strVal val="#ppt_x"/>
                                          </p:val>
                                        </p:tav>
                                      </p:tavLst>
                                    </p:anim>
                                    <p:anim calcmode="lin" valueType="num">
                                      <p:cBhvr additive="base">
                                        <p:cTn id="58" dur="500" fill="hold"/>
                                        <p:tgtEl>
                                          <p:spTgt spid="13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0-#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500" fill="hold"/>
                                        <p:tgtEl>
                                          <p:spTgt spid="39"/>
                                        </p:tgtEl>
                                        <p:attrNameLst>
                                          <p:attrName>ppt_x</p:attrName>
                                        </p:attrNameLst>
                                      </p:cBhvr>
                                      <p:tavLst>
                                        <p:tav tm="0">
                                          <p:val>
                                            <p:strVal val="0-#ppt_w/2"/>
                                          </p:val>
                                        </p:tav>
                                        <p:tav tm="100000">
                                          <p:val>
                                            <p:strVal val="#ppt_x"/>
                                          </p:val>
                                        </p:tav>
                                      </p:tavLst>
                                    </p:anim>
                                    <p:anim calcmode="lin" valueType="num">
                                      <p:cBhvr additive="base">
                                        <p:cTn id="66"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animBg="1"/>
      <p:bldP spid="151" grpId="0" animBg="1"/>
      <p:bldP spid="152" grpId="0" animBg="1"/>
      <p:bldP spid="153" grpId="0" animBg="1"/>
      <p:bldP spid="2"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19566" y="524026"/>
            <a:ext cx="11413354" cy="5386090"/>
          </a:xfrm>
          <a:prstGeom prst="rect">
            <a:avLst/>
          </a:prstGeom>
          <a:noFill/>
        </p:spPr>
        <p:txBody>
          <a:bodyPr wrap="square" rtlCol="0">
            <a:spAutoFit/>
          </a:bodyPr>
          <a:lstStyle/>
          <a:p>
            <a:r>
              <a:rPr lang="fr-FR" sz="3200" dirty="0" smtClean="0">
                <a:latin typeface="Futura Medium" charset="0"/>
                <a:ea typeface="Futura Medium" charset="0"/>
                <a:cs typeface="Futura Medium" charset="0"/>
              </a:rPr>
              <a:t>DES NOTIONS :</a:t>
            </a:r>
          </a:p>
          <a:p>
            <a:endParaRPr lang="fr-FR" sz="2400" b="1" dirty="0" smtClean="0">
              <a:latin typeface="Futura Medium" charset="0"/>
              <a:ea typeface="Futura Medium" charset="0"/>
              <a:cs typeface="Futura Medium" charset="0"/>
            </a:endParaRPr>
          </a:p>
          <a:p>
            <a:pPr marL="1714500" lvl="3" indent="-342900">
              <a:buFont typeface="Arial" charset="0"/>
              <a:buChar char="•"/>
            </a:pPr>
            <a:r>
              <a:rPr lang="fr-FR" sz="2400" dirty="0" smtClean="0">
                <a:latin typeface="Futura Medium" charset="0"/>
                <a:ea typeface="Futura Medium" charset="0"/>
                <a:cs typeface="Futura Medium" charset="0"/>
              </a:rPr>
              <a:t>forme, espace, lumière, couleur, matière, </a:t>
            </a:r>
            <a:r>
              <a:rPr lang="fr-FR" sz="2400" dirty="0">
                <a:latin typeface="Futura Medium" charset="0"/>
                <a:ea typeface="Futura Medium" charset="0"/>
                <a:cs typeface="Futura Medium" charset="0"/>
              </a:rPr>
              <a:t>corps, </a:t>
            </a:r>
            <a:r>
              <a:rPr lang="fr-FR" sz="2400" dirty="0" smtClean="0">
                <a:latin typeface="Futura Medium" charset="0"/>
                <a:ea typeface="Futura Medium" charset="0"/>
                <a:cs typeface="Futura Medium" charset="0"/>
              </a:rPr>
              <a:t>geste, support, outil, temps.</a:t>
            </a:r>
          </a:p>
          <a:p>
            <a:pPr marL="342900" indent="-342900">
              <a:buFont typeface="Arial" charset="0"/>
              <a:buChar char="•"/>
            </a:pPr>
            <a:endParaRPr lang="fr-FR" sz="2400" dirty="0">
              <a:latin typeface="Futura Medium" charset="0"/>
              <a:ea typeface="Futura Medium" charset="0"/>
              <a:cs typeface="Futura Medium" charset="0"/>
            </a:endParaRPr>
          </a:p>
          <a:p>
            <a:pPr marL="342900" indent="-342900">
              <a:buFont typeface="Arial" charset="0"/>
              <a:buChar char="•"/>
            </a:pPr>
            <a:endParaRPr lang="fr-FR" sz="3200" dirty="0" smtClean="0">
              <a:latin typeface="Futura Medium" charset="0"/>
              <a:ea typeface="Futura Medium" charset="0"/>
              <a:cs typeface="Futura Medium" charset="0"/>
            </a:endParaRPr>
          </a:p>
          <a:p>
            <a:r>
              <a:rPr lang="fr-FR" sz="3200" dirty="0" smtClean="0">
                <a:latin typeface="Futura Medium" charset="0"/>
                <a:ea typeface="Futura Medium" charset="0"/>
                <a:cs typeface="Futura Medium" charset="0"/>
              </a:rPr>
              <a:t>DES PRATIQUES ARTISTIQUES VARIÉES ET OUVERTES AUX ÉVOLUTIONS :</a:t>
            </a:r>
          </a:p>
          <a:p>
            <a:endParaRPr lang="fr-FR" sz="2400" b="1" dirty="0" smtClean="0">
              <a:latin typeface="Futura Medium" charset="0"/>
              <a:ea typeface="Futura Medium" charset="0"/>
              <a:cs typeface="Futura Medium" charset="0"/>
            </a:endParaRPr>
          </a:p>
          <a:p>
            <a:pPr marL="1714500" lvl="3" indent="-342900">
              <a:buFont typeface="Arial" charset="0"/>
              <a:buChar char="•"/>
            </a:pPr>
            <a:r>
              <a:rPr lang="fr-FR" sz="2400" dirty="0">
                <a:latin typeface="Futura Medium" charset="0"/>
                <a:ea typeface="Futura Medium" charset="0"/>
                <a:cs typeface="Futura Medium" charset="0"/>
              </a:rPr>
              <a:t>b</a:t>
            </a:r>
            <a:r>
              <a:rPr lang="fr-FR" sz="2400" dirty="0" smtClean="0">
                <a:latin typeface="Futura Medium" charset="0"/>
                <a:ea typeface="Futura Medium" charset="0"/>
                <a:cs typeface="Futura Medium" charset="0"/>
              </a:rPr>
              <a:t>idimensionnelles,</a:t>
            </a:r>
          </a:p>
          <a:p>
            <a:pPr marL="1714500" lvl="3" indent="-342900">
              <a:buFont typeface="Arial" charset="0"/>
              <a:buChar char="•"/>
            </a:pPr>
            <a:r>
              <a:rPr lang="fr-FR" sz="2400" dirty="0">
                <a:latin typeface="Futura Medium" charset="0"/>
                <a:ea typeface="Futura Medium" charset="0"/>
                <a:cs typeface="Futura Medium" charset="0"/>
              </a:rPr>
              <a:t>t</a:t>
            </a:r>
            <a:r>
              <a:rPr lang="fr-FR" sz="2400" dirty="0" smtClean="0">
                <a:latin typeface="Futura Medium" charset="0"/>
                <a:ea typeface="Futura Medium" charset="0"/>
                <a:cs typeface="Futura Medium" charset="0"/>
              </a:rPr>
              <a:t>ridimensionnelles,</a:t>
            </a:r>
          </a:p>
          <a:p>
            <a:pPr marL="1714500" lvl="3" indent="-342900">
              <a:buFont typeface="Arial" charset="0"/>
              <a:buChar char="•"/>
            </a:pPr>
            <a:r>
              <a:rPr lang="fr-FR" sz="2400" dirty="0">
                <a:latin typeface="Futura Medium" charset="0"/>
                <a:ea typeface="Futura Medium" charset="0"/>
                <a:cs typeface="Futura Medium" charset="0"/>
              </a:rPr>
              <a:t>i</a:t>
            </a:r>
            <a:r>
              <a:rPr lang="fr-FR" sz="2400" dirty="0" smtClean="0">
                <a:latin typeface="Futura Medium" charset="0"/>
                <a:ea typeface="Futura Medium" charset="0"/>
                <a:cs typeface="Futura Medium" charset="0"/>
              </a:rPr>
              <a:t>mage fixe et animée,</a:t>
            </a:r>
          </a:p>
          <a:p>
            <a:pPr marL="1714500" lvl="3" indent="-342900">
              <a:buFont typeface="Arial" charset="0"/>
              <a:buChar char="•"/>
            </a:pPr>
            <a:r>
              <a:rPr lang="fr-FR" sz="2400" dirty="0">
                <a:latin typeface="Futura Medium" charset="0"/>
                <a:ea typeface="Futura Medium" charset="0"/>
                <a:cs typeface="Futura Medium" charset="0"/>
              </a:rPr>
              <a:t>e</a:t>
            </a:r>
            <a:r>
              <a:rPr lang="fr-FR" sz="2400" dirty="0" smtClean="0">
                <a:latin typeface="Futura Medium" charset="0"/>
                <a:ea typeface="Futura Medium" charset="0"/>
                <a:cs typeface="Futura Medium" charset="0"/>
              </a:rPr>
              <a:t>t création artistique numérique en cycle 4.</a:t>
            </a:r>
          </a:p>
        </p:txBody>
      </p:sp>
    </p:spTree>
    <p:extLst>
      <p:ext uri="{BB962C8B-B14F-4D97-AF65-F5344CB8AC3E}">
        <p14:creationId xmlns:p14="http://schemas.microsoft.com/office/powerpoint/2010/main" val="1035421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19"/>
          <p:cNvSpPr txBox="1">
            <a:spLocks/>
          </p:cNvSpPr>
          <p:nvPr/>
        </p:nvSpPr>
        <p:spPr>
          <a:xfrm>
            <a:off x="411561" y="509399"/>
            <a:ext cx="9603275" cy="557402"/>
          </a:xfrm>
          <a:prstGeom prst="rect">
            <a:avLst/>
          </a:prstGeom>
        </p:spPr>
        <p:txBody>
          <a:bodyPr>
            <a:noAutofit/>
          </a:bodyPr>
          <a:lstStyle>
            <a:lvl1pPr algn="l" defTabSz="490727" rtl="0" eaLnBrk="1" latinLnBrk="0" hangingPunct="1">
              <a:lnSpc>
                <a:spcPct val="90000"/>
              </a:lnSpc>
              <a:spcBef>
                <a:spcPct val="0"/>
              </a:spcBef>
              <a:buNone/>
              <a:defRPr sz="6719" b="0" i="0" kern="1200" cap="all">
                <a:solidFill>
                  <a:srgbClr val="006699"/>
                </a:solidFill>
                <a:effectLst/>
                <a:latin typeface="+mj-lt"/>
                <a:ea typeface="+mj-ea"/>
                <a:cs typeface="+mj-cs"/>
              </a:defRPr>
            </a:lvl1pPr>
          </a:lstStyle>
          <a:p>
            <a:r>
              <a:rPr lang="fr-FR" sz="3200" dirty="0" smtClean="0">
                <a:solidFill>
                  <a:schemeClr val="tx1"/>
                </a:solidFill>
                <a:latin typeface="Futura Medium" charset="0"/>
                <a:ea typeface="Futura Medium" charset="0"/>
                <a:cs typeface="Futura Medium" charset="0"/>
              </a:rPr>
              <a:t>3 grandes questions par cycle </a:t>
            </a:r>
            <a:br>
              <a:rPr lang="fr-FR" sz="3200" dirty="0" smtClean="0">
                <a:solidFill>
                  <a:schemeClr val="tx1"/>
                </a:solidFill>
                <a:latin typeface="Futura Medium" charset="0"/>
                <a:ea typeface="Futura Medium" charset="0"/>
                <a:cs typeface="Futura Medium" charset="0"/>
              </a:rPr>
            </a:br>
            <a:endParaRPr lang="fr-FR" sz="3200" dirty="0" smtClean="0">
              <a:solidFill>
                <a:schemeClr val="tx1"/>
              </a:solidFill>
              <a:latin typeface="Futura Medium" charset="0"/>
              <a:ea typeface="Futura Medium" charset="0"/>
              <a:cs typeface="Futura Medium" charset="0"/>
            </a:endParaRPr>
          </a:p>
          <a:p>
            <a:endParaRPr lang="fr-FR" sz="3200" dirty="0" smtClean="0">
              <a:solidFill>
                <a:srgbClr val="C00000"/>
              </a:solidFill>
              <a:latin typeface="Futura Medium" charset="0"/>
              <a:ea typeface="Futura Medium" charset="0"/>
              <a:cs typeface="Futura Medium" charset="0"/>
            </a:endParaRPr>
          </a:p>
          <a:p>
            <a:endParaRPr lang="fr-FR" sz="2400" dirty="0">
              <a:solidFill>
                <a:schemeClr val="tx1"/>
              </a:solidFill>
              <a:latin typeface="Helvetica" charset="0"/>
              <a:ea typeface="Helvetica" charset="0"/>
              <a:cs typeface="Helvetica" charset="0"/>
            </a:endParaRPr>
          </a:p>
        </p:txBody>
      </p:sp>
      <p:sp>
        <p:nvSpPr>
          <p:cNvPr id="7" name="ZoneTexte 6"/>
          <p:cNvSpPr txBox="1"/>
          <p:nvPr/>
        </p:nvSpPr>
        <p:spPr>
          <a:xfrm>
            <a:off x="530087" y="1720001"/>
            <a:ext cx="11200996" cy="4431983"/>
          </a:xfrm>
          <a:prstGeom prst="rect">
            <a:avLst/>
          </a:prstGeom>
          <a:noFill/>
        </p:spPr>
        <p:txBody>
          <a:bodyPr wrap="square" rtlCol="0">
            <a:spAutoFit/>
          </a:bodyPr>
          <a:lstStyle/>
          <a:p>
            <a:pPr marL="285750" indent="-285750">
              <a:buFont typeface="Arial" charset="0"/>
              <a:buChar char="•"/>
            </a:pPr>
            <a:r>
              <a:rPr lang="fr-FR" sz="2400" b="1" dirty="0" smtClean="0">
                <a:latin typeface="Helvetica" charset="0"/>
                <a:ea typeface="Helvetica" charset="0"/>
                <a:cs typeface="Helvetica" charset="0"/>
              </a:rPr>
              <a:t>Cycle 3</a:t>
            </a:r>
          </a:p>
          <a:p>
            <a:pPr lvl="2"/>
            <a:r>
              <a:rPr lang="fr-FR" sz="2400" dirty="0" smtClean="0">
                <a:latin typeface="Helvetica" charset="0"/>
                <a:ea typeface="Helvetica" charset="0"/>
                <a:cs typeface="Helvetica" charset="0"/>
              </a:rPr>
              <a:t>La représentation plastique et les dispositifs de présentation</a:t>
            </a:r>
          </a:p>
          <a:p>
            <a:pPr lvl="2"/>
            <a:r>
              <a:rPr lang="fr-FR" sz="2400" dirty="0" smtClean="0">
                <a:latin typeface="Helvetica" charset="0"/>
                <a:ea typeface="Helvetica" charset="0"/>
                <a:cs typeface="Helvetica" charset="0"/>
              </a:rPr>
              <a:t>Les fabrications et la relation entre l’objet et l’espace</a:t>
            </a:r>
          </a:p>
          <a:p>
            <a:pPr lvl="2"/>
            <a:r>
              <a:rPr lang="fr-FR" sz="2400" dirty="0" smtClean="0">
                <a:latin typeface="Helvetica" charset="0"/>
                <a:ea typeface="Helvetica" charset="0"/>
                <a:cs typeface="Helvetica" charset="0"/>
              </a:rPr>
              <a:t>La matérialité de la production plastique et la sensibilité aux constituants de l’œuvre</a:t>
            </a:r>
          </a:p>
          <a:p>
            <a:pPr lvl="2"/>
            <a:r>
              <a:rPr lang="fr-FR" sz="2400" dirty="0" smtClean="0">
                <a:latin typeface="Helvetica" charset="0"/>
                <a:ea typeface="Helvetica" charset="0"/>
                <a:cs typeface="Helvetica" charset="0"/>
              </a:rPr>
              <a:t> </a:t>
            </a:r>
          </a:p>
          <a:p>
            <a:pPr lvl="2"/>
            <a:r>
              <a:rPr lang="fr-FR" sz="2400" dirty="0" smtClean="0">
                <a:latin typeface="Helvetica" charset="0"/>
                <a:ea typeface="Helvetica" charset="0"/>
                <a:cs typeface="Helvetica" charset="0"/>
              </a:rPr>
              <a:t> </a:t>
            </a:r>
          </a:p>
          <a:p>
            <a:pPr marL="285750" indent="-285750">
              <a:buFont typeface="Arial" charset="0"/>
              <a:buChar char="•"/>
            </a:pPr>
            <a:r>
              <a:rPr lang="fr-FR" sz="2400" b="1" dirty="0" smtClean="0">
                <a:latin typeface="Helvetica" charset="0"/>
                <a:ea typeface="Helvetica" charset="0"/>
                <a:cs typeface="Helvetica" charset="0"/>
              </a:rPr>
              <a:t>Cycle 4</a:t>
            </a:r>
          </a:p>
          <a:p>
            <a:pPr lvl="2"/>
            <a:r>
              <a:rPr lang="fr-FR" sz="2400" dirty="0" smtClean="0">
                <a:latin typeface="Helvetica" charset="0"/>
                <a:ea typeface="Helvetica" charset="0"/>
                <a:cs typeface="Helvetica" charset="0"/>
              </a:rPr>
              <a:t>Le représentation ; images, réalité et fiction</a:t>
            </a:r>
          </a:p>
          <a:p>
            <a:pPr lvl="2"/>
            <a:r>
              <a:rPr lang="fr-FR" sz="2400" dirty="0" smtClean="0">
                <a:latin typeface="Helvetica" charset="0"/>
                <a:ea typeface="Helvetica" charset="0"/>
                <a:cs typeface="Helvetica" charset="0"/>
              </a:rPr>
              <a:t>La matérialité de l’œuvre ; l’objet et l’œuvre</a:t>
            </a:r>
          </a:p>
          <a:p>
            <a:pPr lvl="2"/>
            <a:r>
              <a:rPr lang="fr-FR" sz="2400" dirty="0" smtClean="0">
                <a:latin typeface="Helvetica" charset="0"/>
                <a:ea typeface="Helvetica" charset="0"/>
                <a:cs typeface="Helvetica" charset="0"/>
              </a:rPr>
              <a:t>L’œuvre, l’espace, l’auteur, le spectateur</a:t>
            </a:r>
          </a:p>
          <a:p>
            <a:pPr marL="742950" lvl="1" indent="-285750">
              <a:buFont typeface="Arial" charset="0"/>
              <a:buChar char="•"/>
            </a:pPr>
            <a:endParaRPr lang="fr-FR" dirty="0">
              <a:latin typeface="Helvetica" charset="0"/>
              <a:ea typeface="Helvetica" charset="0"/>
              <a:cs typeface="Helvetica" charset="0"/>
            </a:endParaRPr>
          </a:p>
        </p:txBody>
      </p:sp>
    </p:spTree>
    <p:extLst>
      <p:ext uri="{BB962C8B-B14F-4D97-AF65-F5344CB8AC3E}">
        <p14:creationId xmlns:p14="http://schemas.microsoft.com/office/powerpoint/2010/main" val="1364870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9"/>
          <p:cNvGrpSpPr/>
          <p:nvPr/>
        </p:nvGrpSpPr>
        <p:grpSpPr>
          <a:xfrm>
            <a:off x="1686190" y="3171697"/>
            <a:ext cx="452765" cy="288388"/>
            <a:chOff x="0" y="0"/>
            <a:chExt cx="1832757" cy="1167370"/>
          </a:xfrm>
        </p:grpSpPr>
        <p:sp>
          <p:nvSpPr>
            <p:cNvPr id="3" name="Shape 166"/>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4" name="Shape 167"/>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5" name="Shape 168"/>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6" name="Group 173"/>
          <p:cNvGrpSpPr/>
          <p:nvPr/>
        </p:nvGrpSpPr>
        <p:grpSpPr>
          <a:xfrm>
            <a:off x="2246037" y="3171697"/>
            <a:ext cx="452765" cy="288388"/>
            <a:chOff x="0" y="0"/>
            <a:chExt cx="1832757" cy="1167370"/>
          </a:xfrm>
        </p:grpSpPr>
        <p:sp>
          <p:nvSpPr>
            <p:cNvPr id="7" name="Shape 170"/>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8" name="Shape 171"/>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9" name="Shape 172"/>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0" name="Group 161"/>
          <p:cNvGrpSpPr/>
          <p:nvPr/>
        </p:nvGrpSpPr>
        <p:grpSpPr>
          <a:xfrm>
            <a:off x="3842057" y="2883389"/>
            <a:ext cx="905281" cy="576617"/>
            <a:chOff x="0" y="0"/>
            <a:chExt cx="1832757" cy="1167370"/>
          </a:xfrm>
        </p:grpSpPr>
        <p:sp>
          <p:nvSpPr>
            <p:cNvPr id="11" name="Shape 158"/>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2" name="Shape 159"/>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3" name="Shape 160"/>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4" name="Group 165"/>
          <p:cNvGrpSpPr/>
          <p:nvPr/>
        </p:nvGrpSpPr>
        <p:grpSpPr>
          <a:xfrm>
            <a:off x="4905300" y="2883389"/>
            <a:ext cx="905281" cy="576617"/>
            <a:chOff x="0" y="0"/>
            <a:chExt cx="1832757" cy="1167370"/>
          </a:xfrm>
        </p:grpSpPr>
        <p:sp>
          <p:nvSpPr>
            <p:cNvPr id="15" name="Shape 162"/>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6" name="Shape 163"/>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7" name="Shape 164"/>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18" name="Group 169"/>
          <p:cNvGrpSpPr/>
          <p:nvPr/>
        </p:nvGrpSpPr>
        <p:grpSpPr>
          <a:xfrm>
            <a:off x="5968544" y="2883389"/>
            <a:ext cx="905281" cy="576617"/>
            <a:chOff x="0" y="0"/>
            <a:chExt cx="1832757" cy="1167370"/>
          </a:xfrm>
        </p:grpSpPr>
        <p:sp>
          <p:nvSpPr>
            <p:cNvPr id="19" name="Shape 166"/>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 name="Shape 167"/>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 name="Shape 168"/>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2" name="Group 181"/>
          <p:cNvGrpSpPr/>
          <p:nvPr/>
        </p:nvGrpSpPr>
        <p:grpSpPr>
          <a:xfrm>
            <a:off x="2805009" y="2883389"/>
            <a:ext cx="905282" cy="576617"/>
            <a:chOff x="0" y="0"/>
            <a:chExt cx="1832757" cy="1167370"/>
          </a:xfrm>
        </p:grpSpPr>
        <p:sp>
          <p:nvSpPr>
            <p:cNvPr id="23" name="Shape 178"/>
            <p:cNvSpPr/>
            <p:nvPr/>
          </p:nvSpPr>
          <p:spPr>
            <a:xfrm>
              <a:off x="0"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 name="Shape 179"/>
            <p:cNvSpPr/>
            <p:nvPr/>
          </p:nvSpPr>
          <p:spPr>
            <a:xfrm>
              <a:off x="264143"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5" name="Shape 180"/>
            <p:cNvSpPr/>
            <p:nvPr/>
          </p:nvSpPr>
          <p:spPr>
            <a:xfrm>
              <a:off x="820985"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6" name="Group 161"/>
          <p:cNvGrpSpPr/>
          <p:nvPr/>
        </p:nvGrpSpPr>
        <p:grpSpPr>
          <a:xfrm>
            <a:off x="8842509" y="2326452"/>
            <a:ext cx="1658356" cy="1153179"/>
            <a:chOff x="665692" y="0"/>
            <a:chExt cx="1832758" cy="1167371"/>
          </a:xfrm>
        </p:grpSpPr>
        <p:sp>
          <p:nvSpPr>
            <p:cNvPr id="27" name="Shape 158"/>
            <p:cNvSpPr/>
            <p:nvPr/>
          </p:nvSpPr>
          <p:spPr>
            <a:xfrm>
              <a:off x="665692" y="0"/>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8" name="Shape 159"/>
            <p:cNvSpPr/>
            <p:nvPr/>
          </p:nvSpPr>
          <p:spPr>
            <a:xfrm>
              <a:off x="929835" y="347293"/>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9" name="Shape 160"/>
            <p:cNvSpPr/>
            <p:nvPr/>
          </p:nvSpPr>
          <p:spPr>
            <a:xfrm>
              <a:off x="1486677" y="651545"/>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30" name="Group 181"/>
          <p:cNvGrpSpPr/>
          <p:nvPr/>
        </p:nvGrpSpPr>
        <p:grpSpPr>
          <a:xfrm>
            <a:off x="7035929" y="2326452"/>
            <a:ext cx="1658355" cy="1153178"/>
            <a:chOff x="227055" y="-142297"/>
            <a:chExt cx="1832758" cy="1167371"/>
          </a:xfrm>
        </p:grpSpPr>
        <p:sp>
          <p:nvSpPr>
            <p:cNvPr id="31" name="Shape 178"/>
            <p:cNvSpPr/>
            <p:nvPr/>
          </p:nvSpPr>
          <p:spPr>
            <a:xfrm>
              <a:off x="227055" y="-142297"/>
              <a:ext cx="1832758" cy="1167371"/>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32" name="Shape 179"/>
            <p:cNvSpPr/>
            <p:nvPr/>
          </p:nvSpPr>
          <p:spPr>
            <a:xfrm>
              <a:off x="491198" y="204996"/>
              <a:ext cx="1512588" cy="765819"/>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33" name="Shape 180"/>
            <p:cNvSpPr/>
            <p:nvPr/>
          </p:nvSpPr>
          <p:spPr>
            <a:xfrm>
              <a:off x="1048040" y="509248"/>
              <a:ext cx="891379" cy="403132"/>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
        <p:nvSpPr>
          <p:cNvPr id="34" name="Shape 188"/>
          <p:cNvSpPr/>
          <p:nvPr/>
        </p:nvSpPr>
        <p:spPr>
          <a:xfrm>
            <a:off x="3370691" y="2611385"/>
            <a:ext cx="801345" cy="18748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5" name="Shape 184"/>
          <p:cNvSpPr/>
          <p:nvPr/>
        </p:nvSpPr>
        <p:spPr>
          <a:xfrm rot="10800000" flipH="1">
            <a:off x="2446420" y="3580892"/>
            <a:ext cx="811230" cy="1961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6" name="Shape 184"/>
          <p:cNvSpPr/>
          <p:nvPr/>
        </p:nvSpPr>
        <p:spPr>
          <a:xfrm rot="10800000" flipH="1">
            <a:off x="2078647" y="3580890"/>
            <a:ext cx="1352030"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8" name="Shape 188"/>
          <p:cNvSpPr/>
          <p:nvPr/>
        </p:nvSpPr>
        <p:spPr>
          <a:xfrm rot="21116888">
            <a:off x="1843707" y="2224600"/>
            <a:ext cx="2463843" cy="7237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39" name="Shape 184"/>
          <p:cNvSpPr/>
          <p:nvPr/>
        </p:nvSpPr>
        <p:spPr>
          <a:xfrm rot="10800000" flipH="1">
            <a:off x="4392481" y="3590328"/>
            <a:ext cx="811230" cy="19619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0" name="Shape 184"/>
          <p:cNvSpPr/>
          <p:nvPr/>
        </p:nvSpPr>
        <p:spPr>
          <a:xfrm rot="10800000" flipH="1">
            <a:off x="4240972" y="3599882"/>
            <a:ext cx="2006920"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1" name="Shape 184"/>
          <p:cNvSpPr/>
          <p:nvPr/>
        </p:nvSpPr>
        <p:spPr>
          <a:xfrm rot="10800000" flipH="1">
            <a:off x="1891812" y="3580892"/>
            <a:ext cx="4580771" cy="804197"/>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2" name="Shape 188"/>
          <p:cNvSpPr/>
          <p:nvPr/>
        </p:nvSpPr>
        <p:spPr>
          <a:xfrm rot="21116888">
            <a:off x="1698479" y="1368027"/>
            <a:ext cx="6110118" cy="1327984"/>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3" name="Shape 188"/>
          <p:cNvSpPr/>
          <p:nvPr/>
        </p:nvSpPr>
        <p:spPr>
          <a:xfrm>
            <a:off x="8193732" y="2032019"/>
            <a:ext cx="1103661" cy="187488"/>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44" name="Shape 184"/>
          <p:cNvSpPr/>
          <p:nvPr/>
        </p:nvSpPr>
        <p:spPr>
          <a:xfrm rot="10800000" flipH="1">
            <a:off x="6698417" y="3609318"/>
            <a:ext cx="2886952" cy="35441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56" name="Shape 193"/>
          <p:cNvSpPr/>
          <p:nvPr/>
        </p:nvSpPr>
        <p:spPr>
          <a:xfrm>
            <a:off x="1635343" y="4635916"/>
            <a:ext cx="8231539" cy="727643"/>
          </a:xfrm>
          <a:prstGeom prst="rightArrow">
            <a:avLst>
              <a:gd name="adj1" fmla="val 46629"/>
              <a:gd name="adj2" fmla="val 78541"/>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35719" tIns="35719" rIns="35719" bIns="35719" anchor="ctr"/>
          <a:lstStyle>
            <a:lvl1pPr>
              <a:defRPr sz="2400" b="1">
                <a:solidFill>
                  <a:srgbClr val="FFFFFF"/>
                </a:solidFill>
                <a:latin typeface="Helvetica"/>
                <a:ea typeface="Helvetica"/>
                <a:cs typeface="Helvetica"/>
                <a:sym typeface="Helvetica"/>
              </a:defRPr>
            </a:lvl1pPr>
          </a:lstStyle>
          <a:p>
            <a:r>
              <a:rPr sz="1687" dirty="0"/>
              <a:t>Parcours cohérent et complet</a:t>
            </a:r>
            <a:r>
              <a:rPr lang="fr-FR" sz="1687" dirty="0"/>
              <a:t> </a:t>
            </a:r>
            <a:r>
              <a:rPr lang="fr-FR" sz="1687" dirty="0" smtClean="0"/>
              <a:t>sur chaque </a:t>
            </a:r>
            <a:r>
              <a:rPr lang="fr-FR" sz="1687" dirty="0"/>
              <a:t>cycle</a:t>
            </a:r>
            <a:endParaRPr sz="1687" dirty="0"/>
          </a:p>
        </p:txBody>
      </p:sp>
      <p:sp>
        <p:nvSpPr>
          <p:cNvPr id="46" name="Shape 205"/>
          <p:cNvSpPr txBox="1">
            <a:spLocks/>
          </p:cNvSpPr>
          <p:nvPr/>
        </p:nvSpPr>
        <p:spPr>
          <a:xfrm>
            <a:off x="442323" y="463328"/>
            <a:ext cx="11313386" cy="498564"/>
          </a:xfrm>
          <a:prstGeom prst="rect">
            <a:avLst/>
          </a:prstGeom>
        </p:spPr>
        <p:txBody>
          <a:bodyPr/>
          <a:lstStyle>
            <a:lvl1pPr algn="l" defTabSz="914423" rtl="0" eaLnBrk="1" latinLnBrk="0" hangingPunct="1">
              <a:lnSpc>
                <a:spcPct val="90000"/>
              </a:lnSpc>
              <a:spcBef>
                <a:spcPct val="0"/>
              </a:spcBef>
              <a:buNone/>
              <a:defRPr sz="3200" b="0" i="0" kern="1200" cap="all">
                <a:solidFill>
                  <a:srgbClr val="006699"/>
                </a:solidFill>
                <a:effectLst/>
                <a:latin typeface="+mj-lt"/>
                <a:ea typeface="+mj-ea"/>
                <a:cs typeface="+mj-cs"/>
              </a:defRPr>
            </a:lvl1pPr>
          </a:lstStyle>
          <a:p>
            <a:r>
              <a:rPr lang="fr-FR" smtClean="0">
                <a:solidFill>
                  <a:schemeClr val="tx1"/>
                </a:solidFill>
                <a:latin typeface="Futura Medium" charset="0"/>
                <a:ea typeface="Futura Medium" charset="0"/>
                <a:cs typeface="Futura Medium" charset="0"/>
              </a:rPr>
              <a:t>la </a:t>
            </a:r>
            <a:r>
              <a:rPr lang="fr-FR" dirty="0" smtClean="0">
                <a:solidFill>
                  <a:schemeClr val="tx1"/>
                </a:solidFill>
                <a:latin typeface="Futura Medium" charset="0"/>
                <a:ea typeface="Futura Medium" charset="0"/>
                <a:cs typeface="Futura Medium" charset="0"/>
              </a:rPr>
              <a:t>logique </a:t>
            </a:r>
            <a:r>
              <a:rPr lang="fr-FR" dirty="0" err="1" smtClean="0">
                <a:solidFill>
                  <a:schemeClr val="tx1"/>
                </a:solidFill>
                <a:latin typeface="Futura Medium" charset="0"/>
                <a:ea typeface="Futura Medium" charset="0"/>
                <a:cs typeface="Futura Medium" charset="0"/>
              </a:rPr>
              <a:t>curriculaire</a:t>
            </a:r>
            <a:r>
              <a:rPr lang="fr-FR" dirty="0" smtClean="0">
                <a:solidFill>
                  <a:schemeClr val="tx1"/>
                </a:solidFill>
                <a:latin typeface="Futura Medium" charset="0"/>
                <a:ea typeface="Futura Medium" charset="0"/>
                <a:cs typeface="Futura Medium" charset="0"/>
              </a:rPr>
              <a:t> </a:t>
            </a:r>
            <a:endParaRPr lang="fr-FR" dirty="0">
              <a:solidFill>
                <a:schemeClr val="tx1"/>
              </a:solidFill>
              <a:latin typeface="Futura Medium" charset="0"/>
              <a:ea typeface="Futura Medium" charset="0"/>
              <a:cs typeface="Futura Medium" charset="0"/>
            </a:endParaRPr>
          </a:p>
        </p:txBody>
      </p:sp>
    </p:spTree>
    <p:extLst>
      <p:ext uri="{BB962C8B-B14F-4D97-AF65-F5344CB8AC3E}">
        <p14:creationId xmlns:p14="http://schemas.microsoft.com/office/powerpoint/2010/main" val="8825252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8" grpId="0" animBg="1"/>
      <p:bldP spid="39" grpId="0" animBg="1"/>
      <p:bldP spid="40" grpId="0" animBg="1"/>
      <p:bldP spid="41" grpId="0" animBg="1"/>
      <p:bldP spid="42" grpId="0" animBg="1"/>
      <p:bldP spid="43" grpId="0" animBg="1"/>
      <p:bldP spid="44" grpId="0" animBg="1"/>
      <p:bldP spid="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761467" y="580235"/>
            <a:ext cx="9603275" cy="562766"/>
          </a:xfrm>
          <a:prstGeom prst="rect">
            <a:avLst/>
          </a:prstGeom>
        </p:spPr>
        <p:txBody>
          <a:bodyPr/>
          <a:lstStyle>
            <a:lvl1pPr algn="l" defTabSz="914423"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fr-FR" smtClean="0">
                <a:latin typeface="Futura Medium" charset="0"/>
                <a:ea typeface="Futura Medium" charset="0"/>
                <a:cs typeface="Futura Medium" charset="0"/>
              </a:rPr>
              <a:t>La progression </a:t>
            </a:r>
            <a:r>
              <a:rPr lang="fr-FR" dirty="0" err="1" smtClean="0">
                <a:latin typeface="Futura Medium" charset="0"/>
                <a:ea typeface="Futura Medium" charset="0"/>
                <a:cs typeface="Futura Medium" charset="0"/>
              </a:rPr>
              <a:t>spiralaire</a:t>
            </a:r>
            <a:endParaRPr lang="fr-FR" dirty="0">
              <a:latin typeface="Futura Medium" charset="0"/>
              <a:ea typeface="Futura Medium" charset="0"/>
              <a:cs typeface="Futura Medium"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4744384" y="1629469"/>
            <a:ext cx="5620358" cy="4157526"/>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5166539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p:nvPr/>
        </p:nvSpPr>
        <p:spPr>
          <a:xfrm>
            <a:off x="1668573" y="4389726"/>
            <a:ext cx="8854855" cy="543142"/>
          </a:xfrm>
          <a:prstGeom prst="rect">
            <a:avLst/>
          </a:prstGeom>
          <a:solidFill>
            <a:schemeClr val="accent5">
              <a:alpha val="60000"/>
            </a:schemeClr>
          </a:solidFill>
          <a:ln w="12700">
            <a:miter lim="400000"/>
          </a:ln>
          <a:effectLst>
            <a:outerShdw blurRad="50800" dist="12700" rotWithShape="0">
              <a:srgbClr val="000000">
                <a:alpha val="50000"/>
              </a:srgbClr>
            </a:outerShdw>
          </a:effectLst>
        </p:spPr>
        <p:txBody>
          <a:bodyPr lIns="35719" tIns="35719" rIns="35719" bIns="35719" anchor="ctr"/>
          <a:lstStyle/>
          <a:p>
            <a:pPr>
              <a:defRPr sz="2400">
                <a:solidFill>
                  <a:srgbClr val="FFFFFF"/>
                </a:solidFill>
              </a:defRPr>
            </a:pPr>
            <a:endParaRPr sz="1687"/>
          </a:p>
        </p:txBody>
      </p:sp>
      <p:sp>
        <p:nvSpPr>
          <p:cNvPr id="199" name="Shape 199"/>
          <p:cNvSpPr/>
          <p:nvPr/>
        </p:nvSpPr>
        <p:spPr>
          <a:xfrm>
            <a:off x="1668573" y="3773577"/>
            <a:ext cx="8854855" cy="543142"/>
          </a:xfrm>
          <a:prstGeom prst="rect">
            <a:avLst/>
          </a:prstGeom>
          <a:solidFill>
            <a:schemeClr val="accent4">
              <a:hueOff val="384618"/>
              <a:satOff val="3869"/>
              <a:lumOff val="5802"/>
              <a:alpha val="60000"/>
            </a:schemeClr>
          </a:solidFill>
          <a:ln w="12700">
            <a:miter lim="400000"/>
          </a:ln>
          <a:effectLst>
            <a:outerShdw blurRad="25400" dist="25400" dir="2388334" rotWithShape="0">
              <a:srgbClr val="000000">
                <a:alpha val="79310"/>
              </a:srgbClr>
            </a:outerShdw>
          </a:effectLst>
        </p:spPr>
        <p:txBody>
          <a:bodyPr lIns="35719" tIns="35719" rIns="35719" bIns="35719" anchor="ctr"/>
          <a:lstStyle/>
          <a:p>
            <a:pPr>
              <a:defRPr sz="2400">
                <a:solidFill>
                  <a:srgbClr val="FFFFFF"/>
                </a:solidFill>
              </a:defRPr>
            </a:pPr>
            <a:endParaRPr sz="1687"/>
          </a:p>
        </p:txBody>
      </p:sp>
      <p:sp>
        <p:nvSpPr>
          <p:cNvPr id="200" name="Shape 200"/>
          <p:cNvSpPr/>
          <p:nvPr/>
        </p:nvSpPr>
        <p:spPr>
          <a:xfrm>
            <a:off x="1668573" y="3157429"/>
            <a:ext cx="8854855" cy="543142"/>
          </a:xfrm>
          <a:prstGeom prst="rect">
            <a:avLst/>
          </a:prstGeom>
          <a:solidFill>
            <a:schemeClr val="accent3">
              <a:satOff val="18648"/>
              <a:lumOff val="5971"/>
              <a:alpha val="60000"/>
            </a:schemeClr>
          </a:solidFill>
          <a:ln w="12700">
            <a:miter lim="400000"/>
          </a:ln>
          <a:effectLst>
            <a:outerShdw blurRad="38100" dist="25400" dir="5400000" rotWithShape="0">
              <a:srgbClr val="000000">
                <a:alpha val="50081"/>
              </a:srgbClr>
            </a:outerShdw>
          </a:effectLst>
        </p:spPr>
        <p:txBody>
          <a:bodyPr lIns="35719" tIns="35719" rIns="35719" bIns="35719" anchor="ctr"/>
          <a:lstStyle/>
          <a:p>
            <a:pPr>
              <a:defRPr sz="2400">
                <a:solidFill>
                  <a:srgbClr val="FFFFFF"/>
                </a:solidFill>
              </a:defRPr>
            </a:pPr>
            <a:endParaRPr sz="1687"/>
          </a:p>
        </p:txBody>
      </p:sp>
      <p:grpSp>
        <p:nvGrpSpPr>
          <p:cNvPr id="204" name="Group 204"/>
          <p:cNvGrpSpPr/>
          <p:nvPr/>
        </p:nvGrpSpPr>
        <p:grpSpPr>
          <a:xfrm>
            <a:off x="-843730" y="2947702"/>
            <a:ext cx="821532" cy="2193892"/>
            <a:chOff x="0" y="0"/>
            <a:chExt cx="1168400" cy="3120200"/>
          </a:xfrm>
        </p:grpSpPr>
        <p:sp>
          <p:nvSpPr>
            <p:cNvPr id="201" name="Shape 201"/>
            <p:cNvSpPr/>
            <p:nvPr/>
          </p:nvSpPr>
          <p:spPr>
            <a:xfrm>
              <a:off x="0" y="0"/>
              <a:ext cx="1168400" cy="1369025"/>
            </a:xfrm>
            <a:prstGeom prst="rightArrow">
              <a:avLst>
                <a:gd name="adj1" fmla="val 65944"/>
                <a:gd name="adj2" fmla="val 62600"/>
              </a:avLst>
            </a:prstGeom>
            <a:solidFill>
              <a:schemeClr val="accent3">
                <a:satOff val="18648"/>
                <a:lumOff val="5971"/>
                <a:alpha val="49945"/>
              </a:schemeClr>
            </a:solid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2" name="Shape 202"/>
            <p:cNvSpPr/>
            <p:nvPr/>
          </p:nvSpPr>
          <p:spPr>
            <a:xfrm>
              <a:off x="0" y="852152"/>
              <a:ext cx="1168400" cy="1369025"/>
            </a:xfrm>
            <a:prstGeom prst="rightArrow">
              <a:avLst>
                <a:gd name="adj1" fmla="val 65944"/>
                <a:gd name="adj2" fmla="val 62600"/>
              </a:avLst>
            </a:prstGeom>
            <a:solidFill>
              <a:schemeClr val="accent4">
                <a:hueOff val="384618"/>
                <a:satOff val="3869"/>
                <a:lumOff val="5802"/>
                <a:alpha val="49945"/>
              </a:schemeClr>
            </a:solid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3" name="Shape 203"/>
            <p:cNvSpPr/>
            <p:nvPr/>
          </p:nvSpPr>
          <p:spPr>
            <a:xfrm>
              <a:off x="1146" y="1754023"/>
              <a:ext cx="1166108" cy="1366178"/>
            </a:xfrm>
            <a:prstGeom prst="rightArrow">
              <a:avLst>
                <a:gd name="adj1" fmla="val 65944"/>
                <a:gd name="adj2" fmla="val 63282"/>
              </a:avLst>
            </a:prstGeom>
            <a:solidFill>
              <a:schemeClr val="accent5">
                <a:alpha val="49945"/>
              </a:schemeClr>
            </a:solid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sp>
        <p:nvSpPr>
          <p:cNvPr id="205" name="Shape 205"/>
          <p:cNvSpPr>
            <a:spLocks noGrp="1"/>
          </p:cNvSpPr>
          <p:nvPr>
            <p:ph type="title"/>
          </p:nvPr>
        </p:nvSpPr>
        <p:spPr>
          <a:xfrm>
            <a:off x="1255529" y="476717"/>
            <a:ext cx="9603275" cy="559603"/>
          </a:xfrm>
          <a:prstGeom prst="rect">
            <a:avLst/>
          </a:prstGeom>
        </p:spPr>
        <p:txBody>
          <a:bodyPr>
            <a:normAutofit/>
          </a:bodyPr>
          <a:lstStyle>
            <a:lvl1pPr>
              <a:defRPr>
                <a:solidFill>
                  <a:srgbClr val="006699"/>
                </a:solidFill>
              </a:defRPr>
            </a:lvl1pPr>
          </a:lstStyle>
          <a:p>
            <a:r>
              <a:rPr lang="fr-FR" dirty="0" err="1" smtClean="0">
                <a:solidFill>
                  <a:schemeClr val="tx1"/>
                </a:solidFill>
                <a:latin typeface="Futura Medium" charset="0"/>
                <a:ea typeface="Futura Medium" charset="0"/>
                <a:cs typeface="Futura Medium" charset="0"/>
              </a:rPr>
              <a:t>epi</a:t>
            </a:r>
            <a:r>
              <a:rPr lang="fr-FR" dirty="0" smtClean="0">
                <a:solidFill>
                  <a:schemeClr val="tx1"/>
                </a:solidFill>
                <a:latin typeface="Futura Medium" charset="0"/>
                <a:ea typeface="Futura Medium" charset="0"/>
                <a:cs typeface="Futura Medium" charset="0"/>
              </a:rPr>
              <a:t> et </a:t>
            </a:r>
            <a:r>
              <a:rPr lang="fr-FR" dirty="0" err="1" smtClean="0">
                <a:solidFill>
                  <a:schemeClr val="tx1"/>
                </a:solidFill>
                <a:latin typeface="Futura Medium" charset="0"/>
                <a:ea typeface="Futura Medium" charset="0"/>
                <a:cs typeface="Futura Medium" charset="0"/>
              </a:rPr>
              <a:t>ap</a:t>
            </a:r>
            <a:r>
              <a:rPr lang="fr-FR" dirty="0" smtClean="0">
                <a:solidFill>
                  <a:schemeClr val="tx1"/>
                </a:solidFill>
                <a:latin typeface="Futura Medium" charset="0"/>
                <a:ea typeface="Futura Medium" charset="0"/>
                <a:cs typeface="Futura Medium" charset="0"/>
              </a:rPr>
              <a:t> en collège</a:t>
            </a:r>
            <a:endParaRPr dirty="0">
              <a:solidFill>
                <a:schemeClr val="tx1"/>
              </a:solidFill>
              <a:latin typeface="Futura Medium" charset="0"/>
              <a:ea typeface="Futura Medium" charset="0"/>
              <a:cs typeface="Futura Medium" charset="0"/>
            </a:endParaRPr>
          </a:p>
        </p:txBody>
      </p:sp>
      <p:grpSp>
        <p:nvGrpSpPr>
          <p:cNvPr id="209" name="Group 209"/>
          <p:cNvGrpSpPr/>
          <p:nvPr/>
        </p:nvGrpSpPr>
        <p:grpSpPr>
          <a:xfrm>
            <a:off x="2538196" y="3191387"/>
            <a:ext cx="746099" cy="475227"/>
            <a:chOff x="0" y="0"/>
            <a:chExt cx="1061118" cy="675877"/>
          </a:xfrm>
        </p:grpSpPr>
        <p:sp>
          <p:nvSpPr>
            <p:cNvPr id="206" name="Shape 206"/>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7" name="Shape 207"/>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08" name="Shape 208"/>
            <p:cNvSpPr/>
            <p:nvPr/>
          </p:nvSpPr>
          <p:spPr>
            <a:xfrm>
              <a:off x="475329" y="377227"/>
              <a:ext cx="516085" cy="233404"/>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13" name="Group 213"/>
          <p:cNvGrpSpPr/>
          <p:nvPr/>
        </p:nvGrpSpPr>
        <p:grpSpPr>
          <a:xfrm>
            <a:off x="3325455" y="3798605"/>
            <a:ext cx="746100" cy="475227"/>
            <a:chOff x="0" y="0"/>
            <a:chExt cx="1061118" cy="675877"/>
          </a:xfrm>
        </p:grpSpPr>
        <p:sp>
          <p:nvSpPr>
            <p:cNvPr id="210" name="Shape 210"/>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1" name="Shape 211"/>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2" name="Shape 212"/>
            <p:cNvSpPr/>
            <p:nvPr/>
          </p:nvSpPr>
          <p:spPr>
            <a:xfrm>
              <a:off x="475329" y="377227"/>
              <a:ext cx="516085" cy="233404"/>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17" name="Group 217"/>
          <p:cNvGrpSpPr/>
          <p:nvPr/>
        </p:nvGrpSpPr>
        <p:grpSpPr>
          <a:xfrm>
            <a:off x="4130573" y="3798605"/>
            <a:ext cx="746099" cy="475227"/>
            <a:chOff x="0" y="0"/>
            <a:chExt cx="1061118" cy="675877"/>
          </a:xfrm>
        </p:grpSpPr>
        <p:sp>
          <p:nvSpPr>
            <p:cNvPr id="214" name="Shape 214"/>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5" name="Shape 215"/>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6" name="Shape 216"/>
            <p:cNvSpPr/>
            <p:nvPr/>
          </p:nvSpPr>
          <p:spPr>
            <a:xfrm>
              <a:off x="475329" y="377227"/>
              <a:ext cx="516085" cy="233404"/>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21" name="Group 221"/>
          <p:cNvGrpSpPr/>
          <p:nvPr/>
        </p:nvGrpSpPr>
        <p:grpSpPr>
          <a:xfrm>
            <a:off x="4926761" y="3191387"/>
            <a:ext cx="746100" cy="475227"/>
            <a:chOff x="0" y="0"/>
            <a:chExt cx="1061118" cy="675877"/>
          </a:xfrm>
        </p:grpSpPr>
        <p:sp>
          <p:nvSpPr>
            <p:cNvPr id="218" name="Shape 218"/>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19" name="Shape 219"/>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20" name="Shape 220"/>
            <p:cNvSpPr/>
            <p:nvPr/>
          </p:nvSpPr>
          <p:spPr>
            <a:xfrm>
              <a:off x="475329" y="377227"/>
              <a:ext cx="516085" cy="233404"/>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25" name="Group 225"/>
          <p:cNvGrpSpPr/>
          <p:nvPr/>
        </p:nvGrpSpPr>
        <p:grpSpPr>
          <a:xfrm>
            <a:off x="6519139" y="4414754"/>
            <a:ext cx="746099" cy="475227"/>
            <a:chOff x="0" y="0"/>
            <a:chExt cx="1061118" cy="675877"/>
          </a:xfrm>
        </p:grpSpPr>
        <p:sp>
          <p:nvSpPr>
            <p:cNvPr id="222" name="Shape 222"/>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23" name="Shape 223"/>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24" name="Shape 224"/>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29" name="Group 229"/>
          <p:cNvGrpSpPr/>
          <p:nvPr/>
        </p:nvGrpSpPr>
        <p:grpSpPr>
          <a:xfrm>
            <a:off x="1742008" y="3191387"/>
            <a:ext cx="746099" cy="475227"/>
            <a:chOff x="0" y="0"/>
            <a:chExt cx="1061118" cy="675877"/>
          </a:xfrm>
        </p:grpSpPr>
        <p:sp>
          <p:nvSpPr>
            <p:cNvPr id="226" name="Shape 226"/>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27" name="Shape 227"/>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28" name="Shape 228"/>
            <p:cNvSpPr/>
            <p:nvPr/>
          </p:nvSpPr>
          <p:spPr>
            <a:xfrm>
              <a:off x="475329" y="377227"/>
              <a:ext cx="516085" cy="233404"/>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33" name="Group 233"/>
          <p:cNvGrpSpPr/>
          <p:nvPr/>
        </p:nvGrpSpPr>
        <p:grpSpPr>
          <a:xfrm>
            <a:off x="5722951" y="3798605"/>
            <a:ext cx="746099" cy="475227"/>
            <a:chOff x="0" y="0"/>
            <a:chExt cx="1061118" cy="675877"/>
          </a:xfrm>
        </p:grpSpPr>
        <p:sp>
          <p:nvSpPr>
            <p:cNvPr id="230" name="Shape 230"/>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31" name="Shape 231"/>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32" name="Shape 232"/>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37" name="Group 237"/>
          <p:cNvGrpSpPr/>
          <p:nvPr/>
        </p:nvGrpSpPr>
        <p:grpSpPr>
          <a:xfrm>
            <a:off x="7315327" y="4414754"/>
            <a:ext cx="746100" cy="475227"/>
            <a:chOff x="0" y="0"/>
            <a:chExt cx="1061118" cy="675877"/>
          </a:xfrm>
        </p:grpSpPr>
        <p:sp>
          <p:nvSpPr>
            <p:cNvPr id="234" name="Shape 234"/>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35" name="Shape 235"/>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36" name="Shape 236"/>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41" name="Group 241"/>
          <p:cNvGrpSpPr/>
          <p:nvPr/>
        </p:nvGrpSpPr>
        <p:grpSpPr>
          <a:xfrm>
            <a:off x="8898776" y="3799486"/>
            <a:ext cx="746099" cy="475227"/>
            <a:chOff x="0" y="0"/>
            <a:chExt cx="1061118" cy="675877"/>
          </a:xfrm>
        </p:grpSpPr>
        <p:sp>
          <p:nvSpPr>
            <p:cNvPr id="238" name="Shape 238"/>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39" name="Shape 239"/>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0" name="Shape 240"/>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45" name="Group 245"/>
          <p:cNvGrpSpPr/>
          <p:nvPr/>
        </p:nvGrpSpPr>
        <p:grpSpPr>
          <a:xfrm>
            <a:off x="8111516" y="3191387"/>
            <a:ext cx="746100" cy="475227"/>
            <a:chOff x="0" y="0"/>
            <a:chExt cx="1061118" cy="675877"/>
          </a:xfrm>
        </p:grpSpPr>
        <p:sp>
          <p:nvSpPr>
            <p:cNvPr id="242" name="Shape 242"/>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3" name="Shape 243"/>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4" name="Shape 244"/>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49" name="Group 249"/>
          <p:cNvGrpSpPr/>
          <p:nvPr/>
        </p:nvGrpSpPr>
        <p:grpSpPr>
          <a:xfrm>
            <a:off x="9703894" y="3191387"/>
            <a:ext cx="746099" cy="475227"/>
            <a:chOff x="0" y="0"/>
            <a:chExt cx="1061118" cy="675877"/>
          </a:xfrm>
        </p:grpSpPr>
        <p:sp>
          <p:nvSpPr>
            <p:cNvPr id="246" name="Shape 246"/>
            <p:cNvSpPr/>
            <p:nvPr/>
          </p:nvSpPr>
          <p:spPr>
            <a:xfrm>
              <a:off x="0" y="0"/>
              <a:ext cx="1061119" cy="675878"/>
            </a:xfrm>
            <a:prstGeom prst="roundRect">
              <a:avLst>
                <a:gd name="adj" fmla="val 14635"/>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7" name="Shape 247"/>
            <p:cNvSpPr/>
            <p:nvPr/>
          </p:nvSpPr>
          <p:spPr>
            <a:xfrm>
              <a:off x="152931" y="201073"/>
              <a:ext cx="875750" cy="443390"/>
            </a:xfrm>
            <a:prstGeom prst="roundRect">
              <a:avLst>
                <a:gd name="adj" fmla="val 16719"/>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248" name="Shape 248"/>
            <p:cNvSpPr/>
            <p:nvPr/>
          </p:nvSpPr>
          <p:spPr>
            <a:xfrm>
              <a:off x="475329" y="377227"/>
              <a:ext cx="516085" cy="233403"/>
            </a:xfrm>
            <a:prstGeom prst="roundRect">
              <a:avLst>
                <a:gd name="adj" fmla="val 11446"/>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grpSp>
      <p:grpSp>
        <p:nvGrpSpPr>
          <p:cNvPr id="254" name="Group 254"/>
          <p:cNvGrpSpPr/>
          <p:nvPr/>
        </p:nvGrpSpPr>
        <p:grpSpPr>
          <a:xfrm>
            <a:off x="1900048" y="2579929"/>
            <a:ext cx="2519246" cy="545287"/>
            <a:chOff x="-177245" y="42563"/>
            <a:chExt cx="3582925" cy="372666"/>
          </a:xfrm>
        </p:grpSpPr>
        <p:grpSp>
          <p:nvGrpSpPr>
            <p:cNvPr id="252" name="Group 252"/>
            <p:cNvGrpSpPr/>
            <p:nvPr/>
          </p:nvGrpSpPr>
          <p:grpSpPr>
            <a:xfrm>
              <a:off x="-177245" y="42563"/>
              <a:ext cx="3582925" cy="372666"/>
              <a:chOff x="-177245" y="42564"/>
              <a:chExt cx="3582923" cy="372664"/>
            </a:xfrm>
          </p:grpSpPr>
          <p:sp>
            <p:nvSpPr>
              <p:cNvPr id="250" name="Shape 250"/>
              <p:cNvSpPr/>
              <p:nvPr/>
            </p:nvSpPr>
            <p:spPr>
              <a:xfrm>
                <a:off x="-177245" y="42564"/>
                <a:ext cx="3582923" cy="372664"/>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251" name="Shape 251"/>
              <p:cNvSpPr/>
              <p:nvPr/>
            </p:nvSpPr>
            <p:spPr>
              <a:xfrm>
                <a:off x="86202" y="186331"/>
                <a:ext cx="2236190" cy="218117"/>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grpSp>
        <p:sp>
          <p:nvSpPr>
            <p:cNvPr id="253" name="Shape 253"/>
            <p:cNvSpPr/>
            <p:nvPr/>
          </p:nvSpPr>
          <p:spPr>
            <a:xfrm>
              <a:off x="281577" y="315010"/>
              <a:ext cx="990303" cy="89440"/>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grpSp>
      <p:sp>
        <p:nvSpPr>
          <p:cNvPr id="255" name="Shape 255"/>
          <p:cNvSpPr/>
          <p:nvPr/>
        </p:nvSpPr>
        <p:spPr>
          <a:xfrm>
            <a:off x="1815799" y="3894704"/>
            <a:ext cx="335028" cy="26693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FFFFFF"/>
                </a:solidFill>
                <a:latin typeface="Helvetica"/>
                <a:ea typeface="Helvetica"/>
                <a:cs typeface="Helvetica"/>
                <a:sym typeface="Helvetica"/>
              </a:defRPr>
            </a:lvl1pPr>
          </a:lstStyle>
          <a:p>
            <a:r>
              <a:rPr sz="1266"/>
              <a:t>EPI</a:t>
            </a:r>
          </a:p>
        </p:txBody>
      </p:sp>
      <p:sp>
        <p:nvSpPr>
          <p:cNvPr id="256" name="Shape 256"/>
          <p:cNvSpPr/>
          <p:nvPr/>
        </p:nvSpPr>
        <p:spPr>
          <a:xfrm>
            <a:off x="1851587" y="4527832"/>
            <a:ext cx="298160" cy="26693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b="1">
                <a:solidFill>
                  <a:srgbClr val="FFFFFF"/>
                </a:solidFill>
                <a:latin typeface="Helvetica"/>
                <a:ea typeface="Helvetica"/>
                <a:cs typeface="Helvetica"/>
                <a:sym typeface="Helvetica"/>
              </a:defRPr>
            </a:lvl1pPr>
          </a:lstStyle>
          <a:p>
            <a:r>
              <a:rPr sz="1266"/>
              <a:t>AP</a:t>
            </a:r>
          </a:p>
        </p:txBody>
      </p:sp>
      <p:grpSp>
        <p:nvGrpSpPr>
          <p:cNvPr id="261" name="Group 261"/>
          <p:cNvGrpSpPr/>
          <p:nvPr/>
        </p:nvGrpSpPr>
        <p:grpSpPr>
          <a:xfrm rot="10800000" flipH="1">
            <a:off x="2857198" y="4988010"/>
            <a:ext cx="2403780" cy="668739"/>
            <a:chOff x="0" y="-1"/>
            <a:chExt cx="2625046" cy="372665"/>
          </a:xfrm>
        </p:grpSpPr>
        <p:grpSp>
          <p:nvGrpSpPr>
            <p:cNvPr id="259" name="Group 259"/>
            <p:cNvGrpSpPr/>
            <p:nvPr/>
          </p:nvGrpSpPr>
          <p:grpSpPr>
            <a:xfrm>
              <a:off x="0" y="-1"/>
              <a:ext cx="2625046" cy="372665"/>
              <a:chOff x="0" y="0"/>
              <a:chExt cx="2625045" cy="372663"/>
            </a:xfrm>
          </p:grpSpPr>
          <p:sp>
            <p:nvSpPr>
              <p:cNvPr id="257" name="Shape 257"/>
              <p:cNvSpPr/>
              <p:nvPr/>
            </p:nvSpPr>
            <p:spPr>
              <a:xfrm>
                <a:off x="0" y="0"/>
                <a:ext cx="2625045" cy="372662"/>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sp>
            <p:nvSpPr>
              <p:cNvPr id="258" name="Shape 258"/>
              <p:cNvSpPr/>
              <p:nvPr/>
            </p:nvSpPr>
            <p:spPr>
              <a:xfrm>
                <a:off x="86202" y="153301"/>
                <a:ext cx="1619682" cy="219362"/>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grpSp>
        <p:sp>
          <p:nvSpPr>
            <p:cNvPr id="260" name="Shape 260"/>
            <p:cNvSpPr/>
            <p:nvPr/>
          </p:nvSpPr>
          <p:spPr>
            <a:xfrm>
              <a:off x="190796" y="287077"/>
              <a:ext cx="683290" cy="85586"/>
            </a:xfrm>
            <a:custGeom>
              <a:avLst/>
              <a:gdLst/>
              <a:ahLst/>
              <a:cxnLst>
                <a:cxn ang="0">
                  <a:pos x="wd2" y="hd2"/>
                </a:cxn>
                <a:cxn ang="5400000">
                  <a:pos x="wd2" y="hd2"/>
                </a:cxn>
                <a:cxn ang="10800000">
                  <a:pos x="wd2" y="hd2"/>
                </a:cxn>
                <a:cxn ang="16200000">
                  <a:pos x="wd2" y="hd2"/>
                </a:cxn>
              </a:cxnLst>
              <a:rect l="0" t="0" r="r" b="b"/>
              <a:pathLst>
                <a:path w="21600" h="17707" extrusionOk="0">
                  <a:moveTo>
                    <a:pt x="0" y="17707"/>
                  </a:moveTo>
                  <a:cubicBezTo>
                    <a:pt x="2489" y="3039"/>
                    <a:pt x="9346" y="-3893"/>
                    <a:pt x="15316" y="2224"/>
                  </a:cubicBezTo>
                  <a:cubicBezTo>
                    <a:pt x="18150" y="5128"/>
                    <a:pt x="20407" y="10652"/>
                    <a:pt x="21600" y="17606"/>
                  </a:cubicBezTo>
                </a:path>
              </a:pathLst>
            </a:custGeom>
            <a:noFill/>
            <a:ln w="9525" cap="flat">
              <a:solidFill>
                <a:srgbClr val="767171"/>
              </a:solidFill>
              <a:prstDash val="solid"/>
              <a:miter lim="800000"/>
              <a:headEnd type="triangle" w="med" len="med"/>
              <a:tailEnd type="triangle" w="med" len="med"/>
            </a:ln>
            <a:effectLst/>
          </p:spPr>
          <p:txBody>
            <a:bodyPr wrap="square" lIns="35719" tIns="35719" rIns="35719" bIns="35719" numCol="1" anchor="t">
              <a:noAutofit/>
            </a:bodyPr>
            <a:lstStyle/>
            <a:p>
              <a:endParaRPr sz="1266"/>
            </a:p>
          </p:txBody>
        </p:sp>
      </p:grpSp>
    </p:spTree>
    <p:extLst>
      <p:ext uri="{BB962C8B-B14F-4D97-AF65-F5344CB8AC3E}">
        <p14:creationId xmlns:p14="http://schemas.microsoft.com/office/powerpoint/2010/main" val="17454508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7" presetClass="exit" presetSubtype="2" fill="hold" grpId="0" nodeType="clickEffect">
                                  <p:stCondLst>
                                    <p:cond delay="0"/>
                                  </p:stCondLst>
                                  <p:iterate>
                                    <p:tmAbs val="0"/>
                                  </p:iterate>
                                  <p:childTnLst>
                                    <p:anim calcmode="lin" valueType="num">
                                      <p:cBhvr>
                                        <p:cTn id="6" dur="3000" fill="hold"/>
                                        <p:tgtEl>
                                          <p:spTgt spid="204"/>
                                        </p:tgtEl>
                                        <p:attrNameLst>
                                          <p:attrName>ppt_x</p:attrName>
                                        </p:attrNameLst>
                                      </p:cBhvr>
                                      <p:tavLst>
                                        <p:tav tm="0">
                                          <p:val>
                                            <p:strVal val="ppt_x"/>
                                          </p:val>
                                        </p:tav>
                                        <p:tav tm="100000">
                                          <p:val>
                                            <p:strVal val="1+ppt_w/2"/>
                                          </p:val>
                                        </p:tav>
                                      </p:tavLst>
                                    </p:anim>
                                    <p:anim calcmode="lin" valueType="num">
                                      <p:cBhvr>
                                        <p:cTn id="7" dur="3000" fill="hold"/>
                                        <p:tgtEl>
                                          <p:spTgt spid="204"/>
                                        </p:tgtEl>
                                        <p:attrNameLst>
                                          <p:attrName>ppt_y</p:attrName>
                                        </p:attrNameLst>
                                      </p:cBhvr>
                                      <p:tavLst>
                                        <p:tav tm="0">
                                          <p:val>
                                            <p:strVal val="ppt_y"/>
                                          </p:val>
                                        </p:tav>
                                        <p:tav tm="100000">
                                          <p:val>
                                            <p:strVal val="ppt_y"/>
                                          </p:val>
                                        </p:tav>
                                      </p:tavLst>
                                    </p:anim>
                                    <p:set>
                                      <p:cBhvr>
                                        <p:cTn id="8" fill="hold">
                                          <p:stCondLst>
                                            <p:cond delay="2999"/>
                                          </p:stCondLst>
                                        </p:cTn>
                                        <p:tgtEl>
                                          <p:spTgt spid="2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5980" y="804522"/>
            <a:ext cx="10772079" cy="555928"/>
          </a:xfrm>
        </p:spPr>
        <p:txBody>
          <a:bodyPr>
            <a:normAutofit/>
          </a:bodyPr>
          <a:lstStyle/>
          <a:p>
            <a:r>
              <a:rPr lang="fr-FR" dirty="0" smtClean="0">
                <a:latin typeface="Futura Medium" charset="0"/>
                <a:ea typeface="Futura Medium" charset="0"/>
                <a:cs typeface="Futura Medium" charset="0"/>
              </a:rPr>
              <a:t>Renforcement </a:t>
            </a:r>
            <a:endParaRPr lang="fr-FR" dirty="0">
              <a:latin typeface="Futura Medium" charset="0"/>
              <a:ea typeface="Futura Medium" charset="0"/>
              <a:cs typeface="Futura Medium" charset="0"/>
            </a:endParaRPr>
          </a:p>
        </p:txBody>
      </p:sp>
      <p:sp>
        <p:nvSpPr>
          <p:cNvPr id="5" name="ZoneTexte 4"/>
          <p:cNvSpPr txBox="1"/>
          <p:nvPr/>
        </p:nvSpPr>
        <p:spPr>
          <a:xfrm>
            <a:off x="735980" y="1853756"/>
            <a:ext cx="10772079" cy="4154984"/>
          </a:xfrm>
          <a:prstGeom prst="rect">
            <a:avLst/>
          </a:prstGeom>
          <a:noFill/>
        </p:spPr>
        <p:txBody>
          <a:bodyPr wrap="square" rtlCol="0">
            <a:spAutoFit/>
          </a:bodyPr>
          <a:lstStyle/>
          <a:p>
            <a:pPr marL="285750" indent="-285750">
              <a:buFont typeface="Arial" charset="0"/>
              <a:buChar char="•"/>
            </a:pPr>
            <a:r>
              <a:rPr lang="fr-FR" sz="2400" dirty="0">
                <a:latin typeface="Helvetica" charset="0"/>
                <a:ea typeface="Helvetica" charset="0"/>
                <a:cs typeface="Helvetica" charset="0"/>
              </a:rPr>
              <a:t>de la pédagogie de </a:t>
            </a:r>
            <a:r>
              <a:rPr lang="fr-FR" sz="2400" dirty="0" smtClean="0">
                <a:latin typeface="Helvetica" charset="0"/>
                <a:ea typeface="Helvetica" charset="0"/>
                <a:cs typeface="Helvetica" charset="0"/>
              </a:rPr>
              <a:t>projet,</a:t>
            </a:r>
          </a:p>
          <a:p>
            <a:pPr marL="285750" indent="-285750">
              <a:buFont typeface="Arial" charset="0"/>
              <a:buChar char="•"/>
            </a:pPr>
            <a:endParaRPr lang="fr-FR" sz="2400" dirty="0">
              <a:latin typeface="Helvetica" charset="0"/>
              <a:ea typeface="Helvetica" charset="0"/>
              <a:cs typeface="Helvetica" charset="0"/>
            </a:endParaRPr>
          </a:p>
          <a:p>
            <a:pPr marL="285750" indent="-285750">
              <a:buFont typeface="Arial" charset="0"/>
              <a:buChar char="•"/>
            </a:pPr>
            <a:r>
              <a:rPr lang="fr-FR" sz="2400" dirty="0">
                <a:latin typeface="Helvetica" charset="0"/>
                <a:ea typeface="Helvetica" charset="0"/>
                <a:cs typeface="Helvetica" charset="0"/>
              </a:rPr>
              <a:t>de l’enseignement et de l’apprentissage par compétences</a:t>
            </a:r>
            <a:r>
              <a:rPr lang="fr-FR" sz="2400" dirty="0" smtClean="0">
                <a:latin typeface="Helvetica" charset="0"/>
                <a:ea typeface="Helvetica" charset="0"/>
                <a:cs typeface="Helvetica" charset="0"/>
              </a:rPr>
              <a:t>,</a:t>
            </a:r>
          </a:p>
          <a:p>
            <a:endParaRPr lang="fr-FR" sz="2400" dirty="0">
              <a:latin typeface="Helvetica" charset="0"/>
              <a:ea typeface="Helvetica" charset="0"/>
              <a:cs typeface="Helvetica" charset="0"/>
            </a:endParaRPr>
          </a:p>
          <a:p>
            <a:pPr marL="285750" indent="-285750">
              <a:buFont typeface="Arial" charset="0"/>
              <a:buChar char="•"/>
            </a:pPr>
            <a:r>
              <a:rPr lang="fr-FR" sz="2400" dirty="0" smtClean="0">
                <a:latin typeface="Helvetica" charset="0"/>
                <a:ea typeface="Helvetica" charset="0"/>
                <a:cs typeface="Helvetica" charset="0"/>
              </a:rPr>
              <a:t>de l’évaluation formative, tout en maintenant les évaluations diagnostiques, sommatives et certificatives,</a:t>
            </a:r>
          </a:p>
          <a:p>
            <a:pPr marL="285750" indent="-285750">
              <a:buFont typeface="Arial" charset="0"/>
              <a:buChar char="•"/>
            </a:pPr>
            <a:endParaRPr lang="fr-FR" sz="2400" dirty="0" smtClean="0">
              <a:latin typeface="Helvetica" charset="0"/>
              <a:ea typeface="Helvetica" charset="0"/>
              <a:cs typeface="Helvetica" charset="0"/>
            </a:endParaRPr>
          </a:p>
          <a:p>
            <a:pPr marL="285750" indent="-285750">
              <a:buFont typeface="Arial" charset="0"/>
              <a:buChar char="•"/>
            </a:pPr>
            <a:r>
              <a:rPr lang="fr-FR" sz="2400" dirty="0" smtClean="0">
                <a:latin typeface="Helvetica" charset="0"/>
                <a:ea typeface="Helvetica" charset="0"/>
                <a:cs typeface="Helvetica" charset="0"/>
              </a:rPr>
              <a:t>du numérique pédagogique et artistique, </a:t>
            </a:r>
          </a:p>
          <a:p>
            <a:pPr marL="285750" indent="-285750">
              <a:buFont typeface="Arial" charset="0"/>
              <a:buChar char="•"/>
            </a:pPr>
            <a:endParaRPr lang="fr-FR" sz="2400" dirty="0">
              <a:latin typeface="Helvetica" charset="0"/>
              <a:ea typeface="Helvetica" charset="0"/>
              <a:cs typeface="Helvetica" charset="0"/>
            </a:endParaRPr>
          </a:p>
          <a:p>
            <a:pPr marL="285750" indent="-285750">
              <a:buFont typeface="Arial" charset="0"/>
              <a:buChar char="•"/>
            </a:pPr>
            <a:r>
              <a:rPr lang="fr-FR" sz="2400" dirty="0">
                <a:latin typeface="Helvetica" charset="0"/>
                <a:ea typeface="Helvetica" charset="0"/>
                <a:cs typeface="Helvetica" charset="0"/>
              </a:rPr>
              <a:t>d</a:t>
            </a:r>
            <a:r>
              <a:rPr lang="fr-FR" sz="2400" dirty="0" smtClean="0">
                <a:latin typeface="Helvetica" charset="0"/>
                <a:ea typeface="Helvetica" charset="0"/>
                <a:cs typeface="Helvetica" charset="0"/>
              </a:rPr>
              <a:t>e la responsabilité pédagogique du professeur.</a:t>
            </a:r>
            <a:endParaRPr lang="fr-FR" sz="2400" dirty="0">
              <a:latin typeface="Helvetica" charset="0"/>
              <a:ea typeface="Helvetica" charset="0"/>
              <a:cs typeface="Helvetica" charset="0"/>
            </a:endParaRPr>
          </a:p>
          <a:p>
            <a:pPr marL="285750" indent="-285750">
              <a:buFont typeface="Arial" charset="0"/>
              <a:buChar char="•"/>
            </a:pPr>
            <a:endParaRPr lang="fr-FR" sz="2400" dirty="0" smtClean="0">
              <a:latin typeface="Helvetica" charset="0"/>
              <a:ea typeface="Helvetica" charset="0"/>
              <a:cs typeface="Helvetica" charset="0"/>
            </a:endParaRPr>
          </a:p>
        </p:txBody>
      </p:sp>
    </p:spTree>
    <p:extLst>
      <p:ext uri="{BB962C8B-B14F-4D97-AF65-F5344CB8AC3E}">
        <p14:creationId xmlns:p14="http://schemas.microsoft.com/office/powerpoint/2010/main" val="16249127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Futura Medium" charset="0"/>
                <a:ea typeface="Futura Medium" charset="0"/>
                <a:cs typeface="Futura Medium" charset="0"/>
              </a:rPr>
              <a:t>3</a:t>
            </a:r>
            <a:r>
              <a:rPr lang="fr-FR" dirty="0" smtClean="0">
                <a:latin typeface="Futura Medium" charset="0"/>
                <a:ea typeface="Futura Medium" charset="0"/>
                <a:cs typeface="Futura Medium" charset="0"/>
              </a:rPr>
              <a:t>. Au commencement est la compétence </a:t>
            </a:r>
            <a:endParaRPr lang="fr-FR" dirty="0">
              <a:latin typeface="Futura Medium" charset="0"/>
              <a:ea typeface="Futura Medium" charset="0"/>
              <a:cs typeface="Futura Medium" charset="0"/>
            </a:endParaRPr>
          </a:p>
        </p:txBody>
      </p:sp>
      <p:sp>
        <p:nvSpPr>
          <p:cNvPr id="3" name="Espace réservé du contenu 2"/>
          <p:cNvSpPr>
            <a:spLocks noGrp="1"/>
          </p:cNvSpPr>
          <p:nvPr>
            <p:ph idx="1"/>
          </p:nvPr>
        </p:nvSpPr>
        <p:spPr>
          <a:xfrm>
            <a:off x="766817" y="1701354"/>
            <a:ext cx="10972800" cy="4463917"/>
          </a:xfrm>
        </p:spPr>
        <p:txBody>
          <a:bodyPr>
            <a:noAutofit/>
          </a:bodyPr>
          <a:lstStyle/>
          <a:p>
            <a:pPr marL="0" indent="0">
              <a:buNone/>
            </a:pPr>
            <a:endParaRPr lang="fr-FR" sz="1600" dirty="0">
              <a:latin typeface="Helvetica" charset="0"/>
              <a:ea typeface="Helvetica" charset="0"/>
              <a:cs typeface="Helvetica" charset="0"/>
              <a:hlinkClick r:id="rId2"/>
            </a:endParaRPr>
          </a:p>
          <a:p>
            <a:pPr marL="457210" lvl="1" indent="0">
              <a:lnSpc>
                <a:spcPct val="100000"/>
              </a:lnSpc>
              <a:buNone/>
            </a:pPr>
            <a:r>
              <a:rPr lang="fr-FR" sz="2200" b="1" dirty="0" smtClean="0">
                <a:latin typeface="Helvetica" charset="0"/>
                <a:ea typeface="Helvetica" charset="0"/>
                <a:cs typeface="Helvetica" charset="0"/>
              </a:rPr>
              <a:t>Qu’est-ce </a:t>
            </a:r>
            <a:r>
              <a:rPr lang="fr-FR" sz="2200" b="1" dirty="0">
                <a:latin typeface="Helvetica" charset="0"/>
                <a:ea typeface="Helvetica" charset="0"/>
                <a:cs typeface="Helvetica" charset="0"/>
              </a:rPr>
              <a:t>qu’une compétence ?</a:t>
            </a:r>
          </a:p>
          <a:p>
            <a:pPr marL="457210" lvl="1" indent="0">
              <a:lnSpc>
                <a:spcPct val="100000"/>
              </a:lnSpc>
              <a:buNone/>
            </a:pPr>
            <a:endParaRPr lang="fr-FR" sz="2200" dirty="0">
              <a:latin typeface="Helvetica" charset="0"/>
              <a:ea typeface="Helvetica" charset="0"/>
              <a:cs typeface="Helvetica" charset="0"/>
            </a:endParaRPr>
          </a:p>
          <a:p>
            <a:pPr marL="457210" lvl="1" indent="0">
              <a:lnSpc>
                <a:spcPct val="100000"/>
              </a:lnSpc>
              <a:buNone/>
            </a:pPr>
            <a:r>
              <a:rPr lang="fr-FR" sz="2200" dirty="0">
                <a:latin typeface="Helvetica" charset="0"/>
                <a:ea typeface="Helvetica" charset="0"/>
                <a:cs typeface="Helvetica" charset="0"/>
              </a:rPr>
              <a:t>Extrait du décret n° 2015-372 du 31-3-2015 </a:t>
            </a:r>
          </a:p>
          <a:p>
            <a:pPr marL="457210" lvl="1" indent="0">
              <a:lnSpc>
                <a:spcPct val="100000"/>
              </a:lnSpc>
              <a:buNone/>
            </a:pPr>
            <a:endParaRPr lang="fr-FR" sz="2200" dirty="0">
              <a:latin typeface="Helvetica" charset="0"/>
              <a:ea typeface="Helvetica" charset="0"/>
              <a:cs typeface="Helvetica" charset="0"/>
            </a:endParaRPr>
          </a:p>
          <a:p>
            <a:pPr marL="457210" lvl="1" indent="0">
              <a:lnSpc>
                <a:spcPct val="100000"/>
              </a:lnSpc>
              <a:buNone/>
            </a:pPr>
            <a:r>
              <a:rPr lang="fr-FR" sz="2200" b="1" i="1" dirty="0">
                <a:latin typeface="Helvetica" charset="0"/>
                <a:ea typeface="Helvetica" charset="0"/>
                <a:cs typeface="Helvetica" charset="0"/>
              </a:rPr>
              <a:t>« Une compétence est l'aptitude à mobiliser ses ressources (connaissances, capacités, attitudes) pour accomplir une tâche ou faire face à une situation </a:t>
            </a:r>
            <a:r>
              <a:rPr lang="fr-FR" sz="2200" b="1" i="1" dirty="0" smtClean="0">
                <a:latin typeface="Helvetica" charset="0"/>
                <a:ea typeface="Helvetica" charset="0"/>
                <a:cs typeface="Helvetica" charset="0"/>
              </a:rPr>
              <a:t>complexe </a:t>
            </a:r>
            <a:r>
              <a:rPr lang="fr-FR" sz="2200" b="1" i="1" dirty="0">
                <a:latin typeface="Helvetica" charset="0"/>
                <a:ea typeface="Helvetica" charset="0"/>
                <a:cs typeface="Helvetica" charset="0"/>
              </a:rPr>
              <a:t>ou </a:t>
            </a:r>
            <a:r>
              <a:rPr lang="fr-FR" sz="2200" b="1" i="1" dirty="0" smtClean="0">
                <a:latin typeface="Helvetica" charset="0"/>
                <a:ea typeface="Helvetica" charset="0"/>
                <a:cs typeface="Helvetica" charset="0"/>
              </a:rPr>
              <a:t>inédite. </a:t>
            </a:r>
            <a:r>
              <a:rPr lang="fr-FR" sz="2200" b="1" i="1" dirty="0">
                <a:latin typeface="Helvetica" charset="0"/>
                <a:ea typeface="Helvetica" charset="0"/>
                <a:cs typeface="Helvetica" charset="0"/>
              </a:rPr>
              <a:t>Compétences et connaissances ne sont ainsi pas en opposition. </a:t>
            </a:r>
            <a:r>
              <a:rPr lang="fr-FR" sz="2200" b="1" i="1" dirty="0" smtClean="0">
                <a:latin typeface="Helvetica" charset="0"/>
                <a:ea typeface="Helvetica" charset="0"/>
                <a:cs typeface="Helvetica" charset="0"/>
              </a:rPr>
              <a:t> »</a:t>
            </a:r>
          </a:p>
          <a:p>
            <a:pPr marL="457210" lvl="1" indent="0">
              <a:lnSpc>
                <a:spcPct val="100000"/>
              </a:lnSpc>
              <a:buNone/>
            </a:pPr>
            <a:endParaRPr lang="fr-FR" sz="1600" dirty="0">
              <a:latin typeface="Helvetica" charset="0"/>
              <a:ea typeface="Helvetica" charset="0"/>
              <a:cs typeface="Helvetica" charset="0"/>
              <a:hlinkClick r:id="rId2"/>
            </a:endParaRPr>
          </a:p>
          <a:p>
            <a:pPr marL="0" indent="0">
              <a:buNone/>
            </a:pPr>
            <a:r>
              <a:rPr lang="fr-FR" sz="1600" dirty="0" smtClean="0">
                <a:latin typeface="Helvetica" charset="0"/>
                <a:ea typeface="Helvetica" charset="0"/>
                <a:cs typeface="Helvetica" charset="0"/>
                <a:hlinkClick r:id="rId2"/>
              </a:rPr>
              <a:t>http</a:t>
            </a:r>
            <a:r>
              <a:rPr lang="fr-FR" sz="1600" dirty="0">
                <a:latin typeface="Helvetica" charset="0"/>
                <a:ea typeface="Helvetica" charset="0"/>
                <a:cs typeface="Helvetica" charset="0"/>
                <a:hlinkClick r:id="rId2"/>
              </a:rPr>
              <a:t>://</a:t>
            </a:r>
            <a:r>
              <a:rPr lang="fr-FR" sz="1600" dirty="0" smtClean="0">
                <a:latin typeface="Helvetica" charset="0"/>
                <a:ea typeface="Helvetica" charset="0"/>
                <a:cs typeface="Helvetica" charset="0"/>
                <a:hlinkClick r:id="rId2"/>
              </a:rPr>
              <a:t>cache.media.eduscol.education.fr/file/Arts_plastiques/64/1/22_RA16_C4_APLA_approche_par_competences-partie3-travailler-competences_DM_625641.pdf</a:t>
            </a:r>
            <a:endParaRPr lang="fr-FR" sz="1600" dirty="0" smtClean="0">
              <a:latin typeface="Helvetica" charset="0"/>
              <a:ea typeface="Helvetica" charset="0"/>
              <a:cs typeface="Helvetica" charset="0"/>
            </a:endParaRPr>
          </a:p>
        </p:txBody>
      </p:sp>
    </p:spTree>
    <p:extLst>
      <p:ext uri="{BB962C8B-B14F-4D97-AF65-F5344CB8AC3E}">
        <p14:creationId xmlns:p14="http://schemas.microsoft.com/office/powerpoint/2010/main" val="16111514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267" y="0"/>
            <a:ext cx="9603033" cy="6137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8819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91376" y="377115"/>
            <a:ext cx="10794380" cy="2308324"/>
          </a:xfrm>
          <a:prstGeom prst="rect">
            <a:avLst/>
          </a:prstGeom>
          <a:noFill/>
        </p:spPr>
        <p:txBody>
          <a:bodyPr wrap="square" rtlCol="0">
            <a:spAutoFit/>
          </a:bodyPr>
          <a:lstStyle/>
          <a:p>
            <a:pPr algn="just"/>
            <a:r>
              <a:rPr lang="fr-FR" sz="2400" b="1" dirty="0" smtClean="0">
                <a:latin typeface="Helvetica" charset="0"/>
                <a:ea typeface="Helvetica" charset="0"/>
                <a:cs typeface="Helvetica" charset="0"/>
              </a:rPr>
              <a:t>Les situations d’enseignement et d’apprentissage en arts plastiques </a:t>
            </a:r>
          </a:p>
          <a:p>
            <a:pPr algn="just"/>
            <a:r>
              <a:rPr lang="fr-FR" sz="2400" b="1" dirty="0" smtClean="0">
                <a:latin typeface="Helvetica" charset="0"/>
                <a:ea typeface="Helvetica" charset="0"/>
                <a:cs typeface="Helvetica" charset="0"/>
              </a:rPr>
              <a:t>se construisent, se mettent en œuvre et s’animent par compétences. </a:t>
            </a:r>
          </a:p>
          <a:p>
            <a:pPr algn="just"/>
            <a:endParaRPr lang="fr-FR" sz="2400" b="1" dirty="0">
              <a:latin typeface="Helvetica" charset="0"/>
              <a:ea typeface="Helvetica" charset="0"/>
              <a:cs typeface="Helvetica" charset="0"/>
            </a:endParaRPr>
          </a:p>
          <a:p>
            <a:pPr algn="just"/>
            <a:r>
              <a:rPr lang="fr-FR" sz="2400" dirty="0" smtClean="0">
                <a:latin typeface="Helvetica" charset="0"/>
                <a:ea typeface="Helvetica" charset="0"/>
                <a:cs typeface="Helvetica" charset="0"/>
              </a:rPr>
              <a:t>L’enseignement et les apprentissages en arts plastiques permettent </a:t>
            </a:r>
            <a:r>
              <a:rPr lang="fr-FR" sz="2400" b="1" dirty="0">
                <a:latin typeface="Helvetica" charset="0"/>
                <a:ea typeface="Helvetica" charset="0"/>
                <a:cs typeface="Helvetica" charset="0"/>
              </a:rPr>
              <a:t>l</a:t>
            </a:r>
            <a:r>
              <a:rPr lang="fr-FR" sz="2400" b="1" dirty="0" smtClean="0">
                <a:latin typeface="Helvetica" charset="0"/>
                <a:ea typeface="Helvetica" charset="0"/>
                <a:cs typeface="Helvetica" charset="0"/>
              </a:rPr>
              <a:t>’acquisition des compétences du socle commun de connaissances, compétences et de culture</a:t>
            </a:r>
            <a:r>
              <a:rPr lang="fr-FR" sz="2400" dirty="0" smtClean="0">
                <a:latin typeface="Helvetica" charset="0"/>
                <a:ea typeface="Helvetica" charset="0"/>
                <a:cs typeface="Helvetica" charset="0"/>
              </a:rPr>
              <a:t>, ainsi que des </a:t>
            </a:r>
            <a:r>
              <a:rPr lang="fr-FR" sz="2400" b="1" dirty="0" smtClean="0">
                <a:latin typeface="Helvetica" charset="0"/>
                <a:ea typeface="Helvetica" charset="0"/>
                <a:cs typeface="Helvetica" charset="0"/>
              </a:rPr>
              <a:t>compétences disciplinaires</a:t>
            </a:r>
            <a:r>
              <a:rPr lang="fr-FR" sz="2400" dirty="0" smtClean="0">
                <a:latin typeface="Helvetica" charset="0"/>
                <a:ea typeface="Helvetica" charset="0"/>
                <a:cs typeface="Helvetica" charset="0"/>
              </a:rPr>
              <a:t>.</a:t>
            </a:r>
            <a:endParaRPr lang="fr-FR" sz="2400" dirty="0">
              <a:latin typeface="Helvetica" charset="0"/>
              <a:ea typeface="Helvetica" charset="0"/>
              <a:cs typeface="Helvetica" charset="0"/>
            </a:endParaRPr>
          </a:p>
        </p:txBody>
      </p:sp>
      <p:grpSp>
        <p:nvGrpSpPr>
          <p:cNvPr id="4" name="Group 150"/>
          <p:cNvGrpSpPr/>
          <p:nvPr/>
        </p:nvGrpSpPr>
        <p:grpSpPr>
          <a:xfrm>
            <a:off x="3081420" y="2909420"/>
            <a:ext cx="6014291" cy="2893991"/>
            <a:chOff x="0" y="0"/>
            <a:chExt cx="7337856" cy="4673832"/>
          </a:xfrm>
        </p:grpSpPr>
        <p:sp>
          <p:nvSpPr>
            <p:cNvPr id="5" name="Shape 144"/>
            <p:cNvSpPr/>
            <p:nvPr/>
          </p:nvSpPr>
          <p:spPr>
            <a:xfrm>
              <a:off x="0" y="0"/>
              <a:ext cx="7337856" cy="4673832"/>
            </a:xfrm>
            <a:prstGeom prst="roundRect">
              <a:avLst>
                <a:gd name="adj" fmla="val 14635"/>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6" name="Shape 145"/>
            <p:cNvSpPr/>
            <p:nvPr/>
          </p:nvSpPr>
          <p:spPr>
            <a:xfrm>
              <a:off x="1057556" y="1390468"/>
              <a:ext cx="6055983" cy="3066124"/>
            </a:xfrm>
            <a:prstGeom prst="roundRect">
              <a:avLst>
                <a:gd name="adj" fmla="val 16719"/>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7" name="Shape 146"/>
            <p:cNvSpPr/>
            <p:nvPr/>
          </p:nvSpPr>
          <p:spPr>
            <a:xfrm>
              <a:off x="261371" y="401760"/>
              <a:ext cx="3150721" cy="3796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266" dirty="0"/>
                <a:t>Composantes plasticiennes</a:t>
              </a:r>
            </a:p>
          </p:txBody>
        </p:sp>
        <p:sp>
          <p:nvSpPr>
            <p:cNvPr id="8" name="Shape 147"/>
            <p:cNvSpPr/>
            <p:nvPr/>
          </p:nvSpPr>
          <p:spPr>
            <a:xfrm>
              <a:off x="1284751" y="1731437"/>
              <a:ext cx="2870301" cy="3796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9" tIns="35719" rIns="35719" bIns="35719" numCol="1" anchor="ctr">
              <a:spAutoFit/>
            </a:bodyPr>
            <a:lstStyle>
              <a:lvl1pPr>
                <a:defRPr b="1">
                  <a:solidFill>
                    <a:srgbClr val="FFFFFF"/>
                  </a:solidFill>
                  <a:latin typeface="Helvetica"/>
                  <a:ea typeface="Helvetica"/>
                  <a:cs typeface="Helvetica"/>
                  <a:sym typeface="Helvetica"/>
                </a:defRPr>
              </a:lvl1pPr>
            </a:lstStyle>
            <a:p>
              <a:r>
                <a:rPr sz="1266" dirty="0"/>
                <a:t>Composantes théoriques</a:t>
              </a:r>
            </a:p>
          </p:txBody>
        </p:sp>
        <p:sp>
          <p:nvSpPr>
            <p:cNvPr id="9" name="Shape 148"/>
            <p:cNvSpPr/>
            <p:nvPr/>
          </p:nvSpPr>
          <p:spPr>
            <a:xfrm>
              <a:off x="3287001" y="2608609"/>
              <a:ext cx="3568833" cy="1614026"/>
            </a:xfrm>
            <a:prstGeom prst="roundRect">
              <a:avLst>
                <a:gd name="adj" fmla="val 11446"/>
              </a:avLst>
            </a:prstGeom>
            <a:blipFill rotWithShape="1">
              <a:blip r:embed="rId4"/>
              <a:srcRect/>
              <a:tile tx="0" ty="0" sx="100000" sy="100000" flip="none" algn="tl"/>
            </a:blipFill>
            <a:ln w="12700" cap="flat">
              <a:noFill/>
              <a:miter lim="400000"/>
            </a:ln>
            <a:effectLst>
              <a:outerShdw blurRad="50800" dist="12700" rotWithShape="0">
                <a:srgbClr val="000000">
                  <a:alpha val="50000"/>
                </a:srgbClr>
              </a:outerShdw>
            </a:effectLst>
          </p:spPr>
          <p:txBody>
            <a:bodyPr wrap="square" lIns="35719" tIns="35719" rIns="35719" bIns="35719" numCol="1" anchor="ctr">
              <a:noAutofit/>
            </a:bodyPr>
            <a:lstStyle/>
            <a:p>
              <a:pPr>
                <a:defRPr sz="2400">
                  <a:solidFill>
                    <a:srgbClr val="FFFFFF"/>
                  </a:solidFill>
                </a:defRPr>
              </a:pPr>
              <a:endParaRPr sz="1687"/>
            </a:p>
          </p:txBody>
        </p:sp>
        <p:sp>
          <p:nvSpPr>
            <p:cNvPr id="10" name="Shape 149"/>
            <p:cNvSpPr/>
            <p:nvPr/>
          </p:nvSpPr>
          <p:spPr>
            <a:xfrm>
              <a:off x="3412092" y="2852732"/>
              <a:ext cx="3318651" cy="4311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p>
              <a:pPr>
                <a:defRPr b="1">
                  <a:solidFill>
                    <a:srgbClr val="FFFFFF"/>
                  </a:solidFill>
                  <a:latin typeface="Helvetica"/>
                  <a:ea typeface="Helvetica"/>
                  <a:cs typeface="Helvetica"/>
                  <a:sym typeface="Helvetica"/>
                </a:defRPr>
              </a:pPr>
              <a:r>
                <a:rPr sz="1266" dirty="0" smtClean="0"/>
                <a:t>Composantes</a:t>
              </a:r>
              <a:r>
                <a:rPr lang="fr-FR" sz="1266" dirty="0" smtClean="0"/>
                <a:t> </a:t>
              </a:r>
              <a:r>
                <a:rPr sz="1266" dirty="0" smtClean="0"/>
                <a:t>culturelles</a:t>
              </a:r>
              <a:endParaRPr sz="1266" dirty="0"/>
            </a:p>
          </p:txBody>
        </p:sp>
      </p:grpSp>
      <p:sp>
        <p:nvSpPr>
          <p:cNvPr id="11" name="ZoneTexte 10"/>
          <p:cNvSpPr txBox="1"/>
          <p:nvPr/>
        </p:nvSpPr>
        <p:spPr>
          <a:xfrm>
            <a:off x="5624423" y="3087143"/>
            <a:ext cx="2307042"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Capacités et attitudes</a:t>
            </a:r>
            <a:endParaRPr lang="fr-FR" sz="1600" b="1" dirty="0">
              <a:solidFill>
                <a:schemeClr val="bg1"/>
              </a:solidFill>
              <a:latin typeface="Helvetica" charset="0"/>
              <a:ea typeface="Helvetica" charset="0"/>
              <a:cs typeface="Helvetica" charset="0"/>
            </a:endParaRPr>
          </a:p>
        </p:txBody>
      </p:sp>
      <p:sp>
        <p:nvSpPr>
          <p:cNvPr id="12" name="ZoneTexte 11"/>
          <p:cNvSpPr txBox="1"/>
          <p:nvPr/>
        </p:nvSpPr>
        <p:spPr>
          <a:xfrm>
            <a:off x="6247796" y="3895068"/>
            <a:ext cx="1686680"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Connaissances</a:t>
            </a:r>
            <a:endParaRPr lang="fr-FR" sz="1600" b="1" dirty="0">
              <a:solidFill>
                <a:schemeClr val="bg1"/>
              </a:solidFill>
              <a:latin typeface="Helvetica" charset="0"/>
              <a:ea typeface="Helvetica" charset="0"/>
              <a:cs typeface="Helvetica" charset="0"/>
            </a:endParaRPr>
          </a:p>
        </p:txBody>
      </p:sp>
      <p:sp>
        <p:nvSpPr>
          <p:cNvPr id="13" name="ZoneTexte 12"/>
          <p:cNvSpPr txBox="1"/>
          <p:nvPr/>
        </p:nvSpPr>
        <p:spPr>
          <a:xfrm>
            <a:off x="7819842" y="4624604"/>
            <a:ext cx="902811" cy="338554"/>
          </a:xfrm>
          <a:prstGeom prst="rect">
            <a:avLst/>
          </a:prstGeom>
          <a:noFill/>
        </p:spPr>
        <p:txBody>
          <a:bodyPr wrap="none" rtlCol="0">
            <a:spAutoFit/>
          </a:bodyPr>
          <a:lstStyle/>
          <a:p>
            <a:r>
              <a:rPr lang="fr-FR" sz="1600" b="1" dirty="0" smtClean="0">
                <a:solidFill>
                  <a:schemeClr val="bg1"/>
                </a:solidFill>
                <a:latin typeface="Helvetica" charset="0"/>
                <a:ea typeface="Helvetica" charset="0"/>
                <a:cs typeface="Helvetica" charset="0"/>
              </a:rPr>
              <a:t>Culture</a:t>
            </a:r>
            <a:endParaRPr lang="fr-FR" sz="1600" b="1" dirty="0">
              <a:solidFill>
                <a:schemeClr val="bg1"/>
              </a:solidFill>
              <a:latin typeface="Helvetica" charset="0"/>
              <a:ea typeface="Helvetica" charset="0"/>
              <a:cs typeface="Helvetica" charset="0"/>
            </a:endParaRPr>
          </a:p>
        </p:txBody>
      </p:sp>
    </p:spTree>
    <p:extLst>
      <p:ext uri="{BB962C8B-B14F-4D97-AF65-F5344CB8AC3E}">
        <p14:creationId xmlns:p14="http://schemas.microsoft.com/office/powerpoint/2010/main" val="42728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7753" y="317063"/>
            <a:ext cx="11811000" cy="5673348"/>
          </a:xfrm>
          <a:prstGeom prst="rect">
            <a:avLst/>
          </a:prstGeom>
        </p:spPr>
        <p:txBody>
          <a:bodyPr wrap="square">
            <a:spAutoFit/>
          </a:bodyPr>
          <a:lstStyle/>
          <a:p>
            <a:pPr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r>
              <a:rPr lang="fr-FR" sz="2400" b="1" dirty="0" smtClean="0">
                <a:latin typeface="Helvetica" charset="0"/>
                <a:ea typeface="Helvetica" charset="0"/>
                <a:cs typeface="Helvetica" charset="0"/>
              </a:rPr>
              <a:t>Le socle commun de connaissances, de compétences et de culture - 2015</a:t>
            </a:r>
          </a:p>
          <a:p>
            <a:pPr lvl="1">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dirty="0">
              <a:latin typeface="Helvetica" charset="0"/>
              <a:ea typeface="Helvetica" charset="0"/>
              <a:cs typeface="Helvetica" charset="0"/>
            </a:endParaRPr>
          </a:p>
          <a:p>
            <a:pPr lvl="1"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r>
              <a:rPr lang="fr-FR" sz="2400" b="1" i="1" dirty="0" smtClean="0">
                <a:solidFill>
                  <a:srgbClr val="C00000"/>
                </a:solidFill>
                <a:latin typeface="Helvetica" charset="0"/>
                <a:ea typeface="Helvetica" charset="0"/>
                <a:cs typeface="Helvetica" charset="0"/>
              </a:rPr>
              <a:t>« Ce que nul n’est censé  ignorer en fin de scolarité obligatoire »</a:t>
            </a:r>
          </a:p>
          <a:p>
            <a:pPr lvl="1" algn="ctr">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i="1" dirty="0" smtClean="0">
              <a:solidFill>
                <a:srgbClr val="C00000"/>
              </a:solidFill>
              <a:latin typeface="Helvetica" charset="0"/>
              <a:ea typeface="Helvetica" charset="0"/>
              <a:cs typeface="Helvetica" charset="0"/>
            </a:endParaRPr>
          </a:p>
          <a:p>
            <a:pPr marL="1828800" lvl="5"/>
            <a:r>
              <a:rPr lang="fr-FR" sz="2400" dirty="0">
                <a:latin typeface="Helvetica" charset="0"/>
                <a:ea typeface="Helvetica" charset="0"/>
                <a:cs typeface="Helvetica" charset="0"/>
              </a:rPr>
              <a:t>Domaine 1 - Les langages pour penser et communiquer</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2 - Les méthodes et outils pour apprendre</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3 - La formation de la personne et du citoyen</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4 - Les systèmes naturels et les systèmes techniques</a:t>
            </a:r>
          </a:p>
          <a:p>
            <a:pPr marL="1828800" lvl="5"/>
            <a:endParaRPr lang="fr-FR" sz="2400" dirty="0">
              <a:latin typeface="Helvetica" charset="0"/>
              <a:ea typeface="Helvetica" charset="0"/>
              <a:cs typeface="Helvetica" charset="0"/>
            </a:endParaRPr>
          </a:p>
          <a:p>
            <a:pPr marL="1828800" lvl="5"/>
            <a:r>
              <a:rPr lang="fr-FR" sz="2400" dirty="0">
                <a:latin typeface="Helvetica" charset="0"/>
                <a:ea typeface="Helvetica" charset="0"/>
                <a:cs typeface="Helvetica" charset="0"/>
              </a:rPr>
              <a:t>Domaine 5 - Les représentations du monde et l’activité humaine</a:t>
            </a:r>
          </a:p>
          <a:p>
            <a:pPr lvl="1">
              <a:spcBef>
                <a:spcPts val="800"/>
              </a:spcBef>
              <a:buSzPct val="870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fr-FR" sz="2400" b="1" i="1" dirty="0" smtClean="0">
              <a:solidFill>
                <a:srgbClr val="C00000"/>
              </a:solidFill>
              <a:latin typeface="Helvetica" charset="0"/>
              <a:ea typeface="Helvetica" charset="0"/>
              <a:cs typeface="Helvetica" charset="0"/>
            </a:endParaRPr>
          </a:p>
        </p:txBody>
      </p:sp>
    </p:spTree>
    <p:extLst>
      <p:ext uri="{BB962C8B-B14F-4D97-AF65-F5344CB8AC3E}">
        <p14:creationId xmlns:p14="http://schemas.microsoft.com/office/powerpoint/2010/main" val="4055776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28700" y="581680"/>
            <a:ext cx="10515600" cy="4524315"/>
          </a:xfrm>
          <a:prstGeom prst="rect">
            <a:avLst/>
          </a:prstGeom>
          <a:noFill/>
        </p:spPr>
        <p:txBody>
          <a:bodyPr wrap="square" rtlCol="0">
            <a:spAutoFit/>
          </a:bodyPr>
          <a:lstStyle/>
          <a:p>
            <a:r>
              <a:rPr lang="fr-FR" sz="2400" b="1" dirty="0" smtClean="0">
                <a:latin typeface="Helvetica" charset="0"/>
                <a:ea typeface="Helvetica" charset="0"/>
                <a:cs typeface="Helvetica" charset="0"/>
              </a:rPr>
              <a:t>Les compétences de la discipline des arts plastiques au collège</a:t>
            </a:r>
          </a:p>
          <a:p>
            <a:endParaRPr lang="fr-FR" sz="2400" b="1"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Expérimenter, produire, créer</a:t>
            </a:r>
          </a:p>
          <a:p>
            <a:pPr marL="1371600" lvl="2" indent="-457200">
              <a:buFont typeface="Arial" charset="0"/>
              <a:buChar char="•"/>
            </a:pPr>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Mettre en œuvre un projet artistique</a:t>
            </a:r>
          </a:p>
          <a:p>
            <a:pPr marL="1371600" lvl="2" indent="-457200">
              <a:buFont typeface="Arial" charset="0"/>
              <a:buChar char="•"/>
            </a:pPr>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S’exprimer, analyser sa pratique, celle de ses pairs ; établir une relation avec celle des artistes, s’ouvrir à l’altérité</a:t>
            </a:r>
          </a:p>
          <a:p>
            <a:pPr marL="1371600" lvl="2" indent="-457200">
              <a:buFont typeface="Arial" charset="0"/>
              <a:buChar char="•"/>
            </a:pPr>
            <a:endParaRPr lang="fr-FR" sz="2400" dirty="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Se repérer dans les domaines liés aux arts plastiques, être sensible aux questions de l’art</a:t>
            </a:r>
            <a:endParaRPr lang="fr-FR" sz="2400" dirty="0">
              <a:latin typeface="Helvetica" charset="0"/>
              <a:ea typeface="Helvetica" charset="0"/>
              <a:cs typeface="Helvetica" charset="0"/>
            </a:endParaRPr>
          </a:p>
          <a:p>
            <a:pPr lvl="2"/>
            <a:endParaRPr lang="fr-FR" sz="2400" b="1" dirty="0">
              <a:latin typeface="Helvetica" charset="0"/>
              <a:ea typeface="Helvetica" charset="0"/>
              <a:cs typeface="Helvetica" charset="0"/>
            </a:endParaRPr>
          </a:p>
        </p:txBody>
      </p:sp>
    </p:spTree>
    <p:extLst>
      <p:ext uri="{BB962C8B-B14F-4D97-AF65-F5344CB8AC3E}">
        <p14:creationId xmlns:p14="http://schemas.microsoft.com/office/powerpoint/2010/main" val="214692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28700" y="581680"/>
            <a:ext cx="10515600" cy="4524315"/>
          </a:xfrm>
          <a:prstGeom prst="rect">
            <a:avLst/>
          </a:prstGeom>
          <a:noFill/>
        </p:spPr>
        <p:txBody>
          <a:bodyPr wrap="square" rtlCol="0">
            <a:spAutoFit/>
          </a:bodyPr>
          <a:lstStyle/>
          <a:p>
            <a:r>
              <a:rPr lang="fr-FR" sz="2400" b="1" dirty="0" smtClean="0">
                <a:latin typeface="Helvetica" charset="0"/>
                <a:ea typeface="Helvetica" charset="0"/>
                <a:cs typeface="Helvetica" charset="0"/>
              </a:rPr>
              <a:t>Les compétences de la discipline des arts plastiques au lycée</a:t>
            </a:r>
          </a:p>
          <a:p>
            <a:endParaRPr lang="fr-FR" sz="2400" b="1" dirty="0" smtClean="0">
              <a:latin typeface="Helvetica" charset="0"/>
              <a:ea typeface="Helvetica" charset="0"/>
              <a:cs typeface="Helvetica" charset="0"/>
            </a:endParaRPr>
          </a:p>
          <a:p>
            <a:pPr marL="1371600" lvl="2" indent="-457200">
              <a:buFont typeface="Arial" charset="0"/>
              <a:buChar char="•"/>
            </a:pPr>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Pratiquer les arts plastiques de manière réflexive</a:t>
            </a:r>
          </a:p>
          <a:p>
            <a:pPr lvl="2"/>
            <a:endParaRPr lang="fr-FR" sz="2400" dirty="0" smtClean="0">
              <a:latin typeface="Helvetica" charset="0"/>
              <a:ea typeface="Helvetica" charset="0"/>
              <a:cs typeface="Helvetica" charset="0"/>
            </a:endParaRPr>
          </a:p>
          <a:p>
            <a:pPr lvl="4"/>
            <a:r>
              <a:rPr lang="fr-FR" sz="2400" dirty="0" smtClean="0">
                <a:latin typeface="Helvetica" charset="0"/>
                <a:ea typeface="Helvetica" charset="0"/>
                <a:cs typeface="Helvetica" charset="0"/>
              </a:rPr>
              <a:t>- Expérimenter, produire, créer</a:t>
            </a:r>
          </a:p>
          <a:p>
            <a:pPr lvl="4"/>
            <a:r>
              <a:rPr lang="fr-FR" sz="2400" dirty="0" smtClean="0">
                <a:latin typeface="Helvetica" charset="0"/>
                <a:ea typeface="Helvetica" charset="0"/>
                <a:cs typeface="Helvetica" charset="0"/>
              </a:rPr>
              <a:t>- Mettre </a:t>
            </a:r>
            <a:r>
              <a:rPr lang="fr-FR" sz="2400" dirty="0">
                <a:latin typeface="Helvetica" charset="0"/>
                <a:ea typeface="Helvetica" charset="0"/>
                <a:cs typeface="Helvetica" charset="0"/>
              </a:rPr>
              <a:t>en œuvre un projet </a:t>
            </a:r>
            <a:r>
              <a:rPr lang="fr-FR" sz="2400" dirty="0" smtClean="0">
                <a:latin typeface="Helvetica" charset="0"/>
                <a:ea typeface="Helvetica" charset="0"/>
                <a:cs typeface="Helvetica" charset="0"/>
              </a:rPr>
              <a:t>artistique individuel ou collectif</a:t>
            </a:r>
          </a:p>
          <a:p>
            <a:pPr lvl="2"/>
            <a:endParaRPr lang="fr-FR" sz="2400" dirty="0" smtClean="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Questionner le fait artistique</a:t>
            </a:r>
          </a:p>
          <a:p>
            <a:pPr marL="1371600" lvl="2" indent="-457200">
              <a:buFont typeface="Arial" charset="0"/>
              <a:buChar char="•"/>
            </a:pPr>
            <a:endParaRPr lang="fr-FR" sz="2400" dirty="0">
              <a:latin typeface="Helvetica" charset="0"/>
              <a:ea typeface="Helvetica" charset="0"/>
              <a:cs typeface="Helvetica" charset="0"/>
            </a:endParaRPr>
          </a:p>
          <a:p>
            <a:pPr marL="1371600" lvl="2" indent="-457200">
              <a:buFont typeface="Arial" charset="0"/>
              <a:buChar char="•"/>
            </a:pPr>
            <a:r>
              <a:rPr lang="fr-FR" sz="2400" dirty="0" smtClean="0">
                <a:latin typeface="Helvetica" charset="0"/>
                <a:ea typeface="Helvetica" charset="0"/>
                <a:cs typeface="Helvetica" charset="0"/>
              </a:rPr>
              <a:t>Exposer l’œuvre, la démarche, la pratique</a:t>
            </a:r>
            <a:endParaRPr lang="fr-FR" sz="2400" dirty="0">
              <a:latin typeface="Helvetica" charset="0"/>
              <a:ea typeface="Helvetica" charset="0"/>
              <a:cs typeface="Helvetica" charset="0"/>
            </a:endParaRPr>
          </a:p>
          <a:p>
            <a:pPr lvl="2"/>
            <a:endParaRPr lang="fr-FR" sz="2400" b="1" dirty="0">
              <a:latin typeface="Helvetica" charset="0"/>
              <a:ea typeface="Helvetica" charset="0"/>
              <a:cs typeface="Helvetica" charset="0"/>
            </a:endParaRPr>
          </a:p>
        </p:txBody>
      </p:sp>
    </p:spTree>
    <p:extLst>
      <p:ext uri="{BB962C8B-B14F-4D97-AF65-F5344CB8AC3E}">
        <p14:creationId xmlns:p14="http://schemas.microsoft.com/office/powerpoint/2010/main" val="165067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45261" y="271373"/>
            <a:ext cx="11239500" cy="5109091"/>
          </a:xfrm>
          <a:prstGeom prst="rect">
            <a:avLst/>
          </a:prstGeom>
          <a:noFill/>
        </p:spPr>
        <p:txBody>
          <a:bodyPr wrap="square" rtlCol="0">
            <a:spAutoFit/>
          </a:bodyPr>
          <a:lstStyle/>
          <a:p>
            <a:r>
              <a:rPr lang="fr-FR" sz="2000" b="1" dirty="0" smtClean="0">
                <a:latin typeface="Helvetica" charset="0"/>
                <a:ea typeface="Helvetica" charset="0"/>
                <a:cs typeface="Helvetica" charset="0"/>
              </a:rPr>
              <a:t>Pourquoi enseigner et apprendre par compétences ?</a:t>
            </a:r>
          </a:p>
          <a:p>
            <a:pPr marL="514350" indent="-514350">
              <a:buAutoNum type="arabicPeriod" startAt="4"/>
            </a:pPr>
            <a:endParaRPr lang="fr-FR" b="1" dirty="0">
              <a:solidFill>
                <a:srgbClr val="C00000"/>
              </a:solidFill>
              <a:latin typeface="Helvetica" charset="0"/>
              <a:ea typeface="Helvetica" charset="0"/>
              <a:cs typeface="Helvetica" charset="0"/>
            </a:endParaRPr>
          </a:p>
          <a:p>
            <a:r>
              <a:rPr lang="fr-FR" b="1" dirty="0" smtClean="0">
                <a:solidFill>
                  <a:srgbClr val="C00000"/>
                </a:solidFill>
                <a:latin typeface="Helvetica" charset="0"/>
                <a:ea typeface="Helvetica" charset="0"/>
                <a:cs typeface="Helvetica" charset="0"/>
              </a:rPr>
              <a:t>La </a:t>
            </a:r>
            <a:r>
              <a:rPr lang="fr-FR" b="1" dirty="0">
                <a:solidFill>
                  <a:srgbClr val="C00000"/>
                </a:solidFill>
                <a:latin typeface="Helvetica" charset="0"/>
                <a:ea typeface="Helvetica" charset="0"/>
                <a:cs typeface="Helvetica" charset="0"/>
              </a:rPr>
              <a:t>compétence relève d’une tâche complexe qui engage activement </a:t>
            </a:r>
            <a:r>
              <a:rPr lang="fr-FR" b="1" dirty="0" smtClean="0">
                <a:solidFill>
                  <a:srgbClr val="C00000"/>
                </a:solidFill>
                <a:latin typeface="Helvetica" charset="0"/>
                <a:ea typeface="Helvetica" charset="0"/>
                <a:cs typeface="Helvetica" charset="0"/>
              </a:rPr>
              <a:t>l’élève à </a:t>
            </a:r>
            <a:r>
              <a:rPr lang="fr-FR" b="1" dirty="0">
                <a:solidFill>
                  <a:srgbClr val="C00000"/>
                </a:solidFill>
                <a:latin typeface="Helvetica" charset="0"/>
                <a:ea typeface="Helvetica" charset="0"/>
                <a:cs typeface="Helvetica" charset="0"/>
              </a:rPr>
              <a:t>résoudre un </a:t>
            </a:r>
            <a:r>
              <a:rPr lang="fr-FR" b="1" dirty="0" smtClean="0">
                <a:solidFill>
                  <a:srgbClr val="C00000"/>
                </a:solidFill>
                <a:latin typeface="Helvetica" charset="0"/>
                <a:ea typeface="Helvetica" charset="0"/>
                <a:cs typeface="Helvetica" charset="0"/>
              </a:rPr>
              <a:t>problème </a:t>
            </a:r>
            <a:r>
              <a:rPr lang="fr-FR" b="1" dirty="0">
                <a:solidFill>
                  <a:srgbClr val="C00000"/>
                </a:solidFill>
                <a:latin typeface="Helvetica" charset="0"/>
                <a:ea typeface="Helvetica" charset="0"/>
                <a:cs typeface="Helvetica" charset="0"/>
              </a:rPr>
              <a:t>de manière autonome et responsable. </a:t>
            </a:r>
            <a:r>
              <a:rPr lang="fr-FR" dirty="0" smtClean="0">
                <a:latin typeface="Helvetica" charset="0"/>
                <a:ea typeface="Helvetica" charset="0"/>
                <a:cs typeface="Helvetica" charset="0"/>
              </a:rPr>
              <a:t>Or les sciences cognitives attestent que l’engagement actif des élèves favorise les apprentissages.</a:t>
            </a:r>
            <a:endParaRPr lang="fr-FR" b="1" dirty="0" smtClean="0">
              <a:latin typeface="Helvetica" charset="0"/>
              <a:ea typeface="Helvetica" charset="0"/>
              <a:cs typeface="Helvetica" charset="0"/>
            </a:endParaRPr>
          </a:p>
          <a:p>
            <a:pPr marL="514350" indent="-514350">
              <a:buAutoNum type="arabicPeriod" startAt="2"/>
            </a:pPr>
            <a:endParaRPr lang="fr-FR" dirty="0" smtClean="0">
              <a:latin typeface="Helvetica" charset="0"/>
              <a:ea typeface="Helvetica" charset="0"/>
              <a:cs typeface="Helvetica" charset="0"/>
            </a:endParaRPr>
          </a:p>
          <a:p>
            <a:pPr algn="just"/>
            <a:r>
              <a:rPr lang="fr-FR" b="1" dirty="0" smtClean="0">
                <a:solidFill>
                  <a:srgbClr val="C00000"/>
                </a:solidFill>
                <a:latin typeface="Helvetica" charset="0"/>
                <a:ea typeface="Helvetica" charset="0"/>
                <a:cs typeface="Helvetica" charset="0"/>
              </a:rPr>
              <a:t>Dans </a:t>
            </a:r>
            <a:r>
              <a:rPr lang="fr-FR" b="1" dirty="0">
                <a:solidFill>
                  <a:srgbClr val="C00000"/>
                </a:solidFill>
                <a:latin typeface="Helvetica" charset="0"/>
                <a:ea typeface="Helvetica" charset="0"/>
                <a:cs typeface="Helvetica" charset="0"/>
              </a:rPr>
              <a:t>la vie courante, les situations sont toujours complexes</a:t>
            </a:r>
            <a:r>
              <a:rPr lang="fr-FR" dirty="0">
                <a:latin typeface="Helvetica" charset="0"/>
                <a:ea typeface="Helvetica" charset="0"/>
                <a:cs typeface="Helvetica" charset="0"/>
              </a:rPr>
              <a:t>, à un degré plus ou moins important. </a:t>
            </a:r>
            <a:r>
              <a:rPr lang="fr-FR" dirty="0" smtClean="0">
                <a:latin typeface="Helvetica" charset="0"/>
                <a:ea typeface="Helvetica" charset="0"/>
                <a:cs typeface="Helvetica" charset="0"/>
              </a:rPr>
              <a:t> </a:t>
            </a:r>
          </a:p>
          <a:p>
            <a:pPr algn="just"/>
            <a:endParaRPr lang="fr-FR" dirty="0">
              <a:latin typeface="Helvetica" charset="0"/>
              <a:ea typeface="Helvetica" charset="0"/>
              <a:cs typeface="Helvetica" charset="0"/>
            </a:endParaRPr>
          </a:p>
          <a:p>
            <a:pPr algn="just"/>
            <a:r>
              <a:rPr lang="fr-FR" b="1" dirty="0" smtClean="0">
                <a:solidFill>
                  <a:srgbClr val="C00000"/>
                </a:solidFill>
                <a:latin typeface="Helvetica" charset="0"/>
                <a:ea typeface="Helvetica" charset="0"/>
                <a:cs typeface="Helvetica" charset="0"/>
              </a:rPr>
              <a:t>Une fois acquise la compétence est transférable dans des situations problèmes ou inédites.</a:t>
            </a:r>
          </a:p>
          <a:p>
            <a:pPr algn="just"/>
            <a:r>
              <a:rPr lang="fr-FR" dirty="0" smtClean="0">
                <a:latin typeface="Helvetica" charset="0"/>
                <a:ea typeface="Helvetica" charset="0"/>
                <a:cs typeface="Helvetica" charset="0"/>
              </a:rPr>
              <a:t> </a:t>
            </a:r>
            <a:endParaRPr lang="fr-FR" dirty="0">
              <a:latin typeface="Helvetica" charset="0"/>
              <a:ea typeface="Helvetica" charset="0"/>
              <a:cs typeface="Helvetica" charset="0"/>
            </a:endParaRPr>
          </a:p>
          <a:p>
            <a:pPr algn="just"/>
            <a:r>
              <a:rPr lang="fr-FR" dirty="0" smtClean="0">
                <a:latin typeface="Helvetica" charset="0"/>
                <a:ea typeface="Helvetica" charset="0"/>
                <a:cs typeface="Helvetica" charset="0"/>
              </a:rPr>
              <a:t>L’enseignement et les apprentissages par compétences s’effectuent </a:t>
            </a:r>
            <a:r>
              <a:rPr lang="fr-FR" dirty="0">
                <a:latin typeface="Helvetica" charset="0"/>
                <a:ea typeface="Helvetica" charset="0"/>
                <a:cs typeface="Helvetica" charset="0"/>
              </a:rPr>
              <a:t>dans une </a:t>
            </a:r>
            <a:r>
              <a:rPr lang="fr-FR" b="1" dirty="0">
                <a:solidFill>
                  <a:srgbClr val="C00000"/>
                </a:solidFill>
                <a:latin typeface="Helvetica" charset="0"/>
                <a:ea typeface="Helvetica" charset="0"/>
                <a:cs typeface="Helvetica" charset="0"/>
              </a:rPr>
              <a:t>approche </a:t>
            </a:r>
            <a:r>
              <a:rPr lang="fr-FR" b="1" dirty="0" err="1" smtClean="0">
                <a:solidFill>
                  <a:srgbClr val="C00000"/>
                </a:solidFill>
                <a:latin typeface="Helvetica" charset="0"/>
                <a:ea typeface="Helvetica" charset="0"/>
                <a:cs typeface="Helvetica" charset="0"/>
              </a:rPr>
              <a:t>curriculaire</a:t>
            </a:r>
            <a:r>
              <a:rPr lang="fr-FR" b="1" dirty="0" smtClean="0">
                <a:solidFill>
                  <a:srgbClr val="C00000"/>
                </a:solidFill>
                <a:latin typeface="Helvetica" charset="0"/>
                <a:ea typeface="Helvetica" charset="0"/>
                <a:cs typeface="Helvetica" charset="0"/>
              </a:rPr>
              <a:t> et </a:t>
            </a:r>
            <a:r>
              <a:rPr lang="fr-FR" b="1" dirty="0" err="1" smtClean="0">
                <a:solidFill>
                  <a:srgbClr val="C00000"/>
                </a:solidFill>
                <a:latin typeface="Helvetica" charset="0"/>
                <a:ea typeface="Helvetica" charset="0"/>
                <a:cs typeface="Helvetica" charset="0"/>
              </a:rPr>
              <a:t>spiralaire</a:t>
            </a:r>
            <a:r>
              <a:rPr lang="fr-FR" b="1" dirty="0" smtClean="0">
                <a:solidFill>
                  <a:srgbClr val="C00000"/>
                </a:solidFill>
                <a:latin typeface="Helvetica" charset="0"/>
                <a:ea typeface="Helvetica" charset="0"/>
                <a:cs typeface="Helvetica" charset="0"/>
              </a:rPr>
              <a:t>, par la mobilisation des ressources, par consolidation et approfondissement des connaissances, des capacités et des attitudes des élèves. </a:t>
            </a:r>
          </a:p>
          <a:p>
            <a:pPr algn="just"/>
            <a:endParaRPr lang="fr-FR" b="1" dirty="0">
              <a:solidFill>
                <a:srgbClr val="C00000"/>
              </a:solidFill>
              <a:latin typeface="Helvetica" charset="0"/>
              <a:ea typeface="Helvetica" charset="0"/>
              <a:cs typeface="Helvetica" charset="0"/>
            </a:endParaRPr>
          </a:p>
          <a:p>
            <a:pPr algn="just"/>
            <a:r>
              <a:rPr lang="fr-FR" b="1" dirty="0" smtClean="0">
                <a:solidFill>
                  <a:srgbClr val="C00000"/>
                </a:solidFill>
                <a:latin typeface="Helvetica" charset="0"/>
                <a:ea typeface="Helvetica" charset="0"/>
                <a:cs typeface="Helvetica" charset="0"/>
              </a:rPr>
              <a:t>L’évaluation par compétences est donc formative, elle favorise les progrès des élèves.</a:t>
            </a:r>
          </a:p>
          <a:p>
            <a:pPr algn="just"/>
            <a:endParaRPr lang="fr-FR" b="1" dirty="0">
              <a:solidFill>
                <a:srgbClr val="C00000"/>
              </a:solidFill>
              <a:latin typeface="Helvetica" charset="0"/>
              <a:ea typeface="Helvetica" charset="0"/>
              <a:cs typeface="Helvetica" charset="0"/>
            </a:endParaRPr>
          </a:p>
          <a:p>
            <a:pPr algn="just"/>
            <a:r>
              <a:rPr lang="fr-FR" b="1" dirty="0" smtClean="0">
                <a:solidFill>
                  <a:srgbClr val="C00000"/>
                </a:solidFill>
                <a:latin typeface="Helvetica" charset="0"/>
                <a:ea typeface="Helvetica" charset="0"/>
                <a:cs typeface="Helvetica" charset="0"/>
              </a:rPr>
              <a:t>L’enseignement, les apprentissages et l’évaluation par compétences favorisent la prise en compte de la diversité des élèves qui n’apprennent pas tous au même rythme, ni selon les mêmes processus. </a:t>
            </a:r>
          </a:p>
        </p:txBody>
      </p:sp>
    </p:spTree>
    <p:extLst>
      <p:ext uri="{BB962C8B-B14F-4D97-AF65-F5344CB8AC3E}">
        <p14:creationId xmlns:p14="http://schemas.microsoft.com/office/powerpoint/2010/main" val="22850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57200" y="590550"/>
            <a:ext cx="11239500" cy="5539978"/>
          </a:xfrm>
          <a:prstGeom prst="rect">
            <a:avLst/>
          </a:prstGeom>
          <a:noFill/>
        </p:spPr>
        <p:txBody>
          <a:bodyPr wrap="square" rtlCol="0">
            <a:spAutoFit/>
          </a:bodyPr>
          <a:lstStyle/>
          <a:p>
            <a:endParaRPr lang="fr-FR" sz="2800" dirty="0"/>
          </a:p>
          <a:p>
            <a:pPr marL="457200" indent="-457200">
              <a:buFont typeface="Arial" charset="0"/>
              <a:buChar char="•"/>
            </a:pPr>
            <a:r>
              <a:rPr lang="fr-FR" sz="2800" dirty="0" smtClean="0"/>
              <a:t>Étude de cas de la conduite avec ou sans GPS</a:t>
            </a:r>
          </a:p>
          <a:p>
            <a:endParaRPr lang="fr-FR" sz="2800" dirty="0"/>
          </a:p>
          <a:p>
            <a:endParaRPr lang="fr-FR" sz="2800" dirty="0" smtClean="0"/>
          </a:p>
          <a:p>
            <a:endParaRPr lang="fr-FR" sz="2800" dirty="0"/>
          </a:p>
          <a:p>
            <a:endParaRPr lang="fr-FR" sz="2800" dirty="0" smtClean="0"/>
          </a:p>
          <a:p>
            <a:endParaRPr lang="fr-FR" sz="2800" dirty="0"/>
          </a:p>
          <a:p>
            <a:endParaRPr lang="fr-FR" sz="2800" dirty="0" smtClean="0"/>
          </a:p>
          <a:p>
            <a:endParaRPr lang="fr-FR" sz="2800" dirty="0" smtClean="0"/>
          </a:p>
          <a:p>
            <a:pPr algn="r"/>
            <a:endParaRPr lang="fr-FR" sz="2800" dirty="0" smtClean="0"/>
          </a:p>
          <a:p>
            <a:pPr algn="r"/>
            <a:endParaRPr lang="fr-FR" sz="2800" i="1" dirty="0" smtClean="0"/>
          </a:p>
          <a:p>
            <a:pPr algn="r"/>
            <a:endParaRPr lang="fr-FR" sz="2800" i="1" dirty="0"/>
          </a:p>
          <a:p>
            <a:pPr algn="r"/>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155" y="2028353"/>
            <a:ext cx="4953000" cy="3195484"/>
          </a:xfrm>
          <a:prstGeom prst="rect">
            <a:avLst/>
          </a:prstGeom>
        </p:spPr>
      </p:pic>
    </p:spTree>
    <p:extLst>
      <p:ext uri="{BB962C8B-B14F-4D97-AF65-F5344CB8AC3E}">
        <p14:creationId xmlns:p14="http://schemas.microsoft.com/office/powerpoint/2010/main" val="8413297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latin typeface="Futura Medium" charset="0"/>
                <a:ea typeface="Futura Medium" charset="0"/>
                <a:cs typeface="Futura Medium" charset="0"/>
              </a:rPr>
              <a:t>4</a:t>
            </a:r>
            <a:r>
              <a:rPr lang="fr-FR" dirty="0" smtClean="0">
                <a:latin typeface="Futura Medium" charset="0"/>
                <a:ea typeface="Futura Medium" charset="0"/>
                <a:cs typeface="Futura Medium" charset="0"/>
              </a:rPr>
              <a:t>.    </a:t>
            </a:r>
            <a:r>
              <a:rPr lang="fr-FR" dirty="0">
                <a:latin typeface="Futura Medium" charset="0"/>
                <a:ea typeface="Futura Medium" charset="0"/>
                <a:cs typeface="Futura Medium" charset="0"/>
              </a:rPr>
              <a:t>La situation problème en arts plastiques </a:t>
            </a:r>
            <a:br>
              <a:rPr lang="fr-FR" dirty="0">
                <a:latin typeface="Futura Medium" charset="0"/>
                <a:ea typeface="Futura Medium" charset="0"/>
                <a:cs typeface="Futura Medium" charset="0"/>
              </a:rPr>
            </a:br>
            <a:endParaRPr lang="fr-FR" dirty="0">
              <a:latin typeface="Futura Medium" charset="0"/>
              <a:ea typeface="Futura Medium" charset="0"/>
              <a:cs typeface="Futura Medium" charset="0"/>
            </a:endParaRPr>
          </a:p>
        </p:txBody>
      </p:sp>
      <p:sp>
        <p:nvSpPr>
          <p:cNvPr id="3" name="Espace réservé du contenu 2"/>
          <p:cNvSpPr>
            <a:spLocks noGrp="1"/>
          </p:cNvSpPr>
          <p:nvPr>
            <p:ph idx="1"/>
          </p:nvPr>
        </p:nvSpPr>
        <p:spPr>
          <a:xfrm>
            <a:off x="637421" y="2015734"/>
            <a:ext cx="11231592" cy="4109021"/>
          </a:xfrm>
        </p:spPr>
        <p:txBody>
          <a:bodyPr>
            <a:normAutofit fontScale="47500" lnSpcReduction="20000"/>
          </a:bodyPr>
          <a:lstStyle/>
          <a:p>
            <a:pPr marL="0" indent="0">
              <a:buNone/>
            </a:pPr>
            <a:r>
              <a:rPr lang="fr-FR" sz="2900" b="1" dirty="0">
                <a:solidFill>
                  <a:srgbClr val="C00000"/>
                </a:solidFill>
                <a:latin typeface="Helvetica" charset="0"/>
                <a:ea typeface="Helvetica" charset="0"/>
                <a:cs typeface="Helvetica" charset="0"/>
              </a:rPr>
              <a:t>La situation problème en arts plastiques assure un enseignement et des apprentissages par compétences.</a:t>
            </a:r>
          </a:p>
          <a:p>
            <a:pPr marL="0" indent="0">
              <a:buNone/>
            </a:pPr>
            <a:r>
              <a:rPr lang="fr-FR" sz="2900" dirty="0" smtClean="0">
                <a:solidFill>
                  <a:srgbClr val="000000"/>
                </a:solidFill>
                <a:latin typeface="Helvetica" charset="0"/>
                <a:ea typeface="Helvetica" charset="0"/>
                <a:cs typeface="Helvetica" charset="0"/>
              </a:rPr>
              <a:t>Pour </a:t>
            </a:r>
            <a:r>
              <a:rPr lang="fr-FR" sz="2900" dirty="0" err="1">
                <a:solidFill>
                  <a:srgbClr val="000000"/>
                </a:solidFill>
                <a:latin typeface="Helvetica" charset="0"/>
                <a:ea typeface="Helvetica" charset="0"/>
                <a:cs typeface="Helvetica" charset="0"/>
              </a:rPr>
              <a:t>Meirieu</a:t>
            </a:r>
            <a:r>
              <a:rPr lang="fr-FR" sz="2900" dirty="0">
                <a:solidFill>
                  <a:srgbClr val="000000"/>
                </a:solidFill>
                <a:latin typeface="Helvetica" charset="0"/>
                <a:ea typeface="Helvetica" charset="0"/>
                <a:cs typeface="Helvetica" charset="0"/>
              </a:rPr>
              <a:t> (1990), une situation-problème est un dispositif d’apprentissage qui a les caractéristiques suivantes :</a:t>
            </a:r>
          </a:p>
          <a:p>
            <a:endParaRPr lang="fr-FR" sz="2900" dirty="0">
              <a:solidFill>
                <a:srgbClr val="000000"/>
              </a:solidFill>
              <a:latin typeface="Helvetica" charset="0"/>
              <a:ea typeface="Helvetica" charset="0"/>
              <a:cs typeface="Helvetica" charset="0"/>
            </a:endParaRPr>
          </a:p>
          <a:p>
            <a:pPr>
              <a:buChar char="-"/>
            </a:pPr>
            <a:r>
              <a:rPr lang="fr-FR" sz="2900" dirty="0">
                <a:solidFill>
                  <a:srgbClr val="000000"/>
                </a:solidFill>
                <a:latin typeface="Helvetica" charset="0"/>
                <a:ea typeface="Helvetica" charset="0"/>
                <a:cs typeface="Helvetica" charset="0"/>
              </a:rPr>
              <a:t> il enclenche chez l’élève un </a:t>
            </a:r>
            <a:r>
              <a:rPr lang="fr-FR" sz="2900" b="1" dirty="0">
                <a:solidFill>
                  <a:srgbClr val="C00000"/>
                </a:solidFill>
                <a:latin typeface="Helvetica" charset="0"/>
                <a:ea typeface="Helvetica" charset="0"/>
                <a:cs typeface="Helvetica" charset="0"/>
              </a:rPr>
              <a:t>désir d’apprendre</a:t>
            </a:r>
            <a:r>
              <a:rPr lang="fr-FR" sz="2900" dirty="0">
                <a:latin typeface="Helvetica" charset="0"/>
                <a:ea typeface="Helvetica" charset="0"/>
                <a:cs typeface="Helvetica" charset="0"/>
              </a:rPr>
              <a:t>,</a:t>
            </a:r>
            <a:endParaRPr lang="fr-FR" sz="2900" dirty="0">
              <a:solidFill>
                <a:srgbClr val="000000"/>
              </a:solidFill>
              <a:latin typeface="Helvetica" charset="0"/>
              <a:ea typeface="Helvetica" charset="0"/>
              <a:cs typeface="Helvetica" charset="0"/>
            </a:endParaRPr>
          </a:p>
          <a:p>
            <a:pPr>
              <a:buChar char="-"/>
            </a:pPr>
            <a:r>
              <a:rPr lang="fr-FR" sz="2900" dirty="0">
                <a:solidFill>
                  <a:srgbClr val="000000"/>
                </a:solidFill>
                <a:latin typeface="Helvetica" charset="0"/>
                <a:ea typeface="Helvetica" charset="0"/>
                <a:cs typeface="Helvetica" charset="0"/>
              </a:rPr>
              <a:t> le sujet (l’élève) doit y accomplir une tâche qui constitue pour lui </a:t>
            </a:r>
            <a:r>
              <a:rPr lang="fr-FR" sz="2900" b="1" dirty="0">
                <a:solidFill>
                  <a:srgbClr val="C00000"/>
                </a:solidFill>
                <a:latin typeface="Helvetica" charset="0"/>
                <a:ea typeface="Helvetica" charset="0"/>
                <a:cs typeface="Helvetica" charset="0"/>
              </a:rPr>
              <a:t>un problème</a:t>
            </a:r>
            <a:r>
              <a:rPr lang="fr-FR" sz="2900" dirty="0">
                <a:solidFill>
                  <a:srgbClr val="000000"/>
                </a:solidFill>
                <a:latin typeface="Helvetica" charset="0"/>
                <a:ea typeface="Helvetica" charset="0"/>
                <a:cs typeface="Helvetica" charset="0"/>
              </a:rPr>
              <a:t>, au sens fort du mot,</a:t>
            </a:r>
          </a:p>
          <a:p>
            <a:pPr>
              <a:buChar char="-"/>
            </a:pPr>
            <a:r>
              <a:rPr lang="fr-FR" sz="2900" dirty="0">
                <a:solidFill>
                  <a:srgbClr val="000000"/>
                </a:solidFill>
                <a:latin typeface="Helvetica" charset="0"/>
                <a:ea typeface="Helvetica" charset="0"/>
                <a:cs typeface="Helvetica" charset="0"/>
              </a:rPr>
              <a:t> </a:t>
            </a:r>
            <a:r>
              <a:rPr lang="fr-FR" sz="2900" b="1" dirty="0">
                <a:solidFill>
                  <a:srgbClr val="C00000"/>
                </a:solidFill>
                <a:latin typeface="Helvetica" charset="0"/>
                <a:ea typeface="Helvetica" charset="0"/>
                <a:cs typeface="Helvetica" charset="0"/>
              </a:rPr>
              <a:t>laquelle tâche l’oblige (par une série de contraintes ou de consignes) à effectuer un apprentissage</a:t>
            </a:r>
            <a:r>
              <a:rPr lang="fr-FR" sz="2900" dirty="0">
                <a:latin typeface="Helvetica" charset="0"/>
                <a:ea typeface="Helvetica" charset="0"/>
                <a:cs typeface="Helvetica" charset="0"/>
              </a:rPr>
              <a:t>,</a:t>
            </a:r>
            <a:endParaRPr lang="fr-FR" sz="2900" b="1" dirty="0">
              <a:latin typeface="Helvetica" charset="0"/>
              <a:ea typeface="Helvetica" charset="0"/>
              <a:cs typeface="Helvetica" charset="0"/>
            </a:endParaRPr>
          </a:p>
          <a:p>
            <a:pPr>
              <a:buChar char="-"/>
            </a:pPr>
            <a:r>
              <a:rPr lang="fr-FR" sz="2900" dirty="0">
                <a:solidFill>
                  <a:srgbClr val="000000"/>
                </a:solidFill>
                <a:latin typeface="Helvetica" charset="0"/>
                <a:ea typeface="Helvetica" charset="0"/>
                <a:cs typeface="Helvetica" charset="0"/>
              </a:rPr>
              <a:t> cet apprentissage revient à construire l’opération mentale correspondant au </a:t>
            </a:r>
            <a:r>
              <a:rPr lang="fr-FR" sz="2900" b="1" dirty="0">
                <a:solidFill>
                  <a:srgbClr val="C00000"/>
                </a:solidFill>
                <a:latin typeface="Helvetica" charset="0"/>
                <a:ea typeface="Helvetica" charset="0"/>
                <a:cs typeface="Helvetica" charset="0"/>
              </a:rPr>
              <a:t>savoir recherché</a:t>
            </a:r>
            <a:r>
              <a:rPr lang="fr-FR" sz="2900" dirty="0">
                <a:solidFill>
                  <a:srgbClr val="000000"/>
                </a:solidFill>
                <a:latin typeface="Helvetica" charset="0"/>
                <a:ea typeface="Helvetica" charset="0"/>
                <a:cs typeface="Helvetica" charset="0"/>
              </a:rPr>
              <a:t>,</a:t>
            </a:r>
          </a:p>
          <a:p>
            <a:pPr>
              <a:buChar char="-"/>
            </a:pPr>
            <a:r>
              <a:rPr lang="fr-FR" sz="2900" dirty="0">
                <a:solidFill>
                  <a:srgbClr val="000000"/>
                </a:solidFill>
                <a:latin typeface="Helvetica" charset="0"/>
                <a:ea typeface="Helvetica" charset="0"/>
                <a:cs typeface="Helvetica" charset="0"/>
              </a:rPr>
              <a:t> l’objectif d’apprentissage est compris comme </a:t>
            </a:r>
            <a:r>
              <a:rPr lang="fr-FR" sz="2900" b="1" dirty="0">
                <a:solidFill>
                  <a:srgbClr val="C00000"/>
                </a:solidFill>
                <a:latin typeface="Helvetica" charset="0"/>
                <a:ea typeface="Helvetica" charset="0"/>
                <a:cs typeface="Helvetica" charset="0"/>
              </a:rPr>
              <a:t>objectif-obstacle</a:t>
            </a:r>
            <a:r>
              <a:rPr lang="fr-FR" sz="2900" dirty="0">
                <a:solidFill>
                  <a:srgbClr val="000000"/>
                </a:solidFill>
                <a:latin typeface="Helvetica" charset="0"/>
                <a:ea typeface="Helvetica" charset="0"/>
                <a:cs typeface="Helvetica" charset="0"/>
              </a:rPr>
              <a:t>,</a:t>
            </a:r>
          </a:p>
          <a:p>
            <a:pPr>
              <a:buChar char="-"/>
            </a:pPr>
            <a:r>
              <a:rPr lang="fr-FR" sz="2900" dirty="0" smtClean="0">
                <a:solidFill>
                  <a:srgbClr val="000000"/>
                </a:solidFill>
                <a:latin typeface="Helvetica" charset="0"/>
                <a:ea typeface="Helvetica" charset="0"/>
                <a:cs typeface="Helvetica" charset="0"/>
              </a:rPr>
              <a:t>les </a:t>
            </a:r>
            <a:r>
              <a:rPr lang="fr-FR" sz="2900" dirty="0">
                <a:solidFill>
                  <a:srgbClr val="000000"/>
                </a:solidFill>
                <a:latin typeface="Helvetica" charset="0"/>
                <a:ea typeface="Helvetica" charset="0"/>
                <a:cs typeface="Helvetica" charset="0"/>
              </a:rPr>
              <a:t>contraintes structurelles de la tâche définissent les passages obligés dans la construction des savoirs mais doivent pouvoir </a:t>
            </a:r>
            <a:r>
              <a:rPr lang="fr-FR" sz="2900" b="1" dirty="0">
                <a:solidFill>
                  <a:srgbClr val="C00000"/>
                </a:solidFill>
                <a:latin typeface="Helvetica" charset="0"/>
                <a:ea typeface="Helvetica" charset="0"/>
                <a:cs typeface="Helvetica" charset="0"/>
              </a:rPr>
              <a:t>intégrer une différenciation des </a:t>
            </a:r>
            <a:r>
              <a:rPr lang="fr-FR" sz="2900" b="1" dirty="0" smtClean="0">
                <a:solidFill>
                  <a:srgbClr val="C00000"/>
                </a:solidFill>
                <a:latin typeface="Helvetica" charset="0"/>
                <a:ea typeface="Helvetica" charset="0"/>
                <a:cs typeface="Helvetica" charset="0"/>
              </a:rPr>
              <a:t>stratégies.</a:t>
            </a:r>
          </a:p>
          <a:p>
            <a:pPr>
              <a:buChar char="-"/>
            </a:pPr>
            <a:r>
              <a:rPr lang="fr-FR" sz="2900" b="1" dirty="0" smtClean="0">
                <a:solidFill>
                  <a:srgbClr val="C00000"/>
                </a:solidFill>
                <a:latin typeface="Helvetica" charset="0"/>
                <a:ea typeface="Helvetica" charset="0"/>
                <a:cs typeface="Helvetica" charset="0"/>
              </a:rPr>
              <a:t>La situation problème</a:t>
            </a:r>
            <a:r>
              <a:rPr lang="fr-FR" sz="2900" dirty="0" smtClean="0">
                <a:solidFill>
                  <a:srgbClr val="000000"/>
                </a:solidFill>
                <a:latin typeface="Helvetica" charset="0"/>
                <a:ea typeface="Helvetica" charset="0"/>
                <a:cs typeface="Helvetica" charset="0"/>
              </a:rPr>
              <a:t> </a:t>
            </a:r>
            <a:r>
              <a:rPr lang="fr-FR" sz="2900" b="1" dirty="0" smtClean="0">
                <a:solidFill>
                  <a:srgbClr val="C00000"/>
                </a:solidFill>
                <a:latin typeface="Helvetica" charset="0"/>
                <a:ea typeface="Helvetica" charset="0"/>
                <a:cs typeface="Helvetica" charset="0"/>
              </a:rPr>
              <a:t>concourt à la prise en compte de la diversité des élèves par la différenciation des processus d’apprentissage et des productions différentes.</a:t>
            </a:r>
            <a:endParaRPr lang="fr-FR" sz="2900" b="1" dirty="0">
              <a:solidFill>
                <a:srgbClr val="C00000"/>
              </a:solidFill>
              <a:latin typeface="Helvetica" charset="0"/>
              <a:ea typeface="Helvetica" charset="0"/>
              <a:cs typeface="Helvetica" charset="0"/>
            </a:endParaRPr>
          </a:p>
          <a:p>
            <a:endParaRPr lang="fr-FR" dirty="0">
              <a:latin typeface="Helvetica" charset="0"/>
              <a:ea typeface="Helvetica" charset="0"/>
              <a:cs typeface="Helvetica" charset="0"/>
            </a:endParaRPr>
          </a:p>
        </p:txBody>
      </p:sp>
    </p:spTree>
    <p:extLst>
      <p:ext uri="{BB962C8B-B14F-4D97-AF65-F5344CB8AC3E}">
        <p14:creationId xmlns:p14="http://schemas.microsoft.com/office/powerpoint/2010/main" val="142954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07059" y="105752"/>
            <a:ext cx="11372850" cy="1077218"/>
          </a:xfrm>
          <a:prstGeom prst="rect">
            <a:avLst/>
          </a:prstGeom>
          <a:noFill/>
        </p:spPr>
        <p:txBody>
          <a:bodyPr wrap="square" rtlCol="0">
            <a:spAutoFit/>
          </a:bodyPr>
          <a:lstStyle/>
          <a:p>
            <a:pPr marL="514350" indent="-514350">
              <a:buAutoNum type="arabicPeriod" startAt="5"/>
            </a:pPr>
            <a:r>
              <a:rPr lang="fr-FR" sz="3200" dirty="0" smtClean="0">
                <a:latin typeface="Futura Medium" charset="0"/>
                <a:ea typeface="Futura Medium" charset="0"/>
                <a:cs typeface="Futura Medium" charset="0"/>
              </a:rPr>
              <a:t>LA VERBALISATION COMME MOYEN D’APPRENTISSAGE</a:t>
            </a:r>
            <a:endParaRPr lang="fr-FR" sz="2000" b="1" dirty="0" smtClean="0"/>
          </a:p>
        </p:txBody>
      </p:sp>
      <p:cxnSp>
        <p:nvCxnSpPr>
          <p:cNvPr id="4" name="Connecteur droit 3"/>
          <p:cNvCxnSpPr/>
          <p:nvPr/>
        </p:nvCxnSpPr>
        <p:spPr>
          <a:xfrm flipV="1">
            <a:off x="400050" y="1157091"/>
            <a:ext cx="11386868" cy="51759"/>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400050" y="1662545"/>
            <a:ext cx="11379859" cy="3447098"/>
          </a:xfrm>
          <a:prstGeom prst="rect">
            <a:avLst/>
          </a:prstGeom>
          <a:noFill/>
        </p:spPr>
        <p:txBody>
          <a:bodyPr wrap="square" rtlCol="0">
            <a:spAutoFit/>
          </a:bodyPr>
          <a:lstStyle/>
          <a:p>
            <a:pPr algn="just"/>
            <a:r>
              <a:rPr lang="fr-FR" sz="2000"/>
              <a:t>L’ac</a:t>
            </a:r>
            <a:r>
              <a:rPr lang="fr-FR"/>
              <a:t>quisition des compétences relève de tâches complexes pour l’élève nécessitant l’accompagnement du professeur grâce à la verbalisation.</a:t>
            </a:r>
          </a:p>
          <a:p>
            <a:pPr algn="just"/>
            <a:endParaRPr lang="fr-FR"/>
          </a:p>
          <a:p>
            <a:pPr algn="just"/>
            <a:r>
              <a:rPr lang="fr-FR"/>
              <a:t>La verbalisation consiste en </a:t>
            </a:r>
            <a:r>
              <a:rPr lang="fr-FR" b="1">
                <a:solidFill>
                  <a:srgbClr val="C00000"/>
                </a:solidFill>
              </a:rPr>
              <a:t>l’explicitation orale par l’élève de sa pratique et de ses émotions</a:t>
            </a:r>
            <a:r>
              <a:rPr lang="fr-FR"/>
              <a:t>, en portant régulièrement un regard intérieur sur lui-même. Elle permet </a:t>
            </a:r>
            <a:r>
              <a:rPr lang="fr-FR" b="1">
                <a:solidFill>
                  <a:srgbClr val="C00000"/>
                </a:solidFill>
              </a:rPr>
              <a:t>la prise de conscience des opérations mentales invisibles par l’élève et le professeur</a:t>
            </a:r>
            <a:r>
              <a:rPr lang="fr-FR"/>
              <a:t>. </a:t>
            </a:r>
          </a:p>
          <a:p>
            <a:pPr algn="just"/>
            <a:endParaRPr lang="fr-FR"/>
          </a:p>
          <a:p>
            <a:pPr algn="just"/>
            <a:r>
              <a:rPr lang="fr-FR"/>
              <a:t>Grâce à la verbalisation le professeur comprend le cheminement intellectuel et physique de l’élève. Il identifie les difficultés qui empêchent l’élève de résoudre le problème, d’accomplir la tâche complexe et d’acquérir, </a:t>
            </a:r>
            <a:r>
              <a:rPr lang="fr-FR" i="1"/>
              <a:t>in fine</a:t>
            </a:r>
            <a:r>
              <a:rPr lang="fr-FR"/>
              <a:t>, la compétence. </a:t>
            </a:r>
          </a:p>
          <a:p>
            <a:pPr algn="just"/>
            <a:endParaRPr lang="fr-FR"/>
          </a:p>
          <a:p>
            <a:pPr algn="just"/>
            <a:r>
              <a:rPr lang="fr-FR" b="1">
                <a:solidFill>
                  <a:srgbClr val="C00000"/>
                </a:solidFill>
              </a:rPr>
              <a:t>La verbalisation concourt à la prise en compte de la diversité des élèves.</a:t>
            </a:r>
            <a:endParaRPr lang="fr-FR" b="1" dirty="0">
              <a:solidFill>
                <a:srgbClr val="C00000"/>
              </a:solidFill>
            </a:endParaRPr>
          </a:p>
        </p:txBody>
      </p:sp>
    </p:spTree>
    <p:extLst>
      <p:ext uri="{BB962C8B-B14F-4D97-AF65-F5344CB8AC3E}">
        <p14:creationId xmlns:p14="http://schemas.microsoft.com/office/powerpoint/2010/main" val="713452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316" y="225393"/>
            <a:ext cx="11163300" cy="5324535"/>
          </a:xfrm>
          <a:prstGeom prst="rect">
            <a:avLst/>
          </a:prstGeom>
        </p:spPr>
        <p:txBody>
          <a:bodyPr wrap="square">
            <a:spAutoFit/>
          </a:bodyPr>
          <a:lstStyle/>
          <a:p>
            <a:pPr algn="just"/>
            <a:r>
              <a:rPr lang="fr-FR" sz="2000" dirty="0">
                <a:latin typeface="Helvetica" charset="0"/>
                <a:ea typeface="Helvetica" charset="0"/>
                <a:cs typeface="Helvetica" charset="0"/>
              </a:rPr>
              <a:t>Par la verbalisation, l’enseignant accompagne les élèves dans leurs apprentissages, collectivement ou individuellement, autant de fois et dès que nécessaire, au cours de chaque séance. </a:t>
            </a:r>
            <a:endParaRPr lang="fr-FR" sz="2000" dirty="0" smtClean="0">
              <a:latin typeface="Helvetica" charset="0"/>
              <a:ea typeface="Helvetica" charset="0"/>
              <a:cs typeface="Helvetica" charset="0"/>
            </a:endParaRPr>
          </a:p>
          <a:p>
            <a:pPr algn="just"/>
            <a:endParaRPr lang="fr-FR" sz="2000" dirty="0" smtClean="0">
              <a:latin typeface="Helvetica" charset="0"/>
              <a:ea typeface="Helvetica" charset="0"/>
              <a:cs typeface="Helvetica" charset="0"/>
            </a:endParaRPr>
          </a:p>
          <a:p>
            <a:pPr algn="just"/>
            <a:r>
              <a:rPr lang="fr-FR" sz="2000" b="1" i="1" dirty="0" smtClean="0">
                <a:solidFill>
                  <a:srgbClr val="C00000"/>
                </a:solidFill>
                <a:latin typeface="Helvetica" charset="0"/>
                <a:ea typeface="Helvetica" charset="0"/>
                <a:cs typeface="Helvetica" charset="0"/>
              </a:rPr>
              <a:t>« L’enseignement </a:t>
            </a:r>
            <a:r>
              <a:rPr lang="fr-FR" sz="2000" b="1" i="1" dirty="0">
                <a:solidFill>
                  <a:srgbClr val="C00000"/>
                </a:solidFill>
                <a:latin typeface="Helvetica" charset="0"/>
                <a:ea typeface="Helvetica" charset="0"/>
                <a:cs typeface="Helvetica" charset="0"/>
              </a:rPr>
              <a:t>des arts plastiques tient à préserver cette place essentielle de l’oral. Si la pratique artistique est principale (centrale), elle s’accompagne d’une spécificité pédagogique : la verbalisation.  »</a:t>
            </a:r>
          </a:p>
          <a:p>
            <a:pPr algn="just"/>
            <a:endParaRPr lang="fr-FR" sz="2000" dirty="0">
              <a:latin typeface="Helvetica" charset="0"/>
              <a:ea typeface="Helvetica" charset="0"/>
              <a:cs typeface="Helvetica" charset="0"/>
            </a:endParaRPr>
          </a:p>
          <a:p>
            <a:pPr algn="just"/>
            <a:endParaRPr lang="fr-FR" sz="2000" b="1" dirty="0" smtClean="0">
              <a:solidFill>
                <a:srgbClr val="C00000"/>
              </a:solidFill>
              <a:latin typeface="Helvetica" charset="0"/>
              <a:ea typeface="Helvetica" charset="0"/>
              <a:cs typeface="Helvetica" charset="0"/>
            </a:endParaRPr>
          </a:p>
          <a:p>
            <a:pPr algn="just"/>
            <a:endParaRPr lang="fr-FR" sz="2000" b="1" dirty="0" smtClean="0">
              <a:solidFill>
                <a:srgbClr val="C00000"/>
              </a:solidFill>
              <a:latin typeface="Helvetica" charset="0"/>
              <a:ea typeface="Helvetica" charset="0"/>
              <a:cs typeface="Helvetica" charset="0"/>
            </a:endParaRPr>
          </a:p>
          <a:p>
            <a:pPr algn="just"/>
            <a:r>
              <a:rPr lang="fr-FR" sz="2000" b="1" dirty="0" smtClean="0">
                <a:solidFill>
                  <a:srgbClr val="C00000"/>
                </a:solidFill>
                <a:latin typeface="Helvetica" charset="0"/>
                <a:ea typeface="Helvetica" charset="0"/>
                <a:cs typeface="Helvetica" charset="0"/>
              </a:rPr>
              <a:t>La </a:t>
            </a:r>
            <a:r>
              <a:rPr lang="fr-FR" sz="2000" b="1" dirty="0">
                <a:solidFill>
                  <a:srgbClr val="C00000"/>
                </a:solidFill>
                <a:latin typeface="Helvetica" charset="0"/>
                <a:ea typeface="Helvetica" charset="0"/>
                <a:cs typeface="Helvetica" charset="0"/>
              </a:rPr>
              <a:t>verbalisation </a:t>
            </a:r>
            <a:r>
              <a:rPr lang="fr-FR" sz="2000" dirty="0">
                <a:latin typeface="Helvetica" charset="0"/>
                <a:ea typeface="Helvetica" charset="0"/>
                <a:cs typeface="Helvetica" charset="0"/>
              </a:rPr>
              <a:t>régule les apprentissages et relève d’une pratique orale d’</a:t>
            </a:r>
            <a:r>
              <a:rPr lang="fr-FR" sz="2000" b="1" dirty="0">
                <a:solidFill>
                  <a:srgbClr val="C00000"/>
                </a:solidFill>
                <a:latin typeface="Helvetica" charset="0"/>
                <a:ea typeface="Helvetica" charset="0"/>
                <a:cs typeface="Helvetica" charset="0"/>
              </a:rPr>
              <a:t>évaluation formative</a:t>
            </a:r>
            <a:r>
              <a:rPr lang="fr-FR" sz="2000" b="1" dirty="0">
                <a:latin typeface="Helvetica" charset="0"/>
                <a:ea typeface="Helvetica" charset="0"/>
                <a:cs typeface="Helvetica" charset="0"/>
              </a:rPr>
              <a:t>. </a:t>
            </a:r>
            <a:r>
              <a:rPr lang="fr-FR" sz="2000" dirty="0">
                <a:latin typeface="Helvetica" charset="0"/>
                <a:ea typeface="Helvetica" charset="0"/>
                <a:cs typeface="Helvetica" charset="0"/>
              </a:rPr>
              <a:t>Lorsqu’elle est bien menée collectivement, la verbalisation </a:t>
            </a:r>
            <a:r>
              <a:rPr lang="fr-FR" sz="2000" b="1" dirty="0">
                <a:solidFill>
                  <a:srgbClr val="C00000"/>
                </a:solidFill>
                <a:latin typeface="Helvetica" charset="0"/>
                <a:ea typeface="Helvetica" charset="0"/>
                <a:cs typeface="Helvetica" charset="0"/>
              </a:rPr>
              <a:t>développe l’écoute, l’empathie, l’ouverture à l’altérité et la pensée divergente</a:t>
            </a:r>
            <a:r>
              <a:rPr lang="fr-FR" sz="2000" b="1" dirty="0" smtClean="0">
                <a:solidFill>
                  <a:srgbClr val="C00000"/>
                </a:solidFill>
                <a:latin typeface="Helvetica" charset="0"/>
                <a:ea typeface="Helvetica" charset="0"/>
                <a:cs typeface="Helvetica" charset="0"/>
              </a:rPr>
              <a:t>.</a:t>
            </a:r>
          </a:p>
          <a:p>
            <a:pPr algn="just"/>
            <a:endParaRPr lang="fr-FR" sz="2000" b="1" dirty="0">
              <a:solidFill>
                <a:srgbClr val="C00000"/>
              </a:solidFill>
              <a:latin typeface="Helvetica" charset="0"/>
              <a:ea typeface="Helvetica" charset="0"/>
              <a:cs typeface="Helvetica" charset="0"/>
            </a:endParaRPr>
          </a:p>
          <a:p>
            <a:pPr algn="just"/>
            <a:endParaRPr lang="fr-FR" sz="2000" dirty="0">
              <a:latin typeface="Helvetica" charset="0"/>
              <a:ea typeface="Helvetica" charset="0"/>
              <a:cs typeface="Helvetica" charset="0"/>
            </a:endParaRPr>
          </a:p>
          <a:p>
            <a:pPr algn="just"/>
            <a:r>
              <a:rPr lang="fr-FR" sz="2000" dirty="0">
                <a:latin typeface="Helvetica" charset="0"/>
                <a:ea typeface="Helvetica" charset="0"/>
                <a:cs typeface="Helvetica" charset="0"/>
              </a:rPr>
              <a:t> </a:t>
            </a:r>
            <a:r>
              <a:rPr lang="fr-FR" sz="2000" i="1" u="sng" dirty="0">
                <a:latin typeface="Helvetica" charset="0"/>
                <a:ea typeface="Helvetica" charset="0"/>
                <a:cs typeface="Helvetica" charset="0"/>
                <a:hlinkClick r:id="rId2"/>
              </a:rPr>
              <a:t>La verbalisation ou l’art de rendre compatibles l’expression personnelle et les apprentissages, Ressources d’accompagnement cycle 4, </a:t>
            </a:r>
            <a:r>
              <a:rPr lang="fr-FR" sz="2000" u="sng" dirty="0">
                <a:latin typeface="Helvetica" charset="0"/>
                <a:ea typeface="Helvetica" charset="0"/>
                <a:cs typeface="Helvetica" charset="0"/>
                <a:hlinkClick r:id="rId2"/>
              </a:rPr>
              <a:t>eduscol.education.fr, mars 2016</a:t>
            </a:r>
            <a:r>
              <a:rPr lang="fr-FR" sz="2000" dirty="0">
                <a:latin typeface="Helvetica" charset="0"/>
                <a:ea typeface="Helvetica" charset="0"/>
                <a:cs typeface="Helvetica" charset="0"/>
              </a:rPr>
              <a:t>                                                                                                                                                                                                         </a:t>
            </a:r>
            <a:endParaRPr lang="fr-FR" sz="2000" b="1" dirty="0">
              <a:solidFill>
                <a:srgbClr val="000000"/>
              </a:solidFill>
              <a:latin typeface="Helvetica" charset="0"/>
              <a:ea typeface="Helvetica" charset="0"/>
              <a:cs typeface="Helvetica" charset="0"/>
            </a:endParaRPr>
          </a:p>
        </p:txBody>
      </p:sp>
    </p:spTree>
    <p:extLst>
      <p:ext uri="{BB962C8B-B14F-4D97-AF65-F5344CB8AC3E}">
        <p14:creationId xmlns:p14="http://schemas.microsoft.com/office/powerpoint/2010/main" val="15584405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Processus 1"/>
          <p:cNvSpPr/>
          <p:nvPr/>
        </p:nvSpPr>
        <p:spPr>
          <a:xfrm>
            <a:off x="824247" y="2197555"/>
            <a:ext cx="10522040" cy="1017431"/>
          </a:xfrm>
          <a:prstGeom prst="flowChartProcess">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t>PRATIQUE</a:t>
            </a:r>
            <a:endParaRPr lang="fr-FR" sz="2800" dirty="0"/>
          </a:p>
        </p:txBody>
      </p:sp>
      <p:sp>
        <p:nvSpPr>
          <p:cNvPr id="3" name="Organigramme : Alternative 2"/>
          <p:cNvSpPr/>
          <p:nvPr/>
        </p:nvSpPr>
        <p:spPr>
          <a:xfrm>
            <a:off x="933717" y="2355321"/>
            <a:ext cx="1408889" cy="695460"/>
          </a:xfrm>
          <a:prstGeom prst="flowChartAlternateProces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Demande</a:t>
            </a:r>
            <a:endParaRPr lang="fr-FR" dirty="0"/>
          </a:p>
        </p:txBody>
      </p:sp>
      <p:sp>
        <p:nvSpPr>
          <p:cNvPr id="5" name="Organigramme : Alternative 4"/>
          <p:cNvSpPr/>
          <p:nvPr/>
        </p:nvSpPr>
        <p:spPr>
          <a:xfrm>
            <a:off x="167424" y="3384195"/>
            <a:ext cx="1532586" cy="695459"/>
          </a:xfrm>
          <a:prstGeom prst="flowChartAlternateProcess">
            <a:avLst/>
          </a:prstGeom>
          <a:solidFill>
            <a:schemeClr val="accent5">
              <a:lumMod val="75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mtClean="0"/>
              <a:t>Evaluations</a:t>
            </a:r>
            <a:endParaRPr lang="fr-FR" dirty="0"/>
          </a:p>
        </p:txBody>
      </p:sp>
      <p:sp>
        <p:nvSpPr>
          <p:cNvPr id="6" name="Organigramme : Alternative 5"/>
          <p:cNvSpPr/>
          <p:nvPr/>
        </p:nvSpPr>
        <p:spPr>
          <a:xfrm>
            <a:off x="1824545" y="1332887"/>
            <a:ext cx="1728551" cy="695459"/>
          </a:xfrm>
          <a:prstGeom prst="flowChartAlternateProcess">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Verbalisation</a:t>
            </a:r>
            <a:endParaRPr lang="fr-FR" dirty="0"/>
          </a:p>
        </p:txBody>
      </p:sp>
      <p:sp>
        <p:nvSpPr>
          <p:cNvPr id="4" name="ZoneTexte 3"/>
          <p:cNvSpPr txBox="1"/>
          <p:nvPr/>
        </p:nvSpPr>
        <p:spPr>
          <a:xfrm>
            <a:off x="824247" y="4585448"/>
            <a:ext cx="10522040" cy="1154162"/>
          </a:xfrm>
          <a:prstGeom prst="rect">
            <a:avLst/>
          </a:prstGeom>
          <a:noFill/>
        </p:spPr>
        <p:txBody>
          <a:bodyPr wrap="square" rtlCol="0">
            <a:spAutoFit/>
          </a:bodyPr>
          <a:lstStyle/>
          <a:p>
            <a:endParaRPr lang="fr-FR" sz="2300" b="1" dirty="0" smtClean="0"/>
          </a:p>
          <a:p>
            <a:r>
              <a:rPr lang="fr-FR" sz="2300" dirty="0" smtClean="0"/>
              <a:t>Le mot « pratique » est un ensemble plus large que la seule production plastique : elle inclut le </a:t>
            </a:r>
            <a:r>
              <a:rPr lang="fr-FR" sz="2300" i="1" dirty="0" smtClean="0"/>
              <a:t>faire</a:t>
            </a:r>
            <a:r>
              <a:rPr lang="fr-FR" sz="2300" dirty="0" smtClean="0"/>
              <a:t> plasticien (action) et les </a:t>
            </a:r>
            <a:r>
              <a:rPr lang="fr-FR" sz="2300" i="1" dirty="0" smtClean="0"/>
              <a:t>questions</a:t>
            </a:r>
            <a:r>
              <a:rPr lang="fr-FR" sz="2300" dirty="0" smtClean="0"/>
              <a:t> qu’on se pose (réflexion).</a:t>
            </a:r>
            <a:endParaRPr lang="fr-FR" sz="2300" dirty="0"/>
          </a:p>
        </p:txBody>
      </p:sp>
    </p:spTree>
    <p:extLst>
      <p:ext uri="{BB962C8B-B14F-4D97-AF65-F5344CB8AC3E}">
        <p14:creationId xmlns:p14="http://schemas.microsoft.com/office/powerpoint/2010/main" val="105592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0" presetClass="path" presetSubtype="0" accel="50000" decel="50000" fill="hold" grpId="0" nodeType="clickEffect">
                                  <p:stCondLst>
                                    <p:cond delay="0"/>
                                  </p:stCondLst>
                                  <p:childTnLst>
                                    <p:animMotion origin="layout" path="M 2.77556E-17 1.11111E-6 C 0.00768 -0.0706 0.0194 -0.13727 0.04141 -0.13727 C 0.06719 -0.13727 0.07565 -0.0706 0.08398 1.11111E-6 C 0.09557 0.07847 0.10391 0.15717 0.13268 0.15717 C 0.15794 0.15717 0.16641 0.07847 0.17786 1.11111E-6 C 0.18333 -0.0706 0.19479 -0.13727 0.22031 -0.13727 C 0.24271 -0.13727 0.25404 -0.0706 0.26263 1.11111E-6 C 0.27083 0.07847 0.28242 0.15717 0.30807 0.15717 C 0.33333 0.15717 0.35313 1.11111E-6 0.35313 0.00046 C 0.36159 -0.0706 0.37018 -0.13727 0.39557 -0.13727 C 0.42096 -0.13727 0.42943 -0.0706 0.43789 1.11111E-6 C 0.44935 0.07847 0.45781 0.15717 0.4862 0.15717 C 0.51159 0.15717 0.52018 0.07847 0.52852 1.11111E-6 C 0.5401 -0.0706 0.54844 -0.13727 0.57383 -0.13727 C 0.59648 -0.13727 0.60781 -0.0706 0.61628 1.11111E-6 C 0.62474 0.07847 0.63607 0.15717 0.66159 0.15717 C 0.68685 0.15717 0.69557 0.07847 0.70729 1.11111E-6 " pathEditMode="relative" rAng="0" ptsTypes="AAAAAAAAAAAAAAAAA">
                                      <p:cBhvr>
                                        <p:cTn id="14" dur="10000" fill="hold"/>
                                        <p:tgtEl>
                                          <p:spTgt spid="6"/>
                                        </p:tgtEl>
                                        <p:attrNameLst>
                                          <p:attrName>ppt_x</p:attrName>
                                          <p:attrName>ppt_y</p:attrName>
                                        </p:attrNameLst>
                                      </p:cBhvr>
                                      <p:rCtr x="35365" y="995"/>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2.5E-6 -2.96296E-6 L 0.85404 -0.00162 " pathEditMode="relative" rAng="0" ptsTypes="AA">
                                      <p:cBhvr>
                                        <p:cTn id="22" dur="10000" fill="hold"/>
                                        <p:tgtEl>
                                          <p:spTgt spid="5"/>
                                        </p:tgtEl>
                                        <p:attrNameLst>
                                          <p:attrName>ppt_x</p:attrName>
                                          <p:attrName>ppt_y</p:attrName>
                                        </p:attrNameLst>
                                      </p:cBhvr>
                                      <p:rCtr x="42695"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5" grpId="1"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Futura Medium" charset="0"/>
                <a:ea typeface="Futura Medium" charset="0"/>
                <a:cs typeface="Futura Medium" charset="0"/>
              </a:rPr>
              <a:t>6</a:t>
            </a:r>
            <a:r>
              <a:rPr lang="fr-FR" dirty="0" smtClean="0">
                <a:latin typeface="Futura Medium" charset="0"/>
                <a:ea typeface="Futura Medium" charset="0"/>
                <a:cs typeface="Futura Medium" charset="0"/>
              </a:rPr>
              <a:t>. La progression </a:t>
            </a:r>
            <a:r>
              <a:rPr lang="fr-FR" dirty="0" err="1" smtClean="0">
                <a:latin typeface="Futura Medium" charset="0"/>
                <a:ea typeface="Futura Medium" charset="0"/>
                <a:cs typeface="Futura Medium" charset="0"/>
              </a:rPr>
              <a:t>spiralaire</a:t>
            </a:r>
            <a:endParaRPr lang="fr-FR" dirty="0">
              <a:latin typeface="Futura Medium" charset="0"/>
              <a:ea typeface="Futura Medium" charset="0"/>
              <a:cs typeface="Futura Medium" charset="0"/>
            </a:endParaRPr>
          </a:p>
        </p:txBody>
      </p:sp>
      <p:sp>
        <p:nvSpPr>
          <p:cNvPr id="4" name="Espace réservé du contenu 3"/>
          <p:cNvSpPr txBox="1">
            <a:spLocks noGrp="1"/>
          </p:cNvSpPr>
          <p:nvPr>
            <p:ph idx="1"/>
          </p:nvPr>
        </p:nvSpPr>
        <p:spPr>
          <a:xfrm>
            <a:off x="1451580" y="2015734"/>
            <a:ext cx="9603275" cy="3929281"/>
          </a:xfrm>
          <a:prstGeom prst="rect">
            <a:avLst/>
          </a:prstGeom>
          <a:noFill/>
        </p:spPr>
        <p:txBody>
          <a:bodyPr wrap="square" rtlCol="0">
            <a:spAutoFit/>
          </a:bodyPr>
          <a:lstStyle/>
          <a:p>
            <a:pPr marL="0" indent="0" algn="just">
              <a:buNone/>
            </a:pPr>
            <a:r>
              <a:rPr lang="fr-FR" sz="1800" dirty="0">
                <a:latin typeface="Helvetica" charset="0"/>
                <a:ea typeface="Helvetica" charset="0"/>
                <a:cs typeface="Helvetica" charset="0"/>
              </a:rPr>
              <a:t>Jérôme </a:t>
            </a:r>
            <a:r>
              <a:rPr lang="fr-FR" sz="1800" dirty="0" smtClean="0">
                <a:latin typeface="Helvetica" charset="0"/>
                <a:ea typeface="Helvetica" charset="0"/>
                <a:cs typeface="Helvetica" charset="0"/>
              </a:rPr>
              <a:t>Bruner introduit </a:t>
            </a:r>
            <a:r>
              <a:rPr lang="fr-FR" sz="1800" dirty="0">
                <a:latin typeface="Helvetica" charset="0"/>
                <a:ea typeface="Helvetica" charset="0"/>
                <a:cs typeface="Helvetica" charset="0"/>
              </a:rPr>
              <a:t>l’idée </a:t>
            </a:r>
            <a:r>
              <a:rPr lang="fr-FR" sz="1800" dirty="0" smtClean="0">
                <a:latin typeface="Helvetica" charset="0"/>
                <a:ea typeface="Helvetica" charset="0"/>
                <a:cs typeface="Helvetica" charset="0"/>
              </a:rPr>
              <a:t>d’une progression spiralaire :</a:t>
            </a:r>
          </a:p>
          <a:p>
            <a:pPr algn="just"/>
            <a:endParaRPr lang="fr-FR" sz="1800" dirty="0">
              <a:latin typeface="Helvetica" charset="0"/>
              <a:ea typeface="Helvetica" charset="0"/>
              <a:cs typeface="Helvetica" charset="0"/>
            </a:endParaRPr>
          </a:p>
          <a:p>
            <a:pPr marL="0" indent="0" algn="just">
              <a:buNone/>
            </a:pPr>
            <a:r>
              <a:rPr lang="fr-FR" sz="1800" i="1" dirty="0" smtClean="0">
                <a:latin typeface="Helvetica" charset="0"/>
                <a:ea typeface="Helvetica" charset="0"/>
                <a:cs typeface="Helvetica" charset="0"/>
              </a:rPr>
              <a:t>« Les </a:t>
            </a:r>
            <a:r>
              <a:rPr lang="fr-FR" sz="1800" i="1" dirty="0">
                <a:latin typeface="Helvetica" charset="0"/>
                <a:ea typeface="Helvetica" charset="0"/>
                <a:cs typeface="Helvetica" charset="0"/>
              </a:rPr>
              <a:t>curricula devraient être établis de façon </a:t>
            </a:r>
            <a:r>
              <a:rPr lang="fr-FR" sz="1800" i="1" dirty="0" smtClean="0">
                <a:latin typeface="Helvetica" charset="0"/>
                <a:ea typeface="Helvetica" charset="0"/>
                <a:cs typeface="Helvetica" charset="0"/>
              </a:rPr>
              <a:t>spiralaire </a:t>
            </a:r>
            <a:r>
              <a:rPr lang="fr-FR" sz="1800" i="1" dirty="0">
                <a:latin typeface="Helvetica" charset="0"/>
                <a:ea typeface="Helvetica" charset="0"/>
                <a:cs typeface="Helvetica" charset="0"/>
              </a:rPr>
              <a:t>en sorte que les élèves construisent de façon régulière sur ce qu’ils ont déjà appris. La métaphore de la </a:t>
            </a:r>
            <a:r>
              <a:rPr lang="fr-FR" sz="1800" b="1" i="1" dirty="0" smtClean="0">
                <a:latin typeface="Helvetica" charset="0"/>
                <a:ea typeface="Helvetica" charset="0"/>
                <a:cs typeface="Helvetica" charset="0"/>
              </a:rPr>
              <a:t>spirale</a:t>
            </a:r>
            <a:r>
              <a:rPr lang="fr-FR" sz="1800" i="1" dirty="0" smtClean="0">
                <a:latin typeface="Helvetica" charset="0"/>
                <a:ea typeface="Helvetica" charset="0"/>
                <a:cs typeface="Helvetica" charset="0"/>
              </a:rPr>
              <a:t> </a:t>
            </a:r>
            <a:r>
              <a:rPr lang="fr-FR" sz="1800" i="1" dirty="0">
                <a:latin typeface="Helvetica" charset="0"/>
                <a:ea typeface="Helvetica" charset="0"/>
                <a:cs typeface="Helvetica" charset="0"/>
              </a:rPr>
              <a:t>signifie qu’apprendre est un </a:t>
            </a:r>
            <a:r>
              <a:rPr lang="fr-FR" sz="1800" b="1" i="1" dirty="0">
                <a:latin typeface="Helvetica" charset="0"/>
                <a:ea typeface="Helvetica" charset="0"/>
                <a:cs typeface="Helvetica" charset="0"/>
              </a:rPr>
              <a:t>processus continu</a:t>
            </a:r>
            <a:r>
              <a:rPr lang="fr-FR" sz="1800" i="1" dirty="0">
                <a:latin typeface="Helvetica" charset="0"/>
                <a:ea typeface="Helvetica" charset="0"/>
                <a:cs typeface="Helvetica" charset="0"/>
              </a:rPr>
              <a:t> qui suppose une </a:t>
            </a:r>
            <a:r>
              <a:rPr lang="fr-FR" sz="1800" b="1" i="1" dirty="0">
                <a:latin typeface="Helvetica" charset="0"/>
                <a:ea typeface="Helvetica" charset="0"/>
                <a:cs typeface="Helvetica" charset="0"/>
              </a:rPr>
              <a:t>reprise constante</a:t>
            </a:r>
            <a:r>
              <a:rPr lang="fr-FR" sz="1800" i="1" dirty="0">
                <a:latin typeface="Helvetica" charset="0"/>
                <a:ea typeface="Helvetica" charset="0"/>
                <a:cs typeface="Helvetica" charset="0"/>
              </a:rPr>
              <a:t> </a:t>
            </a:r>
            <a:r>
              <a:rPr lang="fr-FR" sz="1800" i="1" dirty="0" smtClean="0">
                <a:latin typeface="Helvetica" charset="0"/>
                <a:ea typeface="Helvetica" charset="0"/>
                <a:cs typeface="Helvetica" charset="0"/>
              </a:rPr>
              <a:t>de </a:t>
            </a:r>
            <a:r>
              <a:rPr lang="fr-FR" sz="1800" i="1" dirty="0">
                <a:latin typeface="Helvetica" charset="0"/>
                <a:ea typeface="Helvetica" charset="0"/>
                <a:cs typeface="Helvetica" charset="0"/>
              </a:rPr>
              <a:t>ce qui est déjà </a:t>
            </a:r>
            <a:r>
              <a:rPr lang="fr-FR" sz="1800" i="1" dirty="0" smtClean="0">
                <a:latin typeface="Helvetica" charset="0"/>
                <a:ea typeface="Helvetica" charset="0"/>
                <a:cs typeface="Helvetica" charset="0"/>
              </a:rPr>
              <a:t>acquis </a:t>
            </a:r>
            <a:r>
              <a:rPr lang="fr-FR" sz="1800" i="1" dirty="0">
                <a:latin typeface="Helvetica" charset="0"/>
                <a:ea typeface="Helvetica" charset="0"/>
                <a:cs typeface="Helvetica" charset="0"/>
              </a:rPr>
              <a:t>et une </a:t>
            </a:r>
            <a:r>
              <a:rPr lang="fr-FR" sz="1800" b="1" i="1" dirty="0">
                <a:latin typeface="Helvetica" charset="0"/>
                <a:ea typeface="Helvetica" charset="0"/>
                <a:cs typeface="Helvetica" charset="0"/>
              </a:rPr>
              <a:t>complexification progressive</a:t>
            </a:r>
            <a:r>
              <a:rPr lang="fr-FR" sz="1800" i="1" dirty="0">
                <a:latin typeface="Helvetica" charset="0"/>
                <a:ea typeface="Helvetica" charset="0"/>
                <a:cs typeface="Helvetica" charset="0"/>
              </a:rPr>
              <a:t>. La progression linéaire est impropre à exprimer que pour apprendre, </a:t>
            </a:r>
            <a:r>
              <a:rPr lang="fr-FR" sz="1800" b="1" i="1" dirty="0" smtClean="0">
                <a:latin typeface="Helvetica" charset="0"/>
                <a:ea typeface="Helvetica" charset="0"/>
                <a:cs typeface="Helvetica" charset="0"/>
              </a:rPr>
              <a:t>les </a:t>
            </a:r>
            <a:r>
              <a:rPr lang="fr-FR" sz="1800" b="1" i="1" dirty="0">
                <a:latin typeface="Helvetica" charset="0"/>
                <a:ea typeface="Helvetica" charset="0"/>
                <a:cs typeface="Helvetica" charset="0"/>
              </a:rPr>
              <a:t>retours sur le déjà vu sont nécessaires pour aller plus loin</a:t>
            </a:r>
            <a:r>
              <a:rPr lang="fr-FR" sz="1800" i="1" dirty="0" smtClean="0">
                <a:latin typeface="Helvetica" charset="0"/>
                <a:ea typeface="Helvetica" charset="0"/>
                <a:cs typeface="Helvetica" charset="0"/>
              </a:rPr>
              <a:t>. »</a:t>
            </a:r>
          </a:p>
          <a:p>
            <a:pPr algn="just"/>
            <a:endParaRPr lang="fr-FR" sz="1800" dirty="0" smtClean="0">
              <a:latin typeface="Helvetica" charset="0"/>
              <a:ea typeface="Helvetica" charset="0"/>
              <a:cs typeface="Helvetica" charset="0"/>
            </a:endParaRPr>
          </a:p>
          <a:p>
            <a:pPr marL="0" indent="0" algn="r">
              <a:buNone/>
            </a:pPr>
            <a:r>
              <a:rPr lang="fr-FR" sz="1800" dirty="0" smtClean="0">
                <a:latin typeface="Helvetica" charset="0"/>
                <a:ea typeface="Helvetica" charset="0"/>
                <a:cs typeface="Helvetica" charset="0"/>
              </a:rPr>
              <a:t>Jérôme Bruner, </a:t>
            </a:r>
            <a:r>
              <a:rPr lang="fr-FR" sz="1800" i="1" dirty="0" smtClean="0">
                <a:latin typeface="Helvetica" charset="0"/>
                <a:ea typeface="Helvetica" charset="0"/>
                <a:cs typeface="Helvetica" charset="0"/>
              </a:rPr>
              <a:t>The Process</a:t>
            </a:r>
            <a:r>
              <a:rPr lang="fr-FR" sz="1800" i="1" dirty="0">
                <a:latin typeface="Helvetica" charset="0"/>
                <a:ea typeface="Helvetica" charset="0"/>
                <a:cs typeface="Helvetica" charset="0"/>
              </a:rPr>
              <a:t> </a:t>
            </a:r>
            <a:r>
              <a:rPr lang="fr-FR" sz="1800" i="1" dirty="0" smtClean="0">
                <a:latin typeface="Helvetica" charset="0"/>
                <a:ea typeface="Helvetica" charset="0"/>
                <a:cs typeface="Helvetica" charset="0"/>
              </a:rPr>
              <a:t>of Education</a:t>
            </a:r>
            <a:r>
              <a:rPr lang="fr-FR" sz="1800" dirty="0" smtClean="0">
                <a:latin typeface="Helvetica" charset="0"/>
                <a:ea typeface="Helvetica" charset="0"/>
                <a:cs typeface="Helvetica" charset="0"/>
              </a:rPr>
              <a:t>, Cambridge, </a:t>
            </a:r>
            <a:r>
              <a:rPr lang="fr-FR" sz="1800" dirty="0" err="1" smtClean="0">
                <a:latin typeface="Helvetica" charset="0"/>
                <a:ea typeface="Helvetica" charset="0"/>
                <a:cs typeface="Helvetica" charset="0"/>
              </a:rPr>
              <a:t>Harward</a:t>
            </a:r>
            <a:r>
              <a:rPr lang="fr-FR" sz="1800" dirty="0" smtClean="0">
                <a:latin typeface="Helvetica" charset="0"/>
                <a:ea typeface="Helvetica" charset="0"/>
                <a:cs typeface="Helvetica" charset="0"/>
              </a:rPr>
              <a:t> </a:t>
            </a:r>
            <a:r>
              <a:rPr lang="fr-FR" sz="1800" dirty="0" err="1" smtClean="0">
                <a:latin typeface="Helvetica" charset="0"/>
                <a:ea typeface="Helvetica" charset="0"/>
                <a:cs typeface="Helvetica" charset="0"/>
              </a:rPr>
              <a:t>University</a:t>
            </a:r>
            <a:r>
              <a:rPr lang="fr-FR" sz="1800" dirty="0" smtClean="0">
                <a:latin typeface="Helvetica" charset="0"/>
                <a:ea typeface="Helvetica" charset="0"/>
                <a:cs typeface="Helvetica" charset="0"/>
              </a:rPr>
              <a:t>, Press, 1960.</a:t>
            </a:r>
            <a:endParaRPr lang="fr-FR" sz="1800" dirty="0">
              <a:latin typeface="Helvetica" charset="0"/>
              <a:ea typeface="Helvetica" charset="0"/>
              <a:cs typeface="Helvetica" charset="0"/>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9770576" y="90225"/>
            <a:ext cx="2267415" cy="1677266"/>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15840380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9561" y="337870"/>
            <a:ext cx="11438627" cy="769441"/>
          </a:xfrm>
          <a:prstGeom prst="rect">
            <a:avLst/>
          </a:prstGeom>
          <a:noFill/>
        </p:spPr>
        <p:txBody>
          <a:bodyPr wrap="square" rtlCol="0">
            <a:spAutoFit/>
          </a:bodyPr>
          <a:lstStyle/>
          <a:p>
            <a:r>
              <a:rPr lang="fr-FR" sz="3200" dirty="0" smtClean="0">
                <a:latin typeface="Futura Medium" charset="0"/>
                <a:ea typeface="Futura Medium" charset="0"/>
                <a:cs typeface="Futura Medium" charset="0"/>
              </a:rPr>
              <a:t>7.    L’ÉVALUATION FORMATIVE</a:t>
            </a:r>
            <a:endParaRPr lang="fr-FR" sz="1200" b="1" dirty="0">
              <a:solidFill>
                <a:srgbClr val="000000"/>
              </a:solidFill>
            </a:endParaRPr>
          </a:p>
          <a:p>
            <a:pPr algn="just"/>
            <a:endParaRPr lang="fr-FR" sz="1200" i="1" dirty="0" smtClean="0"/>
          </a:p>
        </p:txBody>
      </p:sp>
      <p:cxnSp>
        <p:nvCxnSpPr>
          <p:cNvPr id="4" name="Connecteur droit 3"/>
          <p:cNvCxnSpPr/>
          <p:nvPr/>
        </p:nvCxnSpPr>
        <p:spPr>
          <a:xfrm flipV="1">
            <a:off x="379562" y="1052423"/>
            <a:ext cx="11438627" cy="51758"/>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379562" y="1272576"/>
            <a:ext cx="11438626" cy="4616648"/>
          </a:xfrm>
          <a:prstGeom prst="rect">
            <a:avLst/>
          </a:prstGeom>
          <a:noFill/>
        </p:spPr>
        <p:txBody>
          <a:bodyPr wrap="square" rtlCol="0">
            <a:spAutoFit/>
          </a:bodyPr>
          <a:lstStyle/>
          <a:p>
            <a:pPr algn="just"/>
            <a:r>
              <a:rPr lang="fr-FR" sz="1400"/>
              <a:t>La dynamique de l’évaluation articule des dimensions diagnostiques, formatives, sommatives et certificatives. </a:t>
            </a:r>
            <a:r>
              <a:rPr lang="fr-FR" sz="1400" i="1"/>
              <a:t>« Cette articulation ne signifie pas pour autant que ces trois dimensions sont d’un égal volume. Ainsi en arts plastiques la dynamique de </a:t>
            </a:r>
            <a:r>
              <a:rPr lang="fr-FR" sz="1400" b="1" i="1"/>
              <a:t>l’évaluation formative est prépondérante</a:t>
            </a:r>
            <a:r>
              <a:rPr lang="fr-FR" sz="1400" i="1"/>
              <a:t>. Elle s’exerce </a:t>
            </a:r>
            <a:r>
              <a:rPr lang="fr-FR" sz="1400" b="1" i="1"/>
              <a:t>sur l’ensemble d’une séquence </a:t>
            </a:r>
            <a:r>
              <a:rPr lang="fr-FR" sz="1400" i="1"/>
              <a:t>et elle est une </a:t>
            </a:r>
            <a:r>
              <a:rPr lang="fr-FR" sz="1400" b="1" i="1"/>
              <a:t>préoccupation globale à l’échelle du cycle</a:t>
            </a:r>
            <a:r>
              <a:rPr lang="fr-FR" sz="1400" i="1"/>
              <a:t>. » </a:t>
            </a:r>
          </a:p>
          <a:p>
            <a:pPr algn="just"/>
            <a:endParaRPr lang="fr-FR" sz="1400" i="1"/>
          </a:p>
          <a:p>
            <a:r>
              <a:rPr lang="fr-FR" sz="1400" i="1"/>
              <a:t>«  L’évaluation formative est un </a:t>
            </a:r>
            <a:r>
              <a:rPr lang="fr-FR" sz="1400" b="1" i="1"/>
              <a:t>processus d’évaluation continue </a:t>
            </a:r>
            <a:r>
              <a:rPr lang="fr-FR" sz="1400" i="1"/>
              <a:t>ayant pour objet d’assurer la progression de chaque individu dans une démarche d’apprentissage, avec </a:t>
            </a:r>
            <a:r>
              <a:rPr lang="fr-FR" sz="1400" b="1" i="1"/>
              <a:t>l’intention de modifier la situation d’apprentissage ou le rythme de cette progression, pour apporter [s’il y a lieu], des améliorations ou des correctifs appropriés.</a:t>
            </a:r>
            <a:r>
              <a:rPr lang="fr-FR" sz="1400" i="1"/>
              <a:t> »    </a:t>
            </a:r>
          </a:p>
          <a:p>
            <a:pPr algn="r"/>
            <a:r>
              <a:rPr lang="fr-FR" sz="1400" i="1"/>
              <a:t>                                                                                                                                                                                                         </a:t>
            </a:r>
            <a:r>
              <a:rPr lang="fr-FR" sz="1400"/>
              <a:t>Gérard Scallon, </a:t>
            </a:r>
            <a:r>
              <a:rPr lang="fr-FR" sz="1400" i="1"/>
              <a:t>L’évaluation formative des apprentissages, </a:t>
            </a:r>
            <a:r>
              <a:rPr lang="fr-FR" sz="1400"/>
              <a:t>Tome 1 : La réflexion, Québec, P.U.L., 1998, p.155</a:t>
            </a:r>
          </a:p>
          <a:p>
            <a:endParaRPr lang="fr-FR" sz="1400"/>
          </a:p>
          <a:p>
            <a:pPr algn="just"/>
            <a:r>
              <a:rPr lang="fr-FR" sz="1400" b="1"/>
              <a:t>Développer la métacognition par l’auto-évaluation</a:t>
            </a:r>
          </a:p>
          <a:p>
            <a:pPr lvl="1" algn="just"/>
            <a:r>
              <a:rPr lang="fr-FR" sz="1400" i="1"/>
              <a:t>« Être capable de juger du résultat, c’est déjà comprendre ce qui était en jeu, c’est aussi avoir prise sur la démarche qui a conduit à ce résultat. Développer la faculté “métacognitive” est aujourd’hui désigné comme un objectif majeur de toute formation, donc de l’évaluation. » </a:t>
            </a:r>
          </a:p>
          <a:p>
            <a:pPr lvl="1" algn="just"/>
            <a:endParaRPr lang="fr-FR" sz="1400" i="1"/>
          </a:p>
          <a:p>
            <a:pPr lvl="1" algn="r"/>
            <a:r>
              <a:rPr lang="fr-FR" sz="1400"/>
              <a:t>Bernard-André Gaillot,  </a:t>
            </a:r>
            <a:r>
              <a:rPr lang="fr-FR" sz="1400" i="1"/>
              <a:t>Arts plastiques, Éléments d’une didactique-critique</a:t>
            </a:r>
            <a:r>
              <a:rPr lang="fr-FR" sz="1400"/>
              <a:t>, puf – l’éducateur</a:t>
            </a:r>
          </a:p>
          <a:p>
            <a:pPr lvl="1" algn="r"/>
            <a:endParaRPr lang="fr-FR" sz="1400"/>
          </a:p>
          <a:p>
            <a:r>
              <a:rPr lang="fr-FR" sz="1400" b="1">
                <a:hlinkClick r:id="rId2"/>
              </a:rPr>
              <a:t>http://cache.media.eduscol.education.fr/file/Arts_plastiques/65/0/25_RA16_C4_APLA_approche_par_competences-partie6-construire-outils_DM_625650.pdf</a:t>
            </a:r>
            <a:endParaRPr lang="fr-FR" sz="1400" b="1"/>
          </a:p>
          <a:p>
            <a:r>
              <a:rPr lang="fr-FR" sz="1400" b="1">
                <a:hlinkClick r:id="rId3"/>
              </a:rPr>
              <a:t>http://cache.media.eduscol.education.fr/file/Arts_plastiques/86/5/RA16_C4_AP_eval_fiche_2_708865.pdf</a:t>
            </a:r>
            <a:endParaRPr lang="fr-FR" sz="1400" b="1" dirty="0"/>
          </a:p>
        </p:txBody>
      </p:sp>
    </p:spTree>
    <p:extLst>
      <p:ext uri="{BB962C8B-B14F-4D97-AF65-F5344CB8AC3E}">
        <p14:creationId xmlns:p14="http://schemas.microsoft.com/office/powerpoint/2010/main" val="2000454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79561" y="337870"/>
            <a:ext cx="11438627" cy="446276"/>
          </a:xfrm>
          <a:prstGeom prst="rect">
            <a:avLst/>
          </a:prstGeom>
          <a:noFill/>
        </p:spPr>
        <p:txBody>
          <a:bodyPr wrap="square" rtlCol="0">
            <a:spAutoFit/>
          </a:bodyPr>
          <a:lstStyle/>
          <a:p>
            <a:r>
              <a:rPr lang="fr-FR" sz="2300" dirty="0">
                <a:latin typeface="Futura Medium" charset="0"/>
                <a:ea typeface="Futura Medium" charset="0"/>
                <a:cs typeface="Futura Medium" charset="0"/>
              </a:rPr>
              <a:t>8</a:t>
            </a:r>
            <a:r>
              <a:rPr lang="fr-FR" sz="2300" dirty="0" smtClean="0">
                <a:latin typeface="Futura Medium" charset="0"/>
                <a:ea typeface="Futura Medium" charset="0"/>
                <a:cs typeface="Futura Medium" charset="0"/>
              </a:rPr>
              <a:t>.    ÉVALUATIONS DIAGNOSTIQUE, FORMATIVE, SOMMATIVE, CERTIFICATIVE ?</a:t>
            </a:r>
            <a:endParaRPr lang="fr-FR" sz="2300" dirty="0">
              <a:solidFill>
                <a:srgbClr val="000000"/>
              </a:solidFill>
            </a:endParaRPr>
          </a:p>
        </p:txBody>
      </p:sp>
      <p:cxnSp>
        <p:nvCxnSpPr>
          <p:cNvPr id="4" name="Connecteur droit 3"/>
          <p:cNvCxnSpPr/>
          <p:nvPr/>
        </p:nvCxnSpPr>
        <p:spPr>
          <a:xfrm flipV="1">
            <a:off x="379562" y="791169"/>
            <a:ext cx="11438627" cy="51758"/>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p:cNvSpPr txBox="1"/>
          <p:nvPr/>
        </p:nvSpPr>
        <p:spPr>
          <a:xfrm>
            <a:off x="379563" y="859299"/>
            <a:ext cx="11438626" cy="5293757"/>
          </a:xfrm>
          <a:prstGeom prst="rect">
            <a:avLst/>
          </a:prstGeom>
          <a:noFill/>
        </p:spPr>
        <p:txBody>
          <a:bodyPr wrap="square" rtlCol="0">
            <a:spAutoFit/>
          </a:bodyPr>
          <a:lstStyle/>
          <a:p>
            <a:pPr algn="just"/>
            <a:r>
              <a:rPr lang="fr-FR" sz="1300" b="1" dirty="0" smtClean="0"/>
              <a:t>L’évaluation diagnostique : </a:t>
            </a:r>
            <a:r>
              <a:rPr lang="fr-FR" sz="1300" dirty="0" smtClean="0"/>
              <a:t>elle établit une information comme première étape de la mise en place d’une action d’enseignement, un diagnostic, afin de prévoir si les élèves peuvent ou non apprendre, si la situation est adaptée à eux. Elle permet d’analyser leurs besoins ou d’optimiser leurs apports en s’appuyant sur leurs points forts ou leurs points faibles. Elle contribue à la construction d’une stratégie pédagogique. </a:t>
            </a:r>
          </a:p>
          <a:p>
            <a:pPr algn="just"/>
            <a:endParaRPr lang="fr-FR" sz="1300" i="1" dirty="0"/>
          </a:p>
          <a:p>
            <a:pPr algn="just"/>
            <a:r>
              <a:rPr lang="fr-FR" sz="1300" b="1" dirty="0" smtClean="0"/>
              <a:t>L’évaluation formative : </a:t>
            </a:r>
            <a:r>
              <a:rPr lang="fr-FR" sz="1300" dirty="0" smtClean="0"/>
              <a:t>elle a pour but de fournir à l’enseignant comme à l’élève une information en cours de travail qui l’aide à mieux comprendre et à adapter une démarche. </a:t>
            </a:r>
            <a:r>
              <a:rPr lang="fr-FR" sz="1300" b="1" i="1" dirty="0" smtClean="0"/>
              <a:t>«  L’évaluation formative est une forme d’évaluation de régulation. »</a:t>
            </a:r>
            <a:r>
              <a:rPr lang="fr-FR" sz="1300" b="1" dirty="0" smtClean="0"/>
              <a:t> </a:t>
            </a:r>
            <a:r>
              <a:rPr lang="fr-FR" sz="1300" b="1" dirty="0" err="1" smtClean="0"/>
              <a:t>Ketele</a:t>
            </a:r>
            <a:r>
              <a:rPr lang="fr-FR" sz="1300" b="1" dirty="0" smtClean="0"/>
              <a:t> (1993). </a:t>
            </a:r>
            <a:endParaRPr lang="fr-FR" sz="1300" b="1" dirty="0"/>
          </a:p>
          <a:p>
            <a:pPr marL="742950" lvl="1" indent="-285750" algn="just">
              <a:buFontTx/>
              <a:buChar char="-"/>
            </a:pPr>
            <a:r>
              <a:rPr lang="fr-FR" sz="1300" b="1" dirty="0" smtClean="0"/>
              <a:t>La </a:t>
            </a:r>
            <a:r>
              <a:rPr lang="fr-FR" sz="1300" b="1" dirty="0" err="1" smtClean="0"/>
              <a:t>co</a:t>
            </a:r>
            <a:r>
              <a:rPr lang="fr-FR" sz="1300" b="1" dirty="0" smtClean="0"/>
              <a:t>-évaluation : </a:t>
            </a:r>
            <a:r>
              <a:rPr lang="fr-FR" sz="1300" dirty="0" smtClean="0"/>
              <a:t>elle associe l’élève et le professeur, par exemple, dans des situations ou au moyen d’outils appelant un élève ou plusieurs entre eux à se positionner au regard des compétences travaillées, de savoirs exercés à certaines étapes de l’apprentissage. Ces positionnements sont régulés puis validés par l’enseignant.</a:t>
            </a:r>
          </a:p>
          <a:p>
            <a:pPr marL="742950" lvl="1" indent="-285750" algn="just">
              <a:buFontTx/>
              <a:buChar char="-"/>
            </a:pPr>
            <a:r>
              <a:rPr lang="fr-FR" sz="1300" b="1" dirty="0" smtClean="0"/>
              <a:t>L’auto-évaluation : </a:t>
            </a:r>
            <a:r>
              <a:rPr lang="fr-FR" sz="1300" dirty="0" smtClean="0"/>
              <a:t>elle est </a:t>
            </a:r>
            <a:r>
              <a:rPr lang="fr-FR" sz="1300" dirty="0"/>
              <a:t>le processus par lequel l’élève recueille des données et réfléchit à son propre apprentissage... </a:t>
            </a:r>
            <a:r>
              <a:rPr lang="fr-FR" sz="1300" dirty="0" smtClean="0"/>
              <a:t>C’est </a:t>
            </a:r>
            <a:r>
              <a:rPr lang="fr-FR" sz="1300" dirty="0"/>
              <a:t>l’évaluation, par l’élève, de ses propres progrès en matière de connaissances, de compétences, de processus ou de comportement. </a:t>
            </a:r>
            <a:r>
              <a:rPr lang="fr-FR" sz="1300" dirty="0" smtClean="0"/>
              <a:t>L’auto-évaluation </a:t>
            </a:r>
            <a:r>
              <a:rPr lang="fr-FR" sz="1300" dirty="0"/>
              <a:t>donne à l’élève une conscience et une compréhension accrues de lui-même ou d’elle-même en tant qu’apprenant ou </a:t>
            </a:r>
            <a:r>
              <a:rPr lang="fr-FR" sz="1300" dirty="0" smtClean="0"/>
              <a:t>apprenante.</a:t>
            </a:r>
          </a:p>
          <a:p>
            <a:pPr marL="742950" lvl="1" indent="-285750" algn="just">
              <a:buFontTx/>
              <a:buChar char="-"/>
            </a:pPr>
            <a:r>
              <a:rPr lang="fr-FR" sz="1300" b="1" dirty="0" smtClean="0"/>
              <a:t>La verbalisation : </a:t>
            </a:r>
            <a:r>
              <a:rPr lang="fr-FR" sz="1300" dirty="0" smtClean="0"/>
              <a:t>elle est une des modalités privilégiées de l’évaluation formative en arts plastiques. Elle permet la métacognition des élèves. Elle est une phase clef de la séance et de la séquence d’arts plastiques. Elle est particulièrement liée aux principes de confiance entre élèves et professeur, de possibilité d’une prise de conscience sur ce que l’on apprend, de regards croisés et de recul critique, où la parole est centrale pour expliciter notamment l’agir, où il s’agit de faire des constats, pour réinvestir, progresser dans les composantes pratiques, culturelles et théoriques des apprentissages. La verbalisation est fortement contradictoire avec la notation. Elle peut s’effectuer à tous moments d’une séance ou d’une séquence en fonction des besoins des élèves.</a:t>
            </a:r>
          </a:p>
          <a:p>
            <a:pPr marL="742950" lvl="1" indent="-285750" algn="just">
              <a:buFontTx/>
              <a:buChar char="-"/>
            </a:pPr>
            <a:endParaRPr lang="fr-FR" sz="1300" dirty="0"/>
          </a:p>
          <a:p>
            <a:pPr algn="just"/>
            <a:r>
              <a:rPr lang="fr-FR" sz="1300" b="1" dirty="0" smtClean="0"/>
              <a:t>L’évaluation sommative : </a:t>
            </a:r>
            <a:r>
              <a:rPr lang="fr-FR" sz="1300" dirty="0" smtClean="0"/>
              <a:t>elle s’effectue en </a:t>
            </a:r>
            <a:r>
              <a:rPr lang="fr-FR" sz="1300" dirty="0"/>
              <a:t>fin de processus de formation et en cohérence avec l’évaluation formative. Elle permet la mesure des </a:t>
            </a:r>
            <a:r>
              <a:rPr lang="fr-FR" sz="1300" dirty="0" smtClean="0"/>
              <a:t>acquis sous forme de bilan, ou de notation. </a:t>
            </a:r>
          </a:p>
          <a:p>
            <a:pPr algn="just"/>
            <a:endParaRPr lang="fr-FR" sz="1300" dirty="0"/>
          </a:p>
          <a:p>
            <a:pPr algn="just"/>
            <a:r>
              <a:rPr lang="fr-FR" sz="1300" b="1" dirty="0" smtClean="0"/>
              <a:t>L’évaluation certificative : </a:t>
            </a:r>
            <a:r>
              <a:rPr lang="fr-FR" sz="1300" dirty="0" smtClean="0"/>
              <a:t>elle a pour objet la décision de validation terminale au regard d’objectifs donnés comme fin d’un processus, par exemple l’attribution du DNB ou du baccalauréat. </a:t>
            </a:r>
            <a:endParaRPr lang="fr-FR" sz="1300" b="1" dirty="0"/>
          </a:p>
        </p:txBody>
      </p:sp>
    </p:spTree>
    <p:extLst>
      <p:ext uri="{BB962C8B-B14F-4D97-AF65-F5344CB8AC3E}">
        <p14:creationId xmlns:p14="http://schemas.microsoft.com/office/powerpoint/2010/main" val="173940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3092" y="217170"/>
            <a:ext cx="11182350" cy="892552"/>
          </a:xfrm>
          <a:prstGeom prst="rect">
            <a:avLst/>
          </a:prstGeom>
          <a:noFill/>
        </p:spPr>
        <p:txBody>
          <a:bodyPr wrap="square" rtlCol="0">
            <a:spAutoFit/>
          </a:bodyPr>
          <a:lstStyle/>
          <a:p>
            <a:r>
              <a:rPr lang="fr-FR" sz="3200" dirty="0">
                <a:latin typeface="Futura Medium" charset="0"/>
                <a:ea typeface="Futura Medium" charset="0"/>
                <a:cs typeface="Futura Medium" charset="0"/>
              </a:rPr>
              <a:t>9</a:t>
            </a:r>
            <a:r>
              <a:rPr lang="fr-FR" sz="3200" dirty="0" smtClean="0">
                <a:latin typeface="Futura Medium" charset="0"/>
                <a:ea typeface="Futura Medium" charset="0"/>
                <a:cs typeface="Futura Medium" charset="0"/>
              </a:rPr>
              <a:t>.    QU’EVALUE-T-ON EN ARTS PLASTIQUES ?</a:t>
            </a:r>
          </a:p>
          <a:p>
            <a:endParaRPr lang="fr-FR" sz="2000" dirty="0" smtClean="0"/>
          </a:p>
        </p:txBody>
      </p:sp>
      <p:cxnSp>
        <p:nvCxnSpPr>
          <p:cNvPr id="4" name="Connecteur droit 3"/>
          <p:cNvCxnSpPr/>
          <p:nvPr/>
        </p:nvCxnSpPr>
        <p:spPr>
          <a:xfrm flipV="1">
            <a:off x="621102" y="983411"/>
            <a:ext cx="11214340" cy="34506"/>
          </a:xfrm>
          <a:prstGeom prst="line">
            <a:avLst/>
          </a:prstGeom>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6885" y="1201784"/>
            <a:ext cx="7482774" cy="5440206"/>
          </a:xfrm>
          <a:prstGeom prst="rect">
            <a:avLst/>
          </a:prstGeom>
        </p:spPr>
      </p:pic>
    </p:spTree>
    <p:extLst>
      <p:ext uri="{BB962C8B-B14F-4D97-AF65-F5344CB8AC3E}">
        <p14:creationId xmlns:p14="http://schemas.microsoft.com/office/powerpoint/2010/main" val="18991765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53092" y="217170"/>
            <a:ext cx="11182350" cy="5878532"/>
          </a:xfrm>
          <a:prstGeom prst="rect">
            <a:avLst/>
          </a:prstGeom>
          <a:noFill/>
        </p:spPr>
        <p:txBody>
          <a:bodyPr wrap="square" rtlCol="0">
            <a:spAutoFit/>
          </a:bodyPr>
          <a:lstStyle/>
          <a:p>
            <a:r>
              <a:rPr lang="fr-FR" sz="3200" dirty="0" smtClean="0">
                <a:latin typeface="Futura Medium" charset="0"/>
                <a:ea typeface="Futura Medium" charset="0"/>
                <a:cs typeface="Futura Medium" charset="0"/>
              </a:rPr>
              <a:t>10.    LA PENSÉE DIVERGENTE</a:t>
            </a:r>
          </a:p>
          <a:p>
            <a:endParaRPr lang="fr-FR" sz="2000" dirty="0" smtClean="0"/>
          </a:p>
          <a:p>
            <a:endParaRPr lang="fr-FR" sz="2400" i="1" dirty="0" smtClean="0">
              <a:latin typeface="Helvetica" charset="0"/>
              <a:ea typeface="Helvetica" charset="0"/>
              <a:cs typeface="Helvetica" charset="0"/>
            </a:endParaRPr>
          </a:p>
          <a:p>
            <a:r>
              <a:rPr lang="fr-FR" sz="2400" dirty="0" smtClean="0">
                <a:latin typeface="Helvetica" charset="0"/>
                <a:ea typeface="Helvetica" charset="0"/>
                <a:cs typeface="Helvetica" charset="0"/>
              </a:rPr>
              <a:t>La </a:t>
            </a:r>
            <a:r>
              <a:rPr lang="fr-FR" sz="2400" dirty="0">
                <a:latin typeface="Helvetica" charset="0"/>
                <a:ea typeface="Helvetica" charset="0"/>
                <a:cs typeface="Helvetica" charset="0"/>
              </a:rPr>
              <a:t>pratique artistique développe la démarche de projet, l’initiative et l’autonomie des élèves. Elle concourt à </a:t>
            </a:r>
            <a:r>
              <a:rPr lang="fr-FR" sz="2400" b="1" dirty="0">
                <a:latin typeface="Helvetica" charset="0"/>
                <a:ea typeface="Helvetica" charset="0"/>
                <a:cs typeface="Helvetica" charset="0"/>
              </a:rPr>
              <a:t>l’émergence de la pensée divergente</a:t>
            </a:r>
            <a:r>
              <a:rPr lang="fr-FR" sz="2400" dirty="0">
                <a:latin typeface="Helvetica" charset="0"/>
                <a:ea typeface="Helvetica" charset="0"/>
                <a:cs typeface="Helvetica" charset="0"/>
              </a:rPr>
              <a:t>, </a:t>
            </a:r>
            <a:r>
              <a:rPr lang="fr-FR" sz="2400" i="1" dirty="0">
                <a:latin typeface="Helvetica" charset="0"/>
                <a:ea typeface="Helvetica" charset="0"/>
                <a:cs typeface="Helvetica" charset="0"/>
              </a:rPr>
              <a:t>" […] condition de la </a:t>
            </a:r>
            <a:r>
              <a:rPr lang="fr-FR" sz="2400" b="1" i="1" dirty="0">
                <a:latin typeface="Helvetica" charset="0"/>
                <a:ea typeface="Helvetica" charset="0"/>
                <a:cs typeface="Helvetica" charset="0"/>
              </a:rPr>
              <a:t>créativité</a:t>
            </a:r>
            <a:r>
              <a:rPr lang="fr-FR" sz="2400" i="1" dirty="0">
                <a:latin typeface="Helvetica" charset="0"/>
                <a:ea typeface="Helvetica" charset="0"/>
                <a:cs typeface="Helvetica" charset="0"/>
              </a:rPr>
              <a:t>, de la </a:t>
            </a:r>
            <a:r>
              <a:rPr lang="fr-FR" sz="2400" b="1" i="1" dirty="0">
                <a:latin typeface="Helvetica" charset="0"/>
                <a:ea typeface="Helvetica" charset="0"/>
                <a:cs typeface="Helvetica" charset="0"/>
              </a:rPr>
              <a:t>liberté de pensée et d’agir</a:t>
            </a:r>
            <a:r>
              <a:rPr lang="fr-FR" sz="2400" i="1" dirty="0">
                <a:latin typeface="Helvetica" charset="0"/>
                <a:ea typeface="Helvetica" charset="0"/>
                <a:cs typeface="Helvetica" charset="0"/>
              </a:rPr>
              <a:t>, de l’exercice du </a:t>
            </a:r>
            <a:r>
              <a:rPr lang="fr-FR" sz="2400" b="1" i="1" dirty="0">
                <a:latin typeface="Helvetica" charset="0"/>
                <a:ea typeface="Helvetica" charset="0"/>
                <a:cs typeface="Helvetica" charset="0"/>
              </a:rPr>
              <a:t>jugement critique </a:t>
            </a:r>
            <a:r>
              <a:rPr lang="fr-FR" sz="2400" i="1" dirty="0">
                <a:latin typeface="Helvetica" charset="0"/>
                <a:ea typeface="Helvetica" charset="0"/>
                <a:cs typeface="Helvetica" charset="0"/>
              </a:rPr>
              <a:t>et de </a:t>
            </a:r>
            <a:r>
              <a:rPr lang="fr-FR" sz="2400" b="1" i="1" dirty="0">
                <a:latin typeface="Helvetica" charset="0"/>
                <a:ea typeface="Helvetica" charset="0"/>
                <a:cs typeface="Helvetica" charset="0"/>
              </a:rPr>
              <a:t>l’ouverture d’esprit</a:t>
            </a:r>
            <a:r>
              <a:rPr lang="fr-FR" sz="2400" i="1" dirty="0">
                <a:latin typeface="Helvetica" charset="0"/>
                <a:ea typeface="Helvetica" charset="0"/>
                <a:cs typeface="Helvetica" charset="0"/>
              </a:rPr>
              <a:t>. Plus intuitive, induisant la capacité à chercher, à s’étonner, elle intègre l’errance, la possibilité de prendre des chemins de traverse ou de commettre des erreurs [...] ." </a:t>
            </a:r>
            <a:endParaRPr lang="fr-FR" sz="2400" i="1" dirty="0" smtClean="0">
              <a:latin typeface="Helvetica" charset="0"/>
              <a:ea typeface="Helvetica" charset="0"/>
              <a:cs typeface="Helvetica" charset="0"/>
            </a:endParaRPr>
          </a:p>
          <a:p>
            <a:r>
              <a:rPr lang="fr-FR" sz="2400" dirty="0">
                <a:latin typeface="Helvetica" charset="0"/>
                <a:ea typeface="Helvetica" charset="0"/>
                <a:cs typeface="Helvetica" charset="0"/>
              </a:rPr>
              <a:t>	</a:t>
            </a:r>
            <a:endParaRPr lang="fr-FR" sz="2400" dirty="0" smtClean="0">
              <a:latin typeface="Helvetica" charset="0"/>
              <a:ea typeface="Helvetica" charset="0"/>
              <a:cs typeface="Helvetica" charset="0"/>
            </a:endParaRPr>
          </a:p>
          <a:p>
            <a:r>
              <a:rPr lang="fr-FR" sz="2400" dirty="0" smtClean="0">
                <a:latin typeface="Helvetica" charset="0"/>
                <a:ea typeface="Helvetica" charset="0"/>
                <a:cs typeface="Helvetica" charset="0"/>
              </a:rPr>
              <a:t>Face au problème artistique, le professeur d’arts plastiques n’attend pas des élèves une réponse unique. Au contraire, il les amène dans une démarche exploratoire à créer des productions personnelles et différentes </a:t>
            </a:r>
            <a:r>
              <a:rPr lang="fr-FR" sz="2400" b="1" dirty="0" smtClean="0">
                <a:latin typeface="Helvetica" charset="0"/>
                <a:ea typeface="Helvetica" charset="0"/>
                <a:cs typeface="Helvetica" charset="0"/>
              </a:rPr>
              <a:t>concourant à la prise en compte et à la valorisation de leur diversité</a:t>
            </a:r>
            <a:r>
              <a:rPr lang="fr-FR" sz="2400" dirty="0" smtClean="0">
                <a:latin typeface="Helvetica" charset="0"/>
                <a:ea typeface="Helvetica" charset="0"/>
                <a:cs typeface="Helvetica" charset="0"/>
              </a:rPr>
              <a:t>.</a:t>
            </a:r>
          </a:p>
          <a:p>
            <a:endParaRPr lang="fr-FR" sz="1200" i="1" u="sng" dirty="0">
              <a:latin typeface="Helvetica" charset="0"/>
              <a:ea typeface="Helvetica" charset="0"/>
              <a:cs typeface="Helvetica" charset="0"/>
              <a:hlinkClick r:id="rId2"/>
            </a:endParaRPr>
          </a:p>
          <a:p>
            <a:r>
              <a:rPr lang="fr-FR" sz="1200" i="1" u="sng" dirty="0" smtClean="0">
                <a:latin typeface="Helvetica" charset="0"/>
                <a:ea typeface="Helvetica" charset="0"/>
                <a:cs typeface="Helvetica" charset="0"/>
                <a:hlinkClick r:id="rId2"/>
              </a:rPr>
              <a:t>Les </a:t>
            </a:r>
            <a:r>
              <a:rPr lang="fr-FR" sz="1200" i="1" u="sng" dirty="0">
                <a:latin typeface="Helvetica" charset="0"/>
                <a:ea typeface="Helvetica" charset="0"/>
                <a:cs typeface="Helvetica" charset="0"/>
                <a:hlinkClick r:id="rId2"/>
              </a:rPr>
              <a:t>enseignements et l’éducation artistiques – Une éducation de la sensibilité par la sensibilité, Ressources d’accompagnement cycle 2 et 3,</a:t>
            </a:r>
            <a:r>
              <a:rPr lang="fr-FR" sz="1200" u="sng" dirty="0">
                <a:latin typeface="Helvetica" charset="0"/>
                <a:ea typeface="Helvetica" charset="0"/>
                <a:cs typeface="Helvetica" charset="0"/>
                <a:hlinkClick r:id="rId2"/>
              </a:rPr>
              <a:t> eduscol.education.fr/ressources-2016, mars </a:t>
            </a:r>
            <a:r>
              <a:rPr lang="fr-FR" sz="1200" u="sng" dirty="0" smtClean="0">
                <a:latin typeface="Helvetica" charset="0"/>
                <a:ea typeface="Helvetica" charset="0"/>
                <a:cs typeface="Helvetica" charset="0"/>
                <a:hlinkClick r:id="rId2"/>
              </a:rPr>
              <a:t>2016</a:t>
            </a:r>
            <a:endParaRPr lang="fr-FR" sz="1200" dirty="0">
              <a:latin typeface="Helvetica" charset="0"/>
              <a:ea typeface="Helvetica" charset="0"/>
              <a:cs typeface="Helvetica" charset="0"/>
            </a:endParaRPr>
          </a:p>
        </p:txBody>
      </p:sp>
      <p:cxnSp>
        <p:nvCxnSpPr>
          <p:cNvPr id="4" name="Connecteur droit 3"/>
          <p:cNvCxnSpPr/>
          <p:nvPr/>
        </p:nvCxnSpPr>
        <p:spPr>
          <a:xfrm flipV="1">
            <a:off x="621102" y="983411"/>
            <a:ext cx="11214340" cy="345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3474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conclusion</a:t>
            </a:r>
            <a:endParaRPr lang="fr-FR" dirty="0"/>
          </a:p>
        </p:txBody>
      </p:sp>
      <p:sp>
        <p:nvSpPr>
          <p:cNvPr id="3" name="Espace réservé du contenu 2"/>
          <p:cNvSpPr>
            <a:spLocks noGrp="1"/>
          </p:cNvSpPr>
          <p:nvPr>
            <p:ph idx="1"/>
          </p:nvPr>
        </p:nvSpPr>
        <p:spPr>
          <a:xfrm>
            <a:off x="1451579" y="1985254"/>
            <a:ext cx="9603275" cy="3821186"/>
          </a:xfrm>
        </p:spPr>
        <p:txBody>
          <a:bodyPr>
            <a:normAutofit fontScale="47500" lnSpcReduction="20000"/>
          </a:bodyPr>
          <a:lstStyle/>
          <a:p>
            <a:pPr marL="0" indent="0" algn="just" defTabSz="914400">
              <a:lnSpc>
                <a:spcPct val="100000"/>
              </a:lnSpc>
              <a:spcBef>
                <a:spcPts val="0"/>
              </a:spcBef>
              <a:buClrTx/>
              <a:buSzTx/>
              <a:buNone/>
            </a:pPr>
            <a:r>
              <a:rPr lang="fr-FR" sz="4200" dirty="0" smtClean="0">
                <a:latin typeface="Helvetica" charset="0"/>
                <a:ea typeface="Helvetica" charset="0"/>
                <a:cs typeface="Helvetica" charset="0"/>
              </a:rPr>
              <a:t>L’enseignement et l’apprentissage par compétences en arts plastiques, fondés sur des situations problèmes, </a:t>
            </a:r>
            <a:r>
              <a:rPr lang="fr-FR" sz="4200" b="1" dirty="0" smtClean="0">
                <a:solidFill>
                  <a:srgbClr val="C00000"/>
                </a:solidFill>
                <a:latin typeface="Helvetica" charset="0"/>
                <a:ea typeface="Helvetica" charset="0"/>
                <a:cs typeface="Helvetica" charset="0"/>
              </a:rPr>
              <a:t>intègrent </a:t>
            </a:r>
            <a:r>
              <a:rPr lang="fr-FR" sz="4200" b="1" dirty="0">
                <a:solidFill>
                  <a:srgbClr val="C00000"/>
                </a:solidFill>
                <a:latin typeface="Helvetica" charset="0"/>
                <a:ea typeface="Helvetica" charset="0"/>
                <a:cs typeface="Helvetica" charset="0"/>
              </a:rPr>
              <a:t>une différenciation des </a:t>
            </a:r>
            <a:r>
              <a:rPr lang="fr-FR" sz="4200" b="1" dirty="0" smtClean="0">
                <a:solidFill>
                  <a:srgbClr val="C00000"/>
                </a:solidFill>
                <a:latin typeface="Helvetica" charset="0"/>
                <a:ea typeface="Helvetica" charset="0"/>
                <a:cs typeface="Helvetica" charset="0"/>
              </a:rPr>
              <a:t>processus et des productions </a:t>
            </a:r>
            <a:r>
              <a:rPr lang="fr-FR" sz="4200" b="1" dirty="0">
                <a:solidFill>
                  <a:srgbClr val="C00000"/>
                </a:solidFill>
                <a:latin typeface="Helvetica" charset="0"/>
                <a:ea typeface="Helvetica" charset="0"/>
                <a:cs typeface="Helvetica" charset="0"/>
              </a:rPr>
              <a:t>de </a:t>
            </a:r>
            <a:r>
              <a:rPr lang="fr-FR" sz="4200" b="1" dirty="0" smtClean="0">
                <a:solidFill>
                  <a:srgbClr val="C00000"/>
                </a:solidFill>
                <a:latin typeface="Helvetica" charset="0"/>
                <a:ea typeface="Helvetica" charset="0"/>
                <a:cs typeface="Helvetica" charset="0"/>
              </a:rPr>
              <a:t>l’élève </a:t>
            </a:r>
            <a:r>
              <a:rPr lang="fr-FR" sz="4200" dirty="0" smtClean="0">
                <a:latin typeface="Helvetica" charset="0"/>
                <a:ea typeface="Helvetica" charset="0"/>
                <a:cs typeface="Helvetica" charset="0"/>
              </a:rPr>
              <a:t>lui permettant de travailler selon ses propres itinéraires d’appropriation, tout en restant dans la démarche collective d’apprentissage de connaissances, de capacités et d’attitudes communes, visées par le professeur. </a:t>
            </a:r>
          </a:p>
          <a:p>
            <a:pPr marL="0" indent="0" algn="just" defTabSz="914400">
              <a:lnSpc>
                <a:spcPct val="100000"/>
              </a:lnSpc>
              <a:spcBef>
                <a:spcPts val="0"/>
              </a:spcBef>
              <a:buClrTx/>
              <a:buSzTx/>
              <a:buNone/>
            </a:pPr>
            <a:endParaRPr lang="fr-FR" sz="4200" dirty="0" smtClean="0">
              <a:solidFill>
                <a:srgbClr val="000000"/>
              </a:solidFill>
              <a:latin typeface="Helvetica" charset="0"/>
              <a:ea typeface="Helvetica" charset="0"/>
              <a:cs typeface="Helvetica" charset="0"/>
            </a:endParaRPr>
          </a:p>
          <a:p>
            <a:pPr marL="0" indent="0" algn="just" defTabSz="914400">
              <a:lnSpc>
                <a:spcPct val="100000"/>
              </a:lnSpc>
              <a:spcBef>
                <a:spcPts val="0"/>
              </a:spcBef>
              <a:buClrTx/>
              <a:buSzTx/>
              <a:buNone/>
            </a:pPr>
            <a:r>
              <a:rPr lang="fr-FR" sz="4200" dirty="0" smtClean="0">
                <a:solidFill>
                  <a:srgbClr val="000000"/>
                </a:solidFill>
                <a:latin typeface="Helvetica" charset="0"/>
                <a:ea typeface="Helvetica" charset="0"/>
                <a:cs typeface="Helvetica" charset="0"/>
              </a:rPr>
              <a:t>La progression </a:t>
            </a:r>
            <a:r>
              <a:rPr lang="fr-FR" sz="4200" dirty="0" err="1" smtClean="0">
                <a:solidFill>
                  <a:srgbClr val="000000"/>
                </a:solidFill>
                <a:latin typeface="Helvetica" charset="0"/>
                <a:ea typeface="Helvetica" charset="0"/>
                <a:cs typeface="Helvetica" charset="0"/>
              </a:rPr>
              <a:t>spiralaire</a:t>
            </a:r>
            <a:r>
              <a:rPr lang="fr-FR" sz="4200" dirty="0" smtClean="0">
                <a:solidFill>
                  <a:srgbClr val="000000"/>
                </a:solidFill>
                <a:latin typeface="Helvetica" charset="0"/>
                <a:ea typeface="Helvetica" charset="0"/>
                <a:cs typeface="Helvetica" charset="0"/>
              </a:rPr>
              <a:t>, la verbalisation, l’évaluation formative et le développement de la pensée divergente en arts plastiques permettent la </a:t>
            </a:r>
            <a:r>
              <a:rPr lang="fr-FR" sz="4200" b="1" dirty="0" smtClean="0">
                <a:solidFill>
                  <a:srgbClr val="C00000"/>
                </a:solidFill>
                <a:latin typeface="Helvetica" charset="0"/>
                <a:ea typeface="Helvetica" charset="0"/>
                <a:cs typeface="Helvetica" charset="0"/>
              </a:rPr>
              <a:t>prise en compte de la diversité des élèves selon leurs rythmes, leurs connaissances, leurs pratiques et leurs cultures. </a:t>
            </a:r>
          </a:p>
          <a:p>
            <a:pPr marL="0" indent="0" algn="just" defTabSz="914400">
              <a:lnSpc>
                <a:spcPct val="100000"/>
              </a:lnSpc>
              <a:spcBef>
                <a:spcPts val="0"/>
              </a:spcBef>
              <a:buClrTx/>
              <a:buSzTx/>
              <a:buNone/>
            </a:pPr>
            <a:endParaRPr lang="fr-FR" sz="4200" dirty="0" smtClean="0">
              <a:solidFill>
                <a:srgbClr val="000000"/>
              </a:solidFill>
              <a:latin typeface="Helvetica" charset="0"/>
              <a:ea typeface="Helvetica" charset="0"/>
              <a:cs typeface="Helvetica" charset="0"/>
            </a:endParaRPr>
          </a:p>
          <a:p>
            <a:pPr marL="0" indent="0" algn="just" defTabSz="914400">
              <a:lnSpc>
                <a:spcPct val="100000"/>
              </a:lnSpc>
              <a:spcBef>
                <a:spcPts val="0"/>
              </a:spcBef>
              <a:buClrTx/>
              <a:buSzTx/>
              <a:buNone/>
            </a:pPr>
            <a:r>
              <a:rPr lang="fr-FR" sz="4200" dirty="0" smtClean="0">
                <a:solidFill>
                  <a:srgbClr val="000000"/>
                </a:solidFill>
                <a:latin typeface="Helvetica" charset="0"/>
                <a:ea typeface="Helvetica" charset="0"/>
                <a:cs typeface="Helvetica" charset="0"/>
              </a:rPr>
              <a:t>L’enseignement et les apprentissages en arts plastiques sont propices à la mise en </a:t>
            </a:r>
            <a:r>
              <a:rPr lang="fr-FR" sz="4200" dirty="0">
                <a:solidFill>
                  <a:srgbClr val="000000"/>
                </a:solidFill>
                <a:latin typeface="Helvetica" charset="0"/>
                <a:ea typeface="Helvetica" charset="0"/>
                <a:cs typeface="Helvetica" charset="0"/>
              </a:rPr>
              <a:t>œuvre d’une </a:t>
            </a:r>
            <a:r>
              <a:rPr lang="fr-FR" sz="4200" b="1" dirty="0">
                <a:solidFill>
                  <a:srgbClr val="C00000"/>
                </a:solidFill>
                <a:latin typeface="Helvetica" charset="0"/>
                <a:ea typeface="Helvetica" charset="0"/>
                <a:cs typeface="Helvetica" charset="0"/>
              </a:rPr>
              <a:t>pédagogie différenciée</a:t>
            </a:r>
            <a:r>
              <a:rPr lang="fr-FR" sz="4200" dirty="0">
                <a:solidFill>
                  <a:srgbClr val="000000"/>
                </a:solidFill>
                <a:latin typeface="Helvetica" charset="0"/>
                <a:ea typeface="Helvetica" charset="0"/>
                <a:cs typeface="Helvetica" charset="0"/>
              </a:rPr>
              <a:t> et </a:t>
            </a:r>
            <a:r>
              <a:rPr lang="fr-FR" sz="4200" b="1" dirty="0">
                <a:solidFill>
                  <a:srgbClr val="C00000"/>
                </a:solidFill>
                <a:latin typeface="Helvetica" charset="0"/>
                <a:ea typeface="Helvetica" charset="0"/>
                <a:cs typeface="Helvetica" charset="0"/>
              </a:rPr>
              <a:t>diversifiée selon les axes des contenus, des structures, des processus et des productions.</a:t>
            </a:r>
          </a:p>
          <a:p>
            <a:pPr marL="0" marR="0" lvl="0" indent="0" defTabSz="914400" eaLnBrk="1" fontAlgn="auto" latinLnBrk="0" hangingPunct="1">
              <a:lnSpc>
                <a:spcPct val="100000"/>
              </a:lnSpc>
              <a:spcBef>
                <a:spcPts val="0"/>
              </a:spcBef>
              <a:spcAft>
                <a:spcPts val="0"/>
              </a:spcAft>
              <a:buClrTx/>
              <a:buSzTx/>
              <a:buFontTx/>
              <a:buNone/>
              <a:tabLst/>
              <a:defRPr/>
            </a:pPr>
            <a:endParaRPr lang="fr-FR" sz="2800" dirty="0"/>
          </a:p>
        </p:txBody>
      </p:sp>
    </p:spTree>
    <p:extLst>
      <p:ext uri="{BB962C8B-B14F-4D97-AF65-F5344CB8AC3E}">
        <p14:creationId xmlns:p14="http://schemas.microsoft.com/office/powerpoint/2010/main" val="14109145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4776" y="464102"/>
            <a:ext cx="11372424" cy="646331"/>
          </a:xfrm>
          <a:prstGeom prst="rect">
            <a:avLst/>
          </a:prstGeom>
        </p:spPr>
        <p:txBody>
          <a:bodyPr wrap="square">
            <a:spAutoFit/>
          </a:bodyPr>
          <a:lstStyle/>
          <a:p>
            <a:pPr lvl="0" defTabSz="914400">
              <a:defRPr/>
            </a:pPr>
            <a:r>
              <a:rPr lang="fr-FR" sz="3600" smtClean="0"/>
              <a:t>RESSOURCES</a:t>
            </a:r>
            <a:endParaRPr lang="fr-FR" sz="3600"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5114" y="1424173"/>
            <a:ext cx="3731485" cy="2347012"/>
          </a:xfrm>
          <a:prstGeom prst="rect">
            <a:avLst/>
          </a:prstGeom>
        </p:spPr>
      </p:pic>
      <p:sp>
        <p:nvSpPr>
          <p:cNvPr id="6" name="ZoneTexte 5"/>
          <p:cNvSpPr txBox="1"/>
          <p:nvPr/>
        </p:nvSpPr>
        <p:spPr>
          <a:xfrm>
            <a:off x="7165114" y="3919035"/>
            <a:ext cx="3021981" cy="1200329"/>
          </a:xfrm>
          <a:prstGeom prst="rect">
            <a:avLst/>
          </a:prstGeom>
          <a:noFill/>
        </p:spPr>
        <p:txBody>
          <a:bodyPr wrap="none" rtlCol="0">
            <a:spAutoFit/>
          </a:bodyPr>
          <a:lstStyle/>
          <a:p>
            <a:r>
              <a:rPr lang="fr-FR" dirty="0" smtClean="0">
                <a:hlinkClick r:id="rId3"/>
              </a:rPr>
              <a:t>Institut Français de l'éducation</a:t>
            </a:r>
            <a:endParaRPr lang="fr-FR" dirty="0" smtClean="0"/>
          </a:p>
          <a:p>
            <a:endParaRPr lang="fr-FR" dirty="0" smtClean="0"/>
          </a:p>
          <a:p>
            <a:r>
              <a:rPr lang="fr-FR" dirty="0" smtClean="0">
                <a:hlinkClick r:id="rId4"/>
              </a:rPr>
              <a:t>Dossiers de veille de l’Ifé</a:t>
            </a:r>
            <a:endParaRPr lang="fr-FR" dirty="0" smtClean="0"/>
          </a:p>
          <a:p>
            <a:endParaRPr lang="fr-FR" dirty="0"/>
          </a:p>
        </p:txBody>
      </p:sp>
      <p:sp>
        <p:nvSpPr>
          <p:cNvPr id="4" name="ZoneTexte 3"/>
          <p:cNvSpPr txBox="1"/>
          <p:nvPr/>
        </p:nvSpPr>
        <p:spPr>
          <a:xfrm>
            <a:off x="1070070" y="1131332"/>
            <a:ext cx="4854480" cy="2308324"/>
          </a:xfrm>
          <a:prstGeom prst="rect">
            <a:avLst/>
          </a:prstGeom>
          <a:solidFill>
            <a:schemeClr val="bg1"/>
          </a:solidFill>
        </p:spPr>
        <p:txBody>
          <a:bodyPr wrap="square" rtlCol="0">
            <a:spAutoFit/>
          </a:bodyPr>
          <a:lstStyle/>
          <a:p>
            <a:r>
              <a:rPr lang="fr-FR" sz="3600" dirty="0" smtClean="0">
                <a:solidFill>
                  <a:srgbClr val="0070C0"/>
                </a:solidFill>
                <a:latin typeface="Futura Medium" charset="0"/>
                <a:ea typeface="Futura Medium" charset="0"/>
                <a:cs typeface="Futura Medium" charset="0"/>
              </a:rPr>
              <a:t>Les ressources d’accompagnement des cycles 3 et 4 d’arts plastiques</a:t>
            </a:r>
            <a:endParaRPr lang="fr-FR" sz="3600" dirty="0">
              <a:solidFill>
                <a:srgbClr val="0070C0"/>
              </a:solidFill>
              <a:latin typeface="Tw Cen MT Condensed Extra Bold" charset="0"/>
              <a:ea typeface="Tw Cen MT Condensed Extra Bold" charset="0"/>
              <a:cs typeface="Tw Cen MT Condensed Extra Bold" charset="0"/>
            </a:endParaRPr>
          </a:p>
        </p:txBody>
      </p:sp>
      <p:sp>
        <p:nvSpPr>
          <p:cNvPr id="9" name="ZoneTexte 8"/>
          <p:cNvSpPr txBox="1"/>
          <p:nvPr/>
        </p:nvSpPr>
        <p:spPr>
          <a:xfrm>
            <a:off x="1070070" y="3488147"/>
            <a:ext cx="3549499" cy="2062103"/>
          </a:xfrm>
          <a:prstGeom prst="rect">
            <a:avLst/>
          </a:prstGeom>
          <a:noFill/>
        </p:spPr>
        <p:txBody>
          <a:bodyPr wrap="square" rtlCol="0">
            <a:spAutoFit/>
          </a:bodyPr>
          <a:lstStyle/>
          <a:p>
            <a:r>
              <a:rPr lang="fr-FR" sz="1600" dirty="0" smtClean="0">
                <a:hlinkClick r:id="rId5"/>
              </a:rPr>
              <a:t>http://eduscol.education.fr/cid99287/ressources-d-accompagnement-</a:t>
            </a:r>
          </a:p>
          <a:p>
            <a:r>
              <a:rPr lang="fr-FR" sz="1600" dirty="0" smtClean="0">
                <a:hlinkClick r:id="rId5"/>
              </a:rPr>
              <a:t>enseignements-artistiques-aux-</a:t>
            </a:r>
          </a:p>
          <a:p>
            <a:r>
              <a:rPr lang="fr-FR" sz="1600" dirty="0" smtClean="0">
                <a:hlinkClick r:id="rId5"/>
              </a:rPr>
              <a:t>cycles-2-et-3.html</a:t>
            </a:r>
            <a:endParaRPr lang="fr-FR" sz="1600" dirty="0" smtClean="0"/>
          </a:p>
          <a:p>
            <a:endParaRPr lang="fr-FR" sz="1600" dirty="0" smtClean="0"/>
          </a:p>
          <a:p>
            <a:r>
              <a:rPr lang="fr-FR" sz="1600" dirty="0" smtClean="0">
                <a:hlinkClick r:id="rId6"/>
              </a:rPr>
              <a:t>http://eduscol.education.fr/cid99284/ressources-d-accompagnement-arts-plastiques-c4.html</a:t>
            </a:r>
            <a:endParaRPr lang="fr-FR" sz="1600" dirty="0" smtClean="0"/>
          </a:p>
        </p:txBody>
      </p:sp>
      <p:sp>
        <p:nvSpPr>
          <p:cNvPr id="2" name="ZoneTexte 1"/>
          <p:cNvSpPr txBox="1"/>
          <p:nvPr/>
        </p:nvSpPr>
        <p:spPr>
          <a:xfrm>
            <a:off x="9265920" y="762000"/>
            <a:ext cx="184731" cy="369332"/>
          </a:xfrm>
          <a:prstGeom prst="rect">
            <a:avLst/>
          </a:prstGeom>
          <a:noFill/>
        </p:spPr>
        <p:txBody>
          <a:bodyPr wrap="none" rtlCol="0">
            <a:spAutoFit/>
          </a:bodyPr>
          <a:lstStyle/>
          <a:p>
            <a:endParaRPr lang="fr-FR"/>
          </a:p>
        </p:txBody>
      </p:sp>
    </p:spTree>
    <p:extLst>
      <p:ext uri="{BB962C8B-B14F-4D97-AF65-F5344CB8AC3E}">
        <p14:creationId xmlns:p14="http://schemas.microsoft.com/office/powerpoint/2010/main" val="69859712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20373</TotalTime>
  <Words>2103</Words>
  <Application>Microsoft Office PowerPoint</Application>
  <PresentationFormat>Grand écran</PresentationFormat>
  <Paragraphs>306</Paragraphs>
  <Slides>35</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35</vt:i4>
      </vt:variant>
    </vt:vector>
  </HeadingPairs>
  <TitlesOfParts>
    <vt:vector size="43" baseType="lpstr">
      <vt:lpstr>Arial</vt:lpstr>
      <vt:lpstr>Calibri</vt:lpstr>
      <vt:lpstr>Calibri Light</vt:lpstr>
      <vt:lpstr>Futura Medium</vt:lpstr>
      <vt:lpstr>Gill Sans MT</vt:lpstr>
      <vt:lpstr>Helvetica</vt:lpstr>
      <vt:lpstr>Tw Cen MT Condensed Extra Bold</vt:lpstr>
      <vt:lpstr>Galerie</vt:lpstr>
      <vt:lpstr>Présentation PowerPoint</vt:lpstr>
      <vt:lpstr>Présentation PowerPoint</vt:lpstr>
      <vt:lpstr>Présentation PowerPoint</vt:lpstr>
      <vt:lpstr>Présentation PowerPoint</vt:lpstr>
      <vt:lpstr>Présentation PowerPoint</vt:lpstr>
      <vt:lpstr>II.   L’enseignement et les apprentissages en arts plastiques</vt:lpstr>
      <vt:lpstr>1. Atelier jeux de rôles</vt:lpstr>
      <vt:lpstr>2. LES FONDAMENTAUX</vt:lpstr>
      <vt:lpstr>la Séquence, unité d’enseignement en collège</vt:lpstr>
      <vt:lpstr>DIVERSIFICATION DES SITUATIONS D’APPRENTISSAGE EN LYCéE séquence, atelier, projet</vt:lpstr>
      <vt:lpstr>Présentation PowerPoint</vt:lpstr>
      <vt:lpstr>Présentation PowerPoint</vt:lpstr>
      <vt:lpstr>Présentation PowerPoint</vt:lpstr>
      <vt:lpstr>Présentation PowerPoint</vt:lpstr>
      <vt:lpstr>epi et ap en collège</vt:lpstr>
      <vt:lpstr>Renforcement </vt:lpstr>
      <vt:lpstr>3. Au commencement est la compétence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La situation problème en arts plastiques  </vt:lpstr>
      <vt:lpstr>Présentation PowerPoint</vt:lpstr>
      <vt:lpstr>Présentation PowerPoint</vt:lpstr>
      <vt:lpstr>Présentation PowerPoint</vt:lpstr>
      <vt:lpstr>6. La progression spiralaire</vt:lpstr>
      <vt:lpstr>Présentation PowerPoint</vt:lpstr>
      <vt:lpstr>Présentation PowerPoint</vt:lpstr>
      <vt:lpstr>Présentation PowerPoint</vt:lpstr>
      <vt:lpstr>Présentation PowerPoint</vt:lpstr>
      <vt:lpstr>III.   conclusion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L’éducation  artistique et culturelle</dc:title>
  <dc:creator>Utilisateur de Microsoft Office</dc:creator>
  <cp:lastModifiedBy>Croisonnier Hélène</cp:lastModifiedBy>
  <cp:revision>246</cp:revision>
  <cp:lastPrinted>2017-10-10T23:14:43Z</cp:lastPrinted>
  <dcterms:created xsi:type="dcterms:W3CDTF">2017-10-06T13:03:51Z</dcterms:created>
  <dcterms:modified xsi:type="dcterms:W3CDTF">2021-09-14T18:08:41Z</dcterms:modified>
</cp:coreProperties>
</file>