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3" r:id="rId7"/>
    <p:sldId id="264" r:id="rId8"/>
    <p:sldId id="265" r:id="rId9"/>
    <p:sldId id="261" r:id="rId10"/>
    <p:sldId id="262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F372-50D9-4E3E-B5F0-F983C1A4525A}" type="datetimeFigureOut">
              <a:rPr lang="fr-FR" smtClean="0"/>
              <a:pPr/>
              <a:t>22/03/2025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CE53-01C3-4F0A-A1C1-FC2E90786D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F372-50D9-4E3E-B5F0-F983C1A4525A}" type="datetimeFigureOut">
              <a:rPr lang="fr-FR" smtClean="0"/>
              <a:pPr/>
              <a:t>22/03/2025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CE53-01C3-4F0A-A1C1-FC2E90786D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F372-50D9-4E3E-B5F0-F983C1A4525A}" type="datetimeFigureOut">
              <a:rPr lang="fr-FR" smtClean="0"/>
              <a:pPr/>
              <a:t>22/03/2025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CE53-01C3-4F0A-A1C1-FC2E90786D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F372-50D9-4E3E-B5F0-F983C1A4525A}" type="datetimeFigureOut">
              <a:rPr lang="fr-FR" smtClean="0"/>
              <a:pPr/>
              <a:t>22/03/2025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CE53-01C3-4F0A-A1C1-FC2E90786D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F372-50D9-4E3E-B5F0-F983C1A4525A}" type="datetimeFigureOut">
              <a:rPr lang="fr-FR" smtClean="0"/>
              <a:pPr/>
              <a:t>22/03/2025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CE53-01C3-4F0A-A1C1-FC2E90786D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F372-50D9-4E3E-B5F0-F983C1A4525A}" type="datetimeFigureOut">
              <a:rPr lang="fr-FR" smtClean="0"/>
              <a:pPr/>
              <a:t>22/03/2025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CE53-01C3-4F0A-A1C1-FC2E90786D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F372-50D9-4E3E-B5F0-F983C1A4525A}" type="datetimeFigureOut">
              <a:rPr lang="fr-FR" smtClean="0"/>
              <a:pPr/>
              <a:t>22/03/2025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CE53-01C3-4F0A-A1C1-FC2E90786D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F372-50D9-4E3E-B5F0-F983C1A4525A}" type="datetimeFigureOut">
              <a:rPr lang="fr-FR" smtClean="0"/>
              <a:pPr/>
              <a:t>22/03/2025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CE53-01C3-4F0A-A1C1-FC2E90786D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F372-50D9-4E3E-B5F0-F983C1A4525A}" type="datetimeFigureOut">
              <a:rPr lang="fr-FR" smtClean="0"/>
              <a:pPr/>
              <a:t>22/03/2025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CE53-01C3-4F0A-A1C1-FC2E90786D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F372-50D9-4E3E-B5F0-F983C1A4525A}" type="datetimeFigureOut">
              <a:rPr lang="fr-FR" smtClean="0"/>
              <a:pPr/>
              <a:t>22/03/2025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CE53-01C3-4F0A-A1C1-FC2E90786D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4F372-50D9-4E3E-B5F0-F983C1A4525A}" type="datetimeFigureOut">
              <a:rPr lang="fr-FR" smtClean="0"/>
              <a:pPr/>
              <a:t>22/03/2025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CE53-01C3-4F0A-A1C1-FC2E90786D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4F372-50D9-4E3E-B5F0-F983C1A4525A}" type="datetimeFigureOut">
              <a:rPr lang="fr-FR" smtClean="0"/>
              <a:pPr/>
              <a:t>22/03/2025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2CE53-01C3-4F0A-A1C1-FC2E90786D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TP HIDA – Histoire des Arts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Corpus HIDA concours CRPE 2026</a:t>
            </a:r>
            <a:endParaRPr lang="fr-F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24744"/>
            <a:ext cx="8388511" cy="5433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70609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r"/>
            <a:r>
              <a:rPr lang="fr-FR" b="1" dirty="0" smtClean="0"/>
              <a:t>Histoire des arts : Définition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4857403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fr-FR" dirty="0" smtClean="0"/>
              <a:t>L’Histoire des arts </a:t>
            </a:r>
            <a:r>
              <a:rPr lang="fr-FR" b="1" dirty="0" smtClean="0"/>
              <a:t>n’est pas </a:t>
            </a:r>
            <a:r>
              <a:rPr lang="fr-FR" dirty="0" smtClean="0"/>
              <a:t>l’histoire de l’art.</a:t>
            </a:r>
          </a:p>
          <a:p>
            <a:pPr algn="ctr">
              <a:buNone/>
            </a:pPr>
            <a:endParaRPr lang="fr-FR" dirty="0"/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endParaRPr lang="fr-FR" dirty="0"/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endParaRPr lang="fr-FR" sz="2800" dirty="0" smtClean="0"/>
          </a:p>
          <a:p>
            <a:pPr algn="ctr">
              <a:buNone/>
            </a:pPr>
            <a:r>
              <a:rPr lang="fr-FR" sz="2800" dirty="0" smtClean="0"/>
              <a:t>C’est un </a:t>
            </a:r>
            <a:r>
              <a:rPr lang="fr-FR" sz="2800" b="1" dirty="0" smtClean="0">
                <a:solidFill>
                  <a:srgbClr val="FF0000"/>
                </a:solidFill>
              </a:rPr>
              <a:t>enseignement</a:t>
            </a:r>
            <a:r>
              <a:rPr lang="fr-FR" sz="2800" dirty="0" smtClean="0"/>
              <a:t> à part entière dans le programme </a:t>
            </a:r>
          </a:p>
          <a:p>
            <a:pPr algn="ctr">
              <a:buNone/>
            </a:pPr>
            <a:r>
              <a:rPr lang="fr-FR" sz="2800" dirty="0" smtClean="0"/>
              <a:t>de cycle 3, </a:t>
            </a:r>
            <a:r>
              <a:rPr lang="fr-FR" sz="2800" b="1" dirty="0" smtClean="0">
                <a:solidFill>
                  <a:srgbClr val="FF0000"/>
                </a:solidFill>
              </a:rPr>
              <a:t>pluridisciplinaire et transversal</a:t>
            </a:r>
            <a:r>
              <a:rPr lang="fr-FR" sz="2800" dirty="0" smtClean="0"/>
              <a:t>, qui s’inscrit dans la logique de l’EAC.</a:t>
            </a:r>
          </a:p>
          <a:p>
            <a:endParaRPr lang="fr-FR" dirty="0">
              <a:latin typeface="Symbol" pitchFamily="18" charset="2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220072" y="2132856"/>
            <a:ext cx="3779912" cy="224676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fr-FR" sz="2000" b="1" dirty="0" smtClean="0"/>
              <a:t>Histoire </a:t>
            </a:r>
            <a:r>
              <a:rPr lang="fr-FR" sz="2000" b="1" dirty="0" smtClean="0">
                <a:solidFill>
                  <a:srgbClr val="FF0000"/>
                </a:solidFill>
              </a:rPr>
              <a:t>de l'art </a:t>
            </a:r>
            <a:r>
              <a:rPr lang="fr-FR" sz="2000" dirty="0" smtClean="0"/>
              <a:t>:</a:t>
            </a:r>
          </a:p>
          <a:p>
            <a:pPr>
              <a:buNone/>
            </a:pPr>
            <a:r>
              <a:rPr lang="fr-FR" sz="2000" dirty="0" smtClean="0"/>
              <a:t>Analyse de phénomènes associés au domaine artistique et de leur évolution dans le temps, champ de recherche universitaire.</a:t>
            </a:r>
          </a:p>
          <a:p>
            <a:pPr>
              <a:buNone/>
            </a:pPr>
            <a:endParaRPr lang="fr-FR" sz="2000" dirty="0" smtClean="0"/>
          </a:p>
          <a:p>
            <a:pPr algn="ctr">
              <a:buNone/>
            </a:pPr>
            <a:r>
              <a:rPr lang="fr-FR" sz="2000" b="1" dirty="0" smtClean="0"/>
              <a:t>EXPERTISE</a:t>
            </a:r>
            <a:endParaRPr lang="fr-FR" sz="2000" dirty="0"/>
          </a:p>
        </p:txBody>
      </p:sp>
      <p:sp>
        <p:nvSpPr>
          <p:cNvPr id="5" name="ZoneTexte 4"/>
          <p:cNvSpPr txBox="1"/>
          <p:nvPr/>
        </p:nvSpPr>
        <p:spPr>
          <a:xfrm>
            <a:off x="107504" y="2132856"/>
            <a:ext cx="5040560" cy="224676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fr-FR" sz="2000" b="1" dirty="0" smtClean="0"/>
              <a:t>Histoire </a:t>
            </a:r>
            <a:r>
              <a:rPr lang="fr-FR" sz="2000" b="1" dirty="0" smtClean="0">
                <a:solidFill>
                  <a:srgbClr val="FF0000"/>
                </a:solidFill>
              </a:rPr>
              <a:t>des arts </a:t>
            </a:r>
            <a:r>
              <a:rPr lang="fr-FR" sz="2000" dirty="0" smtClean="0"/>
              <a:t>:</a:t>
            </a:r>
          </a:p>
          <a:p>
            <a:pPr>
              <a:buNone/>
            </a:pPr>
            <a:r>
              <a:rPr lang="fr-FR" sz="2000" dirty="0" smtClean="0"/>
              <a:t>Lien organisé dans le cadre de </a:t>
            </a:r>
            <a:r>
              <a:rPr lang="fr-FR" sz="2000" dirty="0" smtClean="0"/>
              <a:t>l'enseignement: </a:t>
            </a:r>
            <a:r>
              <a:rPr lang="fr-FR" sz="2000" dirty="0" smtClean="0"/>
              <a:t>établir des rapprochements avec les autres disciplines enseignées dans des situations pédagogiques variables.</a:t>
            </a:r>
          </a:p>
          <a:p>
            <a:pPr algn="ctr">
              <a:buNone/>
            </a:pPr>
            <a:endParaRPr lang="fr-FR" sz="2000" b="1" dirty="0" smtClean="0"/>
          </a:p>
          <a:p>
            <a:pPr algn="ctr">
              <a:buNone/>
            </a:pPr>
            <a:r>
              <a:rPr lang="fr-FR" sz="2000" b="1" dirty="0" smtClean="0"/>
              <a:t>POLYVALENCE</a:t>
            </a:r>
            <a:endParaRPr lang="fr-FR" sz="2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280831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Des objectifs </a:t>
            </a: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d’ordre esthétique, relevant d’une éducation de la sensibilité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et qui passent par la fréquentation des œuvres</a:t>
            </a:r>
            <a:r>
              <a:rPr lang="x-none" sz="200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dans des lieux artistiques et patrimoniaux</a:t>
            </a:r>
          </a:p>
          <a:p>
            <a:pPr lvl="0"/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Des objectifs </a:t>
            </a: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d’ordre méthodologique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qui relèvent de la compréhension de l’œuvre d’art, de sa technique et de son langage formel et symbolique</a:t>
            </a:r>
          </a:p>
          <a:p>
            <a:pPr lvl="0"/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Des objectifs </a:t>
            </a: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connaissance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destinés à donner à l’élève</a:t>
            </a:r>
            <a:r>
              <a:rPr lang="x-none" sz="2000" smtClean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les repères qui construiront son autonomie d’amateur éclairé</a:t>
            </a:r>
          </a:p>
          <a:p>
            <a:pPr lvl="0"/>
            <a:endParaRPr lang="fr-FR" dirty="0" smtClean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None/>
            </a:pPr>
            <a:endParaRPr lang="fr-FR" dirty="0" smtClean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dirty="0" smtClean="0">
              <a:solidFill>
                <a:srgbClr val="0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706090"/>
          </a:xfr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fr-FR" sz="4000" b="1" dirty="0"/>
              <a:t>Histoire des arts : </a:t>
            </a:r>
            <a:r>
              <a:rPr lang="fr-FR" sz="4000" b="1" dirty="0" smtClean="0"/>
              <a:t>Trois grands objectifs</a:t>
            </a:r>
            <a:endParaRPr lang="fr-FR" sz="40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221088"/>
            <a:ext cx="7489424" cy="19179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2204864"/>
            <a:ext cx="8568952" cy="32403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268761"/>
            <a:ext cx="8435280" cy="424847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fr-FR" dirty="0" smtClean="0"/>
              <a:t>Tout au long du cycle 3, l’histoire des arts contribue à créer du</a:t>
            </a:r>
          </a:p>
          <a:p>
            <a:pPr>
              <a:buNone/>
            </a:pPr>
            <a:r>
              <a:rPr lang="fr-FR" dirty="0" smtClean="0"/>
              <a:t>lien entre les autres enseignements et met en valeur leur dimension culturelle.</a:t>
            </a:r>
          </a:p>
          <a:p>
            <a:pPr>
              <a:buNone/>
            </a:pPr>
            <a:endParaRPr lang="fr-FR" dirty="0" smtClean="0"/>
          </a:p>
          <a:p>
            <a:pPr algn="ctr">
              <a:buNone/>
            </a:pPr>
            <a:r>
              <a:rPr lang="fr-FR" b="1" dirty="0" smtClean="0"/>
              <a:t>Les compétences travaillées</a:t>
            </a:r>
            <a:r>
              <a:rPr lang="fr-FR" dirty="0" smtClean="0"/>
              <a:t> </a:t>
            </a:r>
          </a:p>
          <a:p>
            <a:pPr algn="ctr">
              <a:buNone/>
            </a:pPr>
            <a:endParaRPr lang="fr-FR" dirty="0" smtClean="0"/>
          </a:p>
          <a:p>
            <a:pPr>
              <a:buNone/>
            </a:pP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Identifier </a:t>
            </a:r>
            <a:r>
              <a:rPr lang="fr-FR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   donner un avis argumenté sur ce que représente ou  					exprime une œuvre d’art (observer, résumer, identifier un sujet, 			caractériser, lexique des émotions)</a:t>
            </a:r>
            <a:endParaRPr lang="fr-FR" sz="2300" dirty="0" smtClean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>
              <a:buNone/>
            </a:pP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Analyser    </a:t>
            </a:r>
            <a:r>
              <a:rPr lang="fr-F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dégager d’une œuvre d’art, par l’observation ou l’écoute, ses principales 			caractéristiques techniques et formelles (identifier des matériaux, 			couleurs, des procédés, des formes, des agencements, lexique technique)</a:t>
            </a:r>
            <a:endParaRPr lang="fr-FR" sz="2300" dirty="0" smtClean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>
              <a:buNone/>
            </a:pP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Situer        </a:t>
            </a:r>
            <a:r>
              <a:rPr lang="fr-F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relier des caractéristiques d’une œuvre d’art à des usages ainsi 			qu’au contexte historique et culturel de sa création (mettre en relation des œuvres et 			l’histoire, présenter une œuvre, lexique stylistique)</a:t>
            </a:r>
            <a:endParaRPr lang="fr-FR" sz="2300" dirty="0" smtClean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>
              <a:buNone/>
            </a:pP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Se repérer </a:t>
            </a:r>
            <a:r>
              <a:rPr lang="fr-F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dans un musée, un lieu d’art, un site patrimonial (préparer une visite, rechercher des 			informations sur les œuvres présentées dans un lieu)</a:t>
            </a:r>
            <a:endParaRPr lang="fr-FR" sz="2300" dirty="0" smtClean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706090"/>
          </a:xfr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fr-FR" sz="4000" b="1" dirty="0"/>
              <a:t>Histoire des arts : Programme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5328592"/>
          </a:xfrm>
        </p:spPr>
        <p:txBody>
          <a:bodyPr>
            <a:normAutofit fontScale="92500" lnSpcReduction="10000"/>
          </a:bodyPr>
          <a:lstStyle/>
          <a:p>
            <a:r>
              <a:rPr lang="fr-F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Durant </a:t>
            </a:r>
            <a:r>
              <a:rPr lang="fr-FR" sz="2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les deux premières années du cycle 3</a:t>
            </a:r>
            <a:r>
              <a:rPr lang="fr-F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le professeur des écoles exerce sa polyvalence pour trouver les cadres et les moments les plus propres à la construction de cet enseignement et de ses objectifs.</a:t>
            </a:r>
          </a:p>
          <a:p>
            <a:pPr>
              <a:buNone/>
            </a:pPr>
            <a:endParaRPr lang="fr-F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fr-F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corpus d’œuvres </a:t>
            </a:r>
            <a:r>
              <a:rPr lang="fr-F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est proposé comme objet d’étude à intégrer dans cet enseignement.</a:t>
            </a:r>
          </a:p>
          <a:p>
            <a:pPr>
              <a:buNone/>
            </a:pPr>
            <a:endParaRPr lang="fr-F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La mise en œuvre peut se traduire par des logiques </a:t>
            </a:r>
          </a:p>
          <a:p>
            <a:pPr>
              <a:buNone/>
            </a:pP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-pluridisciplinaires : </a:t>
            </a:r>
            <a:r>
              <a:rPr lang="fr-F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l’œuvre est étudiée selon différents points de vue.</a:t>
            </a:r>
          </a:p>
          <a:p>
            <a:pPr>
              <a:buNone/>
            </a:pPr>
            <a:r>
              <a:rPr lang="fr-F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-transdisciplinaires : </a:t>
            </a:r>
            <a:r>
              <a:rPr lang="fr-F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une notion </a:t>
            </a:r>
            <a:r>
              <a:rPr lang="fr-F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inhérente à l’œuvre </a:t>
            </a:r>
            <a:r>
              <a:rPr lang="fr-F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apporte </a:t>
            </a:r>
            <a:r>
              <a:rPr lang="fr-F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une vision complexe du monde.</a:t>
            </a:r>
          </a:p>
          <a:p>
            <a:pPr>
              <a:buNone/>
            </a:pPr>
            <a:r>
              <a:rPr lang="fr-F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-interdisciplinaires </a:t>
            </a:r>
            <a:r>
              <a:rPr lang="fr-F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lang="fr-F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réalisation d’une tâche finale complexe </a:t>
            </a:r>
            <a:r>
              <a:rPr lang="fr-F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permet </a:t>
            </a:r>
            <a:r>
              <a:rPr lang="fr-F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de travailler différents enseignements et diverses compétences croisées.</a:t>
            </a:r>
          </a:p>
          <a:p>
            <a:pPr>
              <a:buNone/>
            </a:pP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fr-F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Une </a:t>
            </a:r>
            <a:r>
              <a:rPr lang="fr-F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fiche de préparation </a:t>
            </a:r>
            <a:r>
              <a:rPr lang="fr-F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et un </a:t>
            </a:r>
            <a:r>
              <a:rPr lang="fr-F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calendrier prévisionnel </a:t>
            </a:r>
            <a:r>
              <a:rPr lang="fr-F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sont des outils essentiels.</a:t>
            </a:r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706090"/>
          </a:xfr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fr-FR" sz="4000" b="1" dirty="0"/>
              <a:t>Histoire des arts : Mise en </a:t>
            </a:r>
            <a:r>
              <a:rPr lang="fr-FR" sz="4000" b="1" dirty="0" smtClean="0"/>
              <a:t>œuvre</a:t>
            </a:r>
            <a:endParaRPr lang="fr-FR" sz="4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>Choix de l’orientation du projet</a:t>
            </a:r>
            <a:endParaRPr lang="fr-FR" dirty="0"/>
          </a:p>
        </p:txBody>
      </p:sp>
      <p:sp>
        <p:nvSpPr>
          <p:cNvPr id="5" name="ZoneTexte 2"/>
          <p:cNvSpPr txBox="1"/>
          <p:nvPr/>
        </p:nvSpPr>
        <p:spPr>
          <a:xfrm>
            <a:off x="467544" y="980728"/>
            <a:ext cx="8397112" cy="8915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t" anchorCtr="0" compatLnSpc="0"/>
          <a:lstStyle>
            <a:defPPr lvl="0">
              <a:buSzPct val="45000"/>
              <a:buFont typeface="OpenSymbol"/>
              <a:buNone/>
            </a:defPPr>
            <a:lvl1pPr lvl="0">
              <a:buSzPct val="45000"/>
              <a:buFont typeface="OpenSymbol"/>
              <a:buChar char="●"/>
            </a:lvl1pPr>
            <a:lvl2pPr lvl="1">
              <a:buSzPct val="45000"/>
              <a:buFont typeface="OpenSymbol"/>
              <a:buChar char="●"/>
            </a:lvl2pPr>
            <a:lvl3pPr lvl="2">
              <a:buSzPct val="45000"/>
              <a:buFont typeface="OpenSymbol"/>
              <a:buChar char="●"/>
            </a:lvl3pPr>
            <a:lvl4pPr lvl="3">
              <a:buSzPct val="45000"/>
              <a:buFont typeface="OpenSymbol"/>
              <a:buChar char="●"/>
            </a:lvl4pPr>
            <a:lvl5pPr lvl="4">
              <a:buSzPct val="45000"/>
              <a:buFont typeface="OpenSymbol"/>
              <a:buChar char="●"/>
            </a:lvl5pPr>
            <a:lvl6pPr lvl="5">
              <a:buSzPct val="45000"/>
              <a:buFont typeface="OpenSymbol"/>
              <a:buChar char="●"/>
            </a:lvl6pPr>
            <a:lvl7pPr lvl="6">
              <a:buSzPct val="45000"/>
              <a:buFont typeface="OpenSymbol"/>
              <a:buChar char="●"/>
            </a:lvl7pPr>
            <a:lvl8pPr lvl="7">
              <a:buSzPct val="45000"/>
              <a:buFont typeface="OpenSymbol"/>
              <a:buChar char="●"/>
            </a:lvl8pPr>
            <a:lvl9pPr lvl="8">
              <a:buSzPct val="45000"/>
              <a:buFont typeface="OpenSymbol"/>
              <a:buChar char="●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2000" b="1" i="0" strike="noStrike" kern="1200" cap="none" spc="0" baseline="0" dirty="0">
                <a:ln>
                  <a:noFill/>
                </a:ln>
                <a:solidFill>
                  <a:srgbClr val="000000"/>
                </a:solidFill>
                <a:uFillTx/>
                <a:latin typeface="Arial" pitchFamily="34" charset="0"/>
                <a:ea typeface="Microsoft YaHei" pitchFamily="2"/>
                <a:cs typeface="Arial" pitchFamily="34" charset="0"/>
              </a:rPr>
              <a:t>Pluridisciplinaire :</a:t>
            </a:r>
            <a:r>
              <a:rPr lang="fr-FR" sz="2000" b="1" i="0" strike="noStrike" kern="1200" cap="none" spc="0" baseline="0" dirty="0">
                <a:ln>
                  <a:noFill/>
                </a:ln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</a:t>
            </a:r>
            <a:r>
              <a:rPr lang="fr-FR" sz="2000" b="0" i="0" u="none" strike="noStrike" kern="1200" cap="none" spc="0" baseline="0" dirty="0">
                <a:ln>
                  <a:noFill/>
                </a:ln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1 objet d'étude selon </a:t>
            </a:r>
            <a:r>
              <a:rPr lang="fr-FR" sz="2000" b="0" i="0" u="none" strike="noStrike" kern="1200" cap="none" spc="0" baseline="0" dirty="0" smtClean="0">
                <a:ln>
                  <a:noFill/>
                </a:ln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différents</a:t>
            </a:r>
            <a:r>
              <a:rPr lang="fr-FR" sz="2000" b="0" i="0" u="none" strike="noStrike" kern="1200" cap="none" spc="0" dirty="0" smtClean="0">
                <a:ln>
                  <a:noFill/>
                </a:ln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</a:t>
            </a:r>
            <a:r>
              <a:rPr lang="fr-FR" sz="2000" b="0" i="0" u="none" strike="noStrike" kern="1200" cap="none" spc="0" baseline="0" dirty="0" smtClean="0">
                <a:ln>
                  <a:noFill/>
                </a:ln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points </a:t>
            </a:r>
            <a:r>
              <a:rPr lang="fr-FR" sz="2000" b="0" i="0" u="none" strike="noStrike" kern="1200" cap="none" spc="0" baseline="0" dirty="0">
                <a:ln>
                  <a:noFill/>
                </a:ln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de vue</a:t>
            </a:r>
          </a:p>
          <a:p>
            <a:pPr lvl="0" hangingPunct="0">
              <a:buNone/>
            </a:pPr>
            <a:r>
              <a:rPr lang="fr-FR" sz="2000" b="0" i="0" u="none" strike="noStrike" kern="1200" cap="none" spc="0" baseline="0" dirty="0">
                <a:ln>
                  <a:noFill/>
                </a:ln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Risque d'une approche où chaque matière «  fait sa partie </a:t>
            </a:r>
            <a:r>
              <a:rPr lang="fr-FR" sz="2000" b="0" i="0" u="none" strike="noStrike" kern="1200" cap="none" spc="0" baseline="0" dirty="0" smtClean="0">
                <a:ln>
                  <a:noFill/>
                </a:ln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». </a:t>
            </a:r>
          </a:p>
          <a:p>
            <a:pPr lvl="0" hangingPunct="0">
              <a:buNone/>
            </a:pPr>
            <a:r>
              <a:rPr lang="fr-FR" sz="20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Pluralité des regards sur un sujet</a:t>
            </a:r>
            <a:endParaRPr lang="fr-FR" sz="2000" dirty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772816"/>
            <a:ext cx="6899967" cy="47525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>Choix de l’orientation du projet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395536" y="1340768"/>
            <a:ext cx="8352928" cy="792088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t" anchorCtr="0" compatLnSpc="0"/>
          <a:lstStyle>
            <a:defPPr lvl="0">
              <a:buSzPct val="45000"/>
              <a:buFont typeface="OpenSymbol"/>
              <a:buNone/>
            </a:defPPr>
            <a:lvl1pPr lvl="0">
              <a:buSzPct val="45000"/>
              <a:buFont typeface="OpenSymbol"/>
              <a:buChar char="●"/>
            </a:lvl1pPr>
            <a:lvl2pPr lvl="1">
              <a:buSzPct val="45000"/>
              <a:buFont typeface="OpenSymbol"/>
              <a:buChar char="●"/>
            </a:lvl2pPr>
            <a:lvl3pPr lvl="2">
              <a:buSzPct val="45000"/>
              <a:buFont typeface="OpenSymbol"/>
              <a:buChar char="●"/>
            </a:lvl3pPr>
            <a:lvl4pPr lvl="3">
              <a:buSzPct val="45000"/>
              <a:buFont typeface="OpenSymbol"/>
              <a:buChar char="●"/>
            </a:lvl4pPr>
            <a:lvl5pPr lvl="4">
              <a:buSzPct val="45000"/>
              <a:buFont typeface="OpenSymbol"/>
              <a:buChar char="●"/>
            </a:lvl5pPr>
            <a:lvl6pPr lvl="5">
              <a:buSzPct val="45000"/>
              <a:buFont typeface="OpenSymbol"/>
              <a:buChar char="●"/>
            </a:lvl6pPr>
            <a:lvl7pPr lvl="6">
              <a:buSzPct val="45000"/>
              <a:buFont typeface="OpenSymbol"/>
              <a:buChar char="●"/>
            </a:lvl7pPr>
            <a:lvl8pPr lvl="7">
              <a:buSzPct val="45000"/>
              <a:buFont typeface="OpenSymbol"/>
              <a:buChar char="●"/>
            </a:lvl8pPr>
            <a:lvl9pPr lvl="8">
              <a:buSzPct val="45000"/>
              <a:buFont typeface="OpenSymbol"/>
              <a:buChar char="●"/>
            </a:lvl9pPr>
          </a:lstStyle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2000" b="1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Transdisciplinaire </a:t>
            </a:r>
            <a:r>
              <a:rPr lang="fr-FR" sz="20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: approche axée sur la compréhension de</a:t>
            </a:r>
          </a:p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sz="20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</a:t>
            </a:r>
            <a:r>
              <a:rPr lang="fr-FR" sz="20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la complexité </a:t>
            </a:r>
            <a:r>
              <a:rPr lang="fr-FR" sz="20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du monde en abordant une notion</a:t>
            </a:r>
          </a:p>
        </p:txBody>
      </p:sp>
      <p:pic>
        <p:nvPicPr>
          <p:cNvPr id="10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alphaModFix/>
            <a:lum/>
          </a:blip>
          <a:srcRect/>
          <a:stretch>
            <a:fillRect/>
          </a:stretch>
        </p:blipFill>
        <p:spPr>
          <a:xfrm>
            <a:off x="1043608" y="2564904"/>
            <a:ext cx="7116405" cy="24066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11560" y="2708920"/>
            <a:ext cx="7992888" cy="3312368"/>
          </a:xfrm>
          <a:prstGeom prst="rect">
            <a:avLst/>
          </a:prstGeom>
          <a:solidFill>
            <a:srgbClr val="BA528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Réalisation d’une tâche finale complexe</a:t>
            </a:r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7092280" y="3429000"/>
            <a:ext cx="1440160" cy="230425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PROJET FINAL</a:t>
            </a:r>
            <a:endParaRPr lang="fr-FR" b="1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>Choix de l’orientation du projet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395536" y="1124744"/>
            <a:ext cx="8352928" cy="792088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t" anchorCtr="0" compatLnSpc="0"/>
          <a:lstStyle>
            <a:defPPr lvl="0">
              <a:buSzPct val="45000"/>
              <a:buFont typeface="OpenSymbol"/>
              <a:buNone/>
            </a:defPPr>
            <a:lvl1pPr lvl="0">
              <a:buSzPct val="45000"/>
              <a:buFont typeface="OpenSymbol"/>
              <a:buChar char="●"/>
            </a:lvl1pPr>
            <a:lvl2pPr lvl="1">
              <a:buSzPct val="45000"/>
              <a:buFont typeface="OpenSymbol"/>
              <a:buChar char="●"/>
            </a:lvl2pPr>
            <a:lvl3pPr lvl="2">
              <a:buSzPct val="45000"/>
              <a:buFont typeface="OpenSymbol"/>
              <a:buChar char="●"/>
            </a:lvl3pPr>
            <a:lvl4pPr lvl="3">
              <a:buSzPct val="45000"/>
              <a:buFont typeface="OpenSymbol"/>
              <a:buChar char="●"/>
            </a:lvl4pPr>
            <a:lvl5pPr lvl="4">
              <a:buSzPct val="45000"/>
              <a:buFont typeface="OpenSymbol"/>
              <a:buChar char="●"/>
            </a:lvl5pPr>
            <a:lvl6pPr lvl="5">
              <a:buSzPct val="45000"/>
              <a:buFont typeface="OpenSymbol"/>
              <a:buChar char="●"/>
            </a:lvl6pPr>
            <a:lvl7pPr lvl="6">
              <a:buSzPct val="45000"/>
              <a:buFont typeface="OpenSymbol"/>
              <a:buChar char="●"/>
            </a:lvl7pPr>
            <a:lvl8pPr lvl="7">
              <a:buSzPct val="45000"/>
              <a:buFont typeface="OpenSymbol"/>
              <a:buChar char="●"/>
            </a:lvl8pPr>
            <a:lvl9pPr lvl="8">
              <a:buSzPct val="45000"/>
              <a:buFont typeface="OpenSymbol"/>
              <a:buChar char="●"/>
            </a:lvl9pPr>
          </a:lstStyle>
          <a:p>
            <a:pPr lvl="0" hangingPunct="0">
              <a:buNone/>
            </a:pPr>
            <a:r>
              <a:rPr lang="fr-FR" sz="2000" b="1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Interdisciplinaire</a:t>
            </a:r>
            <a:r>
              <a:rPr lang="fr-FR" sz="2000" b="1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 </a:t>
            </a:r>
            <a:r>
              <a:rPr lang="fr-FR" sz="20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: </a:t>
            </a:r>
            <a:r>
              <a:rPr lang="fr-FR" sz="20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Mutualisation de plusieurs disciplines dans le but </a:t>
            </a:r>
          </a:p>
          <a:p>
            <a:pPr lvl="0" hangingPunct="0">
              <a:buNone/>
            </a:pPr>
            <a:r>
              <a:rPr lang="fr-FR" sz="20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d'une réalisation de type TACHE FINALE COMPLEXE avec un but </a:t>
            </a:r>
          </a:p>
          <a:p>
            <a:pPr lvl="0" hangingPunct="0">
              <a:buNone/>
            </a:pPr>
            <a:r>
              <a:rPr lang="fr-FR" sz="20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clairement établi, une production plus fréquemment collective et une </a:t>
            </a:r>
          </a:p>
          <a:p>
            <a:pPr lvl="0" hangingPunct="0">
              <a:buNone/>
            </a:pPr>
            <a:r>
              <a:rPr lang="fr-FR" sz="20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tâche finale réalisable par en différentes étapes, faisant travailler</a:t>
            </a:r>
          </a:p>
          <a:p>
            <a:pPr lvl="0" hangingPunct="0">
              <a:buNone/>
            </a:pPr>
            <a:r>
              <a:rPr lang="fr-FR" sz="20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différentes compétences.</a:t>
            </a:r>
            <a:endParaRPr lang="fr-FR" sz="2000" dirty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4" name="Flèche droite 13"/>
          <p:cNvSpPr/>
          <p:nvPr/>
        </p:nvSpPr>
        <p:spPr>
          <a:xfrm>
            <a:off x="1259632" y="4077072"/>
            <a:ext cx="6120680" cy="10081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à coins arrondis 6"/>
          <p:cNvSpPr/>
          <p:nvPr/>
        </p:nvSpPr>
        <p:spPr>
          <a:xfrm>
            <a:off x="827584" y="3573016"/>
            <a:ext cx="1944216" cy="100811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Discipline 1</a:t>
            </a:r>
          </a:p>
          <a:p>
            <a:pPr algn="ctr"/>
            <a:r>
              <a:rPr lang="fr-FR" b="1" dirty="0" smtClean="0"/>
              <a:t>Compétence A</a:t>
            </a:r>
            <a:endParaRPr lang="fr-FR" b="1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2123728" y="4725144"/>
            <a:ext cx="1944216" cy="100811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Discipline 2</a:t>
            </a:r>
          </a:p>
          <a:p>
            <a:pPr algn="ctr"/>
            <a:r>
              <a:rPr lang="fr-FR" b="1" dirty="0" smtClean="0"/>
              <a:t>Compétence A</a:t>
            </a:r>
            <a:endParaRPr lang="fr-FR" b="1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3491880" y="3573016"/>
            <a:ext cx="1944216" cy="100811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Discipline 3</a:t>
            </a:r>
          </a:p>
          <a:p>
            <a:pPr algn="ctr"/>
            <a:r>
              <a:rPr lang="fr-FR" b="1" dirty="0" smtClean="0"/>
              <a:t>Compétence A</a:t>
            </a:r>
            <a:endParaRPr lang="fr-FR" b="1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4860032" y="4725144"/>
            <a:ext cx="1944216" cy="100811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Discipline 2</a:t>
            </a:r>
          </a:p>
          <a:p>
            <a:pPr algn="ctr"/>
            <a:r>
              <a:rPr lang="fr-FR" b="1" dirty="0" smtClean="0"/>
              <a:t>Compétence B</a:t>
            </a:r>
            <a:endParaRPr lang="fr-FR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Corpus HIDA concours CRPE 2025</a:t>
            </a:r>
            <a:endParaRPr lang="fr-FR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052736"/>
            <a:ext cx="8488567" cy="550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279</Words>
  <Application>Microsoft Office PowerPoint</Application>
  <PresentationFormat>Affichage à l'écran (4:3)</PresentationFormat>
  <Paragraphs>81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TP HIDA – Histoire des Arts</vt:lpstr>
      <vt:lpstr>Histoire des arts : Définition</vt:lpstr>
      <vt:lpstr>Histoire des arts : Trois grands objectifs</vt:lpstr>
      <vt:lpstr>Histoire des arts : Programme</vt:lpstr>
      <vt:lpstr>Histoire des arts : Mise en œuvre</vt:lpstr>
      <vt:lpstr>Choix de l’orientation du projet</vt:lpstr>
      <vt:lpstr>Choix de l’orientation du projet</vt:lpstr>
      <vt:lpstr>Choix de l’orientation du projet</vt:lpstr>
      <vt:lpstr>Corpus HIDA concours CRPE 2025</vt:lpstr>
      <vt:lpstr>Corpus HIDA concours CRPE 2026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TP HIDA – Histoire des Arts</dc:title>
  <dc:creator>100drine</dc:creator>
  <cp:lastModifiedBy>100drine</cp:lastModifiedBy>
  <cp:revision>5</cp:revision>
  <dcterms:created xsi:type="dcterms:W3CDTF">2025-03-02T10:33:40Z</dcterms:created>
  <dcterms:modified xsi:type="dcterms:W3CDTF">2025-03-22T15:32:36Z</dcterms:modified>
</cp:coreProperties>
</file>