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3" r:id="rId2"/>
    <p:sldId id="294" r:id="rId3"/>
    <p:sldId id="296" r:id="rId4"/>
    <p:sldId id="295" r:id="rId5"/>
    <p:sldId id="297" r:id="rId6"/>
    <p:sldId id="298" r:id="rId7"/>
    <p:sldId id="256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8A01D-E740-439B-A358-0991EBF2D446}" type="datetimeFigureOut">
              <a:rPr lang="fr-FR" smtClean="0"/>
              <a:t>31/12/2024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25779-55C1-4098-BFF0-35225A7917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24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25779-55C1-4098-BFF0-35225A791789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480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61607-9D6F-8547-332F-21D32F412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2DBBC79-04C2-A93A-12A2-4A57B11D7F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EDC38F7-2ED7-99F2-262F-08011A56F1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9BCFAB-772A-1B27-FB20-D61087FCEA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25779-55C1-4098-BFF0-35225A791789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587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DE7468-FFC6-7276-189A-7F19A5EB9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54B89BA-B1CB-49FE-6568-BC4459F80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CAF57F-BADE-07AD-02FB-3B1D5356E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6651D-C6D4-4AD6-BCD8-2002C7E52746}" type="datetimeFigureOut">
              <a:rPr lang="fr-FR" smtClean="0"/>
              <a:t>31/12/2024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3B1194-7678-0F84-0B3D-49801BE15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AF2F24-48EC-5D34-6A1C-659BD6476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8E66-44B1-49B2-B218-70B9A3CF09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246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87C823-4420-04D3-0337-EF9E381A2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29DF319-56AF-AE89-30B8-CA8B9EFF4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C0D1A7-5040-AEE0-CA25-1C624288B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6651D-C6D4-4AD6-BCD8-2002C7E52746}" type="datetimeFigureOut">
              <a:rPr lang="fr-FR" smtClean="0"/>
              <a:t>31/12/2024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7D5FA5-06FA-03DB-C293-10D47C047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0C6655-206F-7EE7-CCEA-60B01EF26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8E66-44B1-49B2-B218-70B9A3CF09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06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85E5371-C63F-B299-DF4C-4EDD2AC6E9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3E44086-6B69-C4C2-D788-8F3D4A06D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0AA844-4153-2662-C90D-A6C5F972C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6651D-C6D4-4AD6-BCD8-2002C7E52746}" type="datetimeFigureOut">
              <a:rPr lang="fr-FR" smtClean="0"/>
              <a:t>31/12/2024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7C9EEA-C533-B269-F640-81A9F678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BDA033-3EAF-8C99-8006-B73AC86B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8E66-44B1-49B2-B218-70B9A3CF09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046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AE0977-14BF-19E7-E001-3C4D8564A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8DB5C2-05A4-37C6-22CD-F6242BE3B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467E5E-57E2-D0E1-088A-506B0986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6651D-C6D4-4AD6-BCD8-2002C7E52746}" type="datetimeFigureOut">
              <a:rPr lang="fr-FR" smtClean="0"/>
              <a:t>31/12/2024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69B5DD-9D7C-A6E1-09D5-B7D1201BA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693CB0-55F5-16E4-543A-B9C4671CE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8E66-44B1-49B2-B218-70B9A3CF09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288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04545A-FA84-DDEB-5955-9288BCE69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0BC5E0-B46A-E75F-D959-26C221BC6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3FAB23-6832-ED50-D5F4-E9B0FCBCD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6651D-C6D4-4AD6-BCD8-2002C7E52746}" type="datetimeFigureOut">
              <a:rPr lang="fr-FR" smtClean="0"/>
              <a:t>31/12/2024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520EA9-C982-14AB-A1A6-050E4C96A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FBD348-FCAA-7556-289D-C63C2FC15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8E66-44B1-49B2-B218-70B9A3CF09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01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AB8901-9E3A-403C-0946-407979F41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6E9AB9-61D1-4D93-6615-007230484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BA40BD-ADF5-6AC5-6548-F5EA587C48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C046DF-21B5-6A3A-3679-49D87433F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6651D-C6D4-4AD6-BCD8-2002C7E52746}" type="datetimeFigureOut">
              <a:rPr lang="fr-FR" smtClean="0"/>
              <a:t>31/12/2024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F43BA2-C8DF-7694-29C0-D12921CDB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CFF986-645B-5F75-0A86-2DCC1B1D0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8E66-44B1-49B2-B218-70B9A3CF09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52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EB16C0-AFC3-7C9C-E91F-35AEACB3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FCBD61-D38F-7D02-675C-BE720243F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C522E4-5F41-0B89-5932-F21312FEFD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5F568BD-4908-B2D6-5FC8-F917BF9ED5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66AD3A3-8A5D-4CEA-B8A2-88BD89135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4A349BA-943C-7CFA-52DF-81D838506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6651D-C6D4-4AD6-BCD8-2002C7E52746}" type="datetimeFigureOut">
              <a:rPr lang="fr-FR" smtClean="0"/>
              <a:t>31/12/2024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16C9B3B-64D1-EFC4-B0A8-7B96E1B12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ADDA44F-76F4-2D3F-DB9B-2C1950A33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8E66-44B1-49B2-B218-70B9A3CF09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680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D340C2-3945-7B48-1F7B-164DC97AB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02FD1E5-675E-39FF-6A3A-AF6004F16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6651D-C6D4-4AD6-BCD8-2002C7E52746}" type="datetimeFigureOut">
              <a:rPr lang="fr-FR" smtClean="0"/>
              <a:t>31/12/2024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6525FB7-949B-C4F1-DF16-B667C5DF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6FAED0B-D031-4838-E7D7-C5CBE4FF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8E66-44B1-49B2-B218-70B9A3CF09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90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5B42221-BEEF-9041-BA58-B5573801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6651D-C6D4-4AD6-BCD8-2002C7E52746}" type="datetimeFigureOut">
              <a:rPr lang="fr-FR" smtClean="0"/>
              <a:t>31/12/2024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D2724A-A333-1123-08B1-557F75F8D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CEFEAE-15BD-2F41-57D1-0FDAA8C25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8E66-44B1-49B2-B218-70B9A3CF09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66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06BA75-27D8-0C8F-2590-5D32A85BC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B7AE4F-688D-5165-F573-D0B0ED5FB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4026D18-AB22-0918-E00E-14A148500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E7844-E279-520F-BC58-EB5728F82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6651D-C6D4-4AD6-BCD8-2002C7E52746}" type="datetimeFigureOut">
              <a:rPr lang="fr-FR" smtClean="0"/>
              <a:t>31/12/2024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7E3D199-AB29-5894-7D53-4F4BE480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3F8D2F1-E4EB-64D3-38A2-7DC7C5CC0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8E66-44B1-49B2-B218-70B9A3CF09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76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42D44A-FFE0-A80B-7238-015966AF0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5B70CA3-E4BF-566F-3324-7D700B1B84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B780F1E-A6B9-67FE-6A51-4A7B9B540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0563DA-9A21-F4EF-09C4-4B2154C8D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6651D-C6D4-4AD6-BCD8-2002C7E52746}" type="datetimeFigureOut">
              <a:rPr lang="fr-FR" smtClean="0"/>
              <a:t>31/12/2024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52D607-FD27-A29C-77B6-3EECC5AFF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7D962E-06BF-B0A5-53FB-6A12655C1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8E66-44B1-49B2-B218-70B9A3CF09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7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0DB25B0-582B-3855-FCCB-B28FE2C0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CAF1AC-6A63-8DEA-D705-474659AD1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3BE7D1-0D6C-9180-522B-E63BDF20ED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6651D-C6D4-4AD6-BCD8-2002C7E52746}" type="datetimeFigureOut">
              <a:rPr lang="fr-FR" smtClean="0"/>
              <a:t>31/12/2024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B07ED0-CF4D-502C-A79B-1540BB380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0973A0-0A70-78DB-7641-1426DF1BEA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78E66-44B1-49B2-B218-70B9A3CF09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386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gallica.bnf.fr/ark:/12148/btv1b53159105r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s://bibliotheques-specialisees.paris.fr/ark:/73873/pf0002204582.locale=f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s://catalogue.bnf.fr/ark:/12148/cb14881639p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._Petersburg" TargetMode="External"/><Relationship Id="rId2" Type="http://schemas.openxmlformats.org/officeDocument/2006/relationships/hyperlink" Target="https://en.wikipedia.org/wiki/Hermitage_Museu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commons.wikimedia.org/wiki/File:Fourrures_Andr%C3%A9_Brunswick.jpg?uselang=fr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2A612A-B129-5DD9-57A9-8AA05A9E5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58" y="157735"/>
            <a:ext cx="11052142" cy="1325563"/>
          </a:xfrm>
        </p:spPr>
        <p:txBody>
          <a:bodyPr>
            <a:normAutofit fontScale="90000"/>
          </a:bodyPr>
          <a:lstStyle/>
          <a:p>
            <a:r>
              <a:rPr lang="fr-FR" sz="3300" b="1" i="0" dirty="0">
                <a:effectLst/>
                <a:latin typeface="Marianne"/>
              </a:rPr>
              <a:t>Programme de l’épreuve écrite d’application</a:t>
            </a:r>
            <a:br>
              <a:rPr lang="fr-FR" sz="3300" b="1" i="0" dirty="0">
                <a:effectLst/>
                <a:latin typeface="Marianne"/>
              </a:rPr>
            </a:br>
            <a:r>
              <a:rPr lang="fr-FR" sz="3300" b="1" i="0" dirty="0">
                <a:effectLst/>
                <a:latin typeface="Marianne"/>
              </a:rPr>
              <a:t>Domaine arts</a:t>
            </a:r>
            <a:br>
              <a:rPr lang="fr-FR" b="1" i="0" dirty="0">
                <a:effectLst/>
                <a:latin typeface="Marianne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FD4B25-D07D-6007-078B-55B20F59C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7146"/>
            <a:ext cx="10515600" cy="544573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7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Arts plastiques</a:t>
            </a:r>
            <a:endParaRPr lang="fr-FR" sz="7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5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Yayoi </a:t>
            </a:r>
            <a:r>
              <a:rPr lang="fr-FR" sz="5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Kusama</a:t>
            </a:r>
            <a:r>
              <a:rPr lang="fr-FR" sz="5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(1929 - ), </a:t>
            </a:r>
            <a:r>
              <a:rPr lang="fr-FR" sz="5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Dancing </a:t>
            </a:r>
            <a:r>
              <a:rPr lang="fr-FR" sz="56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Pumpkin</a:t>
            </a:r>
            <a:r>
              <a:rPr lang="fr-FR" sz="5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2020 Bronze and </a:t>
            </a:r>
            <a:r>
              <a:rPr lang="fr-FR" sz="5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urethane</a:t>
            </a:r>
            <a:r>
              <a:rPr lang="fr-FR" sz="5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paint,193 x 306 x 293 </a:t>
            </a:r>
            <a:r>
              <a:rPr lang="fr-FR" sz="5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inches</a:t>
            </a:r>
            <a:r>
              <a:rPr lang="fr-FR" sz="5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(490.2 x 777.2 x 744.2 cm) Installation </a:t>
            </a:r>
            <a:r>
              <a:rPr lang="fr-FR" sz="5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view</a:t>
            </a:r>
            <a:r>
              <a:rPr lang="fr-FR" sz="5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fr-FR" sz="5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KUSAMA: COSMIC NATURE</a:t>
            </a:r>
            <a:r>
              <a:rPr lang="fr-FR" sz="5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New York </a:t>
            </a:r>
            <a:r>
              <a:rPr lang="fr-FR" sz="5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Botanical</a:t>
            </a:r>
            <a:r>
              <a:rPr lang="fr-FR" sz="5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Garden, Bronx, New York, 2021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5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Pierre Alechinsky (1927 -)</a:t>
            </a:r>
            <a:r>
              <a:rPr lang="fr-FR" sz="5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Sorti de la poche</a:t>
            </a:r>
            <a:r>
              <a:rPr lang="fr-FR" sz="5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1992, encre de Chine et aquarelle sur vergé du XVII</a:t>
            </a:r>
            <a:r>
              <a:rPr lang="fr-FR" sz="56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5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siècle (pièce avec écritures et essais de plume), 19,5 x 13 cm, Paris, centre Georges Pompidou.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5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Pablo Picasso (1881-1973), </a:t>
            </a:r>
            <a:r>
              <a:rPr lang="fr-FR" sz="5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Tête de femme</a:t>
            </a:r>
            <a:r>
              <a:rPr lang="fr-FR" sz="5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1957, bois peint, H. : 78,5 cm ; L. : 34 cm ; P. : 36 cm. Paris, Musée Picasso. </a:t>
            </a:r>
            <a:r>
              <a:rPr lang="fr-FR" sz="5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*HDA (caractéristiques d'un langage formel).</a:t>
            </a:r>
            <a:endParaRPr lang="fr-FR" sz="5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5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Nicolas de Staël (1913-1955), </a:t>
            </a:r>
            <a:r>
              <a:rPr lang="fr-FR" sz="5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Parc des Princes</a:t>
            </a:r>
            <a:r>
              <a:rPr lang="fr-FR" sz="5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1952, huile sur toile, 250 x 200 cm.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5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Dora Maar, </a:t>
            </a:r>
            <a:r>
              <a:rPr lang="fr-FR" sz="5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Sans titre [Main-coquillage],</a:t>
            </a:r>
            <a:r>
              <a:rPr lang="fr-FR" sz="5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vers 1934, négatif </a:t>
            </a:r>
            <a:r>
              <a:rPr lang="fr-FR" sz="5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gélatino</a:t>
            </a:r>
            <a:r>
              <a:rPr lang="fr-FR" sz="5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-argentique sur support souple, 23,4 x 17,5 cm, © Centre Pompidou, MNAM-CCI, </a:t>
            </a:r>
            <a:r>
              <a:rPr lang="fr-FR" sz="5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</a:t>
            </a:r>
            <a:r>
              <a:rPr lang="fr-FR" sz="5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RMN-Grand Palais / image Centre Pompidou, MNAM-CCI© ADAGP, Paris.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5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Dame à la licorne</a:t>
            </a:r>
            <a:r>
              <a:rPr lang="fr-FR" sz="5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Tapisserie, entre 1484 et 1500, période médiévale - Bas Moyen Âge, 311 à 377 cm H x 290 à 473 cm L, Musée de Cluny, Le Monde médiéval, Paris.</a:t>
            </a:r>
            <a:r>
              <a:rPr lang="fr-FR" sz="5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5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7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Histoire des arts</a:t>
            </a:r>
            <a:endParaRPr lang="fr-FR" sz="7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5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Modeste Moussorgski (1839-1881), </a:t>
            </a:r>
            <a:r>
              <a:rPr lang="fr-FR" sz="5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Promenade </a:t>
            </a:r>
            <a:r>
              <a:rPr lang="fr-FR" sz="5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extrait </a:t>
            </a:r>
            <a:r>
              <a:rPr lang="fr-FR" sz="5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Tableaux d’une exposition </a:t>
            </a:r>
            <a:r>
              <a:rPr lang="fr-FR" sz="5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(version pour orchestre) (1874).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5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Louis Gaudin (1882-1936), dit Zig : Casino de Paris - Joséphine Baker - La Grande revue - Paris qui remue (1930).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5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Hokusai </a:t>
            </a:r>
            <a:r>
              <a:rPr lang="fr-FR" sz="5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Katsushika</a:t>
            </a:r>
            <a:r>
              <a:rPr lang="fr-FR" sz="5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(1760-1849), </a:t>
            </a:r>
            <a:r>
              <a:rPr lang="fr-FR" sz="5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grande vague de Kanagawa</a:t>
            </a:r>
            <a:r>
              <a:rPr lang="fr-FR" sz="5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(vers 1829-1834), 248 x 370 mm, Paris, BNF, département des estampes et de la photographie.</a:t>
            </a:r>
          </a:p>
          <a:p>
            <a:endParaRPr lang="fr-FR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DC248F4-BF7A-29BA-F095-2DEE0BC31ED2}"/>
              </a:ext>
            </a:extLst>
          </p:cNvPr>
          <p:cNvSpPr/>
          <p:nvPr/>
        </p:nvSpPr>
        <p:spPr>
          <a:xfrm>
            <a:off x="9464511" y="365125"/>
            <a:ext cx="1819373" cy="68202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Sessions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2026 et 2027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470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F5E6DBEF-5D9A-36EC-5B17-5B99B2D72F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43387"/>
              </p:ext>
            </p:extLst>
          </p:nvPr>
        </p:nvGraphicFramePr>
        <p:xfrm>
          <a:off x="452330" y="4937760"/>
          <a:ext cx="12384023" cy="1956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6243">
                  <a:extLst>
                    <a:ext uri="{9D8B030D-6E8A-4147-A177-3AD203B41FA5}">
                      <a16:colId xmlns:a16="http://schemas.microsoft.com/office/drawing/2014/main" val="4272403439"/>
                    </a:ext>
                  </a:extLst>
                </a:gridCol>
                <a:gridCol w="2797169">
                  <a:extLst>
                    <a:ext uri="{9D8B030D-6E8A-4147-A177-3AD203B41FA5}">
                      <a16:colId xmlns:a16="http://schemas.microsoft.com/office/drawing/2014/main" val="758996334"/>
                    </a:ext>
                  </a:extLst>
                </a:gridCol>
                <a:gridCol w="2377732">
                  <a:extLst>
                    <a:ext uri="{9D8B030D-6E8A-4147-A177-3AD203B41FA5}">
                      <a16:colId xmlns:a16="http://schemas.microsoft.com/office/drawing/2014/main" val="162607658"/>
                    </a:ext>
                  </a:extLst>
                </a:gridCol>
                <a:gridCol w="4412879">
                  <a:extLst>
                    <a:ext uri="{9D8B030D-6E8A-4147-A177-3AD203B41FA5}">
                      <a16:colId xmlns:a16="http://schemas.microsoft.com/office/drawing/2014/main" val="1837621237"/>
                    </a:ext>
                  </a:extLst>
                </a:gridCol>
              </a:tblGrid>
              <a:tr h="1956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800" u="none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u="none" strike="noStrike" kern="100" dirty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Photographie d’André Vigneau</a:t>
                      </a:r>
                      <a:r>
                        <a:rPr lang="fr-FR" sz="1800" u="none" kern="100" dirty="0">
                          <a:solidFill>
                            <a:schemeClr val="tx1"/>
                          </a:solidFill>
                          <a:effectLst/>
                        </a:rPr>
                        <a:t> des mannequins </a:t>
                      </a:r>
                      <a:r>
                        <a:rPr lang="fr-FR" sz="1800" u="none" kern="100" dirty="0" err="1">
                          <a:solidFill>
                            <a:schemeClr val="tx1"/>
                          </a:solidFill>
                          <a:effectLst/>
                        </a:rPr>
                        <a:t>Siégel</a:t>
                      </a:r>
                      <a:r>
                        <a:rPr lang="fr-FR" sz="1800" u="none" kern="100" dirty="0">
                          <a:solidFill>
                            <a:schemeClr val="tx1"/>
                          </a:solidFill>
                          <a:effectLst/>
                        </a:rPr>
                        <a:t> de Joséphine Baker, 1928</a:t>
                      </a:r>
                      <a:endParaRPr lang="fr-FR" sz="1800" u="none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800" u="none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u="none" strike="noStrike" kern="100" dirty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Photographie d’André Vigneau</a:t>
                      </a:r>
                      <a:r>
                        <a:rPr lang="fr-FR" sz="1800" u="none" kern="100" dirty="0">
                          <a:solidFill>
                            <a:schemeClr val="tx1"/>
                          </a:solidFill>
                          <a:effectLst/>
                        </a:rPr>
                        <a:t> des mannequins </a:t>
                      </a:r>
                      <a:r>
                        <a:rPr lang="fr-FR" sz="1800" u="none" kern="100" dirty="0" err="1">
                          <a:solidFill>
                            <a:schemeClr val="tx1"/>
                          </a:solidFill>
                          <a:effectLst/>
                        </a:rPr>
                        <a:t>Siégel</a:t>
                      </a:r>
                      <a:r>
                        <a:rPr lang="fr-FR" sz="1800" u="none" kern="100" dirty="0">
                          <a:solidFill>
                            <a:schemeClr val="tx1"/>
                          </a:solidFill>
                          <a:effectLst/>
                        </a:rPr>
                        <a:t> de Joséphine Baker, 1928</a:t>
                      </a:r>
                      <a:endParaRPr lang="fr-FR" sz="1800" u="none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800" u="none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u="none" kern="100" dirty="0">
                          <a:solidFill>
                            <a:schemeClr val="tx1"/>
                          </a:solidFill>
                          <a:effectLst/>
                        </a:rPr>
                        <a:t>Chromolithographie d’après un dessin de Jean Dunand, 1933</a:t>
                      </a:r>
                      <a:endParaRPr lang="fr-FR" sz="1800" u="none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800" b="1" u="none" strike="noStrike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hlinkClick r:id="rId3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hlinkClick r:id="rId3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Affiche</a:t>
                      </a:r>
                      <a:r>
                        <a:rPr lang="fr-FR" sz="18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de </a:t>
                      </a:r>
                      <a:r>
                        <a:rPr lang="fr-FR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Jean Chassaing</a:t>
                      </a:r>
                      <a:r>
                        <a:rPr lang="fr-FR" sz="18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(1931)</a:t>
                      </a:r>
                      <a:endParaRPr lang="fr-FR" sz="1800" u="none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463480"/>
                  </a:ext>
                </a:extLst>
              </a:tr>
            </a:tbl>
          </a:graphicData>
        </a:graphic>
      </p:graphicFrame>
      <p:pic>
        <p:nvPicPr>
          <p:cNvPr id="4099" name="Image 13">
            <a:extLst>
              <a:ext uri="{FF2B5EF4-FFF2-40B4-BE49-F238E27FC236}">
                <a16:creationId xmlns:a16="http://schemas.microsoft.com/office/drawing/2014/main" id="{57317E81-7469-C6D8-E543-E99BE6C88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01" y="1918213"/>
            <a:ext cx="2411647" cy="329654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098" name="Image 12">
            <a:extLst>
              <a:ext uri="{FF2B5EF4-FFF2-40B4-BE49-F238E27FC236}">
                <a16:creationId xmlns:a16="http://schemas.microsoft.com/office/drawing/2014/main" id="{3C7FD748-2C99-4A36-2DC8-122EE0EFD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612" y="1883996"/>
            <a:ext cx="2140277" cy="336497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097" name="Image 11">
            <a:extLst>
              <a:ext uri="{FF2B5EF4-FFF2-40B4-BE49-F238E27FC236}">
                <a16:creationId xmlns:a16="http://schemas.microsoft.com/office/drawing/2014/main" id="{285FA59D-B459-E5EA-7FE9-4C0F14A76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18213"/>
            <a:ext cx="2175674" cy="336497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7953D91-5D6C-D887-B962-0AC761CEC7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81" y="1846523"/>
            <a:ext cx="2407623" cy="350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46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A62A1A-6C82-7321-364A-BF254AAC2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811881D-CF24-69CF-2E00-E27E4B0C2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121" name="Image 2">
            <a:extLst>
              <a:ext uri="{FF2B5EF4-FFF2-40B4-BE49-F238E27FC236}">
                <a16:creationId xmlns:a16="http://schemas.microsoft.com/office/drawing/2014/main" id="{BD1DF478-826E-27F9-5AB8-2BF81D5E5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" y="-1"/>
            <a:ext cx="510437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8967D87C-5D4D-A7BF-0DF4-86071C890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8112" y="4141784"/>
            <a:ext cx="4445008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Programme de 1930-1931 du Casino de Paris, illustration de couverture par Zig, Biblioth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è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historique.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Chromolithographie devenue le symbole emblématique de l’ère du jazz.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450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4780E-CB68-EABD-41F7-40E1CFD65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9862B76E-FF3B-6495-52DC-3835D74FA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5183" y="1990055"/>
            <a:ext cx="8217031" cy="1655762"/>
          </a:xfrm>
        </p:spPr>
        <p:txBody>
          <a:bodyPr/>
          <a:lstStyle/>
          <a:p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Louis Gaudin (1882-1936), dit Zig : </a:t>
            </a:r>
          </a:p>
          <a:p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Casino de Paris - Joséphine Baker - La Grande revue - Paris qui remue (1930). 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19871C1-A371-C0F3-3D72-94C183DC2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04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>
            <a:extLst>
              <a:ext uri="{FF2B5EF4-FFF2-40B4-BE49-F238E27FC236}">
                <a16:creationId xmlns:a16="http://schemas.microsoft.com/office/drawing/2014/main" id="{E33E4381-99AC-731B-3E75-B40DBA22E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66" y="0"/>
            <a:ext cx="10443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46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B649FC32-3FE8-4CF2-6113-636984ACE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238933"/>
              </p:ext>
            </p:extLst>
          </p:nvPr>
        </p:nvGraphicFramePr>
        <p:xfrm>
          <a:off x="2032000" y="237744"/>
          <a:ext cx="8128000" cy="68173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6907804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344980907"/>
                    </a:ext>
                  </a:extLst>
                </a:gridCol>
              </a:tblGrid>
              <a:tr h="5413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1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6948199"/>
                  </a:ext>
                </a:extLst>
              </a:tr>
              <a:tr h="1404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b="1" u="none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Henri de Toulouse Lautrec</a:t>
                      </a:r>
                      <a:r>
                        <a:rPr lang="fr-FR" sz="1500" u="none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500" i="1" u="none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Moulin Rouge, la Goulue,</a:t>
                      </a:r>
                      <a:r>
                        <a:rPr lang="fr-FR" sz="1500" u="none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1891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Jules Chéret</a:t>
                      </a:r>
                      <a:r>
                        <a:rPr lang="fr-FR" sz="1500" b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endParaRPr lang="fr-FR" sz="1500" u="non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500" i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Bal au Moulin Rouge,</a:t>
                      </a:r>
                      <a:r>
                        <a:rPr lang="fr-FR" sz="150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1892</a:t>
                      </a:r>
                    </a:p>
                    <a:p>
                      <a:endParaRPr lang="fr-FR" sz="15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466978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0ABAAFE4-F2BF-45B2-13D1-C53CB8669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168" y="237744"/>
            <a:ext cx="3454400" cy="5422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9858A13-6333-B667-DEDB-7F02112C9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543" y="237744"/>
            <a:ext cx="3829457" cy="542275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 de texte 2">
            <a:extLst>
              <a:ext uri="{FF2B5EF4-FFF2-40B4-BE49-F238E27FC236}">
                <a16:creationId xmlns:a16="http://schemas.microsoft.com/office/drawing/2014/main" id="{DDE1B020-A884-3D1D-DCD1-C28209ABD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5553" y="6479286"/>
            <a:ext cx="3649980" cy="2819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► </a:t>
            </a:r>
            <a:r>
              <a:rPr lang="fr-FR" sz="11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affiches de spectacle réalisée par des artistes</a:t>
            </a:r>
            <a:endParaRPr lang="fr-FR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53132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8F7DA7FD-27FE-A2C7-9829-B0ABAC81E1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29264"/>
              </p:ext>
            </p:extLst>
          </p:nvPr>
        </p:nvGraphicFramePr>
        <p:xfrm>
          <a:off x="256793" y="237744"/>
          <a:ext cx="9903208" cy="71282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41671">
                  <a:extLst>
                    <a:ext uri="{9D8B030D-6E8A-4147-A177-3AD203B41FA5}">
                      <a16:colId xmlns:a16="http://schemas.microsoft.com/office/drawing/2014/main" val="1569078046"/>
                    </a:ext>
                  </a:extLst>
                </a:gridCol>
                <a:gridCol w="4161537">
                  <a:extLst>
                    <a:ext uri="{9D8B030D-6E8A-4147-A177-3AD203B41FA5}">
                      <a16:colId xmlns:a16="http://schemas.microsoft.com/office/drawing/2014/main" val="3344980907"/>
                    </a:ext>
                  </a:extLst>
                </a:gridCol>
              </a:tblGrid>
              <a:tr h="57241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1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6948199"/>
                  </a:ext>
                </a:extLst>
              </a:tr>
              <a:tr h="1404073">
                <a:tc>
                  <a:txBody>
                    <a:bodyPr/>
                    <a:lstStyle/>
                    <a:p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Edgar Degas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1800" i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répétition sur scène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1874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Matisse,</a:t>
                      </a:r>
                      <a:r>
                        <a:rPr lang="fr-FR" sz="180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 i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Danse, </a:t>
                      </a:r>
                      <a:r>
                        <a:rPr lang="fr-FR" sz="180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1910</a:t>
                      </a:r>
                    </a:p>
                    <a:p>
                      <a:r>
                        <a:rPr lang="fr-FR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" tooltip="Hermitage Museum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The Hermitage</a:t>
                      </a:r>
                      <a:r>
                        <a:rPr lang="fr-FR" sz="180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 </a:t>
                      </a:r>
                      <a:r>
                        <a:rPr lang="fr-FR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 tooltip="St. Petersburg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St. Petersburg</a:t>
                      </a:r>
                      <a:endParaRPr lang="fr-FR" sz="1800" u="non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fr-FR" sz="1800" u="non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fr-FR" sz="15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466978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5C36B5DF-1373-0D67-DE75-68A1518B2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94" y="1027906"/>
            <a:ext cx="5261908" cy="394643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3861367-9CC4-89C5-E353-B51A68E893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27851"/>
            <a:ext cx="5999032" cy="3946486"/>
          </a:xfrm>
          <a:prstGeom prst="rect">
            <a:avLst/>
          </a:prstGeom>
        </p:spPr>
      </p:pic>
      <p:sp>
        <p:nvSpPr>
          <p:cNvPr id="7" name="Zone de texte 2">
            <a:extLst>
              <a:ext uri="{FF2B5EF4-FFF2-40B4-BE49-F238E27FC236}">
                <a16:creationId xmlns:a16="http://schemas.microsoft.com/office/drawing/2014/main" id="{C53446C7-A8F6-5607-9F33-36894A5E3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852" y="447421"/>
            <a:ext cx="5457571" cy="2658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► </a:t>
            </a:r>
            <a:r>
              <a:rPr lang="fr-FR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danse représentée en peinture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9587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FBEB88-8C3E-B68A-D587-AE250B14C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647" y="1825625"/>
            <a:ext cx="2907794" cy="203314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Jean-Baptiste Carpeaux</a:t>
            </a:r>
            <a:r>
              <a:rPr lang="fr-F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Danse,</a:t>
            </a:r>
            <a:r>
              <a:rPr lang="fr-F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1865-1869 Opéra Garnier.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Mouvement figé, gestes amples et souples.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pic>
        <p:nvPicPr>
          <p:cNvPr id="4" name="Image 3" descr="La Danse - Jean-Baptiste Carpeaux | Musée d'Orsay">
            <a:extLst>
              <a:ext uri="{FF2B5EF4-FFF2-40B4-BE49-F238E27FC236}">
                <a16:creationId xmlns:a16="http://schemas.microsoft.com/office/drawing/2014/main" id="{3A7FD99F-BA6E-C08F-8BAC-CCE5356CB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4" y="365125"/>
            <a:ext cx="3787013" cy="6228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La danseuse Loïe Fuller, première éclairagiste en scène">
            <a:extLst>
              <a:ext uri="{FF2B5EF4-FFF2-40B4-BE49-F238E27FC236}">
                <a16:creationId xmlns:a16="http://schemas.microsoft.com/office/drawing/2014/main" id="{28F24594-5546-E31B-EF2A-AF3FA875B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739" y="365125"/>
            <a:ext cx="4654629" cy="62002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E47F666-FA6C-0C30-3EC6-9E2FDEB7A421}"/>
              </a:ext>
            </a:extLst>
          </p:cNvPr>
          <p:cNvSpPr txBox="1"/>
          <p:nvPr/>
        </p:nvSpPr>
        <p:spPr>
          <a:xfrm>
            <a:off x="3043429" y="5023088"/>
            <a:ext cx="4239310" cy="1570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Stéphanie Di </a:t>
            </a:r>
            <a:r>
              <a:rPr lang="fr-FR" sz="1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Giusto</a:t>
            </a:r>
            <a:r>
              <a:rPr lang="fr-F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r-FR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danseuse</a:t>
            </a:r>
            <a:r>
              <a:rPr lang="fr-F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film fiction 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</a:t>
            </a:r>
            <a:r>
              <a:rPr lang="fr-FR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Loïe</a:t>
            </a:r>
            <a:r>
              <a:rPr lang="fr-F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Fuller, 2016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728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96C388-8A55-1305-14D0-72F9180D7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552" y="5383081"/>
            <a:ext cx="10515600" cy="829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Hokusaï</a:t>
            </a:r>
            <a:r>
              <a:rPr lang="fr-FR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fr-F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Grande vague de </a:t>
            </a:r>
            <a:r>
              <a:rPr lang="fr-FR" sz="1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Kanawaga</a:t>
            </a:r>
            <a:r>
              <a:rPr lang="fr-FR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1830-1831, </a:t>
            </a:r>
          </a:p>
          <a:p>
            <a:pPr marL="0" indent="0">
              <a:buNone/>
            </a:pPr>
            <a:r>
              <a:rPr lang="fr-F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Estampe japonaise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57CD83E-9DA9-D633-1AEF-8D6394518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" y="763137"/>
            <a:ext cx="6280707" cy="435133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55296A4-1166-A0FB-F336-8A4D98AD2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223" y="131974"/>
            <a:ext cx="3552225" cy="532833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E71B8A9-B079-395F-E249-1CDFD4E6BAAC}"/>
              </a:ext>
            </a:extLst>
          </p:cNvPr>
          <p:cNvSpPr txBox="1"/>
          <p:nvPr/>
        </p:nvSpPr>
        <p:spPr>
          <a:xfrm>
            <a:off x="8414223" y="5596942"/>
            <a:ext cx="41864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Louis Gaudin (1882-1936), dit Zig : </a:t>
            </a:r>
          </a:p>
          <a:p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Casino de Paris - Joséphine Baker - La Grande revue - Paris qui remue (1930). </a:t>
            </a:r>
          </a:p>
        </p:txBody>
      </p:sp>
    </p:spTree>
    <p:extLst>
      <p:ext uri="{BB962C8B-B14F-4D97-AF65-F5344CB8AC3E}">
        <p14:creationId xmlns:p14="http://schemas.microsoft.com/office/powerpoint/2010/main" val="3418856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69402-D73E-CD40-5D5E-79251F023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44175C-69CA-E366-CB45-7FAC6EFE3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552" y="5383081"/>
            <a:ext cx="10515600" cy="829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Hokusaï</a:t>
            </a:r>
            <a:r>
              <a:rPr lang="fr-FR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fr-F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Grande vague de </a:t>
            </a:r>
            <a:r>
              <a:rPr lang="fr-FR" sz="1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Kanawaga</a:t>
            </a:r>
            <a:r>
              <a:rPr lang="fr-FR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1830-1831, </a:t>
            </a:r>
          </a:p>
          <a:p>
            <a:pPr marL="0" indent="0">
              <a:buNone/>
            </a:pPr>
            <a:r>
              <a:rPr lang="fr-F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Estampe japonaise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3D42C7C-B5AB-750C-D14E-63763D990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" y="763137"/>
            <a:ext cx="6280707" cy="435133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C9C2C07-67F6-AA4D-EFAE-74C7DCA0AB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223" y="131974"/>
            <a:ext cx="3552225" cy="532833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E4CDE81-3758-C00E-2D80-5D0D2F7B5667}"/>
              </a:ext>
            </a:extLst>
          </p:cNvPr>
          <p:cNvSpPr txBox="1"/>
          <p:nvPr/>
        </p:nvSpPr>
        <p:spPr>
          <a:xfrm>
            <a:off x="8414223" y="5596942"/>
            <a:ext cx="41864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Louis Gaudin (1882-1936), dit Zig : </a:t>
            </a:r>
          </a:p>
          <a:p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Casino de Paris - Joséphine Baker - La Grande revue - Paris qui remue (1930). 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AAFF300-53AD-8BDD-1802-9E7D9434B756}"/>
              </a:ext>
            </a:extLst>
          </p:cNvPr>
          <p:cNvSpPr/>
          <p:nvPr/>
        </p:nvSpPr>
        <p:spPr>
          <a:xfrm rot="19196976" flipV="1">
            <a:off x="8961302" y="1467599"/>
            <a:ext cx="2316050" cy="2031436"/>
          </a:xfrm>
          <a:prstGeom prst="arc">
            <a:avLst>
              <a:gd name="adj1" fmla="val 16200000"/>
              <a:gd name="adj2" fmla="val 1082395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FA52726D-E56B-A290-03F0-E3283119890F}"/>
              </a:ext>
            </a:extLst>
          </p:cNvPr>
          <p:cNvSpPr/>
          <p:nvPr/>
        </p:nvSpPr>
        <p:spPr>
          <a:xfrm rot="13963544" flipV="1">
            <a:off x="1797338" y="1588405"/>
            <a:ext cx="2686639" cy="2635771"/>
          </a:xfrm>
          <a:prstGeom prst="arc">
            <a:avLst>
              <a:gd name="adj1" fmla="val 16200000"/>
              <a:gd name="adj2" fmla="val 1082395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Triangle isocèle 17">
            <a:extLst>
              <a:ext uri="{FF2B5EF4-FFF2-40B4-BE49-F238E27FC236}">
                <a16:creationId xmlns:a16="http://schemas.microsoft.com/office/drawing/2014/main" id="{9C913E49-3C90-6A30-80C3-90FC0B2E2EFD}"/>
              </a:ext>
            </a:extLst>
          </p:cNvPr>
          <p:cNvSpPr/>
          <p:nvPr/>
        </p:nvSpPr>
        <p:spPr>
          <a:xfrm>
            <a:off x="9162854" y="3110846"/>
            <a:ext cx="216816" cy="17910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71934D5F-28DE-5EB0-4433-A200AC1C98B6}"/>
              </a:ext>
            </a:extLst>
          </p:cNvPr>
          <p:cNvSpPr/>
          <p:nvPr/>
        </p:nvSpPr>
        <p:spPr>
          <a:xfrm rot="1134879">
            <a:off x="4111301" y="2018908"/>
            <a:ext cx="216816" cy="17910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24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1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4DB96D-4923-8237-188C-2969AFF47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388" y="365125"/>
            <a:ext cx="10373412" cy="1325563"/>
          </a:xfrm>
        </p:spPr>
        <p:txBody>
          <a:bodyPr/>
          <a:lstStyle/>
          <a:p>
            <a:r>
              <a:rPr lang="fr-FR" dirty="0"/>
              <a:t>ART MODERNE          ART CONTEMPORAIN </a:t>
            </a:r>
          </a:p>
        </p:txBody>
      </p:sp>
      <p:sp>
        <p:nvSpPr>
          <p:cNvPr id="4" name="Bande diagonale 3">
            <a:extLst>
              <a:ext uri="{FF2B5EF4-FFF2-40B4-BE49-F238E27FC236}">
                <a16:creationId xmlns:a16="http://schemas.microsoft.com/office/drawing/2014/main" id="{A6F2735F-817F-A211-E26A-A4BB616670B3}"/>
              </a:ext>
            </a:extLst>
          </p:cNvPr>
          <p:cNvSpPr/>
          <p:nvPr/>
        </p:nvSpPr>
        <p:spPr>
          <a:xfrm>
            <a:off x="4870515" y="535136"/>
            <a:ext cx="725864" cy="1155552"/>
          </a:xfrm>
          <a:prstGeom prst="diagStrip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486F952-92B8-D4CB-AE2E-D2482F0056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2216412"/>
            <a:ext cx="1012488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2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L'usage de l'adjectif "moderne", tel qu'on l'entend habituellement aujourd'hui —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2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"novateur" ou "innovant" —, remonte au milieu du </a:t>
            </a:r>
            <a:r>
              <a:rPr kumimoji="0" lang="fr-FR" alt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XVI</a:t>
            </a:r>
            <a:r>
              <a:rPr kumimoji="0" lang="fr-FR" altLang="fr-FR" sz="2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</a:t>
            </a:r>
            <a:r>
              <a:rPr kumimoji="0" lang="fr-FR" altLang="fr-FR" sz="22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siècle.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0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FAE0301A-AF0E-FB26-07F4-FB78FB95E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827" y="989614"/>
            <a:ext cx="9687631" cy="5868386"/>
          </a:xfrm>
        </p:spPr>
      </p:pic>
    </p:spTree>
    <p:extLst>
      <p:ext uri="{BB962C8B-B14F-4D97-AF65-F5344CB8AC3E}">
        <p14:creationId xmlns:p14="http://schemas.microsoft.com/office/powerpoint/2010/main" val="1839541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F8C0556-9F06-F73B-C01E-5FBD09AEC2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361" y="1198830"/>
            <a:ext cx="7749315" cy="54966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BA464B-62E9-B316-E929-D84C655B756A}"/>
              </a:ext>
            </a:extLst>
          </p:cNvPr>
          <p:cNvSpPr/>
          <p:nvPr/>
        </p:nvSpPr>
        <p:spPr>
          <a:xfrm>
            <a:off x="8333295" y="1272619"/>
            <a:ext cx="914400" cy="4180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9AA2333-B795-BCA5-20F8-D522943AD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3818640" cy="718956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b="1" dirty="0">
                <a:solidFill>
                  <a:schemeClr val="tx1"/>
                </a:solidFill>
              </a:rPr>
              <a:t>ART MODERNE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C38862-F007-E4F2-371F-FCD5CDD0E1D1}"/>
              </a:ext>
            </a:extLst>
          </p:cNvPr>
          <p:cNvSpPr/>
          <p:nvPr/>
        </p:nvSpPr>
        <p:spPr>
          <a:xfrm>
            <a:off x="4656841" y="365126"/>
            <a:ext cx="4590854" cy="7189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500" b="1" dirty="0"/>
              <a:t>ART CONTEMPORAIN</a:t>
            </a:r>
          </a:p>
        </p:txBody>
      </p:sp>
      <p:sp>
        <p:nvSpPr>
          <p:cNvPr id="8" name="Triangle isocèle 7">
            <a:extLst>
              <a:ext uri="{FF2B5EF4-FFF2-40B4-BE49-F238E27FC236}">
                <a16:creationId xmlns:a16="http://schemas.microsoft.com/office/drawing/2014/main" id="{374A6ECD-BCB7-BE6B-E51D-E1FE0427CBE7}"/>
              </a:ext>
            </a:extLst>
          </p:cNvPr>
          <p:cNvSpPr/>
          <p:nvPr/>
        </p:nvSpPr>
        <p:spPr>
          <a:xfrm rot="5400000">
            <a:off x="9102796" y="510024"/>
            <a:ext cx="718958" cy="429161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192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A9CCDC0B-DC9D-EB31-328A-43A69342B59D}"/>
              </a:ext>
            </a:extLst>
          </p:cNvPr>
          <p:cNvSpPr/>
          <p:nvPr/>
        </p:nvSpPr>
        <p:spPr>
          <a:xfrm>
            <a:off x="1461158" y="3299283"/>
            <a:ext cx="2733769" cy="31393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Rejette les traditions passées ou s'en inspirent dans un esprit d'expérimentation avec les matériaux de la nature et la fonction de l'art, avec une tendance à s'éloigner de la </a:t>
            </a:r>
            <a:r>
              <a:rPr lang="fr-FR" dirty="0">
                <a:latin typeface="Arial" panose="020B0604020202020204" pitchFamily="34" charset="0"/>
              </a:rPr>
              <a:t>narration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pour aller                           </a:t>
            </a:r>
            <a:r>
              <a:rPr lang="fr-FR" dirty="0">
                <a:latin typeface="Arial" panose="020B0604020202020204" pitchFamily="34" charset="0"/>
              </a:rPr>
              <a:t>.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CE585F-279B-D0FD-EFDD-1F2549E8BAC8}"/>
              </a:ext>
            </a:extLst>
          </p:cNvPr>
          <p:cNvSpPr/>
          <p:nvPr/>
        </p:nvSpPr>
        <p:spPr>
          <a:xfrm>
            <a:off x="2502817" y="1480008"/>
            <a:ext cx="3525625" cy="1074656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b="1" dirty="0">
                <a:solidFill>
                  <a:schemeClr val="tx1"/>
                </a:solidFill>
              </a:rPr>
              <a:t>ART MODERNE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FB54DC-0982-2230-DB2A-0046C6777906}"/>
              </a:ext>
            </a:extLst>
          </p:cNvPr>
          <p:cNvSpPr/>
          <p:nvPr/>
        </p:nvSpPr>
        <p:spPr>
          <a:xfrm>
            <a:off x="6096000" y="1480008"/>
            <a:ext cx="3525625" cy="1074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500" b="1" dirty="0"/>
              <a:t>ART CONTEMPORAIN</a:t>
            </a:r>
          </a:p>
        </p:txBody>
      </p:sp>
      <p:sp>
        <p:nvSpPr>
          <p:cNvPr id="8" name="Triangle isocèle 7">
            <a:extLst>
              <a:ext uri="{FF2B5EF4-FFF2-40B4-BE49-F238E27FC236}">
                <a16:creationId xmlns:a16="http://schemas.microsoft.com/office/drawing/2014/main" id="{DCBA923B-8EBA-621B-0CCF-85ECD93B54EC}"/>
              </a:ext>
            </a:extLst>
          </p:cNvPr>
          <p:cNvSpPr/>
          <p:nvPr/>
        </p:nvSpPr>
        <p:spPr>
          <a:xfrm rot="5400000">
            <a:off x="9199773" y="1781666"/>
            <a:ext cx="1337036" cy="471340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B1A9674C-2F65-7A34-49D7-7559E8AD613A}"/>
              </a:ext>
            </a:extLst>
          </p:cNvPr>
          <p:cNvCxnSpPr/>
          <p:nvPr/>
        </p:nvCxnSpPr>
        <p:spPr>
          <a:xfrm>
            <a:off x="6096000" y="2832028"/>
            <a:ext cx="0" cy="53811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6083D76A-6549-3F5B-2A79-BCD2AD5B171A}"/>
              </a:ext>
            </a:extLst>
          </p:cNvPr>
          <p:cNvSpPr txBox="1"/>
          <p:nvPr/>
        </p:nvSpPr>
        <p:spPr>
          <a:xfrm>
            <a:off x="2172880" y="2629294"/>
            <a:ext cx="725864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1850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87FE8A6-F997-47FA-8A0F-514A977AE559}"/>
              </a:ext>
            </a:extLst>
          </p:cNvPr>
          <p:cNvSpPr txBox="1"/>
          <p:nvPr/>
        </p:nvSpPr>
        <p:spPr>
          <a:xfrm>
            <a:off x="5707931" y="2647362"/>
            <a:ext cx="725864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1945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4A74AFD-8D8F-2528-4B6F-51330F6BAAE7}"/>
              </a:ext>
            </a:extLst>
          </p:cNvPr>
          <p:cNvSpPr txBox="1"/>
          <p:nvPr/>
        </p:nvSpPr>
        <p:spPr>
          <a:xfrm>
            <a:off x="5509969" y="3390696"/>
            <a:ext cx="112178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2</a:t>
            </a:r>
            <a:r>
              <a:rPr lang="fr-FR" baseline="30000" dirty="0"/>
              <a:t>e</a:t>
            </a:r>
            <a:r>
              <a:rPr lang="fr-FR" dirty="0"/>
              <a:t> Guerre Mondiale</a:t>
            </a:r>
          </a:p>
        </p:txBody>
      </p:sp>
      <p:cxnSp>
        <p:nvCxnSpPr>
          <p:cNvPr id="18" name="Connecteur : en angle 17">
            <a:extLst>
              <a:ext uri="{FF2B5EF4-FFF2-40B4-BE49-F238E27FC236}">
                <a16:creationId xmlns:a16="http://schemas.microsoft.com/office/drawing/2014/main" id="{F40865BC-94B8-D39E-697A-F6738BF66407}"/>
              </a:ext>
            </a:extLst>
          </p:cNvPr>
          <p:cNvCxnSpPr>
            <a:cxnSpLocks/>
          </p:cNvCxnSpPr>
          <p:nvPr/>
        </p:nvCxnSpPr>
        <p:spPr>
          <a:xfrm rot="10800000">
            <a:off x="2095896" y="801278"/>
            <a:ext cx="1312681" cy="678730"/>
          </a:xfrm>
          <a:prstGeom prst="bentConnector3">
            <a:avLst>
              <a:gd name="adj1" fmla="val 31329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1AFFB40A-3573-A82A-AB91-F1AB8EA4B70A}"/>
              </a:ext>
            </a:extLst>
          </p:cNvPr>
          <p:cNvSpPr txBox="1"/>
          <p:nvPr/>
        </p:nvSpPr>
        <p:spPr>
          <a:xfrm>
            <a:off x="768286" y="593888"/>
            <a:ext cx="193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RÉALISME</a:t>
            </a:r>
          </a:p>
        </p:txBody>
      </p:sp>
      <p:sp>
        <p:nvSpPr>
          <p:cNvPr id="26" name="Flèche : droite 25">
            <a:extLst>
              <a:ext uri="{FF2B5EF4-FFF2-40B4-BE49-F238E27FC236}">
                <a16:creationId xmlns:a16="http://schemas.microsoft.com/office/drawing/2014/main" id="{ABB1B897-9B9E-030D-1E66-8B77B51AB901}"/>
              </a:ext>
            </a:extLst>
          </p:cNvPr>
          <p:cNvSpPr/>
          <p:nvPr/>
        </p:nvSpPr>
        <p:spPr>
          <a:xfrm>
            <a:off x="2244759" y="6028439"/>
            <a:ext cx="2186232" cy="64573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vers l'</a:t>
            </a:r>
            <a:r>
              <a:rPr lang="fr-FR" dirty="0">
                <a:latin typeface="Arial" panose="020B0604020202020204" pitchFamily="34" charset="0"/>
              </a:rPr>
              <a:t>abstraction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1445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BB40C-D026-F58F-CDBA-BB9F6CC09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06C363-6EFB-6F59-50FA-31C9F11A9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58" y="157735"/>
            <a:ext cx="11052142" cy="1325563"/>
          </a:xfrm>
        </p:spPr>
        <p:txBody>
          <a:bodyPr>
            <a:normAutofit fontScale="90000"/>
          </a:bodyPr>
          <a:lstStyle/>
          <a:p>
            <a:r>
              <a:rPr lang="fr-FR" sz="3300" b="1" i="0" dirty="0">
                <a:effectLst/>
                <a:latin typeface="Marianne"/>
              </a:rPr>
              <a:t>Programme de l’épreuve écrite d’application</a:t>
            </a:r>
            <a:br>
              <a:rPr lang="fr-FR" sz="3300" b="1" i="0" dirty="0">
                <a:effectLst/>
                <a:latin typeface="Marianne"/>
              </a:rPr>
            </a:br>
            <a:r>
              <a:rPr lang="fr-FR" sz="3300" b="1" i="0" dirty="0">
                <a:effectLst/>
                <a:latin typeface="Marianne"/>
              </a:rPr>
              <a:t>Domaine arts</a:t>
            </a:r>
            <a:br>
              <a:rPr lang="fr-FR" b="1" i="0" dirty="0">
                <a:effectLst/>
                <a:latin typeface="Marianne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F18F64-85C6-8920-B5F8-27F51687E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7146"/>
            <a:ext cx="10515600" cy="544573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7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Arts plastiques</a:t>
            </a:r>
            <a:endParaRPr lang="fr-FR" sz="7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56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Yayoi </a:t>
            </a:r>
            <a:r>
              <a:rPr lang="fr-FR" sz="56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Kusama</a:t>
            </a:r>
            <a:r>
              <a:rPr lang="fr-FR" sz="56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(1929 - ), </a:t>
            </a:r>
            <a:r>
              <a:rPr lang="fr-FR" sz="56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Dancing </a:t>
            </a:r>
            <a:r>
              <a:rPr lang="fr-FR" sz="5600" i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Pumpkin</a:t>
            </a:r>
            <a:r>
              <a:rPr lang="fr-FR" sz="56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2020 Bronze and </a:t>
            </a:r>
            <a:r>
              <a:rPr lang="fr-FR" sz="56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urethane</a:t>
            </a:r>
            <a:r>
              <a:rPr lang="fr-FR" sz="56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paint,193 x 306 x 293 </a:t>
            </a:r>
            <a:r>
              <a:rPr lang="fr-FR" sz="56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inches</a:t>
            </a:r>
            <a:r>
              <a:rPr lang="fr-FR" sz="56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(490.2 x 777.2 x 744.2 cm) Installation </a:t>
            </a:r>
            <a:r>
              <a:rPr lang="fr-FR" sz="56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view</a:t>
            </a:r>
            <a:r>
              <a:rPr lang="fr-FR" sz="56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fr-FR" sz="56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KUSAMA: COSMIC NATURE</a:t>
            </a:r>
            <a:r>
              <a:rPr lang="fr-FR" sz="56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New York </a:t>
            </a:r>
            <a:r>
              <a:rPr lang="fr-FR" sz="56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Botanical</a:t>
            </a:r>
            <a:r>
              <a:rPr lang="fr-FR" sz="56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Garden, Bronx, New York, 2021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56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Pierre Alechinsky (1927 -)</a:t>
            </a:r>
            <a:r>
              <a:rPr lang="fr-FR" sz="56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Sorti de la poche</a:t>
            </a:r>
            <a:r>
              <a:rPr lang="fr-FR" sz="56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1992, encre de Chine et aquarelle sur vergé du XVII</a:t>
            </a:r>
            <a:r>
              <a:rPr lang="fr-FR" sz="5600" kern="100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56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siècle (pièce avec écritures et essais de plume), 19,5 x 13 cm, Paris, centre Georges Pompidou.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56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Pablo Picasso (1881-1973), </a:t>
            </a:r>
            <a:r>
              <a:rPr lang="fr-FR" sz="56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Tête de femme</a:t>
            </a:r>
            <a:r>
              <a:rPr lang="fr-FR" sz="56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1957, bois peint, H. : 78,5 cm ; L. : 34 cm ; P. : 36 cm. Paris, Musée Picasso. </a:t>
            </a:r>
            <a:r>
              <a:rPr lang="fr-FR" sz="5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*HDA (caractéristiques d'un langage formel).</a:t>
            </a:r>
            <a:endParaRPr lang="fr-FR" sz="56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56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Nicolas de Staël (1913-1955), </a:t>
            </a:r>
            <a:r>
              <a:rPr lang="fr-FR" sz="56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Parc des Princes</a:t>
            </a:r>
            <a:r>
              <a:rPr lang="fr-FR" sz="56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1952, huile sur toile, 250 x 200 cm.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5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Dora Maar, </a:t>
            </a:r>
            <a:r>
              <a:rPr lang="fr-FR" sz="5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Sans titre [Main-coquillage],</a:t>
            </a:r>
            <a:r>
              <a:rPr lang="fr-FR" sz="5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vers 1934, négatif </a:t>
            </a:r>
            <a:r>
              <a:rPr lang="fr-FR" sz="5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gélatino</a:t>
            </a:r>
            <a:r>
              <a:rPr lang="fr-FR" sz="5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-argentique sur support souple, 23,4 x 17,5 cm, © Centre Pompidou, MNAM-CCI, </a:t>
            </a:r>
            <a:r>
              <a:rPr lang="fr-FR" sz="5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</a:t>
            </a:r>
            <a:r>
              <a:rPr lang="fr-FR" sz="5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RMN-Grand Palais / image Centre Pompidou, MNAM-CCI© ADAGP, Paris.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5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Dame à la licorne</a:t>
            </a:r>
            <a:r>
              <a:rPr lang="fr-FR" sz="5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Tapisserie, entre 1484 et 1500, période médiévale - Bas Moyen Âge, 311 à 377 cm H x 290 à 473 cm L, Musée de Cluny, Le Monde médiéval, Paris.</a:t>
            </a:r>
            <a:r>
              <a:rPr lang="fr-FR" sz="5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5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7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Histoire des arts</a:t>
            </a:r>
            <a:endParaRPr lang="fr-FR" sz="7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5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Modeste Moussorgski (1839-1881), </a:t>
            </a:r>
            <a:r>
              <a:rPr lang="fr-FR" sz="5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Promenade </a:t>
            </a:r>
            <a:r>
              <a:rPr lang="fr-FR" sz="5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extrait </a:t>
            </a:r>
            <a:r>
              <a:rPr lang="fr-FR" sz="5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Tableaux d’une exposition </a:t>
            </a:r>
            <a:r>
              <a:rPr lang="fr-FR" sz="5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(version pour orchestre) (1874).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5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Louis Gaudin (1882-1936), dit Zig : Casino de Paris - Joséphine Baker - La Grande revue - Paris qui remue (1930).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5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Hokusai </a:t>
            </a:r>
            <a:r>
              <a:rPr lang="fr-FR" sz="5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Katsushika</a:t>
            </a:r>
            <a:r>
              <a:rPr lang="fr-FR" sz="5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(1760-1849), </a:t>
            </a:r>
            <a:r>
              <a:rPr lang="fr-FR" sz="5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grande vague de Kanagawa</a:t>
            </a:r>
            <a:r>
              <a:rPr lang="fr-FR" sz="5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(vers 1829-1834), 248 x 370 mm, Paris, BNF, département des estampes et de la photographie.</a:t>
            </a:r>
          </a:p>
          <a:p>
            <a:endParaRPr lang="fr-FR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B421CB9-7C5B-B9C6-AE85-ABCFCE029719}"/>
              </a:ext>
            </a:extLst>
          </p:cNvPr>
          <p:cNvSpPr/>
          <p:nvPr/>
        </p:nvSpPr>
        <p:spPr>
          <a:xfrm>
            <a:off x="9464511" y="365125"/>
            <a:ext cx="1819373" cy="68202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Sessions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2026 et 2027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BB194D-261F-9741-45FD-16C6BA5CB45D}"/>
              </a:ext>
            </a:extLst>
          </p:cNvPr>
          <p:cNvSpPr/>
          <p:nvPr/>
        </p:nvSpPr>
        <p:spPr>
          <a:xfrm rot="16200000">
            <a:off x="-524683" y="2309639"/>
            <a:ext cx="2212009" cy="559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700" b="1" dirty="0"/>
              <a:t>ART CONTEMPORAIN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BE6360-5ED1-8079-D059-3A63122D6B0E}"/>
              </a:ext>
            </a:extLst>
          </p:cNvPr>
          <p:cNvSpPr/>
          <p:nvPr/>
        </p:nvSpPr>
        <p:spPr>
          <a:xfrm rot="16200000">
            <a:off x="322087" y="3674881"/>
            <a:ext cx="518474" cy="559325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</a:rPr>
              <a:t>ART MODERNE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F74CD8-1FEB-9BFF-7BB3-B6E2ADE933A0}"/>
              </a:ext>
            </a:extLst>
          </p:cNvPr>
          <p:cNvSpPr/>
          <p:nvPr/>
        </p:nvSpPr>
        <p:spPr>
          <a:xfrm rot="16200000">
            <a:off x="322085" y="5627653"/>
            <a:ext cx="518474" cy="559325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</a:rPr>
              <a:t>ART MODERNE</a:t>
            </a:r>
          </a:p>
        </p:txBody>
      </p:sp>
    </p:spTree>
    <p:extLst>
      <p:ext uri="{BB962C8B-B14F-4D97-AF65-F5344CB8AC3E}">
        <p14:creationId xmlns:p14="http://schemas.microsoft.com/office/powerpoint/2010/main" val="3889644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45D771-1049-93E1-E9CB-94ADFC0E2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3146" y="1122363"/>
            <a:ext cx="6114854" cy="640449"/>
          </a:xfrm>
        </p:spPr>
        <p:txBody>
          <a:bodyPr>
            <a:noAutofit/>
          </a:bodyPr>
          <a:lstStyle/>
          <a:p>
            <a:r>
              <a:rPr lang="fr-FR" sz="55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Histoire des arts</a:t>
            </a:r>
            <a:endParaRPr lang="fr-FR" sz="5500" b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7C92CF6-9839-5523-A471-15B795E2A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5183" y="1990055"/>
            <a:ext cx="8217031" cy="1655762"/>
          </a:xfrm>
        </p:spPr>
        <p:txBody>
          <a:bodyPr/>
          <a:lstStyle/>
          <a:p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Louis Gaudin (1882-1936), dit Zig : </a:t>
            </a:r>
          </a:p>
          <a:p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Casino de Paris - Joséphine Baker - La Grande revue - Paris qui remue (1930). 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F113572-F812-F20B-22A6-42601DA33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23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FE62E368-134A-AF17-C35B-51E99D4F14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725946"/>
              </p:ext>
            </p:extLst>
          </p:nvPr>
        </p:nvGraphicFramePr>
        <p:xfrm>
          <a:off x="631634" y="5447773"/>
          <a:ext cx="11095309" cy="1657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5245">
                  <a:extLst>
                    <a:ext uri="{9D8B030D-6E8A-4147-A177-3AD203B41FA5}">
                      <a16:colId xmlns:a16="http://schemas.microsoft.com/office/drawing/2014/main" val="1990402667"/>
                    </a:ext>
                  </a:extLst>
                </a:gridCol>
                <a:gridCol w="4246705">
                  <a:extLst>
                    <a:ext uri="{9D8B030D-6E8A-4147-A177-3AD203B41FA5}">
                      <a16:colId xmlns:a16="http://schemas.microsoft.com/office/drawing/2014/main" val="2568206630"/>
                    </a:ext>
                  </a:extLst>
                </a:gridCol>
                <a:gridCol w="3233359">
                  <a:extLst>
                    <a:ext uri="{9D8B030D-6E8A-4147-A177-3AD203B41FA5}">
                      <a16:colId xmlns:a16="http://schemas.microsoft.com/office/drawing/2014/main" val="16599052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solidFill>
                            <a:schemeClr val="tx1"/>
                          </a:solidFill>
                          <a:effectLst/>
                        </a:rPr>
                        <a:t>Affiche de Zig</a:t>
                      </a:r>
                      <a:endParaRPr lang="fr-FR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solidFill>
                            <a:schemeClr val="tx1"/>
                          </a:solidFill>
                          <a:effectLst/>
                        </a:rPr>
                        <a:t>Affiche de Zig</a:t>
                      </a:r>
                      <a:endParaRPr lang="fr-FR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solidFill>
                            <a:schemeClr val="tx1"/>
                          </a:solidFill>
                          <a:effectLst/>
                        </a:rPr>
                        <a:t>Publicité pour les Fourrures André Brunswick par Zig (vers 1930).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43960"/>
                  </a:ext>
                </a:extLst>
              </a:tr>
            </a:tbl>
          </a:graphicData>
        </a:graphic>
      </p:graphicFrame>
      <p:pic>
        <p:nvPicPr>
          <p:cNvPr id="2051" name="Image 24">
            <a:extLst>
              <a:ext uri="{FF2B5EF4-FFF2-40B4-BE49-F238E27FC236}">
                <a16:creationId xmlns:a16="http://schemas.microsoft.com/office/drawing/2014/main" id="{745EF83A-399F-AFFA-8833-9B6CD42A6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34" y="365125"/>
            <a:ext cx="3337252" cy="508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 25">
            <a:extLst>
              <a:ext uri="{FF2B5EF4-FFF2-40B4-BE49-F238E27FC236}">
                <a16:creationId xmlns:a16="http://schemas.microsoft.com/office/drawing/2014/main" id="{FE13D6A6-0BA8-88D6-2451-6CCF4C5D9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532" y="365125"/>
            <a:ext cx="3987366" cy="508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 22">
            <a:hlinkClick r:id="rId4"/>
            <a:extLst>
              <a:ext uri="{FF2B5EF4-FFF2-40B4-BE49-F238E27FC236}">
                <a16:creationId xmlns:a16="http://schemas.microsoft.com/office/drawing/2014/main" id="{41F76F76-C14D-5D5B-4AC5-2EF3D1944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221" y="300961"/>
            <a:ext cx="3482045" cy="521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184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BC028F-AD0E-A3CB-5DCB-FE0C99090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365125"/>
            <a:ext cx="4038600" cy="1325563"/>
          </a:xfrm>
        </p:spPr>
        <p:txBody>
          <a:bodyPr>
            <a:normAutofit fontScale="90000"/>
          </a:bodyPr>
          <a:lstStyle/>
          <a:p>
            <a:r>
              <a:rPr lang="fr-F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Pol-Rab, [Joséphine Baker dans La Folie du Jour], 1927, Bibliothèque historique,</a:t>
            </a:r>
            <a:b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904804-E343-F47C-92F6-EB1E8D638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4E3281D-3BA9-68DB-07CB-067B90A566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08" y="176414"/>
            <a:ext cx="4901247" cy="650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094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6379</TotalTime>
  <Words>1079</Words>
  <Application>Microsoft Office PowerPoint</Application>
  <PresentationFormat>Grand écran</PresentationFormat>
  <Paragraphs>98</Paragraphs>
  <Slides>18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Marianne</vt:lpstr>
      <vt:lpstr>Symbol</vt:lpstr>
      <vt:lpstr>Times New Roman</vt:lpstr>
      <vt:lpstr>Thème Office</vt:lpstr>
      <vt:lpstr>Programme de l’épreuve écrite d’application Domaine arts </vt:lpstr>
      <vt:lpstr>ART MODERNE          ART CONTEMPORAIN </vt:lpstr>
      <vt:lpstr>Présentation PowerPoint</vt:lpstr>
      <vt:lpstr>ART MODERNE</vt:lpstr>
      <vt:lpstr>Présentation PowerPoint</vt:lpstr>
      <vt:lpstr>Programme de l’épreuve écrite d’application Domaine arts </vt:lpstr>
      <vt:lpstr>Histoire des arts</vt:lpstr>
      <vt:lpstr>Présentation PowerPoint</vt:lpstr>
      <vt:lpstr>Pol-Rab, [Joséphine Baker dans La Folie du Jour], 1927, Bibliothèque historique,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emilie saurel</dc:creator>
  <cp:lastModifiedBy>emilie saurel</cp:lastModifiedBy>
  <cp:revision>65</cp:revision>
  <dcterms:created xsi:type="dcterms:W3CDTF">2024-09-24T08:05:09Z</dcterms:created>
  <dcterms:modified xsi:type="dcterms:W3CDTF">2025-01-03T16:05:42Z</dcterms:modified>
</cp:coreProperties>
</file>