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31647" y="243840"/>
            <a:ext cx="11724640" cy="6377940"/>
          </a:xfrm>
          <a:custGeom>
            <a:avLst/>
            <a:gdLst/>
            <a:ahLst/>
            <a:cxnLst/>
            <a:rect l="l" t="t" r="r" b="b"/>
            <a:pathLst>
              <a:path w="11724640" h="6377940">
                <a:moveTo>
                  <a:pt x="0" y="6377939"/>
                </a:moveTo>
                <a:lnTo>
                  <a:pt x="11724132" y="6377939"/>
                </a:lnTo>
                <a:lnTo>
                  <a:pt x="11724132" y="0"/>
                </a:lnTo>
                <a:lnTo>
                  <a:pt x="0" y="0"/>
                </a:lnTo>
                <a:lnTo>
                  <a:pt x="0" y="6377939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978914" y="3734561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99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6213" y="2677795"/>
            <a:ext cx="10399572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C00000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AFEF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AFEF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AFEF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31647" y="243840"/>
            <a:ext cx="11724640" cy="6377940"/>
          </a:xfrm>
          <a:custGeom>
            <a:avLst/>
            <a:gdLst/>
            <a:ahLst/>
            <a:cxnLst/>
            <a:rect l="l" t="t" r="r" b="b"/>
            <a:pathLst>
              <a:path w="11724640" h="6377940">
                <a:moveTo>
                  <a:pt x="11724132" y="0"/>
                </a:moveTo>
                <a:lnTo>
                  <a:pt x="0" y="0"/>
                </a:lnTo>
                <a:lnTo>
                  <a:pt x="0" y="6377939"/>
                </a:lnTo>
                <a:lnTo>
                  <a:pt x="11724132" y="6377939"/>
                </a:lnTo>
                <a:lnTo>
                  <a:pt x="11724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7090" y="300609"/>
            <a:ext cx="8957818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AFEF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29258" y="2279014"/>
            <a:ext cx="9032240" cy="3675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c44.sharepoint.com/sites/Team2D-2-AG/Shared%20Documents/2-AG/SGEC-2023-723%20Pacte%20-%20compl&#233;ments%20et%20correctifs.pdf" TargetMode="External"/><Relationship Id="rId2" Type="http://schemas.openxmlformats.org/officeDocument/2006/relationships/hyperlink" Target="https://ec44.sharepoint.com/sites/Team2D-2-AG/Shared%20Documents/2-AG/SGEC-2023-673%20Revalorisation%20remuneration%20enseignants%20-Pacte%2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895">
              <a:lnSpc>
                <a:spcPct val="100000"/>
              </a:lnSpc>
              <a:spcBef>
                <a:spcPts val="100"/>
              </a:spcBef>
            </a:pPr>
            <a:r>
              <a:rPr dirty="0"/>
              <a:t>Le</a:t>
            </a:r>
            <a:r>
              <a:rPr spc="-20" dirty="0"/>
              <a:t> </a:t>
            </a:r>
            <a:r>
              <a:rPr spc="-5" dirty="0"/>
              <a:t>pacte</a:t>
            </a:r>
            <a:r>
              <a:rPr spc="-20" dirty="0"/>
              <a:t> </a:t>
            </a:r>
            <a:r>
              <a:rPr dirty="0"/>
              <a:t>et</a:t>
            </a:r>
            <a:r>
              <a:rPr spc="-15" dirty="0"/>
              <a:t> </a:t>
            </a:r>
            <a:r>
              <a:rPr spc="-5" dirty="0"/>
              <a:t>les</a:t>
            </a:r>
            <a:r>
              <a:rPr spc="-45" dirty="0"/>
              <a:t> </a:t>
            </a:r>
            <a:r>
              <a:rPr dirty="0"/>
              <a:t>réformes</a:t>
            </a:r>
            <a:r>
              <a:rPr spc="-30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dirty="0"/>
              <a:t>rentrée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040" y="565404"/>
            <a:ext cx="1588008" cy="8473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134859" y="5651398"/>
            <a:ext cx="4031615" cy="587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650" b="1" spc="10" dirty="0">
                <a:solidFill>
                  <a:srgbClr val="C00000"/>
                </a:solidFill>
                <a:latin typeface="Corbel"/>
                <a:cs typeface="Corbel"/>
              </a:rPr>
              <a:t>Visio</a:t>
            </a:r>
            <a:r>
              <a:rPr sz="3650" b="1" spc="-165" dirty="0">
                <a:solidFill>
                  <a:srgbClr val="C00000"/>
                </a:solidFill>
                <a:latin typeface="Corbel"/>
                <a:cs typeface="Corbel"/>
              </a:rPr>
              <a:t> </a:t>
            </a:r>
            <a:r>
              <a:rPr sz="3650" b="1" spc="15" dirty="0">
                <a:solidFill>
                  <a:srgbClr val="C00000"/>
                </a:solidFill>
                <a:latin typeface="Corbel"/>
                <a:cs typeface="Corbel"/>
              </a:rPr>
              <a:t>CE</a:t>
            </a:r>
            <a:r>
              <a:rPr sz="3650" b="1" spc="-15" dirty="0">
                <a:solidFill>
                  <a:srgbClr val="C00000"/>
                </a:solidFill>
                <a:latin typeface="Corbel"/>
                <a:cs typeface="Corbel"/>
              </a:rPr>
              <a:t> </a:t>
            </a:r>
            <a:r>
              <a:rPr sz="3650" b="1" spc="-25" dirty="0">
                <a:solidFill>
                  <a:srgbClr val="C00000"/>
                </a:solidFill>
                <a:latin typeface="Corbel"/>
                <a:cs typeface="Corbel"/>
              </a:rPr>
              <a:t>22</a:t>
            </a:r>
            <a:r>
              <a:rPr sz="3650" b="1" spc="-5" dirty="0">
                <a:solidFill>
                  <a:srgbClr val="C00000"/>
                </a:solidFill>
                <a:latin typeface="Corbel"/>
                <a:cs typeface="Corbel"/>
              </a:rPr>
              <a:t> </a:t>
            </a:r>
            <a:r>
              <a:rPr sz="3650" b="1" spc="10" dirty="0">
                <a:solidFill>
                  <a:srgbClr val="C00000"/>
                </a:solidFill>
                <a:latin typeface="Corbel"/>
                <a:cs typeface="Corbel"/>
              </a:rPr>
              <a:t>juin</a:t>
            </a:r>
            <a:r>
              <a:rPr sz="3650" b="1" spc="-20" dirty="0">
                <a:solidFill>
                  <a:srgbClr val="C00000"/>
                </a:solidFill>
                <a:latin typeface="Corbel"/>
                <a:cs typeface="Corbel"/>
              </a:rPr>
              <a:t> </a:t>
            </a:r>
            <a:r>
              <a:rPr sz="3650" b="1" spc="-50" dirty="0">
                <a:solidFill>
                  <a:srgbClr val="C00000"/>
                </a:solidFill>
                <a:latin typeface="Corbel"/>
                <a:cs typeface="Corbel"/>
              </a:rPr>
              <a:t>2023</a:t>
            </a:r>
            <a:endParaRPr sz="365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273" y="247014"/>
            <a:ext cx="10979150" cy="953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6370">
              <a:lnSpc>
                <a:spcPts val="3650"/>
              </a:lnSpc>
              <a:spcBef>
                <a:spcPts val="100"/>
              </a:spcBef>
            </a:pPr>
            <a:r>
              <a:rPr sz="3200" dirty="0"/>
              <a:t>Des</a:t>
            </a:r>
            <a:r>
              <a:rPr sz="3200" spc="-5" dirty="0"/>
              <a:t> mesures</a:t>
            </a:r>
            <a:r>
              <a:rPr sz="3200" spc="-15" dirty="0"/>
              <a:t> </a:t>
            </a:r>
            <a:r>
              <a:rPr sz="3200" dirty="0"/>
              <a:t>qui</a:t>
            </a:r>
            <a:r>
              <a:rPr sz="3200" spc="10" dirty="0"/>
              <a:t> </a:t>
            </a:r>
            <a:r>
              <a:rPr sz="3200" spc="-5" dirty="0"/>
              <a:t>viennent</a:t>
            </a:r>
            <a:r>
              <a:rPr sz="3200" dirty="0"/>
              <a:t> renforcer </a:t>
            </a:r>
            <a:r>
              <a:rPr sz="3200" spc="-5" dirty="0"/>
              <a:t>la</a:t>
            </a:r>
            <a:r>
              <a:rPr sz="3200" spc="5" dirty="0"/>
              <a:t> </a:t>
            </a:r>
            <a:r>
              <a:rPr sz="3200" spc="-5" dirty="0"/>
              <a:t>liberté</a:t>
            </a:r>
            <a:r>
              <a:rPr sz="3200" dirty="0"/>
              <a:t> pédagogique et</a:t>
            </a:r>
            <a:endParaRPr sz="3200"/>
          </a:p>
          <a:p>
            <a:pPr marL="12700">
              <a:lnSpc>
                <a:spcPts val="3650"/>
              </a:lnSpc>
            </a:pPr>
            <a:r>
              <a:rPr sz="3200" dirty="0"/>
              <a:t>appuyer</a:t>
            </a:r>
            <a:r>
              <a:rPr sz="3200" spc="20" dirty="0"/>
              <a:t> </a:t>
            </a:r>
            <a:r>
              <a:rPr sz="3200" spc="-5" dirty="0"/>
              <a:t>les</a:t>
            </a:r>
            <a:r>
              <a:rPr sz="3200" spc="15" dirty="0"/>
              <a:t> </a:t>
            </a:r>
            <a:r>
              <a:rPr sz="3200" dirty="0"/>
              <a:t>pratiques</a:t>
            </a:r>
            <a:r>
              <a:rPr sz="3200" spc="35" dirty="0"/>
              <a:t> </a:t>
            </a:r>
            <a:r>
              <a:rPr sz="3200" dirty="0"/>
              <a:t>de</a:t>
            </a:r>
            <a:r>
              <a:rPr sz="3200" spc="5" dirty="0"/>
              <a:t> </a:t>
            </a:r>
            <a:r>
              <a:rPr sz="3200" dirty="0"/>
              <a:t>différenciation</a:t>
            </a:r>
            <a:r>
              <a:rPr sz="3200" spc="25" dirty="0"/>
              <a:t> </a:t>
            </a:r>
            <a:r>
              <a:rPr sz="3200" dirty="0"/>
              <a:t>et</a:t>
            </a:r>
            <a:r>
              <a:rPr sz="3200" spc="10" dirty="0"/>
              <a:t> </a:t>
            </a:r>
            <a:r>
              <a:rPr sz="3200" spc="-10" dirty="0"/>
              <a:t>d’accompagnement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46049" y="1359788"/>
            <a:ext cx="11459210" cy="4981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Accompagner</a:t>
            </a:r>
            <a:r>
              <a:rPr sz="2000" b="1" spc="-3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et sécuriser</a:t>
            </a:r>
            <a:r>
              <a:rPr sz="2000" b="1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les</a:t>
            </a:r>
            <a:r>
              <a:rPr sz="2000" b="1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parcours des jeunes: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Garantir</a:t>
            </a:r>
            <a:r>
              <a:rPr sz="2000" spc="-3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continuité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enseignements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facilitant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orbel"/>
                <a:cs typeface="Corbel"/>
              </a:rPr>
              <a:t>les</a:t>
            </a:r>
            <a:r>
              <a:rPr sz="2000" b="1" spc="-10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orbel"/>
                <a:cs typeface="Corbel"/>
              </a:rPr>
              <a:t>remplacements</a:t>
            </a:r>
            <a:r>
              <a:rPr sz="2000" b="1" spc="-45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orbel"/>
                <a:cs typeface="Corbel"/>
              </a:rPr>
              <a:t>de</a:t>
            </a:r>
            <a:r>
              <a:rPr sz="2000" b="1" spc="5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orbel"/>
                <a:cs typeface="Corbel"/>
              </a:rPr>
              <a:t>courte</a:t>
            </a:r>
            <a:r>
              <a:rPr sz="2000" b="1" spc="5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orbel"/>
                <a:cs typeface="Corbel"/>
              </a:rPr>
              <a:t>durée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Accompagner</a:t>
            </a:r>
            <a:r>
              <a:rPr sz="2000" spc="-3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tous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les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élèves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et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avoir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une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attention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particulière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aux élèves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difficulté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Faire une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 place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centrale</a:t>
            </a:r>
            <a:r>
              <a:rPr sz="2000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à 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l’accompagnement</a:t>
            </a:r>
            <a:r>
              <a:rPr sz="2000" spc="-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à 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l’orientation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Assurer </a:t>
            </a:r>
            <a:r>
              <a:rPr sz="2000" spc="-15" dirty="0">
                <a:solidFill>
                  <a:srgbClr val="A6B727"/>
                </a:solidFill>
                <a:latin typeface="Corbel"/>
                <a:cs typeface="Corbel"/>
              </a:rPr>
              <a:t>l’égale</a:t>
            </a:r>
            <a:r>
              <a:rPr sz="2000" spc="-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dignité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voies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Ouvrir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15" dirty="0">
                <a:solidFill>
                  <a:srgbClr val="A6B727"/>
                </a:solidFill>
                <a:latin typeface="Corbel"/>
                <a:cs typeface="Corbel"/>
              </a:rPr>
              <a:t>l’école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vers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d’autres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partenaires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: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monde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professionnel,</a:t>
            </a:r>
            <a:r>
              <a:rPr sz="2000" spc="-3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médico-social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Faire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évoluer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la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carte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formations</a:t>
            </a:r>
            <a:r>
              <a:rPr sz="2000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et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créer</a:t>
            </a:r>
            <a:r>
              <a:rPr sz="2000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nouvelles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certifications,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formations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complémentaires…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spcBef>
                <a:spcPts val="5"/>
              </a:spcBef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Renforcer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les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liens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entre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unités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pédagogiques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(école/collège</a:t>
            </a:r>
            <a:r>
              <a:rPr sz="2000" spc="-5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–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collège/lycée)</a:t>
            </a:r>
            <a:endParaRPr sz="20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A6B727"/>
              </a:buClr>
              <a:buFont typeface="Corbel"/>
              <a:buChar char="•"/>
            </a:pPr>
            <a:endParaRPr sz="195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Exploiter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 la</a:t>
            </a:r>
            <a:r>
              <a:rPr sz="2000" b="1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liberté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éducative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et</a:t>
            </a:r>
            <a:r>
              <a:rPr sz="20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pédagogique</a:t>
            </a:r>
            <a:r>
              <a:rPr sz="2000" b="1" spc="-3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au</a:t>
            </a:r>
            <a:r>
              <a:rPr sz="2000" b="1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bénéfice</a:t>
            </a:r>
            <a:r>
              <a:rPr sz="2000" b="1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d’une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mixité</a:t>
            </a:r>
            <a:r>
              <a:rPr sz="2000" b="1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scolaire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bien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prise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compte</a:t>
            </a:r>
            <a:r>
              <a:rPr sz="20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: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Reconnaissance</a:t>
            </a:r>
            <a:r>
              <a:rPr sz="2000" spc="-3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missions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indispensables</a:t>
            </a:r>
            <a:r>
              <a:rPr sz="2000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pour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l’accompagnement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élèves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et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prise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compte</a:t>
            </a:r>
            <a:r>
              <a:rPr sz="2000" spc="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endParaRPr sz="2000">
              <a:latin typeface="Corbel"/>
              <a:cs typeface="Corbel"/>
            </a:endParaRPr>
          </a:p>
          <a:p>
            <a:pPr marL="240665">
              <a:lnSpc>
                <a:spcPct val="100000"/>
              </a:lnSpc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différenciation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nécessaire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à la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réussite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de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tous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ct val="10000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Coordination</a:t>
            </a:r>
            <a:r>
              <a:rPr sz="2000" spc="-5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projets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collectifs</a:t>
            </a:r>
            <a:endParaRPr sz="20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A6B727"/>
              </a:buClr>
              <a:buFont typeface="Corbel"/>
              <a:buChar char="•"/>
            </a:pPr>
            <a:endParaRPr sz="2650">
              <a:latin typeface="Corbel"/>
              <a:cs typeface="Corbel"/>
            </a:endParaRPr>
          </a:p>
          <a:p>
            <a:pPr marL="12700">
              <a:lnSpc>
                <a:spcPts val="2280"/>
              </a:lnSpc>
            </a:pP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Investir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000" b="1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dimension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éducative</a:t>
            </a:r>
            <a:r>
              <a:rPr sz="2000" b="1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prenant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compte</a:t>
            </a:r>
            <a:r>
              <a:rPr sz="2000" b="1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b="1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A6B727"/>
                </a:solidFill>
                <a:latin typeface="Corbel"/>
                <a:cs typeface="Corbel"/>
              </a:rPr>
              <a:t>problématiques</a:t>
            </a:r>
            <a:r>
              <a:rPr sz="2000" b="1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éducatives</a:t>
            </a:r>
            <a:r>
              <a:rPr sz="2000" b="1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essentielles</a:t>
            </a:r>
            <a:r>
              <a:rPr sz="2000" b="1" spc="-3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b="1" dirty="0">
                <a:solidFill>
                  <a:srgbClr val="A6B727"/>
                </a:solidFill>
                <a:latin typeface="Corbel"/>
                <a:cs typeface="Corbel"/>
              </a:rPr>
              <a:t>:</a:t>
            </a:r>
            <a:endParaRPr sz="2000">
              <a:latin typeface="Corbel"/>
              <a:cs typeface="Corbel"/>
            </a:endParaRPr>
          </a:p>
          <a:p>
            <a:pPr marL="241300" indent="-183515">
              <a:lnSpc>
                <a:spcPts val="2280"/>
              </a:lnSpc>
              <a:buSzPct val="80000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Bientraitance,</a:t>
            </a:r>
            <a:r>
              <a:rPr sz="2000" spc="-5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EARS…</a:t>
            </a:r>
            <a:endParaRPr sz="2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Une</a:t>
            </a:r>
            <a:r>
              <a:rPr spc="-5" dirty="0"/>
              <a:t> invitation</a:t>
            </a:r>
            <a:r>
              <a:rPr spc="50" dirty="0"/>
              <a:t> </a:t>
            </a:r>
            <a:r>
              <a:rPr spc="-10" dirty="0"/>
              <a:t>pour</a:t>
            </a:r>
            <a:r>
              <a:rPr dirty="0"/>
              <a:t> </a:t>
            </a:r>
            <a:r>
              <a:rPr spc="-5" dirty="0"/>
              <a:t>nos</a:t>
            </a:r>
            <a:r>
              <a:rPr spc="5" dirty="0"/>
              <a:t> </a:t>
            </a:r>
            <a:r>
              <a:rPr spc="-5" dirty="0"/>
              <a:t>établissements</a:t>
            </a:r>
            <a:r>
              <a:rPr spc="50" dirty="0"/>
              <a:t> </a:t>
            </a:r>
            <a:r>
              <a:rPr spc="-5" dirty="0"/>
              <a:t>à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285237"/>
            <a:ext cx="11164570" cy="358076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94945" marR="8255" indent="-182880">
              <a:lnSpc>
                <a:spcPts val="2380"/>
              </a:lnSpc>
              <a:spcBef>
                <a:spcPts val="390"/>
              </a:spcBef>
              <a:buSzPct val="79545"/>
              <a:buFont typeface="Corbel"/>
              <a:buChar char="•"/>
              <a:tabLst>
                <a:tab pos="195580" algn="l"/>
                <a:tab pos="646430" algn="l"/>
                <a:tab pos="1411605" algn="l"/>
                <a:tab pos="1858010" algn="l"/>
                <a:tab pos="3574415" algn="l"/>
                <a:tab pos="4019550" algn="l"/>
                <a:tab pos="5001260" algn="l"/>
                <a:tab pos="5446395" algn="l"/>
                <a:tab pos="6365240" algn="l"/>
                <a:tab pos="6810375" algn="l"/>
                <a:tab pos="7804150" algn="l"/>
                <a:tab pos="9055735" algn="l"/>
                <a:tab pos="9451975" algn="l"/>
              </a:tabLst>
            </a:pP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Se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s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a</a:t>
            </a:r>
            <a:r>
              <a:rPr sz="2200" b="1" spc="-15" dirty="0">
                <a:solidFill>
                  <a:srgbClr val="A6B727"/>
                </a:solidFill>
                <a:latin typeface="Corbel"/>
                <a:cs typeface="Corbel"/>
              </a:rPr>
              <a:t>i</a:t>
            </a:r>
            <a:r>
              <a:rPr sz="2200" b="1" spc="10" dirty="0">
                <a:solidFill>
                  <a:srgbClr val="A6B727"/>
                </a:solidFill>
                <a:latin typeface="Corbel"/>
                <a:cs typeface="Corbel"/>
              </a:rPr>
              <a:t>s</a:t>
            </a:r>
            <a:r>
              <a:rPr sz="2200" b="1" spc="-15" dirty="0">
                <a:solidFill>
                  <a:srgbClr val="A6B727"/>
                </a:solidFill>
                <a:latin typeface="Corbel"/>
                <a:cs typeface="Corbel"/>
              </a:rPr>
              <a:t>i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r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d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l</a:t>
            </a:r>
            <a:r>
              <a:rPr sz="2200" b="1" spc="-135" dirty="0">
                <a:solidFill>
                  <a:srgbClr val="A6B727"/>
                </a:solidFill>
                <a:latin typeface="Corbel"/>
                <a:cs typeface="Corbel"/>
              </a:rPr>
              <a:t>’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oppo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r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tu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n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ité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d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me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t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t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re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œuvre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d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projets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édu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ca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tif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s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e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t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	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pédag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o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gi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q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ues  permettant</a:t>
            </a:r>
            <a:r>
              <a:rPr sz="2200" b="1" spc="3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:</a:t>
            </a:r>
            <a:endParaRPr sz="2200">
              <a:latin typeface="Corbel"/>
              <a:cs typeface="Corbel"/>
            </a:endParaRPr>
          </a:p>
          <a:p>
            <a:pPr marL="424180" lvl="1" indent="-182880">
              <a:lnSpc>
                <a:spcPts val="2330"/>
              </a:lnSpc>
              <a:buSzPct val="80000"/>
              <a:buChar char="•"/>
              <a:tabLst>
                <a:tab pos="42418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valoriser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et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déployer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projets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et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organisations</a:t>
            </a:r>
            <a:r>
              <a:rPr sz="2000" spc="-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déjà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en cours</a:t>
            </a:r>
            <a:endParaRPr sz="2000">
              <a:latin typeface="Corbel"/>
              <a:cs typeface="Corbel"/>
            </a:endParaRPr>
          </a:p>
          <a:p>
            <a:pPr marL="424180" lvl="1" indent="-182880">
              <a:lnSpc>
                <a:spcPts val="2280"/>
              </a:lnSpc>
              <a:spcBef>
                <a:spcPts val="360"/>
              </a:spcBef>
              <a:buSzPct val="80000"/>
              <a:buChar char="•"/>
              <a:tabLst>
                <a:tab pos="424180" algn="l"/>
              </a:tabLst>
            </a:pP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d’initier</a:t>
            </a:r>
            <a:r>
              <a:rPr sz="2000" spc="27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29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pratiques</a:t>
            </a:r>
            <a:r>
              <a:rPr sz="2000" spc="29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30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différenciation</a:t>
            </a:r>
            <a:r>
              <a:rPr sz="2000" spc="29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indispensables</a:t>
            </a:r>
            <a:r>
              <a:rPr sz="2000" spc="29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à</a:t>
            </a:r>
            <a:r>
              <a:rPr sz="2000" spc="29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000" spc="28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prise</a:t>
            </a:r>
            <a:r>
              <a:rPr sz="2000" spc="29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spc="27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compte</a:t>
            </a:r>
            <a:r>
              <a:rPr sz="2000" spc="29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29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000" spc="29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mixité</a:t>
            </a:r>
            <a:r>
              <a:rPr sz="2000" spc="29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sociale</a:t>
            </a:r>
            <a:r>
              <a:rPr sz="2000" spc="28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et</a:t>
            </a:r>
            <a:endParaRPr sz="2000">
              <a:latin typeface="Corbel"/>
              <a:cs typeface="Corbel"/>
            </a:endParaRPr>
          </a:p>
          <a:p>
            <a:pPr marL="423545">
              <a:lnSpc>
                <a:spcPts val="2280"/>
              </a:lnSpc>
            </a:pP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scolaire</a:t>
            </a:r>
            <a:endParaRPr sz="2000">
              <a:latin typeface="Corbel"/>
              <a:cs typeface="Corbel"/>
            </a:endParaRPr>
          </a:p>
          <a:p>
            <a:pPr marL="423545" marR="5080" lvl="1" indent="-182880">
              <a:lnSpc>
                <a:spcPts val="2160"/>
              </a:lnSpc>
              <a:spcBef>
                <a:spcPts val="635"/>
              </a:spcBef>
              <a:buSzPct val="80000"/>
              <a:buChar char="•"/>
              <a:tabLst>
                <a:tab pos="424180" algn="l"/>
              </a:tabLst>
            </a:pP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mettre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œuvre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missions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nouvelles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coordination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 au</a:t>
            </a:r>
            <a:r>
              <a:rPr sz="2000" spc="39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service</a:t>
            </a:r>
            <a:r>
              <a:rPr sz="2000" spc="39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l’accompagnement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 </a:t>
            </a:r>
            <a:r>
              <a:rPr sz="2000" spc="-39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élèves,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au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service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dimension</a:t>
            </a:r>
            <a:r>
              <a:rPr sz="2000" spc="-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éducative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liée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à</a:t>
            </a:r>
            <a:r>
              <a:rPr sz="2000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notre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projet</a:t>
            </a:r>
            <a:endParaRPr sz="2000">
              <a:latin typeface="Corbel"/>
              <a:cs typeface="Corbel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A6B727"/>
              </a:buClr>
              <a:buFont typeface="Corbel"/>
              <a:buChar char="•"/>
            </a:pPr>
            <a:endParaRPr sz="2400">
              <a:latin typeface="Corbel"/>
              <a:cs typeface="Corbel"/>
            </a:endParaRPr>
          </a:p>
          <a:p>
            <a:pPr marL="195580" indent="-182880">
              <a:lnSpc>
                <a:spcPts val="2625"/>
              </a:lnSpc>
              <a:buSzPct val="79545"/>
              <a:buFont typeface="Corbel"/>
              <a:buChar char="•"/>
              <a:tabLst>
                <a:tab pos="195580" algn="l"/>
              </a:tabLst>
            </a:pP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Inventer</a:t>
            </a:r>
            <a:r>
              <a:rPr sz="22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15" dirty="0">
                <a:solidFill>
                  <a:srgbClr val="A6B727"/>
                </a:solidFill>
                <a:latin typeface="Corbel"/>
                <a:cs typeface="Corbel"/>
              </a:rPr>
              <a:t>d’autres</a:t>
            </a:r>
            <a:r>
              <a:rPr sz="2200" b="1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modalités</a:t>
            </a:r>
            <a:r>
              <a:rPr sz="2200" b="1" spc="3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fonctionnement</a:t>
            </a:r>
            <a:r>
              <a:rPr sz="2200" b="1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collectif</a:t>
            </a:r>
            <a:r>
              <a:rPr sz="2200" b="1" spc="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:</a:t>
            </a:r>
            <a:endParaRPr sz="2200">
              <a:latin typeface="Corbel"/>
              <a:cs typeface="Corbel"/>
            </a:endParaRPr>
          </a:p>
          <a:p>
            <a:pPr marL="424180" lvl="1" indent="-182880">
              <a:lnSpc>
                <a:spcPts val="2385"/>
              </a:lnSpc>
              <a:buSzPct val="80000"/>
              <a:buChar char="•"/>
              <a:tabLst>
                <a:tab pos="424180" algn="l"/>
              </a:tabLst>
            </a:pP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Mettre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000" spc="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œuvre</a:t>
            </a:r>
            <a:r>
              <a:rPr sz="20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coordinations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au</a:t>
            </a:r>
            <a:r>
              <a:rPr sz="2000" spc="-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service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000" spc="3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projets</a:t>
            </a:r>
            <a:r>
              <a:rPr sz="20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d’accompagnement,</a:t>
            </a:r>
            <a:r>
              <a:rPr sz="2000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d’inclusion…</a:t>
            </a:r>
            <a:endParaRPr sz="2000">
              <a:latin typeface="Corbel"/>
              <a:cs typeface="Corbel"/>
            </a:endParaRPr>
          </a:p>
          <a:p>
            <a:pPr marL="424180" lvl="1" indent="-182880">
              <a:lnSpc>
                <a:spcPct val="100000"/>
              </a:lnSpc>
              <a:spcBef>
                <a:spcPts val="360"/>
              </a:spcBef>
              <a:buSzPct val="80000"/>
              <a:buChar char="•"/>
              <a:tabLst>
                <a:tab pos="424180" algn="l"/>
              </a:tabLst>
            </a:pP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Se</a:t>
            </a:r>
            <a:r>
              <a:rPr sz="20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lancer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dans</a:t>
            </a:r>
            <a:r>
              <a:rPr sz="20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des</a:t>
            </a:r>
            <a:r>
              <a:rPr sz="20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collaborations</a:t>
            </a:r>
            <a:r>
              <a:rPr sz="2000" spc="-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A6B727"/>
                </a:solidFill>
                <a:latin typeface="Corbel"/>
                <a:cs typeface="Corbel"/>
              </a:rPr>
              <a:t>nouvelles</a:t>
            </a:r>
            <a:endParaRPr sz="2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2124" y="99771"/>
            <a:ext cx="96494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rgbClr val="A6B727"/>
                </a:solidFill>
              </a:rPr>
              <a:t>Les</a:t>
            </a:r>
            <a:r>
              <a:rPr spc="5" dirty="0">
                <a:solidFill>
                  <a:srgbClr val="A6B727"/>
                </a:solidFill>
              </a:rPr>
              <a:t> </a:t>
            </a:r>
            <a:r>
              <a:rPr spc="-5" dirty="0">
                <a:solidFill>
                  <a:srgbClr val="A6B727"/>
                </a:solidFill>
              </a:rPr>
              <a:t>missions</a:t>
            </a:r>
            <a:r>
              <a:rPr spc="65" dirty="0">
                <a:solidFill>
                  <a:srgbClr val="A6B727"/>
                </a:solidFill>
              </a:rPr>
              <a:t> </a:t>
            </a:r>
            <a:r>
              <a:rPr spc="-5" dirty="0">
                <a:solidFill>
                  <a:srgbClr val="A6B727"/>
                </a:solidFill>
              </a:rPr>
              <a:t>associées</a:t>
            </a:r>
            <a:r>
              <a:rPr spc="45" dirty="0">
                <a:solidFill>
                  <a:srgbClr val="A6B727"/>
                </a:solidFill>
              </a:rPr>
              <a:t> </a:t>
            </a:r>
            <a:r>
              <a:rPr spc="-5" dirty="0">
                <a:solidFill>
                  <a:srgbClr val="A6B727"/>
                </a:solidFill>
              </a:rPr>
              <a:t>au</a:t>
            </a:r>
            <a:r>
              <a:rPr spc="10" dirty="0">
                <a:solidFill>
                  <a:srgbClr val="A6B727"/>
                </a:solidFill>
              </a:rPr>
              <a:t> </a:t>
            </a:r>
            <a:r>
              <a:rPr spc="-5" dirty="0">
                <a:solidFill>
                  <a:srgbClr val="A6B727"/>
                </a:solidFill>
              </a:rPr>
              <a:t>Pacte</a:t>
            </a:r>
            <a:r>
              <a:rPr spc="15" dirty="0">
                <a:solidFill>
                  <a:srgbClr val="A6B727"/>
                </a:solidFill>
              </a:rPr>
              <a:t> </a:t>
            </a:r>
            <a:r>
              <a:rPr spc="-5" dirty="0">
                <a:solidFill>
                  <a:srgbClr val="A6B727"/>
                </a:solidFill>
              </a:rPr>
              <a:t>en</a:t>
            </a:r>
            <a:r>
              <a:rPr spc="15" dirty="0">
                <a:solidFill>
                  <a:srgbClr val="A6B727"/>
                </a:solidFill>
              </a:rPr>
              <a:t> </a:t>
            </a:r>
            <a:r>
              <a:rPr spc="-35" dirty="0">
                <a:solidFill>
                  <a:srgbClr val="A6B727"/>
                </a:solidFill>
              </a:rPr>
              <a:t>1</a:t>
            </a:r>
            <a:r>
              <a:rPr sz="3975" spc="-52" baseline="25157" dirty="0">
                <a:solidFill>
                  <a:srgbClr val="A6B727"/>
                </a:solidFill>
              </a:rPr>
              <a:t>er</a:t>
            </a:r>
            <a:r>
              <a:rPr sz="3975" spc="412" baseline="25157" dirty="0">
                <a:solidFill>
                  <a:srgbClr val="A6B727"/>
                </a:solidFill>
              </a:rPr>
              <a:t> </a:t>
            </a:r>
            <a:r>
              <a:rPr sz="4000" spc="-5" dirty="0">
                <a:solidFill>
                  <a:srgbClr val="A6B727"/>
                </a:solidFill>
              </a:rPr>
              <a:t>degré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43913" y="1182116"/>
          <a:ext cx="9208770" cy="3936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3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6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14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r>
                        <a:rPr sz="1600" b="1" spc="-10" dirty="0">
                          <a:latin typeface="Corbel"/>
                          <a:cs typeface="Corbel"/>
                        </a:rPr>
                        <a:t>Activités</a:t>
                      </a:r>
                      <a:r>
                        <a:rPr sz="1600" b="1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pédagogiques</a:t>
                      </a:r>
                      <a:r>
                        <a:rPr sz="1600" b="1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en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présence </a:t>
                      </a:r>
                      <a:r>
                        <a:rPr sz="1600" b="1" spc="-20" dirty="0">
                          <a:latin typeface="Corbel"/>
                          <a:cs typeface="Corbel"/>
                        </a:rPr>
                        <a:t>d’élèves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411480" indent="-343535">
                        <a:lnSpc>
                          <a:spcPct val="100000"/>
                        </a:lnSpc>
                        <a:buFont typeface="Symbol"/>
                        <a:buChar char=""/>
                        <a:tabLst>
                          <a:tab pos="411480" algn="l"/>
                          <a:tab pos="412115" algn="l"/>
                        </a:tabLst>
                      </a:pPr>
                      <a:r>
                        <a:rPr sz="1600" spc="-5" dirty="0">
                          <a:latin typeface="Corbel"/>
                          <a:cs typeface="Corbel"/>
                        </a:rPr>
                        <a:t>Heure hebdomadaire</a:t>
                      </a:r>
                      <a:r>
                        <a:rPr sz="1600" spc="5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de</a:t>
                      </a:r>
                      <a:r>
                        <a:rPr sz="1600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soutien</a:t>
                      </a:r>
                      <a:r>
                        <a:rPr sz="16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ou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1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d’approfondissement</a:t>
                      </a:r>
                      <a:r>
                        <a:rPr sz="1600" spc="4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en</a:t>
                      </a:r>
                      <a:r>
                        <a:rPr sz="16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6</a:t>
                      </a:r>
                      <a:r>
                        <a:rPr sz="1575" spc="15" baseline="26455" dirty="0">
                          <a:latin typeface="Corbel"/>
                          <a:cs typeface="Corbel"/>
                        </a:rPr>
                        <a:t>ème</a:t>
                      </a:r>
                      <a:endParaRPr sz="1575" baseline="26455">
                        <a:latin typeface="Corbel"/>
                        <a:cs typeface="Corbel"/>
                      </a:endParaRPr>
                    </a:p>
                    <a:p>
                      <a:pPr marL="411480" indent="-343535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411480" algn="l"/>
                          <a:tab pos="412115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Devoirs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faits</a:t>
                      </a:r>
                      <a:r>
                        <a:rPr sz="1600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au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collège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1480" indent="-343535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Symbol"/>
                        <a:buChar char=""/>
                        <a:tabLst>
                          <a:tab pos="411480" algn="l"/>
                          <a:tab pos="412115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Soutien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renforcé</a:t>
                      </a:r>
                      <a:r>
                        <a:rPr sz="1600" spc="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dans</a:t>
                      </a:r>
                      <a:r>
                        <a:rPr sz="1600" spc="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le</a:t>
                      </a:r>
                      <a:r>
                        <a:rPr sz="1600" spc="5" dirty="0">
                          <a:latin typeface="Corbel"/>
                          <a:cs typeface="Corbel"/>
                        </a:rPr>
                        <a:t> 1</a:t>
                      </a:r>
                      <a:r>
                        <a:rPr sz="1575" spc="7" baseline="26455" dirty="0">
                          <a:latin typeface="Corbel"/>
                          <a:cs typeface="Corbel"/>
                        </a:rPr>
                        <a:t>er</a:t>
                      </a:r>
                      <a:r>
                        <a:rPr sz="1575" spc="142" baseline="2645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degré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1480" indent="-343535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411480" algn="l"/>
                          <a:tab pos="412115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Stages</a:t>
                      </a:r>
                      <a:r>
                        <a:rPr sz="1600" spc="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de</a:t>
                      </a:r>
                      <a:r>
                        <a:rPr sz="1600" spc="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réussite</a:t>
                      </a:r>
                      <a:r>
                        <a:rPr sz="16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(vacances</a:t>
                      </a:r>
                      <a:r>
                        <a:rPr sz="1600" spc="5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apprenantes)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412115" indent="-34353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18h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>
                        <a:lnSpc>
                          <a:spcPct val="100000"/>
                        </a:lnSpc>
                        <a:buFont typeface="Wingdings"/>
                        <a:buChar char=""/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412115" indent="-34353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b="1" spc="-10" dirty="0">
                          <a:latin typeface="Corbel"/>
                          <a:cs typeface="Corbel"/>
                        </a:rPr>
                        <a:t>24h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3535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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b="1" spc="-10" dirty="0">
                          <a:latin typeface="Corbel"/>
                          <a:cs typeface="Corbel"/>
                        </a:rPr>
                        <a:t>24h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3535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Wingdings"/>
                        <a:buChar char="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b="1" spc="-10" dirty="0">
                          <a:latin typeface="Corbel"/>
                          <a:cs typeface="Corbel"/>
                        </a:rPr>
                        <a:t>24h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3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76200" marR="68580" indent="-1905" algn="ctr">
                        <a:lnSpc>
                          <a:spcPct val="107100"/>
                        </a:lnSpc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Missions</a:t>
                      </a:r>
                      <a:r>
                        <a:rPr sz="1600" b="1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annualisées</a:t>
                      </a:r>
                      <a:r>
                        <a:rPr sz="1600" b="1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pour 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le </a:t>
                      </a:r>
                      <a:r>
                        <a:rPr sz="1600" b="1" spc="-10" dirty="0">
                          <a:latin typeface="Corbel"/>
                          <a:cs typeface="Corbel"/>
                        </a:rPr>
                        <a:t>bon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fonctionnement des </a:t>
                      </a:r>
                      <a:r>
                        <a:rPr sz="1600" b="1" spc="-3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écoles</a:t>
                      </a:r>
                      <a:r>
                        <a:rPr sz="1600" b="1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et</a:t>
                      </a:r>
                      <a:r>
                        <a:rPr sz="1600" b="1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conduites</a:t>
                      </a:r>
                      <a:r>
                        <a:rPr sz="1600" b="1" spc="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de 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projets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411480" indent="-343535">
                        <a:lnSpc>
                          <a:spcPct val="100000"/>
                        </a:lnSpc>
                        <a:buFont typeface="Symbol"/>
                        <a:buChar char=""/>
                        <a:tabLst>
                          <a:tab pos="411480" algn="l"/>
                          <a:tab pos="412115" algn="l"/>
                        </a:tabLst>
                      </a:pPr>
                      <a:r>
                        <a:rPr sz="1600" spc="-5" dirty="0">
                          <a:latin typeface="Corbel"/>
                          <a:cs typeface="Corbel"/>
                        </a:rPr>
                        <a:t>Appui</a:t>
                      </a:r>
                      <a:r>
                        <a:rPr sz="16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à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la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prise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en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charge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20" dirty="0">
                          <a:latin typeface="Corbel"/>
                          <a:cs typeface="Corbel"/>
                        </a:rPr>
                        <a:t>d’élèves</a:t>
                      </a:r>
                      <a:r>
                        <a:rPr sz="1600" spc="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à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BEP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1480" indent="-343535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411480" algn="l"/>
                          <a:tab pos="412115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Coordination</a:t>
                      </a:r>
                      <a:r>
                        <a:rPr sz="1600" spc="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et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mise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en</a:t>
                      </a:r>
                      <a:r>
                        <a:rPr sz="1600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œuvre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des</a:t>
                      </a:r>
                      <a:r>
                        <a:rPr sz="1600" spc="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projets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1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5" dirty="0">
                          <a:latin typeface="Corbel"/>
                          <a:cs typeface="Corbel"/>
                        </a:rPr>
                        <a:t>pédagogiques</a:t>
                      </a:r>
                      <a:r>
                        <a:rPr sz="16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innovants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1480" indent="-343535">
                        <a:lnSpc>
                          <a:spcPct val="100000"/>
                        </a:lnSpc>
                        <a:spcBef>
                          <a:spcPts val="140"/>
                        </a:spcBef>
                        <a:buFont typeface="Symbol"/>
                        <a:buChar char=""/>
                        <a:tabLst>
                          <a:tab pos="411480" algn="l"/>
                          <a:tab pos="412115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Coordination</a:t>
                      </a:r>
                      <a:r>
                        <a:rPr sz="1600" spc="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PIAL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355600" indent="-287020">
                        <a:lnSpc>
                          <a:spcPct val="100000"/>
                        </a:lnSpc>
                        <a:buFont typeface="Wingdings"/>
                        <a:buChar char=""/>
                        <a:tabLst>
                          <a:tab pos="354965" algn="l"/>
                          <a:tab pos="355600" algn="l"/>
                        </a:tabLst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Corbel"/>
                          <a:cs typeface="Corbel"/>
                        </a:rPr>
                        <a:t>ACTIONS</a:t>
                      </a:r>
                      <a:r>
                        <a:rPr sz="1600" spc="-45" dirty="0">
                          <a:solidFill>
                            <a:srgbClr val="FF0000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5" dirty="0">
                          <a:solidFill>
                            <a:srgbClr val="FF0000"/>
                          </a:solidFill>
                          <a:latin typeface="Corbel"/>
                          <a:cs typeface="Corbel"/>
                        </a:rPr>
                        <a:t>STRATEGIQUES</a:t>
                      </a:r>
                      <a:r>
                        <a:rPr sz="1600" spc="45" dirty="0">
                          <a:solidFill>
                            <a:srgbClr val="FF0000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solidFill>
                            <a:srgbClr val="FF0000"/>
                          </a:solidFill>
                          <a:latin typeface="Corbel"/>
                          <a:cs typeface="Corbel"/>
                        </a:rPr>
                        <a:t>DDEC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63245" marR="288290" indent="-264160">
                        <a:lnSpc>
                          <a:spcPct val="107500"/>
                        </a:lnSpc>
                        <a:spcBef>
                          <a:spcPts val="1385"/>
                        </a:spcBef>
                      </a:pPr>
                      <a:r>
                        <a:rPr sz="1600" b="1" dirty="0">
                          <a:latin typeface="Corbel"/>
                          <a:cs typeface="Corbel"/>
                        </a:rPr>
                        <a:t>Eng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a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ge</a:t>
                      </a:r>
                      <a:r>
                        <a:rPr sz="1600" b="1" spc="-10" dirty="0">
                          <a:latin typeface="Corbel"/>
                          <a:cs typeface="Corbel"/>
                        </a:rPr>
                        <a:t>m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ent 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annuel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15872" y="5313933"/>
            <a:ext cx="869950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735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87350" algn="l"/>
                <a:tab pos="387985" algn="l"/>
              </a:tabLst>
            </a:pPr>
            <a:r>
              <a:rPr sz="1800" dirty="0">
                <a:latin typeface="Corbel"/>
                <a:cs typeface="Corbel"/>
              </a:rPr>
              <a:t>Les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interventions des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Professeurs</a:t>
            </a:r>
            <a:r>
              <a:rPr sz="1800" spc="-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d'Ecole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s’ajoutent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à la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DGH et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permettent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des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effectifs</a:t>
            </a:r>
            <a:endParaRPr sz="1800">
              <a:latin typeface="Corbel"/>
              <a:cs typeface="Corbel"/>
            </a:endParaRPr>
          </a:p>
          <a:p>
            <a:pPr marL="387350">
              <a:lnSpc>
                <a:spcPct val="100000"/>
              </a:lnSpc>
            </a:pPr>
            <a:r>
              <a:rPr sz="1800" dirty="0">
                <a:latin typeface="Corbel"/>
                <a:cs typeface="Corbel"/>
              </a:rPr>
              <a:t>réduits</a:t>
            </a:r>
            <a:endParaRPr sz="1800">
              <a:latin typeface="Corbel"/>
              <a:cs typeface="Corbel"/>
            </a:endParaRPr>
          </a:p>
          <a:p>
            <a:pPr marL="387350" indent="-287020">
              <a:lnSpc>
                <a:spcPct val="100000"/>
              </a:lnSpc>
              <a:buFont typeface="Arial MT"/>
              <a:buChar char="•"/>
              <a:tabLst>
                <a:tab pos="387350" algn="l"/>
                <a:tab pos="387985" algn="l"/>
              </a:tabLst>
            </a:pPr>
            <a:r>
              <a:rPr sz="1800" spc="-5" dirty="0">
                <a:latin typeface="Corbel"/>
                <a:cs typeface="Corbel"/>
              </a:rPr>
              <a:t>Heures</a:t>
            </a:r>
            <a:r>
              <a:rPr sz="1800" dirty="0">
                <a:latin typeface="Corbel"/>
                <a:cs typeface="Corbel"/>
              </a:rPr>
              <a:t> effectuées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hors</a:t>
            </a:r>
            <a:r>
              <a:rPr sz="1800" dirty="0">
                <a:latin typeface="Corbel"/>
                <a:cs typeface="Corbel"/>
              </a:rPr>
              <a:t> de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l’ORS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des PE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(sur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plages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du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mercredi,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fin</a:t>
            </a:r>
            <a:r>
              <a:rPr sz="1800" spc="-5" dirty="0">
                <a:latin typeface="Corbel"/>
                <a:cs typeface="Corbel"/>
              </a:rPr>
              <a:t> de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journée)</a:t>
            </a:r>
            <a:endParaRPr sz="1800">
              <a:latin typeface="Corbel"/>
              <a:cs typeface="Corbel"/>
            </a:endParaRPr>
          </a:p>
          <a:p>
            <a:pPr marL="387350" indent="-287020">
              <a:lnSpc>
                <a:spcPct val="100000"/>
              </a:lnSpc>
              <a:buFont typeface="Arial MT"/>
              <a:buChar char="•"/>
              <a:tabLst>
                <a:tab pos="387350" algn="l"/>
                <a:tab pos="387985" algn="l"/>
              </a:tabLst>
            </a:pPr>
            <a:r>
              <a:rPr sz="1800" spc="-5" dirty="0">
                <a:latin typeface="Corbel"/>
                <a:cs typeface="Corbel"/>
              </a:rPr>
              <a:t>Ajuster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au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mieux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les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compétences</a:t>
            </a:r>
            <a:r>
              <a:rPr sz="1800" spc="-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au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type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d’activité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demandé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490841" y="1407706"/>
            <a:ext cx="598170" cy="1033780"/>
            <a:chOff x="7490841" y="1407706"/>
            <a:chExt cx="598170" cy="1033780"/>
          </a:xfrm>
        </p:grpSpPr>
        <p:sp>
          <p:nvSpPr>
            <p:cNvPr id="6" name="object 6"/>
            <p:cNvSpPr/>
            <p:nvPr/>
          </p:nvSpPr>
          <p:spPr>
            <a:xfrm>
              <a:off x="7880731" y="1407705"/>
              <a:ext cx="108585" cy="1033780"/>
            </a:xfrm>
            <a:custGeom>
              <a:avLst/>
              <a:gdLst/>
              <a:ahLst/>
              <a:cxnLst/>
              <a:rect l="l" t="t" r="r" b="b"/>
              <a:pathLst>
                <a:path w="108584" h="1033780">
                  <a:moveTo>
                    <a:pt x="107988" y="0"/>
                  </a:moveTo>
                  <a:lnTo>
                    <a:pt x="0" y="0"/>
                  </a:lnTo>
                  <a:lnTo>
                    <a:pt x="0" y="215"/>
                  </a:lnTo>
                  <a:lnTo>
                    <a:pt x="0" y="215988"/>
                  </a:lnTo>
                  <a:lnTo>
                    <a:pt x="0" y="1033360"/>
                  </a:lnTo>
                  <a:lnTo>
                    <a:pt x="107950" y="1033360"/>
                  </a:lnTo>
                  <a:lnTo>
                    <a:pt x="107950" y="215988"/>
                  </a:lnTo>
                  <a:lnTo>
                    <a:pt x="107988" y="0"/>
                  </a:lnTo>
                  <a:close/>
                </a:path>
              </a:pathLst>
            </a:custGeom>
            <a:solidFill>
              <a:srgbClr val="FFFB0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500366" y="1789938"/>
              <a:ext cx="579120" cy="268605"/>
            </a:xfrm>
            <a:custGeom>
              <a:avLst/>
              <a:gdLst/>
              <a:ahLst/>
              <a:cxnLst/>
              <a:rect l="l" t="t" r="r" b="b"/>
              <a:pathLst>
                <a:path w="579120" h="268605">
                  <a:moveTo>
                    <a:pt x="134111" y="0"/>
                  </a:moveTo>
                  <a:lnTo>
                    <a:pt x="0" y="134112"/>
                  </a:lnTo>
                  <a:lnTo>
                    <a:pt x="134111" y="268224"/>
                  </a:lnTo>
                  <a:lnTo>
                    <a:pt x="134111" y="201167"/>
                  </a:lnTo>
                  <a:lnTo>
                    <a:pt x="579119" y="201167"/>
                  </a:lnTo>
                  <a:lnTo>
                    <a:pt x="579119" y="67056"/>
                  </a:lnTo>
                  <a:lnTo>
                    <a:pt x="134111" y="67056"/>
                  </a:lnTo>
                  <a:lnTo>
                    <a:pt x="134111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500366" y="1789938"/>
              <a:ext cx="579120" cy="268605"/>
            </a:xfrm>
            <a:custGeom>
              <a:avLst/>
              <a:gdLst/>
              <a:ahLst/>
              <a:cxnLst/>
              <a:rect l="l" t="t" r="r" b="b"/>
              <a:pathLst>
                <a:path w="579120" h="268605">
                  <a:moveTo>
                    <a:pt x="0" y="134112"/>
                  </a:moveTo>
                  <a:lnTo>
                    <a:pt x="134111" y="0"/>
                  </a:lnTo>
                  <a:lnTo>
                    <a:pt x="134111" y="67056"/>
                  </a:lnTo>
                  <a:lnTo>
                    <a:pt x="579119" y="67056"/>
                  </a:lnTo>
                  <a:lnTo>
                    <a:pt x="579119" y="201167"/>
                  </a:lnTo>
                  <a:lnTo>
                    <a:pt x="134111" y="201167"/>
                  </a:lnTo>
                  <a:lnTo>
                    <a:pt x="134111" y="268224"/>
                  </a:lnTo>
                  <a:lnTo>
                    <a:pt x="0" y="134112"/>
                  </a:lnTo>
                  <a:close/>
                </a:path>
              </a:pathLst>
            </a:custGeom>
            <a:ln w="19050">
              <a:solidFill>
                <a:srgbClr val="444A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334" y="530174"/>
            <a:ext cx="97364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Les</a:t>
            </a:r>
            <a:r>
              <a:rPr dirty="0"/>
              <a:t> </a:t>
            </a:r>
            <a:r>
              <a:rPr spc="-10" dirty="0"/>
              <a:t>missions</a:t>
            </a:r>
            <a:r>
              <a:rPr spc="50" dirty="0"/>
              <a:t> </a:t>
            </a:r>
            <a:r>
              <a:rPr spc="-5" dirty="0"/>
              <a:t>associées</a:t>
            </a:r>
            <a:r>
              <a:rPr spc="25" dirty="0"/>
              <a:t> </a:t>
            </a:r>
            <a:r>
              <a:rPr spc="-5" dirty="0"/>
              <a:t>au</a:t>
            </a:r>
            <a:r>
              <a:rPr dirty="0"/>
              <a:t> </a:t>
            </a:r>
            <a:r>
              <a:rPr spc="-5" dirty="0"/>
              <a:t>Pacte</a:t>
            </a:r>
            <a:r>
              <a:rPr dirty="0"/>
              <a:t> </a:t>
            </a:r>
            <a:r>
              <a:rPr spc="-5" dirty="0"/>
              <a:t>en</a:t>
            </a:r>
            <a:r>
              <a:rPr dirty="0"/>
              <a:t> </a:t>
            </a:r>
            <a:r>
              <a:rPr spc="5" dirty="0"/>
              <a:t>2</a:t>
            </a:r>
            <a:r>
              <a:rPr sz="3975" spc="7" baseline="25157" dirty="0"/>
              <a:t>nd</a:t>
            </a:r>
            <a:r>
              <a:rPr sz="3975" spc="427" baseline="25157" dirty="0"/>
              <a:t> </a:t>
            </a:r>
            <a:r>
              <a:rPr sz="4000" spc="-5" dirty="0"/>
              <a:t>degré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29258" y="2279014"/>
          <a:ext cx="9032240" cy="3675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3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7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29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600" b="1" spc="-10" dirty="0">
                          <a:latin typeface="Corbel"/>
                          <a:cs typeface="Corbel"/>
                        </a:rPr>
                        <a:t>Activités</a:t>
                      </a:r>
                      <a:r>
                        <a:rPr sz="1600" b="1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pédagogiques</a:t>
                      </a:r>
                      <a:r>
                        <a:rPr sz="1600" b="1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en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présence</a:t>
                      </a:r>
                      <a:r>
                        <a:rPr sz="1600" b="1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20" dirty="0">
                          <a:latin typeface="Corbel"/>
                          <a:cs typeface="Corbel"/>
                        </a:rPr>
                        <a:t>d’élèves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412115" indent="-344170">
                        <a:lnSpc>
                          <a:spcPct val="100000"/>
                        </a:lnSpc>
                        <a:buFont typeface="Symbol"/>
                        <a:buChar char="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Remplacement</a:t>
                      </a:r>
                      <a:r>
                        <a:rPr sz="1600" spc="5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de</a:t>
                      </a:r>
                      <a:r>
                        <a:rPr sz="1600" spc="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courte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durée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4170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Devoirs</a:t>
                      </a:r>
                      <a:r>
                        <a:rPr sz="16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faits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4170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Symbol"/>
                        <a:buChar char="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spc="-5" dirty="0">
                          <a:latin typeface="Corbel"/>
                          <a:cs typeface="Corbel"/>
                        </a:rPr>
                        <a:t>Stages</a:t>
                      </a:r>
                      <a:r>
                        <a:rPr sz="1600" spc="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réussite</a:t>
                      </a:r>
                      <a:r>
                        <a:rPr sz="16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(vacances</a:t>
                      </a:r>
                      <a:r>
                        <a:rPr sz="1600" spc="4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apprenantes)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412115" indent="-34353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18h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3535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Wingdings"/>
                        <a:buChar char="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24h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3535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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24h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9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85725" marR="77470" indent="-635" algn="ctr">
                        <a:lnSpc>
                          <a:spcPct val="107100"/>
                        </a:lnSpc>
                        <a:spcBef>
                          <a:spcPts val="1390"/>
                        </a:spcBef>
                      </a:pPr>
                      <a:r>
                        <a:rPr sz="1600" b="1" spc="-5" dirty="0">
                          <a:latin typeface="Corbel"/>
                          <a:cs typeface="Corbel"/>
                        </a:rPr>
                        <a:t>Missions annualisées pour </a:t>
                      </a:r>
                      <a:r>
                        <a:rPr sz="1600" b="1" spc="-3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le </a:t>
                      </a:r>
                      <a:r>
                        <a:rPr sz="1600" b="1" spc="-10" dirty="0">
                          <a:latin typeface="Corbel"/>
                          <a:cs typeface="Corbel"/>
                        </a:rPr>
                        <a:t>bon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fonctionnement 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des écoles </a:t>
                      </a:r>
                      <a:r>
                        <a:rPr sz="1600" b="1" spc="-10" dirty="0">
                          <a:latin typeface="Corbel"/>
                          <a:cs typeface="Corbel"/>
                        </a:rPr>
                        <a:t>et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conduites de </a:t>
                      </a:r>
                      <a:r>
                        <a:rPr sz="1600" b="1" spc="-3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projets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412115" indent="-344170">
                        <a:lnSpc>
                          <a:spcPct val="100000"/>
                        </a:lnSpc>
                        <a:buFont typeface="Symbol"/>
                        <a:buChar char="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spc="-5" dirty="0">
                          <a:latin typeface="Corbel"/>
                          <a:cs typeface="Corbel"/>
                        </a:rPr>
                        <a:t>Appui</a:t>
                      </a:r>
                      <a:r>
                        <a:rPr sz="16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à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la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prise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en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charge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20" dirty="0">
                          <a:latin typeface="Corbel"/>
                          <a:cs typeface="Corbel"/>
                        </a:rPr>
                        <a:t>d’élèves</a:t>
                      </a:r>
                      <a:r>
                        <a:rPr sz="1600" spc="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à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BEP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4170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Coordination</a:t>
                      </a:r>
                      <a:r>
                        <a:rPr sz="1600" spc="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et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mise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en</a:t>
                      </a:r>
                      <a:r>
                        <a:rPr sz="1600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œuvre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des</a:t>
                      </a:r>
                      <a:r>
                        <a:rPr sz="1600" spc="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projets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5" dirty="0">
                          <a:latin typeface="Corbel"/>
                          <a:cs typeface="Corbel"/>
                        </a:rPr>
                        <a:t>pédagogiques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innovants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marR="387985" indent="-343535">
                        <a:lnSpc>
                          <a:spcPct val="1069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Coordination</a:t>
                      </a:r>
                      <a:r>
                        <a:rPr sz="1600" spc="4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du</a:t>
                      </a:r>
                      <a:r>
                        <a:rPr sz="1600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dispositif</a:t>
                      </a:r>
                      <a:r>
                        <a:rPr sz="1600" spc="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Découverte</a:t>
                      </a:r>
                      <a:r>
                        <a:rPr sz="1600" spc="4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du</a:t>
                      </a:r>
                      <a:r>
                        <a:rPr sz="16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monde </a:t>
                      </a:r>
                      <a:r>
                        <a:rPr sz="1600" spc="-30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professionnel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412115" indent="-344170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412115" algn="l"/>
                          <a:tab pos="412750" algn="l"/>
                        </a:tabLst>
                      </a:pPr>
                      <a:r>
                        <a:rPr sz="1600" spc="-10" dirty="0">
                          <a:latin typeface="Corbel"/>
                          <a:cs typeface="Corbel"/>
                        </a:rPr>
                        <a:t>Coordination</a:t>
                      </a:r>
                      <a:r>
                        <a:rPr sz="1600" spc="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5" dirty="0">
                          <a:latin typeface="Corbel"/>
                          <a:cs typeface="Corbel"/>
                        </a:rPr>
                        <a:t>de</a:t>
                      </a:r>
                      <a:r>
                        <a:rPr sz="16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600" spc="-10" dirty="0">
                          <a:latin typeface="Corbel"/>
                          <a:cs typeface="Corbel"/>
                        </a:rPr>
                        <a:t>PIAL</a:t>
                      </a:r>
                      <a:endParaRPr sz="1600">
                        <a:latin typeface="Corbel"/>
                        <a:cs typeface="Corbel"/>
                      </a:endParaRPr>
                    </a:p>
                    <a:p>
                      <a:pPr marL="355600" indent="-287655">
                        <a:lnSpc>
                          <a:spcPct val="100000"/>
                        </a:lnSpc>
                        <a:spcBef>
                          <a:spcPts val="130"/>
                        </a:spcBef>
                        <a:buFont typeface="Arial MT"/>
                        <a:buChar char="•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STRATEGIQUES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DDEC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49910" marR="274955" indent="-265430">
                        <a:lnSpc>
                          <a:spcPct val="107500"/>
                        </a:lnSpc>
                      </a:pPr>
                      <a:r>
                        <a:rPr sz="1600" b="1" dirty="0">
                          <a:latin typeface="Corbel"/>
                          <a:cs typeface="Corbel"/>
                        </a:rPr>
                        <a:t>Eng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a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ge</a:t>
                      </a:r>
                      <a:r>
                        <a:rPr sz="1600" b="1" spc="-10" dirty="0">
                          <a:latin typeface="Corbel"/>
                          <a:cs typeface="Corbel"/>
                        </a:rPr>
                        <a:t>m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ent  </a:t>
                      </a:r>
                      <a:r>
                        <a:rPr sz="1600" b="1" spc="-5" dirty="0">
                          <a:latin typeface="Corbel"/>
                          <a:cs typeface="Corbel"/>
                        </a:rPr>
                        <a:t>annuel</a:t>
                      </a:r>
                      <a:endParaRPr sz="16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B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083796" cy="67223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1926" y="2629661"/>
            <a:ext cx="2956560" cy="141541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>
              <a:lnSpc>
                <a:spcPts val="5180"/>
              </a:lnSpc>
              <a:spcBef>
                <a:spcPts val="755"/>
              </a:spcBef>
            </a:pPr>
            <a:r>
              <a:rPr sz="4800" b="1" dirty="0">
                <a:solidFill>
                  <a:srgbClr val="00AFEF"/>
                </a:solidFill>
                <a:latin typeface="Corbel"/>
                <a:cs typeface="Corbel"/>
              </a:rPr>
              <a:t>Le pacte </a:t>
            </a:r>
            <a:r>
              <a:rPr sz="4800" b="1" spc="5" dirty="0">
                <a:solidFill>
                  <a:srgbClr val="00AFEF"/>
                </a:solidFill>
                <a:latin typeface="Corbel"/>
                <a:cs typeface="Corbel"/>
              </a:rPr>
              <a:t> </a:t>
            </a:r>
            <a:r>
              <a:rPr sz="4800" b="1" dirty="0">
                <a:solidFill>
                  <a:srgbClr val="00AFEF"/>
                </a:solidFill>
                <a:latin typeface="Corbel"/>
                <a:cs typeface="Corbel"/>
              </a:rPr>
              <a:t>enseig</a:t>
            </a:r>
            <a:r>
              <a:rPr sz="4800" b="1" spc="-15" dirty="0">
                <a:solidFill>
                  <a:srgbClr val="00AFEF"/>
                </a:solidFill>
                <a:latin typeface="Corbel"/>
                <a:cs typeface="Corbel"/>
              </a:rPr>
              <a:t>n</a:t>
            </a:r>
            <a:r>
              <a:rPr sz="4800" b="1" dirty="0">
                <a:solidFill>
                  <a:srgbClr val="00AFEF"/>
                </a:solidFill>
                <a:latin typeface="Corbel"/>
                <a:cs typeface="Corbel"/>
              </a:rPr>
              <a:t>ant</a:t>
            </a:r>
            <a:endParaRPr sz="4800">
              <a:latin typeface="Corbel"/>
              <a:cs typeface="Corbe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35804" y="1236344"/>
            <a:ext cx="6471920" cy="1410970"/>
            <a:chOff x="4535804" y="1236344"/>
            <a:chExt cx="6471920" cy="1410970"/>
          </a:xfrm>
        </p:grpSpPr>
        <p:sp>
          <p:nvSpPr>
            <p:cNvPr id="4" name="object 4"/>
            <p:cNvSpPr/>
            <p:nvPr/>
          </p:nvSpPr>
          <p:spPr>
            <a:xfrm>
              <a:off x="4545329" y="1245869"/>
              <a:ext cx="6452870" cy="1391920"/>
            </a:xfrm>
            <a:custGeom>
              <a:avLst/>
              <a:gdLst/>
              <a:ahLst/>
              <a:cxnLst/>
              <a:rect l="l" t="t" r="r" b="b"/>
              <a:pathLst>
                <a:path w="6452870" h="1391920">
                  <a:moveTo>
                    <a:pt x="6220714" y="0"/>
                  </a:moveTo>
                  <a:lnTo>
                    <a:pt x="231902" y="0"/>
                  </a:lnTo>
                  <a:lnTo>
                    <a:pt x="185182" y="4713"/>
                  </a:lnTo>
                  <a:lnTo>
                    <a:pt x="141660" y="18232"/>
                  </a:lnTo>
                  <a:lnTo>
                    <a:pt x="102269" y="39621"/>
                  </a:lnTo>
                  <a:lnTo>
                    <a:pt x="67945" y="67944"/>
                  </a:lnTo>
                  <a:lnTo>
                    <a:pt x="39621" y="102269"/>
                  </a:lnTo>
                  <a:lnTo>
                    <a:pt x="18232" y="141660"/>
                  </a:lnTo>
                  <a:lnTo>
                    <a:pt x="4713" y="185182"/>
                  </a:lnTo>
                  <a:lnTo>
                    <a:pt x="0" y="231901"/>
                  </a:lnTo>
                  <a:lnTo>
                    <a:pt x="0" y="1159509"/>
                  </a:lnTo>
                  <a:lnTo>
                    <a:pt x="4713" y="1206229"/>
                  </a:lnTo>
                  <a:lnTo>
                    <a:pt x="18232" y="1249751"/>
                  </a:lnTo>
                  <a:lnTo>
                    <a:pt x="39621" y="1289142"/>
                  </a:lnTo>
                  <a:lnTo>
                    <a:pt x="67944" y="1323466"/>
                  </a:lnTo>
                  <a:lnTo>
                    <a:pt x="102269" y="1351790"/>
                  </a:lnTo>
                  <a:lnTo>
                    <a:pt x="141660" y="1373179"/>
                  </a:lnTo>
                  <a:lnTo>
                    <a:pt x="185182" y="1386698"/>
                  </a:lnTo>
                  <a:lnTo>
                    <a:pt x="231902" y="1391412"/>
                  </a:lnTo>
                  <a:lnTo>
                    <a:pt x="6220714" y="1391412"/>
                  </a:lnTo>
                  <a:lnTo>
                    <a:pt x="6267433" y="1386698"/>
                  </a:lnTo>
                  <a:lnTo>
                    <a:pt x="6310955" y="1373179"/>
                  </a:lnTo>
                  <a:lnTo>
                    <a:pt x="6350346" y="1351790"/>
                  </a:lnTo>
                  <a:lnTo>
                    <a:pt x="6384671" y="1323467"/>
                  </a:lnTo>
                  <a:lnTo>
                    <a:pt x="6412994" y="1289142"/>
                  </a:lnTo>
                  <a:lnTo>
                    <a:pt x="6434383" y="1249751"/>
                  </a:lnTo>
                  <a:lnTo>
                    <a:pt x="6447902" y="1206229"/>
                  </a:lnTo>
                  <a:lnTo>
                    <a:pt x="6452616" y="1159509"/>
                  </a:lnTo>
                  <a:lnTo>
                    <a:pt x="6452616" y="231901"/>
                  </a:lnTo>
                  <a:lnTo>
                    <a:pt x="6447902" y="185182"/>
                  </a:lnTo>
                  <a:lnTo>
                    <a:pt x="6434383" y="141660"/>
                  </a:lnTo>
                  <a:lnTo>
                    <a:pt x="6412994" y="102269"/>
                  </a:lnTo>
                  <a:lnTo>
                    <a:pt x="6384670" y="67945"/>
                  </a:lnTo>
                  <a:lnTo>
                    <a:pt x="6350346" y="39621"/>
                  </a:lnTo>
                  <a:lnTo>
                    <a:pt x="6310955" y="18232"/>
                  </a:lnTo>
                  <a:lnTo>
                    <a:pt x="6267433" y="4713"/>
                  </a:lnTo>
                  <a:lnTo>
                    <a:pt x="6220714" y="0"/>
                  </a:lnTo>
                  <a:close/>
                </a:path>
              </a:pathLst>
            </a:custGeom>
            <a:solidFill>
              <a:srgbClr val="D6D3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45329" y="1245869"/>
              <a:ext cx="6452870" cy="1391920"/>
            </a:xfrm>
            <a:custGeom>
              <a:avLst/>
              <a:gdLst/>
              <a:ahLst/>
              <a:cxnLst/>
              <a:rect l="l" t="t" r="r" b="b"/>
              <a:pathLst>
                <a:path w="6452870" h="1391920">
                  <a:moveTo>
                    <a:pt x="0" y="231901"/>
                  </a:moveTo>
                  <a:lnTo>
                    <a:pt x="4713" y="185182"/>
                  </a:lnTo>
                  <a:lnTo>
                    <a:pt x="18232" y="141660"/>
                  </a:lnTo>
                  <a:lnTo>
                    <a:pt x="39621" y="102269"/>
                  </a:lnTo>
                  <a:lnTo>
                    <a:pt x="67945" y="67944"/>
                  </a:lnTo>
                  <a:lnTo>
                    <a:pt x="102269" y="39621"/>
                  </a:lnTo>
                  <a:lnTo>
                    <a:pt x="141660" y="18232"/>
                  </a:lnTo>
                  <a:lnTo>
                    <a:pt x="185182" y="4713"/>
                  </a:lnTo>
                  <a:lnTo>
                    <a:pt x="231902" y="0"/>
                  </a:lnTo>
                  <a:lnTo>
                    <a:pt x="6220714" y="0"/>
                  </a:lnTo>
                  <a:lnTo>
                    <a:pt x="6267433" y="4713"/>
                  </a:lnTo>
                  <a:lnTo>
                    <a:pt x="6310955" y="18232"/>
                  </a:lnTo>
                  <a:lnTo>
                    <a:pt x="6350346" y="39621"/>
                  </a:lnTo>
                  <a:lnTo>
                    <a:pt x="6384670" y="67945"/>
                  </a:lnTo>
                  <a:lnTo>
                    <a:pt x="6412994" y="102269"/>
                  </a:lnTo>
                  <a:lnTo>
                    <a:pt x="6434383" y="141660"/>
                  </a:lnTo>
                  <a:lnTo>
                    <a:pt x="6447902" y="185182"/>
                  </a:lnTo>
                  <a:lnTo>
                    <a:pt x="6452616" y="231901"/>
                  </a:lnTo>
                  <a:lnTo>
                    <a:pt x="6452616" y="1159509"/>
                  </a:lnTo>
                  <a:lnTo>
                    <a:pt x="6447902" y="1206229"/>
                  </a:lnTo>
                  <a:lnTo>
                    <a:pt x="6434383" y="1249751"/>
                  </a:lnTo>
                  <a:lnTo>
                    <a:pt x="6412994" y="1289142"/>
                  </a:lnTo>
                  <a:lnTo>
                    <a:pt x="6384671" y="1323467"/>
                  </a:lnTo>
                  <a:lnTo>
                    <a:pt x="6350346" y="1351790"/>
                  </a:lnTo>
                  <a:lnTo>
                    <a:pt x="6310955" y="1373179"/>
                  </a:lnTo>
                  <a:lnTo>
                    <a:pt x="6267433" y="1386698"/>
                  </a:lnTo>
                  <a:lnTo>
                    <a:pt x="6220714" y="1391412"/>
                  </a:lnTo>
                  <a:lnTo>
                    <a:pt x="231902" y="1391412"/>
                  </a:lnTo>
                  <a:lnTo>
                    <a:pt x="185182" y="1386698"/>
                  </a:lnTo>
                  <a:lnTo>
                    <a:pt x="141660" y="1373179"/>
                  </a:lnTo>
                  <a:lnTo>
                    <a:pt x="102269" y="1351790"/>
                  </a:lnTo>
                  <a:lnTo>
                    <a:pt x="67944" y="1323466"/>
                  </a:lnTo>
                  <a:lnTo>
                    <a:pt x="39621" y="1289142"/>
                  </a:lnTo>
                  <a:lnTo>
                    <a:pt x="18232" y="1249751"/>
                  </a:lnTo>
                  <a:lnTo>
                    <a:pt x="4713" y="1206229"/>
                  </a:lnTo>
                  <a:lnTo>
                    <a:pt x="0" y="1159509"/>
                  </a:lnTo>
                  <a:lnTo>
                    <a:pt x="0" y="23190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734305" y="1363726"/>
            <a:ext cx="5609590" cy="1049020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5080">
              <a:lnSpc>
                <a:spcPts val="3850"/>
              </a:lnSpc>
              <a:spcBef>
                <a:spcPts val="525"/>
              </a:spcBef>
            </a:pP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Un</a:t>
            </a:r>
            <a:r>
              <a:rPr sz="3500" b="0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effort</a:t>
            </a:r>
            <a:r>
              <a:rPr sz="3500" b="0" spc="-3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financier</a:t>
            </a:r>
            <a:r>
              <a:rPr sz="3500" b="0" spc="-3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spc="-5" dirty="0">
                <a:solidFill>
                  <a:srgbClr val="FFFFFF"/>
                </a:solidFill>
                <a:latin typeface="Corbel"/>
                <a:cs typeface="Corbel"/>
              </a:rPr>
              <a:t>conséquent </a:t>
            </a:r>
            <a:r>
              <a:rPr sz="3500" b="0" spc="-68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de</a:t>
            </a:r>
            <a:r>
              <a:rPr sz="3500" b="0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l'Etat</a:t>
            </a:r>
            <a:r>
              <a:rPr sz="3500" b="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:</a:t>
            </a:r>
            <a:r>
              <a:rPr sz="3500" b="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7 000</a:t>
            </a:r>
            <a:r>
              <a:rPr sz="3500" b="0" spc="-3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b="0" dirty="0">
                <a:solidFill>
                  <a:srgbClr val="FFFFFF"/>
                </a:solidFill>
                <a:latin typeface="Corbel"/>
                <a:cs typeface="Corbel"/>
              </a:rPr>
              <a:t>postes</a:t>
            </a:r>
            <a:endParaRPr sz="3500">
              <a:latin typeface="Corbel"/>
              <a:cs typeface="Corbe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535804" y="2723769"/>
            <a:ext cx="6471920" cy="1412240"/>
            <a:chOff x="4535804" y="2723769"/>
            <a:chExt cx="6471920" cy="1412240"/>
          </a:xfrm>
        </p:grpSpPr>
        <p:sp>
          <p:nvSpPr>
            <p:cNvPr id="8" name="object 8"/>
            <p:cNvSpPr/>
            <p:nvPr/>
          </p:nvSpPr>
          <p:spPr>
            <a:xfrm>
              <a:off x="4545329" y="2733294"/>
              <a:ext cx="6452870" cy="1393190"/>
            </a:xfrm>
            <a:custGeom>
              <a:avLst/>
              <a:gdLst/>
              <a:ahLst/>
              <a:cxnLst/>
              <a:rect l="l" t="t" r="r" b="b"/>
              <a:pathLst>
                <a:path w="6452870" h="1393189">
                  <a:moveTo>
                    <a:pt x="6220460" y="0"/>
                  </a:moveTo>
                  <a:lnTo>
                    <a:pt x="232156" y="0"/>
                  </a:lnTo>
                  <a:lnTo>
                    <a:pt x="185353" y="4714"/>
                  </a:lnTo>
                  <a:lnTo>
                    <a:pt x="141767" y="18236"/>
                  </a:lnTo>
                  <a:lnTo>
                    <a:pt x="102331" y="39634"/>
                  </a:lnTo>
                  <a:lnTo>
                    <a:pt x="67976" y="67976"/>
                  </a:lnTo>
                  <a:lnTo>
                    <a:pt x="39634" y="102331"/>
                  </a:lnTo>
                  <a:lnTo>
                    <a:pt x="18236" y="141767"/>
                  </a:lnTo>
                  <a:lnTo>
                    <a:pt x="4714" y="185353"/>
                  </a:lnTo>
                  <a:lnTo>
                    <a:pt x="0" y="232155"/>
                  </a:lnTo>
                  <a:lnTo>
                    <a:pt x="0" y="1160779"/>
                  </a:lnTo>
                  <a:lnTo>
                    <a:pt x="4714" y="1207582"/>
                  </a:lnTo>
                  <a:lnTo>
                    <a:pt x="18236" y="1251168"/>
                  </a:lnTo>
                  <a:lnTo>
                    <a:pt x="39634" y="1290604"/>
                  </a:lnTo>
                  <a:lnTo>
                    <a:pt x="67976" y="1324959"/>
                  </a:lnTo>
                  <a:lnTo>
                    <a:pt x="102331" y="1353301"/>
                  </a:lnTo>
                  <a:lnTo>
                    <a:pt x="141767" y="1374699"/>
                  </a:lnTo>
                  <a:lnTo>
                    <a:pt x="185353" y="1388221"/>
                  </a:lnTo>
                  <a:lnTo>
                    <a:pt x="232156" y="1392935"/>
                  </a:lnTo>
                  <a:lnTo>
                    <a:pt x="6220460" y="1392935"/>
                  </a:lnTo>
                  <a:lnTo>
                    <a:pt x="6267262" y="1388221"/>
                  </a:lnTo>
                  <a:lnTo>
                    <a:pt x="6310848" y="1374699"/>
                  </a:lnTo>
                  <a:lnTo>
                    <a:pt x="6350284" y="1353301"/>
                  </a:lnTo>
                  <a:lnTo>
                    <a:pt x="6384639" y="1324959"/>
                  </a:lnTo>
                  <a:lnTo>
                    <a:pt x="6412981" y="1290604"/>
                  </a:lnTo>
                  <a:lnTo>
                    <a:pt x="6434379" y="1251168"/>
                  </a:lnTo>
                  <a:lnTo>
                    <a:pt x="6447901" y="1207582"/>
                  </a:lnTo>
                  <a:lnTo>
                    <a:pt x="6452616" y="1160779"/>
                  </a:lnTo>
                  <a:lnTo>
                    <a:pt x="6452616" y="232155"/>
                  </a:lnTo>
                  <a:lnTo>
                    <a:pt x="6447901" y="185353"/>
                  </a:lnTo>
                  <a:lnTo>
                    <a:pt x="6434379" y="141767"/>
                  </a:lnTo>
                  <a:lnTo>
                    <a:pt x="6412981" y="102331"/>
                  </a:lnTo>
                  <a:lnTo>
                    <a:pt x="6384639" y="67976"/>
                  </a:lnTo>
                  <a:lnTo>
                    <a:pt x="6350284" y="39634"/>
                  </a:lnTo>
                  <a:lnTo>
                    <a:pt x="6310848" y="18236"/>
                  </a:lnTo>
                  <a:lnTo>
                    <a:pt x="6267262" y="4714"/>
                  </a:lnTo>
                  <a:lnTo>
                    <a:pt x="6220460" y="0"/>
                  </a:lnTo>
                  <a:close/>
                </a:path>
              </a:pathLst>
            </a:custGeom>
            <a:solidFill>
              <a:srgbClr val="61AE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45329" y="2733294"/>
              <a:ext cx="6452870" cy="1393190"/>
            </a:xfrm>
            <a:custGeom>
              <a:avLst/>
              <a:gdLst/>
              <a:ahLst/>
              <a:cxnLst/>
              <a:rect l="l" t="t" r="r" b="b"/>
              <a:pathLst>
                <a:path w="6452870" h="1393189">
                  <a:moveTo>
                    <a:pt x="0" y="232155"/>
                  </a:moveTo>
                  <a:lnTo>
                    <a:pt x="4714" y="185353"/>
                  </a:lnTo>
                  <a:lnTo>
                    <a:pt x="18236" y="141767"/>
                  </a:lnTo>
                  <a:lnTo>
                    <a:pt x="39634" y="102331"/>
                  </a:lnTo>
                  <a:lnTo>
                    <a:pt x="67976" y="67976"/>
                  </a:lnTo>
                  <a:lnTo>
                    <a:pt x="102331" y="39634"/>
                  </a:lnTo>
                  <a:lnTo>
                    <a:pt x="141767" y="18236"/>
                  </a:lnTo>
                  <a:lnTo>
                    <a:pt x="185353" y="4714"/>
                  </a:lnTo>
                  <a:lnTo>
                    <a:pt x="232156" y="0"/>
                  </a:lnTo>
                  <a:lnTo>
                    <a:pt x="6220460" y="0"/>
                  </a:lnTo>
                  <a:lnTo>
                    <a:pt x="6267262" y="4714"/>
                  </a:lnTo>
                  <a:lnTo>
                    <a:pt x="6310848" y="18236"/>
                  </a:lnTo>
                  <a:lnTo>
                    <a:pt x="6350284" y="39634"/>
                  </a:lnTo>
                  <a:lnTo>
                    <a:pt x="6384639" y="67976"/>
                  </a:lnTo>
                  <a:lnTo>
                    <a:pt x="6412981" y="102331"/>
                  </a:lnTo>
                  <a:lnTo>
                    <a:pt x="6434379" y="141767"/>
                  </a:lnTo>
                  <a:lnTo>
                    <a:pt x="6447901" y="185353"/>
                  </a:lnTo>
                  <a:lnTo>
                    <a:pt x="6452616" y="232155"/>
                  </a:lnTo>
                  <a:lnTo>
                    <a:pt x="6452616" y="1160779"/>
                  </a:lnTo>
                  <a:lnTo>
                    <a:pt x="6447901" y="1207582"/>
                  </a:lnTo>
                  <a:lnTo>
                    <a:pt x="6434379" y="1251168"/>
                  </a:lnTo>
                  <a:lnTo>
                    <a:pt x="6412981" y="1290604"/>
                  </a:lnTo>
                  <a:lnTo>
                    <a:pt x="6384639" y="1324959"/>
                  </a:lnTo>
                  <a:lnTo>
                    <a:pt x="6350284" y="1353301"/>
                  </a:lnTo>
                  <a:lnTo>
                    <a:pt x="6310848" y="1374699"/>
                  </a:lnTo>
                  <a:lnTo>
                    <a:pt x="6267262" y="1388221"/>
                  </a:lnTo>
                  <a:lnTo>
                    <a:pt x="6220460" y="1392935"/>
                  </a:lnTo>
                  <a:lnTo>
                    <a:pt x="232156" y="1392935"/>
                  </a:lnTo>
                  <a:lnTo>
                    <a:pt x="185353" y="1388221"/>
                  </a:lnTo>
                  <a:lnTo>
                    <a:pt x="141767" y="1374699"/>
                  </a:lnTo>
                  <a:lnTo>
                    <a:pt x="102331" y="1353301"/>
                  </a:lnTo>
                  <a:lnTo>
                    <a:pt x="67976" y="1324959"/>
                  </a:lnTo>
                  <a:lnTo>
                    <a:pt x="39634" y="1290604"/>
                  </a:lnTo>
                  <a:lnTo>
                    <a:pt x="18236" y="1251168"/>
                  </a:lnTo>
                  <a:lnTo>
                    <a:pt x="4714" y="1207582"/>
                  </a:lnTo>
                  <a:lnTo>
                    <a:pt x="0" y="1160779"/>
                  </a:lnTo>
                  <a:lnTo>
                    <a:pt x="0" y="23215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535804" y="4221860"/>
            <a:ext cx="6471920" cy="1412240"/>
            <a:chOff x="4535804" y="4221860"/>
            <a:chExt cx="6471920" cy="1412240"/>
          </a:xfrm>
        </p:grpSpPr>
        <p:sp>
          <p:nvSpPr>
            <p:cNvPr id="11" name="object 11"/>
            <p:cNvSpPr/>
            <p:nvPr/>
          </p:nvSpPr>
          <p:spPr>
            <a:xfrm>
              <a:off x="4545329" y="4231385"/>
              <a:ext cx="6452870" cy="1393190"/>
            </a:xfrm>
            <a:custGeom>
              <a:avLst/>
              <a:gdLst/>
              <a:ahLst/>
              <a:cxnLst/>
              <a:rect l="l" t="t" r="r" b="b"/>
              <a:pathLst>
                <a:path w="6452870" h="1393189">
                  <a:moveTo>
                    <a:pt x="6220460" y="0"/>
                  </a:moveTo>
                  <a:lnTo>
                    <a:pt x="232156" y="0"/>
                  </a:lnTo>
                  <a:lnTo>
                    <a:pt x="185353" y="4714"/>
                  </a:lnTo>
                  <a:lnTo>
                    <a:pt x="141767" y="18236"/>
                  </a:lnTo>
                  <a:lnTo>
                    <a:pt x="102331" y="39634"/>
                  </a:lnTo>
                  <a:lnTo>
                    <a:pt x="67976" y="67976"/>
                  </a:lnTo>
                  <a:lnTo>
                    <a:pt x="39634" y="102331"/>
                  </a:lnTo>
                  <a:lnTo>
                    <a:pt x="18236" y="141767"/>
                  </a:lnTo>
                  <a:lnTo>
                    <a:pt x="4714" y="185353"/>
                  </a:lnTo>
                  <a:lnTo>
                    <a:pt x="0" y="232156"/>
                  </a:lnTo>
                  <a:lnTo>
                    <a:pt x="0" y="1160780"/>
                  </a:lnTo>
                  <a:lnTo>
                    <a:pt x="4714" y="1207582"/>
                  </a:lnTo>
                  <a:lnTo>
                    <a:pt x="18236" y="1251168"/>
                  </a:lnTo>
                  <a:lnTo>
                    <a:pt x="39634" y="1290604"/>
                  </a:lnTo>
                  <a:lnTo>
                    <a:pt x="67976" y="1324959"/>
                  </a:lnTo>
                  <a:lnTo>
                    <a:pt x="102331" y="1353301"/>
                  </a:lnTo>
                  <a:lnTo>
                    <a:pt x="141767" y="1374699"/>
                  </a:lnTo>
                  <a:lnTo>
                    <a:pt x="185353" y="1388221"/>
                  </a:lnTo>
                  <a:lnTo>
                    <a:pt x="232156" y="1392936"/>
                  </a:lnTo>
                  <a:lnTo>
                    <a:pt x="6220460" y="1392936"/>
                  </a:lnTo>
                  <a:lnTo>
                    <a:pt x="6267262" y="1388221"/>
                  </a:lnTo>
                  <a:lnTo>
                    <a:pt x="6310848" y="1374699"/>
                  </a:lnTo>
                  <a:lnTo>
                    <a:pt x="6350284" y="1353301"/>
                  </a:lnTo>
                  <a:lnTo>
                    <a:pt x="6384639" y="1324959"/>
                  </a:lnTo>
                  <a:lnTo>
                    <a:pt x="6412981" y="1290604"/>
                  </a:lnTo>
                  <a:lnTo>
                    <a:pt x="6434379" y="1251168"/>
                  </a:lnTo>
                  <a:lnTo>
                    <a:pt x="6447901" y="1207582"/>
                  </a:lnTo>
                  <a:lnTo>
                    <a:pt x="6452616" y="1160780"/>
                  </a:lnTo>
                  <a:lnTo>
                    <a:pt x="6452616" y="232156"/>
                  </a:lnTo>
                  <a:lnTo>
                    <a:pt x="6447901" y="185353"/>
                  </a:lnTo>
                  <a:lnTo>
                    <a:pt x="6434379" y="141767"/>
                  </a:lnTo>
                  <a:lnTo>
                    <a:pt x="6412981" y="102331"/>
                  </a:lnTo>
                  <a:lnTo>
                    <a:pt x="6384639" y="67976"/>
                  </a:lnTo>
                  <a:lnTo>
                    <a:pt x="6350284" y="39634"/>
                  </a:lnTo>
                  <a:lnTo>
                    <a:pt x="6310848" y="18236"/>
                  </a:lnTo>
                  <a:lnTo>
                    <a:pt x="6267262" y="4714"/>
                  </a:lnTo>
                  <a:lnTo>
                    <a:pt x="6220460" y="0"/>
                  </a:lnTo>
                  <a:close/>
                </a:path>
              </a:pathLst>
            </a:custGeom>
            <a:solidFill>
              <a:srgbClr val="8181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45329" y="4231385"/>
              <a:ext cx="6452870" cy="1393190"/>
            </a:xfrm>
            <a:custGeom>
              <a:avLst/>
              <a:gdLst/>
              <a:ahLst/>
              <a:cxnLst/>
              <a:rect l="l" t="t" r="r" b="b"/>
              <a:pathLst>
                <a:path w="6452870" h="1393189">
                  <a:moveTo>
                    <a:pt x="0" y="232156"/>
                  </a:moveTo>
                  <a:lnTo>
                    <a:pt x="4714" y="185353"/>
                  </a:lnTo>
                  <a:lnTo>
                    <a:pt x="18236" y="141767"/>
                  </a:lnTo>
                  <a:lnTo>
                    <a:pt x="39634" y="102331"/>
                  </a:lnTo>
                  <a:lnTo>
                    <a:pt x="67976" y="67976"/>
                  </a:lnTo>
                  <a:lnTo>
                    <a:pt x="102331" y="39634"/>
                  </a:lnTo>
                  <a:lnTo>
                    <a:pt x="141767" y="18236"/>
                  </a:lnTo>
                  <a:lnTo>
                    <a:pt x="185353" y="4714"/>
                  </a:lnTo>
                  <a:lnTo>
                    <a:pt x="232156" y="0"/>
                  </a:lnTo>
                  <a:lnTo>
                    <a:pt x="6220460" y="0"/>
                  </a:lnTo>
                  <a:lnTo>
                    <a:pt x="6267262" y="4714"/>
                  </a:lnTo>
                  <a:lnTo>
                    <a:pt x="6310848" y="18236"/>
                  </a:lnTo>
                  <a:lnTo>
                    <a:pt x="6350284" y="39634"/>
                  </a:lnTo>
                  <a:lnTo>
                    <a:pt x="6384639" y="67976"/>
                  </a:lnTo>
                  <a:lnTo>
                    <a:pt x="6412981" y="102331"/>
                  </a:lnTo>
                  <a:lnTo>
                    <a:pt x="6434379" y="141767"/>
                  </a:lnTo>
                  <a:lnTo>
                    <a:pt x="6447901" y="185353"/>
                  </a:lnTo>
                  <a:lnTo>
                    <a:pt x="6452616" y="232156"/>
                  </a:lnTo>
                  <a:lnTo>
                    <a:pt x="6452616" y="1160780"/>
                  </a:lnTo>
                  <a:lnTo>
                    <a:pt x="6447901" y="1207582"/>
                  </a:lnTo>
                  <a:lnTo>
                    <a:pt x="6434379" y="1251168"/>
                  </a:lnTo>
                  <a:lnTo>
                    <a:pt x="6412981" y="1290604"/>
                  </a:lnTo>
                  <a:lnTo>
                    <a:pt x="6384639" y="1324959"/>
                  </a:lnTo>
                  <a:lnTo>
                    <a:pt x="6350284" y="1353301"/>
                  </a:lnTo>
                  <a:lnTo>
                    <a:pt x="6310848" y="1374699"/>
                  </a:lnTo>
                  <a:lnTo>
                    <a:pt x="6267262" y="1388221"/>
                  </a:lnTo>
                  <a:lnTo>
                    <a:pt x="6220460" y="1392936"/>
                  </a:lnTo>
                  <a:lnTo>
                    <a:pt x="232156" y="1392936"/>
                  </a:lnTo>
                  <a:lnTo>
                    <a:pt x="185353" y="1388221"/>
                  </a:lnTo>
                  <a:lnTo>
                    <a:pt x="141767" y="1374699"/>
                  </a:lnTo>
                  <a:lnTo>
                    <a:pt x="102331" y="1353301"/>
                  </a:lnTo>
                  <a:lnTo>
                    <a:pt x="67976" y="1324959"/>
                  </a:lnTo>
                  <a:lnTo>
                    <a:pt x="39634" y="1290604"/>
                  </a:lnTo>
                  <a:lnTo>
                    <a:pt x="18236" y="1251168"/>
                  </a:lnTo>
                  <a:lnTo>
                    <a:pt x="4714" y="1207582"/>
                  </a:lnTo>
                  <a:lnTo>
                    <a:pt x="0" y="1160780"/>
                  </a:lnTo>
                  <a:lnTo>
                    <a:pt x="0" y="23215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734305" y="2852420"/>
            <a:ext cx="5665470" cy="254698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5080">
              <a:lnSpc>
                <a:spcPts val="3850"/>
              </a:lnSpc>
              <a:spcBef>
                <a:spcPts val="525"/>
              </a:spcBef>
            </a:pP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Une</a:t>
            </a:r>
            <a:r>
              <a:rPr sz="35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meilleure</a:t>
            </a:r>
            <a:r>
              <a:rPr sz="3500" spc="-4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attractivité</a:t>
            </a:r>
            <a:r>
              <a:rPr sz="3500" spc="-3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de</a:t>
            </a:r>
            <a:r>
              <a:rPr sz="35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la </a:t>
            </a:r>
            <a:r>
              <a:rPr sz="3500" spc="-68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profession</a:t>
            </a:r>
            <a:endParaRPr sz="35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50">
              <a:latin typeface="Corbel"/>
              <a:cs typeface="Corbel"/>
            </a:endParaRPr>
          </a:p>
          <a:p>
            <a:pPr marL="12700" marR="96520">
              <a:lnSpc>
                <a:spcPts val="3850"/>
              </a:lnSpc>
            </a:pPr>
            <a:r>
              <a:rPr sz="3500" dirty="0">
                <a:solidFill>
                  <a:srgbClr val="FFFFFF"/>
                </a:solidFill>
                <a:latin typeface="Wingdings"/>
                <a:cs typeface="Wingdings"/>
              </a:rPr>
              <a:t></a:t>
            </a:r>
            <a:r>
              <a:rPr sz="3500" spc="-2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Une </a:t>
            </a:r>
            <a:r>
              <a:rPr sz="3500" spc="-5" dirty="0">
                <a:solidFill>
                  <a:srgbClr val="FFFFFF"/>
                </a:solidFill>
                <a:latin typeface="Corbel"/>
                <a:cs typeface="Corbel"/>
              </a:rPr>
              <a:t>ch</a:t>
            </a:r>
            <a:r>
              <a:rPr sz="3500" spc="-15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3500" spc="-5" dirty="0">
                <a:solidFill>
                  <a:srgbClr val="FFFFFF"/>
                </a:solidFill>
                <a:latin typeface="Corbel"/>
                <a:cs typeface="Corbel"/>
              </a:rPr>
              <a:t>nc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3500" spc="-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au</a:t>
            </a:r>
            <a:r>
              <a:rPr sz="350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spc="-5" dirty="0">
                <a:solidFill>
                  <a:srgbClr val="FFFFFF"/>
                </a:solidFill>
                <a:latin typeface="Corbel"/>
                <a:cs typeface="Corbel"/>
              </a:rPr>
              <a:t>servic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35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de</a:t>
            </a:r>
            <a:r>
              <a:rPr sz="350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3500" dirty="0">
                <a:solidFill>
                  <a:srgbClr val="FFFFFF"/>
                </a:solidFill>
                <a:latin typeface="Corbel"/>
                <a:cs typeface="Corbel"/>
              </a:rPr>
              <a:t>la  </a:t>
            </a:r>
            <a:r>
              <a:rPr sz="3500" spc="-5" dirty="0">
                <a:solidFill>
                  <a:srgbClr val="FFFFFF"/>
                </a:solidFill>
                <a:latin typeface="Corbel"/>
                <a:cs typeface="Corbel"/>
              </a:rPr>
              <a:t>stratégie</a:t>
            </a:r>
            <a:endParaRPr sz="35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1569" y="869950"/>
            <a:ext cx="38176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Des</a:t>
            </a:r>
            <a:r>
              <a:rPr sz="4400" spc="-35" dirty="0"/>
              <a:t> </a:t>
            </a:r>
            <a:r>
              <a:rPr sz="4400" dirty="0"/>
              <a:t>points</a:t>
            </a:r>
            <a:r>
              <a:rPr sz="4400" spc="-20" dirty="0"/>
              <a:t> </a:t>
            </a:r>
            <a:r>
              <a:rPr sz="4400" spc="-10" dirty="0"/>
              <a:t>forts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7713" y="2400426"/>
            <a:ext cx="9572625" cy="342582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95580" marR="706755" indent="-182880">
              <a:lnSpc>
                <a:spcPct val="70000"/>
              </a:lnSpc>
              <a:spcBef>
                <a:spcPts val="885"/>
              </a:spcBef>
              <a:buSzPct val="79545"/>
              <a:buFont typeface="Corbel"/>
              <a:buChar char="•"/>
              <a:tabLst>
                <a:tab pos="195580" algn="l"/>
              </a:tabLst>
            </a:pPr>
            <a:r>
              <a:rPr sz="2200" b="1" spc="-20" dirty="0">
                <a:solidFill>
                  <a:srgbClr val="A6B727"/>
                </a:solidFill>
                <a:latin typeface="Corbel"/>
                <a:cs typeface="Corbel"/>
              </a:rPr>
              <a:t>Penser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scolarité</a:t>
            </a:r>
            <a:r>
              <a:rPr sz="2200" b="1" spc="3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par</a:t>
            </a:r>
            <a:r>
              <a:rPr sz="22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notion</a:t>
            </a:r>
            <a:r>
              <a:rPr sz="2200" b="1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200" b="1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«</a:t>
            </a:r>
            <a:r>
              <a:rPr sz="2200" b="1" spc="2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Parcours</a:t>
            </a:r>
            <a:r>
              <a:rPr sz="2200" b="1" spc="3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du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jeune</a:t>
            </a:r>
            <a:r>
              <a:rPr sz="2200" b="1" spc="-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»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: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différenciation, </a:t>
            </a:r>
            <a:r>
              <a:rPr sz="2200" spc="-4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soutien,</a:t>
            </a:r>
            <a:r>
              <a:rPr sz="22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accompagnement</a:t>
            </a:r>
            <a:r>
              <a:rPr sz="22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à </a:t>
            </a:r>
            <a:r>
              <a:rPr sz="2200" spc="-15" dirty="0">
                <a:solidFill>
                  <a:srgbClr val="A6B727"/>
                </a:solidFill>
                <a:latin typeface="Corbel"/>
                <a:cs typeface="Corbel"/>
              </a:rPr>
              <a:t>l’orientation</a:t>
            </a:r>
            <a:r>
              <a:rPr sz="22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pour</a:t>
            </a:r>
            <a:r>
              <a:rPr sz="22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améliorer</a:t>
            </a:r>
            <a:r>
              <a:rPr sz="2200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la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réussite</a:t>
            </a:r>
            <a:r>
              <a:rPr sz="2200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dans</a:t>
            </a:r>
            <a:r>
              <a:rPr sz="2200" spc="-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la </a:t>
            </a:r>
            <a:r>
              <a:rPr sz="22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poursuite</a:t>
            </a:r>
            <a:r>
              <a:rPr sz="22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15" dirty="0">
                <a:solidFill>
                  <a:srgbClr val="A6B727"/>
                </a:solidFill>
                <a:latin typeface="Corbel"/>
                <a:cs typeface="Corbel"/>
              </a:rPr>
              <a:t>d’études,</a:t>
            </a:r>
            <a:r>
              <a:rPr sz="22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lien</a:t>
            </a:r>
            <a:r>
              <a:rPr sz="2200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15" dirty="0">
                <a:solidFill>
                  <a:srgbClr val="A6B727"/>
                </a:solidFill>
                <a:latin typeface="Corbel"/>
                <a:cs typeface="Corbel"/>
              </a:rPr>
              <a:t>1D-2D,</a:t>
            </a:r>
            <a:r>
              <a:rPr sz="22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ou</a:t>
            </a:r>
            <a:r>
              <a:rPr sz="22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dans</a:t>
            </a:r>
            <a:r>
              <a:rPr sz="2200" spc="-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l’insertion</a:t>
            </a:r>
            <a:r>
              <a:rPr sz="2200" spc="4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professionnelle</a:t>
            </a:r>
            <a:endParaRPr sz="2200">
              <a:latin typeface="Corbel"/>
              <a:cs typeface="Corbel"/>
            </a:endParaRPr>
          </a:p>
          <a:p>
            <a:pPr>
              <a:lnSpc>
                <a:spcPct val="100000"/>
              </a:lnSpc>
              <a:buClr>
                <a:srgbClr val="A6B727"/>
              </a:buClr>
              <a:buFont typeface="Corbel"/>
              <a:buChar char="•"/>
            </a:pPr>
            <a:endParaRPr sz="2200">
              <a:latin typeface="Corbel"/>
              <a:cs typeface="Corbel"/>
            </a:endParaRPr>
          </a:p>
          <a:p>
            <a:pPr marL="195580" marR="5080" indent="-182880">
              <a:lnSpc>
                <a:spcPct val="70000"/>
              </a:lnSpc>
              <a:spcBef>
                <a:spcPts val="1975"/>
              </a:spcBef>
              <a:buSzPct val="79545"/>
              <a:buFont typeface="Corbel"/>
              <a:buChar char="•"/>
              <a:tabLst>
                <a:tab pos="195580" algn="l"/>
              </a:tabLst>
            </a:pP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Donner</a:t>
            </a:r>
            <a:r>
              <a:rPr sz="2200" b="1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plus</a:t>
            </a:r>
            <a:r>
              <a:rPr sz="22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d’autonomie</a:t>
            </a:r>
            <a:r>
              <a:rPr sz="2200" b="1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aux</a:t>
            </a:r>
            <a:r>
              <a:rPr sz="2200" b="1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établissements</a:t>
            </a:r>
            <a:r>
              <a:rPr sz="2200" b="1" spc="3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pour</a:t>
            </a:r>
            <a:r>
              <a:rPr sz="22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le</a:t>
            </a:r>
            <a:r>
              <a:rPr sz="22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développement</a:t>
            </a:r>
            <a:r>
              <a:rPr sz="2200" spc="3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de</a:t>
            </a:r>
            <a:r>
              <a:rPr sz="22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projets </a:t>
            </a:r>
            <a:r>
              <a:rPr sz="2200" spc="-4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spécifiques</a:t>
            </a:r>
            <a:r>
              <a:rPr sz="2200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permettant de</a:t>
            </a:r>
            <a:r>
              <a:rPr sz="2200" spc="1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mieux</a:t>
            </a:r>
            <a:r>
              <a:rPr sz="22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prendre</a:t>
            </a:r>
            <a:r>
              <a:rPr sz="2200" spc="1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en</a:t>
            </a:r>
            <a:r>
              <a:rPr sz="2200" spc="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compte</a:t>
            </a:r>
            <a:r>
              <a:rPr sz="2200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A6B727"/>
                </a:solidFill>
                <a:latin typeface="Corbel"/>
                <a:cs typeface="Corbel"/>
              </a:rPr>
              <a:t>la 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mixité</a:t>
            </a:r>
            <a:r>
              <a:rPr sz="2200" spc="25" dirty="0">
                <a:solidFill>
                  <a:srgbClr val="A6B727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A6B727"/>
                </a:solidFill>
                <a:latin typeface="Corbel"/>
                <a:cs typeface="Corbel"/>
              </a:rPr>
              <a:t>scolaire</a:t>
            </a:r>
            <a:endParaRPr sz="22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A6B727"/>
              </a:buClr>
              <a:buFont typeface="Corbel"/>
              <a:buChar char="•"/>
            </a:pPr>
            <a:endParaRPr sz="3150">
              <a:latin typeface="Corbel"/>
              <a:cs typeface="Corbel"/>
            </a:endParaRPr>
          </a:p>
          <a:p>
            <a:pPr marL="195580" indent="-182880">
              <a:lnSpc>
                <a:spcPts val="2400"/>
              </a:lnSpc>
              <a:buSzPct val="79545"/>
              <a:buFont typeface="Corbel"/>
              <a:buChar char="•"/>
              <a:tabLst>
                <a:tab pos="195580" algn="l"/>
              </a:tabLst>
            </a:pPr>
            <a:r>
              <a:rPr sz="2200" b="1" spc="-10" dirty="0">
                <a:solidFill>
                  <a:srgbClr val="A6B727"/>
                </a:solidFill>
                <a:latin typeface="Corbel"/>
                <a:cs typeface="Corbel"/>
              </a:rPr>
              <a:t>Objectifs</a:t>
            </a:r>
            <a:r>
              <a:rPr sz="2200" b="1" spc="-5" dirty="0">
                <a:solidFill>
                  <a:srgbClr val="A6B727"/>
                </a:solidFill>
                <a:latin typeface="Corbel"/>
                <a:cs typeface="Corbel"/>
              </a:rPr>
              <a:t> :</a:t>
            </a:r>
            <a:endParaRPr sz="2200">
              <a:latin typeface="Corbel"/>
              <a:cs typeface="Corbel"/>
            </a:endParaRPr>
          </a:p>
          <a:p>
            <a:pPr marL="424180" lvl="1" indent="-182880">
              <a:lnSpc>
                <a:spcPts val="1700"/>
              </a:lnSpc>
              <a:buClr>
                <a:srgbClr val="A6B727"/>
              </a:buClr>
              <a:buSzPct val="78947"/>
              <a:buChar char="•"/>
              <a:tabLst>
                <a:tab pos="424180" algn="l"/>
              </a:tabLst>
            </a:pP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Se</a:t>
            </a:r>
            <a:r>
              <a:rPr sz="1900" spc="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saisir</a:t>
            </a:r>
            <a:r>
              <a:rPr sz="1900" spc="-2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de</a:t>
            </a:r>
            <a:r>
              <a:rPr sz="190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15" dirty="0">
                <a:solidFill>
                  <a:srgbClr val="7C881D"/>
                </a:solidFill>
                <a:latin typeface="Corbel"/>
                <a:cs typeface="Corbel"/>
              </a:rPr>
              <a:t>l’opportunité</a:t>
            </a:r>
            <a:r>
              <a:rPr sz="1900" spc="1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dirty="0">
                <a:solidFill>
                  <a:srgbClr val="7C881D"/>
                </a:solidFill>
                <a:latin typeface="Corbel"/>
                <a:cs typeface="Corbel"/>
              </a:rPr>
              <a:t>de</a:t>
            </a:r>
            <a:r>
              <a:rPr sz="1900" spc="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valoriser</a:t>
            </a:r>
            <a:r>
              <a:rPr sz="1900" spc="-1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et</a:t>
            </a:r>
            <a:r>
              <a:rPr sz="1900" spc="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déployer</a:t>
            </a:r>
            <a:r>
              <a:rPr sz="1900" spc="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des</a:t>
            </a:r>
            <a:r>
              <a:rPr sz="190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projets</a:t>
            </a:r>
            <a:r>
              <a:rPr sz="1900" spc="1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éducatifs</a:t>
            </a:r>
            <a:r>
              <a:rPr sz="1900" spc="1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et</a:t>
            </a:r>
            <a:r>
              <a:rPr sz="1900" spc="1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pédagogiques</a:t>
            </a:r>
            <a:endParaRPr sz="1900">
              <a:latin typeface="Corbel"/>
              <a:cs typeface="Corbel"/>
            </a:endParaRPr>
          </a:p>
          <a:p>
            <a:pPr marL="424180">
              <a:lnSpc>
                <a:spcPts val="1895"/>
              </a:lnSpc>
            </a:pP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existants</a:t>
            </a:r>
            <a:r>
              <a:rPr sz="1900" spc="-3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ou</a:t>
            </a:r>
            <a:r>
              <a:rPr sz="1900" spc="-2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10" dirty="0">
                <a:solidFill>
                  <a:srgbClr val="7C881D"/>
                </a:solidFill>
                <a:latin typeface="Corbel"/>
                <a:cs typeface="Corbel"/>
              </a:rPr>
              <a:t>nouveaux</a:t>
            </a:r>
            <a:endParaRPr sz="1900">
              <a:latin typeface="Corbel"/>
              <a:cs typeface="Corbel"/>
            </a:endParaRPr>
          </a:p>
          <a:p>
            <a:pPr marL="424180" lvl="1" indent="-182880">
              <a:lnSpc>
                <a:spcPts val="2240"/>
              </a:lnSpc>
              <a:buClr>
                <a:srgbClr val="A6B727"/>
              </a:buClr>
              <a:buSzPct val="78947"/>
              <a:buChar char="•"/>
              <a:tabLst>
                <a:tab pos="424180" algn="l"/>
              </a:tabLst>
            </a:pP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Inventer</a:t>
            </a:r>
            <a:r>
              <a:rPr sz="1900" spc="1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10" dirty="0">
                <a:solidFill>
                  <a:srgbClr val="7C881D"/>
                </a:solidFill>
                <a:latin typeface="Corbel"/>
                <a:cs typeface="Corbel"/>
              </a:rPr>
              <a:t>d’autres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modalités</a:t>
            </a:r>
            <a:r>
              <a:rPr sz="1900" spc="-1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5" dirty="0">
                <a:solidFill>
                  <a:srgbClr val="7C881D"/>
                </a:solidFill>
                <a:latin typeface="Corbel"/>
                <a:cs typeface="Corbel"/>
              </a:rPr>
              <a:t>de</a:t>
            </a:r>
            <a:r>
              <a:rPr sz="1900" spc="5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10" dirty="0">
                <a:solidFill>
                  <a:srgbClr val="7C881D"/>
                </a:solidFill>
                <a:latin typeface="Corbel"/>
                <a:cs typeface="Corbel"/>
              </a:rPr>
              <a:t>fonctionnement</a:t>
            </a:r>
            <a:r>
              <a:rPr sz="1900" spc="50" dirty="0">
                <a:solidFill>
                  <a:srgbClr val="7C881D"/>
                </a:solidFill>
                <a:latin typeface="Corbel"/>
                <a:cs typeface="Corbel"/>
              </a:rPr>
              <a:t> </a:t>
            </a:r>
            <a:r>
              <a:rPr sz="1900" spc="-10" dirty="0">
                <a:solidFill>
                  <a:srgbClr val="7C881D"/>
                </a:solidFill>
                <a:latin typeface="Corbel"/>
                <a:cs typeface="Corbel"/>
              </a:rPr>
              <a:t>collectif</a:t>
            </a:r>
            <a:endParaRPr sz="19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1926" y="2299792"/>
            <a:ext cx="3107055" cy="211201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40"/>
              </a:spcBef>
            </a:pPr>
            <a:r>
              <a:rPr sz="3700" spc="-5" dirty="0"/>
              <a:t>Un enjeu de </a:t>
            </a:r>
            <a:r>
              <a:rPr sz="3700" dirty="0"/>
              <a:t> </a:t>
            </a:r>
            <a:r>
              <a:rPr sz="3700" spc="-5" dirty="0"/>
              <a:t>pilotage</a:t>
            </a:r>
            <a:r>
              <a:rPr sz="3700" dirty="0"/>
              <a:t> </a:t>
            </a:r>
            <a:r>
              <a:rPr sz="3700" spc="-5" dirty="0"/>
              <a:t>pour </a:t>
            </a:r>
            <a:r>
              <a:rPr sz="3700" dirty="0"/>
              <a:t> </a:t>
            </a:r>
            <a:r>
              <a:rPr sz="3700" spc="-10" dirty="0"/>
              <a:t>les </a:t>
            </a:r>
            <a:r>
              <a:rPr sz="3700" spc="-5" dirty="0"/>
              <a:t> établissements</a:t>
            </a:r>
            <a:endParaRPr sz="3700"/>
          </a:p>
        </p:txBody>
      </p:sp>
      <p:grpSp>
        <p:nvGrpSpPr>
          <p:cNvPr id="3" name="object 3"/>
          <p:cNvGrpSpPr/>
          <p:nvPr/>
        </p:nvGrpSpPr>
        <p:grpSpPr>
          <a:xfrm>
            <a:off x="4535804" y="1243964"/>
            <a:ext cx="6471920" cy="1054100"/>
            <a:chOff x="4535804" y="1243964"/>
            <a:chExt cx="6471920" cy="1054100"/>
          </a:xfrm>
        </p:grpSpPr>
        <p:sp>
          <p:nvSpPr>
            <p:cNvPr id="4" name="object 4"/>
            <p:cNvSpPr/>
            <p:nvPr/>
          </p:nvSpPr>
          <p:spPr>
            <a:xfrm>
              <a:off x="4545329" y="1253489"/>
              <a:ext cx="6452870" cy="1035050"/>
            </a:xfrm>
            <a:custGeom>
              <a:avLst/>
              <a:gdLst/>
              <a:ahLst/>
              <a:cxnLst/>
              <a:rect l="l" t="t" r="r" b="b"/>
              <a:pathLst>
                <a:path w="6452870" h="1035050">
                  <a:moveTo>
                    <a:pt x="6280150" y="0"/>
                  </a:moveTo>
                  <a:lnTo>
                    <a:pt x="172466" y="0"/>
                  </a:lnTo>
                  <a:lnTo>
                    <a:pt x="126617" y="6160"/>
                  </a:lnTo>
                  <a:lnTo>
                    <a:pt x="85419" y="23546"/>
                  </a:lnTo>
                  <a:lnTo>
                    <a:pt x="50514" y="50514"/>
                  </a:lnTo>
                  <a:lnTo>
                    <a:pt x="23546" y="85419"/>
                  </a:lnTo>
                  <a:lnTo>
                    <a:pt x="6160" y="126617"/>
                  </a:lnTo>
                  <a:lnTo>
                    <a:pt x="0" y="172465"/>
                  </a:lnTo>
                  <a:lnTo>
                    <a:pt x="0" y="862330"/>
                  </a:lnTo>
                  <a:lnTo>
                    <a:pt x="6160" y="908178"/>
                  </a:lnTo>
                  <a:lnTo>
                    <a:pt x="23546" y="949376"/>
                  </a:lnTo>
                  <a:lnTo>
                    <a:pt x="50514" y="984281"/>
                  </a:lnTo>
                  <a:lnTo>
                    <a:pt x="85419" y="1011249"/>
                  </a:lnTo>
                  <a:lnTo>
                    <a:pt x="126617" y="1028635"/>
                  </a:lnTo>
                  <a:lnTo>
                    <a:pt x="172466" y="1034796"/>
                  </a:lnTo>
                  <a:lnTo>
                    <a:pt x="6280150" y="1034796"/>
                  </a:lnTo>
                  <a:lnTo>
                    <a:pt x="6325998" y="1028635"/>
                  </a:lnTo>
                  <a:lnTo>
                    <a:pt x="6367196" y="1011249"/>
                  </a:lnTo>
                  <a:lnTo>
                    <a:pt x="6402101" y="984281"/>
                  </a:lnTo>
                  <a:lnTo>
                    <a:pt x="6429069" y="949376"/>
                  </a:lnTo>
                  <a:lnTo>
                    <a:pt x="6446455" y="908178"/>
                  </a:lnTo>
                  <a:lnTo>
                    <a:pt x="6452616" y="862330"/>
                  </a:lnTo>
                  <a:lnTo>
                    <a:pt x="6452616" y="172465"/>
                  </a:lnTo>
                  <a:lnTo>
                    <a:pt x="6446455" y="126617"/>
                  </a:lnTo>
                  <a:lnTo>
                    <a:pt x="6429069" y="85419"/>
                  </a:lnTo>
                  <a:lnTo>
                    <a:pt x="6402101" y="50514"/>
                  </a:lnTo>
                  <a:lnTo>
                    <a:pt x="6367196" y="23546"/>
                  </a:lnTo>
                  <a:lnTo>
                    <a:pt x="6325998" y="6160"/>
                  </a:lnTo>
                  <a:lnTo>
                    <a:pt x="6280150" y="0"/>
                  </a:lnTo>
                  <a:close/>
                </a:path>
              </a:pathLst>
            </a:custGeom>
            <a:solidFill>
              <a:srgbClr val="D6D3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45329" y="1253489"/>
              <a:ext cx="6452870" cy="1035050"/>
            </a:xfrm>
            <a:custGeom>
              <a:avLst/>
              <a:gdLst/>
              <a:ahLst/>
              <a:cxnLst/>
              <a:rect l="l" t="t" r="r" b="b"/>
              <a:pathLst>
                <a:path w="6452870" h="1035050">
                  <a:moveTo>
                    <a:pt x="0" y="172465"/>
                  </a:moveTo>
                  <a:lnTo>
                    <a:pt x="6160" y="126617"/>
                  </a:lnTo>
                  <a:lnTo>
                    <a:pt x="23546" y="85419"/>
                  </a:lnTo>
                  <a:lnTo>
                    <a:pt x="50514" y="50514"/>
                  </a:lnTo>
                  <a:lnTo>
                    <a:pt x="85419" y="23546"/>
                  </a:lnTo>
                  <a:lnTo>
                    <a:pt x="126617" y="6160"/>
                  </a:lnTo>
                  <a:lnTo>
                    <a:pt x="172466" y="0"/>
                  </a:lnTo>
                  <a:lnTo>
                    <a:pt x="6280150" y="0"/>
                  </a:lnTo>
                  <a:lnTo>
                    <a:pt x="6325998" y="6160"/>
                  </a:lnTo>
                  <a:lnTo>
                    <a:pt x="6367196" y="23546"/>
                  </a:lnTo>
                  <a:lnTo>
                    <a:pt x="6402101" y="50514"/>
                  </a:lnTo>
                  <a:lnTo>
                    <a:pt x="6429069" y="85419"/>
                  </a:lnTo>
                  <a:lnTo>
                    <a:pt x="6446455" y="126617"/>
                  </a:lnTo>
                  <a:lnTo>
                    <a:pt x="6452616" y="172465"/>
                  </a:lnTo>
                  <a:lnTo>
                    <a:pt x="6452616" y="862330"/>
                  </a:lnTo>
                  <a:lnTo>
                    <a:pt x="6446455" y="908178"/>
                  </a:lnTo>
                  <a:lnTo>
                    <a:pt x="6429069" y="949376"/>
                  </a:lnTo>
                  <a:lnTo>
                    <a:pt x="6402101" y="984281"/>
                  </a:lnTo>
                  <a:lnTo>
                    <a:pt x="6367196" y="1011249"/>
                  </a:lnTo>
                  <a:lnTo>
                    <a:pt x="6325998" y="1028635"/>
                  </a:lnTo>
                  <a:lnTo>
                    <a:pt x="6280150" y="1034796"/>
                  </a:lnTo>
                  <a:lnTo>
                    <a:pt x="172466" y="1034796"/>
                  </a:lnTo>
                  <a:lnTo>
                    <a:pt x="126617" y="1028635"/>
                  </a:lnTo>
                  <a:lnTo>
                    <a:pt x="85419" y="1011249"/>
                  </a:lnTo>
                  <a:lnTo>
                    <a:pt x="50514" y="984281"/>
                  </a:lnTo>
                  <a:lnTo>
                    <a:pt x="23546" y="949376"/>
                  </a:lnTo>
                  <a:lnTo>
                    <a:pt x="6160" y="908178"/>
                  </a:lnTo>
                  <a:lnTo>
                    <a:pt x="0" y="862330"/>
                  </a:lnTo>
                  <a:lnTo>
                    <a:pt x="0" y="17246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682490" y="1338833"/>
            <a:ext cx="6023610" cy="78549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5080">
              <a:lnSpc>
                <a:spcPts val="2860"/>
              </a:lnSpc>
              <a:spcBef>
                <a:spcPts val="415"/>
              </a:spcBef>
            </a:pP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Quelles sont les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actions déjà </a:t>
            </a: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engagées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et les </a:t>
            </a:r>
            <a:r>
              <a:rPr sz="2600" spc="-50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besoins</a:t>
            </a:r>
            <a:r>
              <a:rPr sz="26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émergents</a:t>
            </a:r>
            <a:r>
              <a:rPr sz="26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?</a:t>
            </a:r>
            <a:endParaRPr sz="2600">
              <a:latin typeface="Corbel"/>
              <a:cs typeface="Corbe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535804" y="2353436"/>
            <a:ext cx="6471920" cy="1054100"/>
            <a:chOff x="4535804" y="2353436"/>
            <a:chExt cx="6471920" cy="1054100"/>
          </a:xfrm>
        </p:grpSpPr>
        <p:sp>
          <p:nvSpPr>
            <p:cNvPr id="8" name="object 8"/>
            <p:cNvSpPr/>
            <p:nvPr/>
          </p:nvSpPr>
          <p:spPr>
            <a:xfrm>
              <a:off x="4545329" y="2362961"/>
              <a:ext cx="6452870" cy="1035050"/>
            </a:xfrm>
            <a:custGeom>
              <a:avLst/>
              <a:gdLst/>
              <a:ahLst/>
              <a:cxnLst/>
              <a:rect l="l" t="t" r="r" b="b"/>
              <a:pathLst>
                <a:path w="6452870" h="1035050">
                  <a:moveTo>
                    <a:pt x="6280150" y="0"/>
                  </a:moveTo>
                  <a:lnTo>
                    <a:pt x="172466" y="0"/>
                  </a:lnTo>
                  <a:lnTo>
                    <a:pt x="126617" y="6160"/>
                  </a:lnTo>
                  <a:lnTo>
                    <a:pt x="85419" y="23546"/>
                  </a:lnTo>
                  <a:lnTo>
                    <a:pt x="50514" y="50514"/>
                  </a:lnTo>
                  <a:lnTo>
                    <a:pt x="23546" y="85419"/>
                  </a:lnTo>
                  <a:lnTo>
                    <a:pt x="6160" y="126617"/>
                  </a:lnTo>
                  <a:lnTo>
                    <a:pt x="0" y="172465"/>
                  </a:lnTo>
                  <a:lnTo>
                    <a:pt x="0" y="862329"/>
                  </a:lnTo>
                  <a:lnTo>
                    <a:pt x="6160" y="908178"/>
                  </a:lnTo>
                  <a:lnTo>
                    <a:pt x="23546" y="949376"/>
                  </a:lnTo>
                  <a:lnTo>
                    <a:pt x="50514" y="984281"/>
                  </a:lnTo>
                  <a:lnTo>
                    <a:pt x="85419" y="1011249"/>
                  </a:lnTo>
                  <a:lnTo>
                    <a:pt x="126617" y="1028635"/>
                  </a:lnTo>
                  <a:lnTo>
                    <a:pt x="172466" y="1034796"/>
                  </a:lnTo>
                  <a:lnTo>
                    <a:pt x="6280150" y="1034796"/>
                  </a:lnTo>
                  <a:lnTo>
                    <a:pt x="6325998" y="1028635"/>
                  </a:lnTo>
                  <a:lnTo>
                    <a:pt x="6367196" y="1011249"/>
                  </a:lnTo>
                  <a:lnTo>
                    <a:pt x="6402101" y="984281"/>
                  </a:lnTo>
                  <a:lnTo>
                    <a:pt x="6429069" y="949376"/>
                  </a:lnTo>
                  <a:lnTo>
                    <a:pt x="6446455" y="908178"/>
                  </a:lnTo>
                  <a:lnTo>
                    <a:pt x="6452616" y="862329"/>
                  </a:lnTo>
                  <a:lnTo>
                    <a:pt x="6452616" y="172465"/>
                  </a:lnTo>
                  <a:lnTo>
                    <a:pt x="6446455" y="126617"/>
                  </a:lnTo>
                  <a:lnTo>
                    <a:pt x="6429069" y="85419"/>
                  </a:lnTo>
                  <a:lnTo>
                    <a:pt x="6402101" y="50514"/>
                  </a:lnTo>
                  <a:lnTo>
                    <a:pt x="6367196" y="23546"/>
                  </a:lnTo>
                  <a:lnTo>
                    <a:pt x="6325998" y="6160"/>
                  </a:lnTo>
                  <a:lnTo>
                    <a:pt x="6280150" y="0"/>
                  </a:lnTo>
                  <a:close/>
                </a:path>
              </a:pathLst>
            </a:custGeom>
            <a:solidFill>
              <a:srgbClr val="5ABC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45329" y="2362961"/>
              <a:ext cx="6452870" cy="1035050"/>
            </a:xfrm>
            <a:custGeom>
              <a:avLst/>
              <a:gdLst/>
              <a:ahLst/>
              <a:cxnLst/>
              <a:rect l="l" t="t" r="r" b="b"/>
              <a:pathLst>
                <a:path w="6452870" h="1035050">
                  <a:moveTo>
                    <a:pt x="0" y="172465"/>
                  </a:moveTo>
                  <a:lnTo>
                    <a:pt x="6160" y="126617"/>
                  </a:lnTo>
                  <a:lnTo>
                    <a:pt x="23546" y="85419"/>
                  </a:lnTo>
                  <a:lnTo>
                    <a:pt x="50514" y="50514"/>
                  </a:lnTo>
                  <a:lnTo>
                    <a:pt x="85419" y="23546"/>
                  </a:lnTo>
                  <a:lnTo>
                    <a:pt x="126617" y="6160"/>
                  </a:lnTo>
                  <a:lnTo>
                    <a:pt x="172466" y="0"/>
                  </a:lnTo>
                  <a:lnTo>
                    <a:pt x="6280150" y="0"/>
                  </a:lnTo>
                  <a:lnTo>
                    <a:pt x="6325998" y="6160"/>
                  </a:lnTo>
                  <a:lnTo>
                    <a:pt x="6367196" y="23546"/>
                  </a:lnTo>
                  <a:lnTo>
                    <a:pt x="6402101" y="50514"/>
                  </a:lnTo>
                  <a:lnTo>
                    <a:pt x="6429069" y="85419"/>
                  </a:lnTo>
                  <a:lnTo>
                    <a:pt x="6446455" y="126617"/>
                  </a:lnTo>
                  <a:lnTo>
                    <a:pt x="6452616" y="172465"/>
                  </a:lnTo>
                  <a:lnTo>
                    <a:pt x="6452616" y="862329"/>
                  </a:lnTo>
                  <a:lnTo>
                    <a:pt x="6446455" y="908178"/>
                  </a:lnTo>
                  <a:lnTo>
                    <a:pt x="6429069" y="949376"/>
                  </a:lnTo>
                  <a:lnTo>
                    <a:pt x="6402101" y="984281"/>
                  </a:lnTo>
                  <a:lnTo>
                    <a:pt x="6367196" y="1011249"/>
                  </a:lnTo>
                  <a:lnTo>
                    <a:pt x="6325998" y="1028635"/>
                  </a:lnTo>
                  <a:lnTo>
                    <a:pt x="6280150" y="1034796"/>
                  </a:lnTo>
                  <a:lnTo>
                    <a:pt x="172466" y="1034796"/>
                  </a:lnTo>
                  <a:lnTo>
                    <a:pt x="126617" y="1028635"/>
                  </a:lnTo>
                  <a:lnTo>
                    <a:pt x="85419" y="1011249"/>
                  </a:lnTo>
                  <a:lnTo>
                    <a:pt x="50514" y="984281"/>
                  </a:lnTo>
                  <a:lnTo>
                    <a:pt x="23546" y="949376"/>
                  </a:lnTo>
                  <a:lnTo>
                    <a:pt x="6160" y="908178"/>
                  </a:lnTo>
                  <a:lnTo>
                    <a:pt x="0" y="862329"/>
                  </a:lnTo>
                  <a:lnTo>
                    <a:pt x="0" y="17246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682490" y="2628976"/>
            <a:ext cx="617156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Quelles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priorités</a:t>
            </a:r>
            <a:r>
              <a:rPr sz="260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au</a:t>
            </a:r>
            <a:r>
              <a:rPr sz="260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service</a:t>
            </a:r>
            <a:r>
              <a:rPr sz="26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de</a:t>
            </a:r>
            <a:r>
              <a:rPr sz="26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quels</a:t>
            </a:r>
            <a:r>
              <a:rPr sz="26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besoins</a:t>
            </a: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?</a:t>
            </a:r>
            <a:endParaRPr sz="2600">
              <a:latin typeface="Corbel"/>
              <a:cs typeface="Corbe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535804" y="3462909"/>
            <a:ext cx="6471920" cy="1052830"/>
            <a:chOff x="4535804" y="3462909"/>
            <a:chExt cx="6471920" cy="1052830"/>
          </a:xfrm>
        </p:grpSpPr>
        <p:sp>
          <p:nvSpPr>
            <p:cNvPr id="12" name="object 12"/>
            <p:cNvSpPr/>
            <p:nvPr/>
          </p:nvSpPr>
          <p:spPr>
            <a:xfrm>
              <a:off x="4545329" y="3472434"/>
              <a:ext cx="6452870" cy="1033780"/>
            </a:xfrm>
            <a:custGeom>
              <a:avLst/>
              <a:gdLst/>
              <a:ahLst/>
              <a:cxnLst/>
              <a:rect l="l" t="t" r="r" b="b"/>
              <a:pathLst>
                <a:path w="6452870" h="1033779">
                  <a:moveTo>
                    <a:pt x="6280404" y="0"/>
                  </a:moveTo>
                  <a:lnTo>
                    <a:pt x="172212" y="0"/>
                  </a:lnTo>
                  <a:lnTo>
                    <a:pt x="126426" y="6150"/>
                  </a:lnTo>
                  <a:lnTo>
                    <a:pt x="85287" y="23509"/>
                  </a:lnTo>
                  <a:lnTo>
                    <a:pt x="50434" y="50434"/>
                  </a:lnTo>
                  <a:lnTo>
                    <a:pt x="23509" y="85287"/>
                  </a:lnTo>
                  <a:lnTo>
                    <a:pt x="6150" y="126426"/>
                  </a:lnTo>
                  <a:lnTo>
                    <a:pt x="0" y="172211"/>
                  </a:lnTo>
                  <a:lnTo>
                    <a:pt x="0" y="861059"/>
                  </a:lnTo>
                  <a:lnTo>
                    <a:pt x="6150" y="906845"/>
                  </a:lnTo>
                  <a:lnTo>
                    <a:pt x="23509" y="947984"/>
                  </a:lnTo>
                  <a:lnTo>
                    <a:pt x="50434" y="982837"/>
                  </a:lnTo>
                  <a:lnTo>
                    <a:pt x="85287" y="1009762"/>
                  </a:lnTo>
                  <a:lnTo>
                    <a:pt x="126426" y="1027121"/>
                  </a:lnTo>
                  <a:lnTo>
                    <a:pt x="172212" y="1033271"/>
                  </a:lnTo>
                  <a:lnTo>
                    <a:pt x="6280404" y="1033271"/>
                  </a:lnTo>
                  <a:lnTo>
                    <a:pt x="6326189" y="1027121"/>
                  </a:lnTo>
                  <a:lnTo>
                    <a:pt x="6367328" y="1009762"/>
                  </a:lnTo>
                  <a:lnTo>
                    <a:pt x="6402181" y="982837"/>
                  </a:lnTo>
                  <a:lnTo>
                    <a:pt x="6429106" y="947984"/>
                  </a:lnTo>
                  <a:lnTo>
                    <a:pt x="6446465" y="906845"/>
                  </a:lnTo>
                  <a:lnTo>
                    <a:pt x="6452616" y="861059"/>
                  </a:lnTo>
                  <a:lnTo>
                    <a:pt x="6452616" y="172211"/>
                  </a:lnTo>
                  <a:lnTo>
                    <a:pt x="6446465" y="126426"/>
                  </a:lnTo>
                  <a:lnTo>
                    <a:pt x="6429106" y="85287"/>
                  </a:lnTo>
                  <a:lnTo>
                    <a:pt x="6402181" y="50434"/>
                  </a:lnTo>
                  <a:lnTo>
                    <a:pt x="6367328" y="23509"/>
                  </a:lnTo>
                  <a:lnTo>
                    <a:pt x="6326189" y="6150"/>
                  </a:lnTo>
                  <a:lnTo>
                    <a:pt x="6280404" y="0"/>
                  </a:lnTo>
                  <a:close/>
                </a:path>
              </a:pathLst>
            </a:custGeom>
            <a:solidFill>
              <a:srgbClr val="6CA0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45329" y="3472434"/>
              <a:ext cx="6452870" cy="1033780"/>
            </a:xfrm>
            <a:custGeom>
              <a:avLst/>
              <a:gdLst/>
              <a:ahLst/>
              <a:cxnLst/>
              <a:rect l="l" t="t" r="r" b="b"/>
              <a:pathLst>
                <a:path w="6452870" h="1033779">
                  <a:moveTo>
                    <a:pt x="0" y="172211"/>
                  </a:moveTo>
                  <a:lnTo>
                    <a:pt x="6150" y="126426"/>
                  </a:lnTo>
                  <a:lnTo>
                    <a:pt x="23509" y="85287"/>
                  </a:lnTo>
                  <a:lnTo>
                    <a:pt x="50434" y="50434"/>
                  </a:lnTo>
                  <a:lnTo>
                    <a:pt x="85287" y="23509"/>
                  </a:lnTo>
                  <a:lnTo>
                    <a:pt x="126426" y="6150"/>
                  </a:lnTo>
                  <a:lnTo>
                    <a:pt x="172212" y="0"/>
                  </a:lnTo>
                  <a:lnTo>
                    <a:pt x="6280404" y="0"/>
                  </a:lnTo>
                  <a:lnTo>
                    <a:pt x="6326189" y="6150"/>
                  </a:lnTo>
                  <a:lnTo>
                    <a:pt x="6367328" y="23509"/>
                  </a:lnTo>
                  <a:lnTo>
                    <a:pt x="6402181" y="50434"/>
                  </a:lnTo>
                  <a:lnTo>
                    <a:pt x="6429106" y="85287"/>
                  </a:lnTo>
                  <a:lnTo>
                    <a:pt x="6446465" y="126426"/>
                  </a:lnTo>
                  <a:lnTo>
                    <a:pt x="6452616" y="172211"/>
                  </a:lnTo>
                  <a:lnTo>
                    <a:pt x="6452616" y="861059"/>
                  </a:lnTo>
                  <a:lnTo>
                    <a:pt x="6446465" y="906845"/>
                  </a:lnTo>
                  <a:lnTo>
                    <a:pt x="6429106" y="947984"/>
                  </a:lnTo>
                  <a:lnTo>
                    <a:pt x="6402181" y="982837"/>
                  </a:lnTo>
                  <a:lnTo>
                    <a:pt x="6367328" y="1009762"/>
                  </a:lnTo>
                  <a:lnTo>
                    <a:pt x="6326189" y="1027121"/>
                  </a:lnTo>
                  <a:lnTo>
                    <a:pt x="6280404" y="1033271"/>
                  </a:lnTo>
                  <a:lnTo>
                    <a:pt x="172212" y="1033271"/>
                  </a:lnTo>
                  <a:lnTo>
                    <a:pt x="126426" y="1027121"/>
                  </a:lnTo>
                  <a:lnTo>
                    <a:pt x="85287" y="1009762"/>
                  </a:lnTo>
                  <a:lnTo>
                    <a:pt x="50434" y="982837"/>
                  </a:lnTo>
                  <a:lnTo>
                    <a:pt x="23509" y="947984"/>
                  </a:lnTo>
                  <a:lnTo>
                    <a:pt x="6150" y="906845"/>
                  </a:lnTo>
                  <a:lnTo>
                    <a:pt x="0" y="861059"/>
                  </a:lnTo>
                  <a:lnTo>
                    <a:pt x="0" y="17221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82490" y="3738752"/>
            <a:ext cx="523621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Quelle</a:t>
            </a:r>
            <a:r>
              <a:rPr sz="260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orbel"/>
                <a:cs typeface="Corbel"/>
              </a:rPr>
              <a:t>stratégie</a:t>
            </a:r>
            <a:r>
              <a:rPr sz="26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pour</a:t>
            </a:r>
            <a:r>
              <a:rPr sz="2600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rbel"/>
                <a:cs typeface="Corbel"/>
              </a:rPr>
              <a:t>l’établissement</a:t>
            </a:r>
            <a:r>
              <a:rPr sz="2600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FFFF"/>
                </a:solidFill>
                <a:latin typeface="Corbel"/>
                <a:cs typeface="Corbel"/>
              </a:rPr>
              <a:t>?</a:t>
            </a:r>
            <a:endParaRPr sz="2600">
              <a:latin typeface="Corbel"/>
              <a:cs typeface="Corbe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35804" y="4572380"/>
            <a:ext cx="6471920" cy="1052830"/>
            <a:chOff x="4535804" y="4572380"/>
            <a:chExt cx="6471920" cy="1052830"/>
          </a:xfrm>
        </p:grpSpPr>
        <p:sp>
          <p:nvSpPr>
            <p:cNvPr id="16" name="object 16"/>
            <p:cNvSpPr/>
            <p:nvPr/>
          </p:nvSpPr>
          <p:spPr>
            <a:xfrm>
              <a:off x="4545329" y="4581905"/>
              <a:ext cx="6452870" cy="1033780"/>
            </a:xfrm>
            <a:custGeom>
              <a:avLst/>
              <a:gdLst/>
              <a:ahLst/>
              <a:cxnLst/>
              <a:rect l="l" t="t" r="r" b="b"/>
              <a:pathLst>
                <a:path w="6452870" h="1033779">
                  <a:moveTo>
                    <a:pt x="6280404" y="0"/>
                  </a:moveTo>
                  <a:lnTo>
                    <a:pt x="172212" y="0"/>
                  </a:lnTo>
                  <a:lnTo>
                    <a:pt x="126426" y="6150"/>
                  </a:lnTo>
                  <a:lnTo>
                    <a:pt x="85287" y="23509"/>
                  </a:lnTo>
                  <a:lnTo>
                    <a:pt x="50434" y="50434"/>
                  </a:lnTo>
                  <a:lnTo>
                    <a:pt x="23509" y="85287"/>
                  </a:lnTo>
                  <a:lnTo>
                    <a:pt x="6150" y="126426"/>
                  </a:lnTo>
                  <a:lnTo>
                    <a:pt x="0" y="172212"/>
                  </a:lnTo>
                  <a:lnTo>
                    <a:pt x="0" y="861060"/>
                  </a:lnTo>
                  <a:lnTo>
                    <a:pt x="6150" y="906845"/>
                  </a:lnTo>
                  <a:lnTo>
                    <a:pt x="23509" y="947984"/>
                  </a:lnTo>
                  <a:lnTo>
                    <a:pt x="50434" y="982837"/>
                  </a:lnTo>
                  <a:lnTo>
                    <a:pt x="85287" y="1009762"/>
                  </a:lnTo>
                  <a:lnTo>
                    <a:pt x="126426" y="1027121"/>
                  </a:lnTo>
                  <a:lnTo>
                    <a:pt x="172212" y="1033272"/>
                  </a:lnTo>
                  <a:lnTo>
                    <a:pt x="6280404" y="1033272"/>
                  </a:lnTo>
                  <a:lnTo>
                    <a:pt x="6326189" y="1027121"/>
                  </a:lnTo>
                  <a:lnTo>
                    <a:pt x="6367328" y="1009762"/>
                  </a:lnTo>
                  <a:lnTo>
                    <a:pt x="6402181" y="982837"/>
                  </a:lnTo>
                  <a:lnTo>
                    <a:pt x="6429106" y="947984"/>
                  </a:lnTo>
                  <a:lnTo>
                    <a:pt x="6446465" y="906845"/>
                  </a:lnTo>
                  <a:lnTo>
                    <a:pt x="6452616" y="861060"/>
                  </a:lnTo>
                  <a:lnTo>
                    <a:pt x="6452616" y="172212"/>
                  </a:lnTo>
                  <a:lnTo>
                    <a:pt x="6446465" y="126426"/>
                  </a:lnTo>
                  <a:lnTo>
                    <a:pt x="6429106" y="85287"/>
                  </a:lnTo>
                  <a:lnTo>
                    <a:pt x="6402181" y="50434"/>
                  </a:lnTo>
                  <a:lnTo>
                    <a:pt x="6367328" y="23509"/>
                  </a:lnTo>
                  <a:lnTo>
                    <a:pt x="6326189" y="6150"/>
                  </a:lnTo>
                  <a:lnTo>
                    <a:pt x="6280404" y="0"/>
                  </a:lnTo>
                  <a:close/>
                </a:path>
              </a:pathLst>
            </a:custGeom>
            <a:solidFill>
              <a:srgbClr val="8181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45329" y="4581905"/>
              <a:ext cx="6452870" cy="1033780"/>
            </a:xfrm>
            <a:custGeom>
              <a:avLst/>
              <a:gdLst/>
              <a:ahLst/>
              <a:cxnLst/>
              <a:rect l="l" t="t" r="r" b="b"/>
              <a:pathLst>
                <a:path w="6452870" h="1033779">
                  <a:moveTo>
                    <a:pt x="0" y="172212"/>
                  </a:moveTo>
                  <a:lnTo>
                    <a:pt x="6150" y="126426"/>
                  </a:lnTo>
                  <a:lnTo>
                    <a:pt x="23509" y="85287"/>
                  </a:lnTo>
                  <a:lnTo>
                    <a:pt x="50434" y="50434"/>
                  </a:lnTo>
                  <a:lnTo>
                    <a:pt x="85287" y="23509"/>
                  </a:lnTo>
                  <a:lnTo>
                    <a:pt x="126426" y="6150"/>
                  </a:lnTo>
                  <a:lnTo>
                    <a:pt x="172212" y="0"/>
                  </a:lnTo>
                  <a:lnTo>
                    <a:pt x="6280404" y="0"/>
                  </a:lnTo>
                  <a:lnTo>
                    <a:pt x="6326189" y="6150"/>
                  </a:lnTo>
                  <a:lnTo>
                    <a:pt x="6367328" y="23509"/>
                  </a:lnTo>
                  <a:lnTo>
                    <a:pt x="6402181" y="50434"/>
                  </a:lnTo>
                  <a:lnTo>
                    <a:pt x="6429106" y="85287"/>
                  </a:lnTo>
                  <a:lnTo>
                    <a:pt x="6446465" y="126426"/>
                  </a:lnTo>
                  <a:lnTo>
                    <a:pt x="6452616" y="172212"/>
                  </a:lnTo>
                  <a:lnTo>
                    <a:pt x="6452616" y="861060"/>
                  </a:lnTo>
                  <a:lnTo>
                    <a:pt x="6446465" y="906845"/>
                  </a:lnTo>
                  <a:lnTo>
                    <a:pt x="6429106" y="947984"/>
                  </a:lnTo>
                  <a:lnTo>
                    <a:pt x="6402181" y="982837"/>
                  </a:lnTo>
                  <a:lnTo>
                    <a:pt x="6367328" y="1009762"/>
                  </a:lnTo>
                  <a:lnTo>
                    <a:pt x="6326189" y="1027121"/>
                  </a:lnTo>
                  <a:lnTo>
                    <a:pt x="6280404" y="1033272"/>
                  </a:lnTo>
                  <a:lnTo>
                    <a:pt x="172212" y="1033272"/>
                  </a:lnTo>
                  <a:lnTo>
                    <a:pt x="126426" y="1027121"/>
                  </a:lnTo>
                  <a:lnTo>
                    <a:pt x="85287" y="1009762"/>
                  </a:lnTo>
                  <a:lnTo>
                    <a:pt x="50434" y="982837"/>
                  </a:lnTo>
                  <a:lnTo>
                    <a:pt x="23509" y="947984"/>
                  </a:lnTo>
                  <a:lnTo>
                    <a:pt x="6150" y="906845"/>
                  </a:lnTo>
                  <a:lnTo>
                    <a:pt x="0" y="861060"/>
                  </a:lnTo>
                  <a:lnTo>
                    <a:pt x="0" y="17221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682490" y="4848225"/>
            <a:ext cx="489331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solidFill>
                  <a:srgbClr val="FFC000"/>
                </a:solidFill>
                <a:latin typeface="Corbel"/>
                <a:cs typeface="Corbel"/>
              </a:rPr>
              <a:t>Le</a:t>
            </a:r>
            <a:r>
              <a:rPr sz="2600" spc="-120" dirty="0">
                <a:solidFill>
                  <a:srgbClr val="FFC000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C000"/>
                </a:solidFill>
                <a:latin typeface="Corbel"/>
                <a:cs typeface="Corbel"/>
              </a:rPr>
              <a:t>Chef </a:t>
            </a:r>
            <a:r>
              <a:rPr sz="2600" spc="-5" dirty="0">
                <a:solidFill>
                  <a:srgbClr val="FFC000"/>
                </a:solidFill>
                <a:latin typeface="Corbel"/>
                <a:cs typeface="Corbel"/>
              </a:rPr>
              <a:t>d'établissement</a:t>
            </a:r>
            <a:r>
              <a:rPr sz="2600" spc="-10" dirty="0">
                <a:solidFill>
                  <a:srgbClr val="FFC000"/>
                </a:solidFill>
                <a:latin typeface="Corbel"/>
                <a:cs typeface="Corbel"/>
              </a:rPr>
              <a:t> </a:t>
            </a:r>
            <a:r>
              <a:rPr sz="2600" dirty="0">
                <a:solidFill>
                  <a:srgbClr val="FFC000"/>
                </a:solidFill>
                <a:latin typeface="Corbel"/>
                <a:cs typeface="Corbel"/>
              </a:rPr>
              <a:t>reste</a:t>
            </a:r>
            <a:r>
              <a:rPr sz="2600" spc="-20" dirty="0">
                <a:solidFill>
                  <a:srgbClr val="FFC000"/>
                </a:solidFill>
                <a:latin typeface="Corbel"/>
                <a:cs typeface="Corbel"/>
              </a:rPr>
              <a:t> </a:t>
            </a:r>
            <a:r>
              <a:rPr sz="2600" spc="-5" dirty="0">
                <a:solidFill>
                  <a:srgbClr val="FFC000"/>
                </a:solidFill>
                <a:latin typeface="Corbel"/>
                <a:cs typeface="Corbel"/>
              </a:rPr>
              <a:t>pilote</a:t>
            </a:r>
            <a:endParaRPr sz="26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8445" y="869950"/>
            <a:ext cx="65703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Un</a:t>
            </a:r>
            <a:r>
              <a:rPr sz="4400" spc="-40" dirty="0"/>
              <a:t> </a:t>
            </a:r>
            <a:r>
              <a:rPr sz="4400" dirty="0"/>
              <a:t>enjeu</a:t>
            </a:r>
            <a:r>
              <a:rPr sz="4400" spc="-45" dirty="0"/>
              <a:t> </a:t>
            </a:r>
            <a:r>
              <a:rPr sz="4400" dirty="0"/>
              <a:t>institutionnel</a:t>
            </a:r>
            <a:r>
              <a:rPr sz="4400" spc="-60" dirty="0"/>
              <a:t> </a:t>
            </a:r>
            <a:r>
              <a:rPr sz="4400" spc="-5" dirty="0"/>
              <a:t>fort</a:t>
            </a:r>
            <a:endParaRPr sz="4400"/>
          </a:p>
        </p:txBody>
      </p:sp>
      <p:grpSp>
        <p:nvGrpSpPr>
          <p:cNvPr id="3" name="object 3"/>
          <p:cNvGrpSpPr/>
          <p:nvPr/>
        </p:nvGrpSpPr>
        <p:grpSpPr>
          <a:xfrm>
            <a:off x="954024" y="2142744"/>
            <a:ext cx="10515600" cy="1242060"/>
            <a:chOff x="954024" y="2142744"/>
            <a:chExt cx="10515600" cy="1242060"/>
          </a:xfrm>
        </p:grpSpPr>
        <p:sp>
          <p:nvSpPr>
            <p:cNvPr id="4" name="object 4"/>
            <p:cNvSpPr/>
            <p:nvPr/>
          </p:nvSpPr>
          <p:spPr>
            <a:xfrm>
              <a:off x="954024" y="2142744"/>
              <a:ext cx="10515600" cy="1242060"/>
            </a:xfrm>
            <a:custGeom>
              <a:avLst/>
              <a:gdLst/>
              <a:ahLst/>
              <a:cxnLst/>
              <a:rect l="l" t="t" r="r" b="b"/>
              <a:pathLst>
                <a:path w="10515600" h="1242060">
                  <a:moveTo>
                    <a:pt x="10391394" y="0"/>
                  </a:moveTo>
                  <a:lnTo>
                    <a:pt x="124206" y="0"/>
                  </a:lnTo>
                  <a:lnTo>
                    <a:pt x="75861" y="9763"/>
                  </a:lnTo>
                  <a:lnTo>
                    <a:pt x="36380" y="36385"/>
                  </a:lnTo>
                  <a:lnTo>
                    <a:pt x="9761" y="75866"/>
                  </a:lnTo>
                  <a:lnTo>
                    <a:pt x="0" y="124205"/>
                  </a:lnTo>
                  <a:lnTo>
                    <a:pt x="0" y="1117853"/>
                  </a:lnTo>
                  <a:lnTo>
                    <a:pt x="9761" y="1166193"/>
                  </a:lnTo>
                  <a:lnTo>
                    <a:pt x="36380" y="1205674"/>
                  </a:lnTo>
                  <a:lnTo>
                    <a:pt x="75861" y="1232296"/>
                  </a:lnTo>
                  <a:lnTo>
                    <a:pt x="124206" y="1242059"/>
                  </a:lnTo>
                  <a:lnTo>
                    <a:pt x="10391394" y="1242059"/>
                  </a:lnTo>
                  <a:lnTo>
                    <a:pt x="10439733" y="1232296"/>
                  </a:lnTo>
                  <a:lnTo>
                    <a:pt x="10479214" y="1205674"/>
                  </a:lnTo>
                  <a:lnTo>
                    <a:pt x="10505836" y="1166193"/>
                  </a:lnTo>
                  <a:lnTo>
                    <a:pt x="10515600" y="1117853"/>
                  </a:lnTo>
                  <a:lnTo>
                    <a:pt x="10515600" y="124205"/>
                  </a:lnTo>
                  <a:lnTo>
                    <a:pt x="10505836" y="75866"/>
                  </a:lnTo>
                  <a:lnTo>
                    <a:pt x="10479214" y="36385"/>
                  </a:lnTo>
                  <a:lnTo>
                    <a:pt x="10439733" y="9763"/>
                  </a:lnTo>
                  <a:lnTo>
                    <a:pt x="10391394" y="0"/>
                  </a:lnTo>
                  <a:close/>
                </a:path>
              </a:pathLst>
            </a:custGeom>
            <a:solidFill>
              <a:srgbClr val="E0E6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4504" y="2529112"/>
              <a:ext cx="457933" cy="48090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331214" y="2422398"/>
              <a:ext cx="683260" cy="684530"/>
            </a:xfrm>
            <a:custGeom>
              <a:avLst/>
              <a:gdLst/>
              <a:ahLst/>
              <a:cxnLst/>
              <a:rect l="l" t="t" r="r" b="b"/>
              <a:pathLst>
                <a:path w="683260" h="684530">
                  <a:moveTo>
                    <a:pt x="0" y="684276"/>
                  </a:moveTo>
                  <a:lnTo>
                    <a:pt x="682751" y="684276"/>
                  </a:lnTo>
                  <a:lnTo>
                    <a:pt x="682751" y="0"/>
                  </a:lnTo>
                  <a:lnTo>
                    <a:pt x="0" y="0"/>
                  </a:lnTo>
                  <a:lnTo>
                    <a:pt x="0" y="684276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508630" y="2250389"/>
            <a:ext cx="8381365" cy="671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latin typeface="Corbel"/>
                <a:cs typeface="Corbel"/>
              </a:rPr>
              <a:t>La possibilité</a:t>
            </a:r>
            <a:r>
              <a:rPr sz="2100" spc="-40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pour </a:t>
            </a:r>
            <a:r>
              <a:rPr sz="2100" spc="-5" dirty="0">
                <a:latin typeface="Corbel"/>
                <a:cs typeface="Corbel"/>
              </a:rPr>
              <a:t>nos</a:t>
            </a:r>
            <a:r>
              <a:rPr sz="2100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établissements</a:t>
            </a:r>
            <a:r>
              <a:rPr sz="2100" spc="-20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de </a:t>
            </a:r>
            <a:r>
              <a:rPr sz="2100" spc="-5" dirty="0">
                <a:latin typeface="Corbel"/>
                <a:cs typeface="Corbel"/>
              </a:rPr>
              <a:t>mettre</a:t>
            </a:r>
            <a:r>
              <a:rPr sz="2100" spc="-10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en œuvre</a:t>
            </a:r>
            <a:r>
              <a:rPr sz="2100" spc="-1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leurs</a:t>
            </a:r>
            <a:r>
              <a:rPr sz="2100" spc="-1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savoir-faire,</a:t>
            </a:r>
            <a:endParaRPr sz="21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2100" dirty="0">
                <a:latin typeface="Corbel"/>
                <a:cs typeface="Corbel"/>
              </a:rPr>
              <a:t>leurs</a:t>
            </a:r>
            <a:r>
              <a:rPr sz="2100" spc="-20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compétences,</a:t>
            </a:r>
            <a:r>
              <a:rPr sz="2100" spc="-10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leur</a:t>
            </a:r>
            <a:r>
              <a:rPr sz="2100" spc="-2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capacité</a:t>
            </a:r>
            <a:r>
              <a:rPr sz="2100" spc="-20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d'innovation.</a:t>
            </a:r>
            <a:endParaRPr sz="2100">
              <a:latin typeface="Corbel"/>
              <a:cs typeface="Corbe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954024" y="3695700"/>
            <a:ext cx="10515600" cy="1243965"/>
            <a:chOff x="954024" y="3695700"/>
            <a:chExt cx="10515600" cy="1243965"/>
          </a:xfrm>
        </p:grpSpPr>
        <p:sp>
          <p:nvSpPr>
            <p:cNvPr id="9" name="object 9"/>
            <p:cNvSpPr/>
            <p:nvPr/>
          </p:nvSpPr>
          <p:spPr>
            <a:xfrm>
              <a:off x="954024" y="3695700"/>
              <a:ext cx="10515600" cy="1243965"/>
            </a:xfrm>
            <a:custGeom>
              <a:avLst/>
              <a:gdLst/>
              <a:ahLst/>
              <a:cxnLst/>
              <a:rect l="l" t="t" r="r" b="b"/>
              <a:pathLst>
                <a:path w="10515600" h="1243964">
                  <a:moveTo>
                    <a:pt x="10391267" y="0"/>
                  </a:moveTo>
                  <a:lnTo>
                    <a:pt x="124358" y="0"/>
                  </a:lnTo>
                  <a:lnTo>
                    <a:pt x="75952" y="9765"/>
                  </a:lnTo>
                  <a:lnTo>
                    <a:pt x="36423" y="36401"/>
                  </a:lnTo>
                  <a:lnTo>
                    <a:pt x="9772" y="75920"/>
                  </a:lnTo>
                  <a:lnTo>
                    <a:pt x="0" y="124332"/>
                  </a:lnTo>
                  <a:lnTo>
                    <a:pt x="0" y="1119251"/>
                  </a:lnTo>
                  <a:lnTo>
                    <a:pt x="9772" y="1167663"/>
                  </a:lnTo>
                  <a:lnTo>
                    <a:pt x="36423" y="1207182"/>
                  </a:lnTo>
                  <a:lnTo>
                    <a:pt x="75952" y="1233818"/>
                  </a:lnTo>
                  <a:lnTo>
                    <a:pt x="124358" y="1243583"/>
                  </a:lnTo>
                  <a:lnTo>
                    <a:pt x="10391267" y="1243583"/>
                  </a:lnTo>
                  <a:lnTo>
                    <a:pt x="10439679" y="1233818"/>
                  </a:lnTo>
                  <a:lnTo>
                    <a:pt x="10479198" y="1207182"/>
                  </a:lnTo>
                  <a:lnTo>
                    <a:pt x="10505834" y="1167663"/>
                  </a:lnTo>
                  <a:lnTo>
                    <a:pt x="10515600" y="1119251"/>
                  </a:lnTo>
                  <a:lnTo>
                    <a:pt x="10515600" y="124332"/>
                  </a:lnTo>
                  <a:lnTo>
                    <a:pt x="10505834" y="75920"/>
                  </a:lnTo>
                  <a:lnTo>
                    <a:pt x="10479198" y="36401"/>
                  </a:lnTo>
                  <a:lnTo>
                    <a:pt x="10439679" y="9765"/>
                  </a:lnTo>
                  <a:lnTo>
                    <a:pt x="10391267" y="0"/>
                  </a:lnTo>
                  <a:close/>
                </a:path>
              </a:pathLst>
            </a:custGeom>
            <a:solidFill>
              <a:srgbClr val="E0E6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86581" y="4335268"/>
              <a:ext cx="210667" cy="16034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64404" y="4131917"/>
              <a:ext cx="150847" cy="17785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454934" y="4199374"/>
              <a:ext cx="377825" cy="303530"/>
            </a:xfrm>
            <a:custGeom>
              <a:avLst/>
              <a:gdLst/>
              <a:ahLst/>
              <a:cxnLst/>
              <a:rect l="l" t="t" r="r" b="b"/>
              <a:pathLst>
                <a:path w="377825" h="303529">
                  <a:moveTo>
                    <a:pt x="336763" y="216814"/>
                  </a:moveTo>
                  <a:lnTo>
                    <a:pt x="230482" y="216814"/>
                  </a:lnTo>
                  <a:lnTo>
                    <a:pt x="236807" y="218926"/>
                  </a:lnTo>
                  <a:lnTo>
                    <a:pt x="241725" y="223853"/>
                  </a:lnTo>
                  <a:lnTo>
                    <a:pt x="247347" y="228781"/>
                  </a:lnTo>
                  <a:lnTo>
                    <a:pt x="250860" y="235821"/>
                  </a:lnTo>
                  <a:lnTo>
                    <a:pt x="251563" y="242860"/>
                  </a:lnTo>
                  <a:lnTo>
                    <a:pt x="252266" y="250603"/>
                  </a:lnTo>
                  <a:lnTo>
                    <a:pt x="249455" y="257643"/>
                  </a:lnTo>
                  <a:lnTo>
                    <a:pt x="220645" y="290728"/>
                  </a:lnTo>
                  <a:lnTo>
                    <a:pt x="230482" y="298471"/>
                  </a:lnTo>
                  <a:lnTo>
                    <a:pt x="235401" y="301287"/>
                  </a:lnTo>
                  <a:lnTo>
                    <a:pt x="241023" y="303399"/>
                  </a:lnTo>
                  <a:lnTo>
                    <a:pt x="247347" y="302695"/>
                  </a:lnTo>
                  <a:lnTo>
                    <a:pt x="258019" y="299549"/>
                  </a:lnTo>
                  <a:lnTo>
                    <a:pt x="266320" y="292840"/>
                  </a:lnTo>
                  <a:lnTo>
                    <a:pt x="271458" y="283491"/>
                  </a:lnTo>
                  <a:lnTo>
                    <a:pt x="272644" y="272426"/>
                  </a:lnTo>
                  <a:lnTo>
                    <a:pt x="272644" y="271722"/>
                  </a:lnTo>
                  <a:lnTo>
                    <a:pt x="282059" y="271722"/>
                  </a:lnTo>
                  <a:lnTo>
                    <a:pt x="304968" y="241452"/>
                  </a:lnTo>
                  <a:lnTo>
                    <a:pt x="314383" y="241452"/>
                  </a:lnTo>
                  <a:lnTo>
                    <a:pt x="322667" y="239010"/>
                  </a:lnTo>
                  <a:lnTo>
                    <a:pt x="330967" y="232301"/>
                  </a:lnTo>
                  <a:lnTo>
                    <a:pt x="336106" y="222952"/>
                  </a:lnTo>
                  <a:lnTo>
                    <a:pt x="336763" y="216814"/>
                  </a:lnTo>
                  <a:close/>
                </a:path>
                <a:path w="377825" h="303529">
                  <a:moveTo>
                    <a:pt x="282059" y="271722"/>
                  </a:moveTo>
                  <a:lnTo>
                    <a:pt x="272644" y="271722"/>
                  </a:lnTo>
                  <a:lnTo>
                    <a:pt x="274752" y="272426"/>
                  </a:lnTo>
                  <a:lnTo>
                    <a:pt x="279671" y="272426"/>
                  </a:lnTo>
                  <a:lnTo>
                    <a:pt x="282059" y="271722"/>
                  </a:lnTo>
                  <a:close/>
                </a:path>
                <a:path w="377825" h="303529">
                  <a:moveTo>
                    <a:pt x="314383" y="241452"/>
                  </a:moveTo>
                  <a:lnTo>
                    <a:pt x="304968" y="241452"/>
                  </a:lnTo>
                  <a:lnTo>
                    <a:pt x="307076" y="242156"/>
                  </a:lnTo>
                  <a:lnTo>
                    <a:pt x="311995" y="242156"/>
                  </a:lnTo>
                  <a:lnTo>
                    <a:pt x="314383" y="241452"/>
                  </a:lnTo>
                  <a:close/>
                </a:path>
                <a:path w="377825" h="303529">
                  <a:moveTo>
                    <a:pt x="375737" y="188656"/>
                  </a:moveTo>
                  <a:lnTo>
                    <a:pt x="191834" y="188656"/>
                  </a:lnTo>
                  <a:lnTo>
                    <a:pt x="198861" y="191472"/>
                  </a:lnTo>
                  <a:lnTo>
                    <a:pt x="205185" y="196400"/>
                  </a:lnTo>
                  <a:lnTo>
                    <a:pt x="211510" y="202031"/>
                  </a:lnTo>
                  <a:lnTo>
                    <a:pt x="215023" y="209775"/>
                  </a:lnTo>
                  <a:lnTo>
                    <a:pt x="215726" y="218222"/>
                  </a:lnTo>
                  <a:lnTo>
                    <a:pt x="217834" y="217518"/>
                  </a:lnTo>
                  <a:lnTo>
                    <a:pt x="220645" y="216814"/>
                  </a:lnTo>
                  <a:lnTo>
                    <a:pt x="336763" y="216814"/>
                  </a:lnTo>
                  <a:lnTo>
                    <a:pt x="337291" y="211886"/>
                  </a:lnTo>
                  <a:lnTo>
                    <a:pt x="337291" y="210479"/>
                  </a:lnTo>
                  <a:lnTo>
                    <a:pt x="336589" y="209071"/>
                  </a:lnTo>
                  <a:lnTo>
                    <a:pt x="336589" y="207663"/>
                  </a:lnTo>
                  <a:lnTo>
                    <a:pt x="360898" y="207663"/>
                  </a:lnTo>
                  <a:lnTo>
                    <a:pt x="362017" y="207333"/>
                  </a:lnTo>
                  <a:lnTo>
                    <a:pt x="370318" y="200623"/>
                  </a:lnTo>
                  <a:lnTo>
                    <a:pt x="375456" y="191274"/>
                  </a:lnTo>
                  <a:lnTo>
                    <a:pt x="375737" y="188656"/>
                  </a:lnTo>
                  <a:close/>
                </a:path>
                <a:path w="377825" h="303529">
                  <a:moveTo>
                    <a:pt x="360898" y="207663"/>
                  </a:moveTo>
                  <a:lnTo>
                    <a:pt x="336589" y="207663"/>
                  </a:lnTo>
                  <a:lnTo>
                    <a:pt x="340805" y="209775"/>
                  </a:lnTo>
                  <a:lnTo>
                    <a:pt x="345724" y="211183"/>
                  </a:lnTo>
                  <a:lnTo>
                    <a:pt x="351345" y="210479"/>
                  </a:lnTo>
                  <a:lnTo>
                    <a:pt x="360898" y="207663"/>
                  </a:lnTo>
                  <a:close/>
                </a:path>
                <a:path w="377825" h="303529">
                  <a:moveTo>
                    <a:pt x="362354" y="155571"/>
                  </a:moveTo>
                  <a:lnTo>
                    <a:pt x="148267" y="155571"/>
                  </a:lnTo>
                  <a:lnTo>
                    <a:pt x="156700" y="158387"/>
                  </a:lnTo>
                  <a:lnTo>
                    <a:pt x="163024" y="164018"/>
                  </a:lnTo>
                  <a:lnTo>
                    <a:pt x="168151" y="169672"/>
                  </a:lnTo>
                  <a:lnTo>
                    <a:pt x="171895" y="175985"/>
                  </a:lnTo>
                  <a:lnTo>
                    <a:pt x="174190" y="182827"/>
                  </a:lnTo>
                  <a:lnTo>
                    <a:pt x="174970" y="190064"/>
                  </a:lnTo>
                  <a:lnTo>
                    <a:pt x="177780" y="189360"/>
                  </a:lnTo>
                  <a:lnTo>
                    <a:pt x="181294" y="188656"/>
                  </a:lnTo>
                  <a:lnTo>
                    <a:pt x="375737" y="188656"/>
                  </a:lnTo>
                  <a:lnTo>
                    <a:pt x="376642" y="180209"/>
                  </a:lnTo>
                  <a:lnTo>
                    <a:pt x="377345" y="172466"/>
                  </a:lnTo>
                  <a:lnTo>
                    <a:pt x="373831" y="166130"/>
                  </a:lnTo>
                  <a:lnTo>
                    <a:pt x="368913" y="161203"/>
                  </a:lnTo>
                  <a:lnTo>
                    <a:pt x="362354" y="155571"/>
                  </a:lnTo>
                  <a:close/>
                </a:path>
                <a:path w="377825" h="303529">
                  <a:moveTo>
                    <a:pt x="152570" y="123894"/>
                  </a:moveTo>
                  <a:lnTo>
                    <a:pt x="101187" y="123894"/>
                  </a:lnTo>
                  <a:lnTo>
                    <a:pt x="109619" y="126709"/>
                  </a:lnTo>
                  <a:lnTo>
                    <a:pt x="115944" y="132341"/>
                  </a:lnTo>
                  <a:lnTo>
                    <a:pt x="120972" y="137587"/>
                  </a:lnTo>
                  <a:lnTo>
                    <a:pt x="124552" y="143692"/>
                  </a:lnTo>
                  <a:lnTo>
                    <a:pt x="126813" y="150456"/>
                  </a:lnTo>
                  <a:lnTo>
                    <a:pt x="127889" y="157683"/>
                  </a:lnTo>
                  <a:lnTo>
                    <a:pt x="131403" y="156275"/>
                  </a:lnTo>
                  <a:lnTo>
                    <a:pt x="135619" y="155571"/>
                  </a:lnTo>
                  <a:lnTo>
                    <a:pt x="362354" y="155571"/>
                  </a:lnTo>
                  <a:lnTo>
                    <a:pt x="328742" y="126709"/>
                  </a:lnTo>
                  <a:lnTo>
                    <a:pt x="167943" y="126709"/>
                  </a:lnTo>
                  <a:lnTo>
                    <a:pt x="160202" y="126049"/>
                  </a:lnTo>
                  <a:lnTo>
                    <a:pt x="152923" y="124070"/>
                  </a:lnTo>
                  <a:lnTo>
                    <a:pt x="152570" y="123894"/>
                  </a:lnTo>
                  <a:close/>
                </a:path>
                <a:path w="377825" h="303529">
                  <a:moveTo>
                    <a:pt x="61134" y="0"/>
                  </a:moveTo>
                  <a:lnTo>
                    <a:pt x="0" y="101367"/>
                  </a:lnTo>
                  <a:lnTo>
                    <a:pt x="47783" y="156979"/>
                  </a:lnTo>
                  <a:lnTo>
                    <a:pt x="66053" y="135861"/>
                  </a:lnTo>
                  <a:lnTo>
                    <a:pt x="71411" y="130724"/>
                  </a:lnTo>
                  <a:lnTo>
                    <a:pt x="77823" y="126973"/>
                  </a:lnTo>
                  <a:lnTo>
                    <a:pt x="85025" y="124674"/>
                  </a:lnTo>
                  <a:lnTo>
                    <a:pt x="92755" y="123894"/>
                  </a:lnTo>
                  <a:lnTo>
                    <a:pt x="152570" y="123894"/>
                  </a:lnTo>
                  <a:lnTo>
                    <a:pt x="146302" y="120770"/>
                  </a:lnTo>
                  <a:lnTo>
                    <a:pt x="140538" y="116150"/>
                  </a:lnTo>
                  <a:lnTo>
                    <a:pt x="130393" y="102742"/>
                  </a:lnTo>
                  <a:lnTo>
                    <a:pt x="126308" y="87025"/>
                  </a:lnTo>
                  <a:lnTo>
                    <a:pt x="128285" y="70911"/>
                  </a:lnTo>
                  <a:lnTo>
                    <a:pt x="136322" y="56315"/>
                  </a:lnTo>
                  <a:lnTo>
                    <a:pt x="175951" y="10559"/>
                  </a:lnTo>
                  <a:lnTo>
                    <a:pt x="123410" y="10559"/>
                  </a:lnTo>
                  <a:lnTo>
                    <a:pt x="92897" y="9635"/>
                  </a:lnTo>
                  <a:lnTo>
                    <a:pt x="61134" y="0"/>
                  </a:lnTo>
                  <a:close/>
                </a:path>
                <a:path w="377825" h="303529">
                  <a:moveTo>
                    <a:pt x="248050" y="57019"/>
                  </a:moveTo>
                  <a:lnTo>
                    <a:pt x="199564" y="112630"/>
                  </a:lnTo>
                  <a:lnTo>
                    <a:pt x="171456" y="126709"/>
                  </a:lnTo>
                  <a:lnTo>
                    <a:pt x="328742" y="126709"/>
                  </a:lnTo>
                  <a:lnTo>
                    <a:pt x="255779" y="64058"/>
                  </a:lnTo>
                  <a:lnTo>
                    <a:pt x="248050" y="57019"/>
                  </a:lnTo>
                  <a:close/>
                </a:path>
                <a:path w="377825" h="303529">
                  <a:moveTo>
                    <a:pt x="151946" y="8315"/>
                  </a:moveTo>
                  <a:lnTo>
                    <a:pt x="123410" y="10559"/>
                  </a:lnTo>
                  <a:lnTo>
                    <a:pt x="175951" y="10559"/>
                  </a:lnTo>
                  <a:lnTo>
                    <a:pt x="177780" y="8447"/>
                  </a:lnTo>
                  <a:lnTo>
                    <a:pt x="151946" y="8315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54934" y="4199374"/>
              <a:ext cx="377825" cy="303530"/>
            </a:xfrm>
            <a:custGeom>
              <a:avLst/>
              <a:gdLst/>
              <a:ahLst/>
              <a:cxnLst/>
              <a:rect l="l" t="t" r="r" b="b"/>
              <a:pathLst>
                <a:path w="377825" h="303529">
                  <a:moveTo>
                    <a:pt x="368913" y="161203"/>
                  </a:moveTo>
                  <a:lnTo>
                    <a:pt x="255779" y="64058"/>
                  </a:lnTo>
                  <a:lnTo>
                    <a:pt x="248050" y="57019"/>
                  </a:lnTo>
                  <a:lnTo>
                    <a:pt x="199564" y="112630"/>
                  </a:lnTo>
                  <a:lnTo>
                    <a:pt x="193789" y="118295"/>
                  </a:lnTo>
                  <a:lnTo>
                    <a:pt x="187091" y="122574"/>
                  </a:lnTo>
                  <a:lnTo>
                    <a:pt x="179603" y="125400"/>
                  </a:lnTo>
                  <a:lnTo>
                    <a:pt x="171456" y="126709"/>
                  </a:lnTo>
                  <a:lnTo>
                    <a:pt x="170051" y="126709"/>
                  </a:lnTo>
                  <a:lnTo>
                    <a:pt x="168645" y="126709"/>
                  </a:lnTo>
                  <a:lnTo>
                    <a:pt x="130393" y="102742"/>
                  </a:lnTo>
                  <a:lnTo>
                    <a:pt x="126308" y="87024"/>
                  </a:lnTo>
                  <a:lnTo>
                    <a:pt x="128285" y="70911"/>
                  </a:lnTo>
                  <a:lnTo>
                    <a:pt x="136322" y="56315"/>
                  </a:lnTo>
                  <a:lnTo>
                    <a:pt x="177780" y="8447"/>
                  </a:lnTo>
                  <a:lnTo>
                    <a:pt x="151946" y="8315"/>
                  </a:lnTo>
                  <a:lnTo>
                    <a:pt x="123410" y="10559"/>
                  </a:lnTo>
                  <a:lnTo>
                    <a:pt x="92897" y="9635"/>
                  </a:lnTo>
                  <a:lnTo>
                    <a:pt x="61134" y="0"/>
                  </a:lnTo>
                  <a:lnTo>
                    <a:pt x="0" y="101367"/>
                  </a:lnTo>
                  <a:lnTo>
                    <a:pt x="47783" y="156979"/>
                  </a:lnTo>
                  <a:lnTo>
                    <a:pt x="66053" y="135861"/>
                  </a:lnTo>
                  <a:lnTo>
                    <a:pt x="71411" y="130724"/>
                  </a:lnTo>
                  <a:lnTo>
                    <a:pt x="77823" y="126973"/>
                  </a:lnTo>
                  <a:lnTo>
                    <a:pt x="85025" y="124674"/>
                  </a:lnTo>
                  <a:lnTo>
                    <a:pt x="92755" y="123894"/>
                  </a:lnTo>
                  <a:lnTo>
                    <a:pt x="126813" y="150456"/>
                  </a:lnTo>
                  <a:lnTo>
                    <a:pt x="127889" y="157683"/>
                  </a:lnTo>
                  <a:lnTo>
                    <a:pt x="131403" y="156275"/>
                  </a:lnTo>
                  <a:lnTo>
                    <a:pt x="135619" y="155571"/>
                  </a:lnTo>
                  <a:lnTo>
                    <a:pt x="139835" y="155571"/>
                  </a:lnTo>
                  <a:lnTo>
                    <a:pt x="148267" y="155571"/>
                  </a:lnTo>
                  <a:lnTo>
                    <a:pt x="174970" y="190064"/>
                  </a:lnTo>
                  <a:lnTo>
                    <a:pt x="177780" y="189360"/>
                  </a:lnTo>
                  <a:lnTo>
                    <a:pt x="181294" y="188656"/>
                  </a:lnTo>
                  <a:lnTo>
                    <a:pt x="184105" y="188656"/>
                  </a:lnTo>
                  <a:lnTo>
                    <a:pt x="215726" y="218222"/>
                  </a:lnTo>
                  <a:lnTo>
                    <a:pt x="217834" y="217518"/>
                  </a:lnTo>
                  <a:lnTo>
                    <a:pt x="220645" y="216814"/>
                  </a:lnTo>
                  <a:lnTo>
                    <a:pt x="223455" y="216814"/>
                  </a:lnTo>
                  <a:lnTo>
                    <a:pt x="230482" y="216814"/>
                  </a:lnTo>
                  <a:lnTo>
                    <a:pt x="236807" y="218926"/>
                  </a:lnTo>
                  <a:lnTo>
                    <a:pt x="241725" y="223853"/>
                  </a:lnTo>
                  <a:lnTo>
                    <a:pt x="247347" y="228781"/>
                  </a:lnTo>
                  <a:lnTo>
                    <a:pt x="250860" y="235821"/>
                  </a:lnTo>
                  <a:lnTo>
                    <a:pt x="251563" y="242860"/>
                  </a:lnTo>
                  <a:lnTo>
                    <a:pt x="252266" y="250603"/>
                  </a:lnTo>
                  <a:lnTo>
                    <a:pt x="249455" y="257643"/>
                  </a:lnTo>
                  <a:lnTo>
                    <a:pt x="244536" y="263274"/>
                  </a:lnTo>
                  <a:lnTo>
                    <a:pt x="220645" y="290728"/>
                  </a:lnTo>
                  <a:lnTo>
                    <a:pt x="230482" y="298471"/>
                  </a:lnTo>
                  <a:lnTo>
                    <a:pt x="235401" y="301287"/>
                  </a:lnTo>
                  <a:lnTo>
                    <a:pt x="241023" y="303399"/>
                  </a:lnTo>
                  <a:lnTo>
                    <a:pt x="247347" y="302695"/>
                  </a:lnTo>
                  <a:lnTo>
                    <a:pt x="258019" y="299549"/>
                  </a:lnTo>
                  <a:lnTo>
                    <a:pt x="266320" y="292840"/>
                  </a:lnTo>
                  <a:lnTo>
                    <a:pt x="271458" y="283491"/>
                  </a:lnTo>
                  <a:lnTo>
                    <a:pt x="272644" y="272426"/>
                  </a:lnTo>
                  <a:lnTo>
                    <a:pt x="272644" y="271722"/>
                  </a:lnTo>
                  <a:lnTo>
                    <a:pt x="274752" y="272426"/>
                  </a:lnTo>
                  <a:lnTo>
                    <a:pt x="277563" y="272426"/>
                  </a:lnTo>
                  <a:lnTo>
                    <a:pt x="304968" y="242156"/>
                  </a:lnTo>
                  <a:lnTo>
                    <a:pt x="304968" y="241452"/>
                  </a:lnTo>
                  <a:lnTo>
                    <a:pt x="307076" y="242156"/>
                  </a:lnTo>
                  <a:lnTo>
                    <a:pt x="309886" y="242156"/>
                  </a:lnTo>
                  <a:lnTo>
                    <a:pt x="337291" y="211886"/>
                  </a:lnTo>
                  <a:lnTo>
                    <a:pt x="337291" y="210479"/>
                  </a:lnTo>
                  <a:lnTo>
                    <a:pt x="336589" y="209071"/>
                  </a:lnTo>
                  <a:lnTo>
                    <a:pt x="336589" y="207663"/>
                  </a:lnTo>
                  <a:lnTo>
                    <a:pt x="340805" y="209775"/>
                  </a:lnTo>
                  <a:lnTo>
                    <a:pt x="345724" y="211183"/>
                  </a:lnTo>
                  <a:lnTo>
                    <a:pt x="351345" y="210479"/>
                  </a:lnTo>
                  <a:lnTo>
                    <a:pt x="376642" y="180209"/>
                  </a:lnTo>
                  <a:lnTo>
                    <a:pt x="377345" y="172466"/>
                  </a:lnTo>
                  <a:lnTo>
                    <a:pt x="373831" y="166130"/>
                  </a:lnTo>
                  <a:lnTo>
                    <a:pt x="368913" y="161203"/>
                  </a:lnTo>
                  <a:close/>
                </a:path>
              </a:pathLst>
            </a:custGeom>
            <a:ln w="8206">
              <a:solidFill>
                <a:srgbClr val="A6B7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31691" y="4131917"/>
              <a:ext cx="150862" cy="17785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594067" y="4193038"/>
              <a:ext cx="297815" cy="165735"/>
            </a:xfrm>
            <a:custGeom>
              <a:avLst/>
              <a:gdLst/>
              <a:ahLst/>
              <a:cxnLst/>
              <a:rect l="l" t="t" r="r" b="b"/>
              <a:pathLst>
                <a:path w="297814" h="165735">
                  <a:moveTo>
                    <a:pt x="258135" y="42940"/>
                  </a:moveTo>
                  <a:lnTo>
                    <a:pt x="107511" y="42940"/>
                  </a:lnTo>
                  <a:lnTo>
                    <a:pt x="238915" y="156275"/>
                  </a:lnTo>
                  <a:lnTo>
                    <a:pt x="243833" y="161203"/>
                  </a:lnTo>
                  <a:lnTo>
                    <a:pt x="246644" y="165426"/>
                  </a:lnTo>
                  <a:lnTo>
                    <a:pt x="297238" y="106999"/>
                  </a:lnTo>
                  <a:lnTo>
                    <a:pt x="258135" y="42940"/>
                  </a:lnTo>
                  <a:close/>
                </a:path>
                <a:path w="297814" h="165735">
                  <a:moveTo>
                    <a:pt x="86431" y="0"/>
                  </a:moveTo>
                  <a:lnTo>
                    <a:pt x="7026" y="72506"/>
                  </a:lnTo>
                  <a:lnTo>
                    <a:pt x="0" y="93008"/>
                  </a:lnTo>
                  <a:lnTo>
                    <a:pt x="2876" y="103292"/>
                  </a:lnTo>
                  <a:lnTo>
                    <a:pt x="9837" y="111926"/>
                  </a:lnTo>
                  <a:lnTo>
                    <a:pt x="16161" y="116854"/>
                  </a:lnTo>
                  <a:lnTo>
                    <a:pt x="23188" y="119670"/>
                  </a:lnTo>
                  <a:lnTo>
                    <a:pt x="37945" y="118262"/>
                  </a:lnTo>
                  <a:lnTo>
                    <a:pt x="44972" y="115446"/>
                  </a:lnTo>
                  <a:lnTo>
                    <a:pt x="49891" y="109111"/>
                  </a:lnTo>
                  <a:lnTo>
                    <a:pt x="107511" y="42940"/>
                  </a:lnTo>
                  <a:lnTo>
                    <a:pt x="258135" y="42940"/>
                  </a:lnTo>
                  <a:lnTo>
                    <a:pt x="242927" y="18027"/>
                  </a:lnTo>
                  <a:lnTo>
                    <a:pt x="196468" y="18027"/>
                  </a:lnTo>
                  <a:lnTo>
                    <a:pt x="159510" y="16278"/>
                  </a:lnTo>
                  <a:lnTo>
                    <a:pt x="124661" y="8854"/>
                  </a:lnTo>
                  <a:lnTo>
                    <a:pt x="89944" y="703"/>
                  </a:lnTo>
                  <a:lnTo>
                    <a:pt x="89241" y="703"/>
                  </a:lnTo>
                  <a:lnTo>
                    <a:pt x="86431" y="0"/>
                  </a:lnTo>
                  <a:close/>
                </a:path>
                <a:path w="297814" h="165735">
                  <a:moveTo>
                    <a:pt x="237509" y="9151"/>
                  </a:moveTo>
                  <a:lnTo>
                    <a:pt x="196468" y="18027"/>
                  </a:lnTo>
                  <a:lnTo>
                    <a:pt x="242927" y="18027"/>
                  </a:lnTo>
                  <a:lnTo>
                    <a:pt x="237509" y="9151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94067" y="4193038"/>
              <a:ext cx="297815" cy="165735"/>
            </a:xfrm>
            <a:custGeom>
              <a:avLst/>
              <a:gdLst/>
              <a:ahLst/>
              <a:cxnLst/>
              <a:rect l="l" t="t" r="r" b="b"/>
              <a:pathLst>
                <a:path w="297814" h="165735">
                  <a:moveTo>
                    <a:pt x="237509" y="9151"/>
                  </a:moveTo>
                  <a:lnTo>
                    <a:pt x="196468" y="18027"/>
                  </a:lnTo>
                  <a:lnTo>
                    <a:pt x="159510" y="16278"/>
                  </a:lnTo>
                  <a:lnTo>
                    <a:pt x="124661" y="8854"/>
                  </a:lnTo>
                  <a:lnTo>
                    <a:pt x="89944" y="703"/>
                  </a:lnTo>
                  <a:lnTo>
                    <a:pt x="89241" y="703"/>
                  </a:lnTo>
                  <a:lnTo>
                    <a:pt x="86431" y="0"/>
                  </a:lnTo>
                  <a:lnTo>
                    <a:pt x="80029" y="142"/>
                  </a:lnTo>
                  <a:lnTo>
                    <a:pt x="73694" y="1671"/>
                  </a:lnTo>
                  <a:lnTo>
                    <a:pt x="7026" y="72506"/>
                  </a:lnTo>
                  <a:lnTo>
                    <a:pt x="0" y="93008"/>
                  </a:lnTo>
                  <a:lnTo>
                    <a:pt x="2876" y="103292"/>
                  </a:lnTo>
                  <a:lnTo>
                    <a:pt x="9837" y="111926"/>
                  </a:lnTo>
                  <a:lnTo>
                    <a:pt x="16161" y="116854"/>
                  </a:lnTo>
                  <a:lnTo>
                    <a:pt x="23188" y="119670"/>
                  </a:lnTo>
                  <a:lnTo>
                    <a:pt x="30918" y="118966"/>
                  </a:lnTo>
                  <a:lnTo>
                    <a:pt x="37945" y="118262"/>
                  </a:lnTo>
                  <a:lnTo>
                    <a:pt x="44972" y="115446"/>
                  </a:lnTo>
                  <a:lnTo>
                    <a:pt x="49891" y="109111"/>
                  </a:lnTo>
                  <a:lnTo>
                    <a:pt x="58894" y="98772"/>
                  </a:lnTo>
                  <a:lnTo>
                    <a:pt x="78701" y="76025"/>
                  </a:lnTo>
                  <a:lnTo>
                    <a:pt x="98508" y="53279"/>
                  </a:lnTo>
                  <a:lnTo>
                    <a:pt x="107511" y="42940"/>
                  </a:lnTo>
                  <a:lnTo>
                    <a:pt x="238915" y="156275"/>
                  </a:lnTo>
                  <a:lnTo>
                    <a:pt x="242428" y="159795"/>
                  </a:lnTo>
                  <a:lnTo>
                    <a:pt x="243833" y="161203"/>
                  </a:lnTo>
                  <a:lnTo>
                    <a:pt x="246644" y="165426"/>
                  </a:lnTo>
                  <a:lnTo>
                    <a:pt x="297238" y="106999"/>
                  </a:lnTo>
                  <a:lnTo>
                    <a:pt x="237509" y="9151"/>
                  </a:lnTo>
                  <a:close/>
                </a:path>
              </a:pathLst>
            </a:custGeom>
            <a:ln w="8209">
              <a:solidFill>
                <a:srgbClr val="A6B7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31214" y="3976877"/>
              <a:ext cx="683260" cy="683260"/>
            </a:xfrm>
            <a:custGeom>
              <a:avLst/>
              <a:gdLst/>
              <a:ahLst/>
              <a:cxnLst/>
              <a:rect l="l" t="t" r="r" b="b"/>
              <a:pathLst>
                <a:path w="683260" h="683260">
                  <a:moveTo>
                    <a:pt x="0" y="682752"/>
                  </a:moveTo>
                  <a:lnTo>
                    <a:pt x="682751" y="682752"/>
                  </a:lnTo>
                  <a:lnTo>
                    <a:pt x="682751" y="0"/>
                  </a:lnTo>
                  <a:lnTo>
                    <a:pt x="0" y="0"/>
                  </a:lnTo>
                  <a:lnTo>
                    <a:pt x="0" y="68275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508630" y="3967733"/>
            <a:ext cx="461518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5" dirty="0">
                <a:latin typeface="Corbel"/>
                <a:cs typeface="Corbel"/>
              </a:rPr>
              <a:t>Reconnaître</a:t>
            </a:r>
            <a:r>
              <a:rPr sz="2100" spc="-3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l'engagement</a:t>
            </a:r>
            <a:r>
              <a:rPr sz="2100" spc="-20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de</a:t>
            </a:r>
            <a:r>
              <a:rPr sz="2100" spc="-35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nos</a:t>
            </a:r>
            <a:r>
              <a:rPr sz="2100" spc="-10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équipes</a:t>
            </a:r>
            <a:endParaRPr sz="2100">
              <a:latin typeface="Corbel"/>
              <a:cs typeface="Corbe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54024" y="5248655"/>
            <a:ext cx="10515600" cy="1243965"/>
            <a:chOff x="954024" y="5248655"/>
            <a:chExt cx="10515600" cy="1243965"/>
          </a:xfrm>
        </p:grpSpPr>
        <p:sp>
          <p:nvSpPr>
            <p:cNvPr id="20" name="object 20"/>
            <p:cNvSpPr/>
            <p:nvPr/>
          </p:nvSpPr>
          <p:spPr>
            <a:xfrm>
              <a:off x="954024" y="5248655"/>
              <a:ext cx="10515600" cy="1243965"/>
            </a:xfrm>
            <a:custGeom>
              <a:avLst/>
              <a:gdLst/>
              <a:ahLst/>
              <a:cxnLst/>
              <a:rect l="l" t="t" r="r" b="b"/>
              <a:pathLst>
                <a:path w="10515600" h="1243964">
                  <a:moveTo>
                    <a:pt x="10391267" y="0"/>
                  </a:moveTo>
                  <a:lnTo>
                    <a:pt x="124358" y="0"/>
                  </a:lnTo>
                  <a:lnTo>
                    <a:pt x="75952" y="9765"/>
                  </a:lnTo>
                  <a:lnTo>
                    <a:pt x="36423" y="36401"/>
                  </a:lnTo>
                  <a:lnTo>
                    <a:pt x="9772" y="75920"/>
                  </a:lnTo>
                  <a:lnTo>
                    <a:pt x="0" y="124333"/>
                  </a:lnTo>
                  <a:lnTo>
                    <a:pt x="0" y="1119225"/>
                  </a:lnTo>
                  <a:lnTo>
                    <a:pt x="9772" y="1167631"/>
                  </a:lnTo>
                  <a:lnTo>
                    <a:pt x="36423" y="1207160"/>
                  </a:lnTo>
                  <a:lnTo>
                    <a:pt x="75952" y="1233811"/>
                  </a:lnTo>
                  <a:lnTo>
                    <a:pt x="124358" y="1243584"/>
                  </a:lnTo>
                  <a:lnTo>
                    <a:pt x="10391267" y="1243584"/>
                  </a:lnTo>
                  <a:lnTo>
                    <a:pt x="10439679" y="1233811"/>
                  </a:lnTo>
                  <a:lnTo>
                    <a:pt x="10479198" y="1207160"/>
                  </a:lnTo>
                  <a:lnTo>
                    <a:pt x="10505834" y="1167631"/>
                  </a:lnTo>
                  <a:lnTo>
                    <a:pt x="10515600" y="1119225"/>
                  </a:lnTo>
                  <a:lnTo>
                    <a:pt x="10515600" y="124333"/>
                  </a:lnTo>
                  <a:lnTo>
                    <a:pt x="10505834" y="75920"/>
                  </a:lnTo>
                  <a:lnTo>
                    <a:pt x="10479198" y="36401"/>
                  </a:lnTo>
                  <a:lnTo>
                    <a:pt x="10439679" y="9765"/>
                  </a:lnTo>
                  <a:lnTo>
                    <a:pt x="10391267" y="0"/>
                  </a:lnTo>
                  <a:close/>
                </a:path>
              </a:pathLst>
            </a:custGeom>
            <a:solidFill>
              <a:srgbClr val="E0E6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33527" y="5669706"/>
              <a:ext cx="67240" cy="6747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4987" y="5812925"/>
              <a:ext cx="67240" cy="6747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434556" y="5575516"/>
              <a:ext cx="478155" cy="568325"/>
            </a:xfrm>
            <a:custGeom>
              <a:avLst/>
              <a:gdLst/>
              <a:ahLst/>
              <a:cxnLst/>
              <a:rect l="l" t="t" r="r" b="b"/>
              <a:pathLst>
                <a:path w="478155" h="568325">
                  <a:moveTo>
                    <a:pt x="233473" y="0"/>
                  </a:moveTo>
                  <a:lnTo>
                    <a:pt x="188844" y="0"/>
                  </a:lnTo>
                  <a:lnTo>
                    <a:pt x="144956" y="9482"/>
                  </a:lnTo>
                  <a:lnTo>
                    <a:pt x="103295" y="28446"/>
                  </a:lnTo>
                  <a:lnTo>
                    <a:pt x="66648" y="55980"/>
                  </a:lnTo>
                  <a:lnTo>
                    <a:pt x="37287" y="90219"/>
                  </a:lnTo>
                  <a:lnTo>
                    <a:pt x="15920" y="129740"/>
                  </a:lnTo>
                  <a:lnTo>
                    <a:pt x="3254" y="173120"/>
                  </a:lnTo>
                  <a:lnTo>
                    <a:pt x="0" y="218939"/>
                  </a:lnTo>
                  <a:lnTo>
                    <a:pt x="5544" y="268137"/>
                  </a:lnTo>
                  <a:lnTo>
                    <a:pt x="21695" y="314094"/>
                  </a:lnTo>
                  <a:lnTo>
                    <a:pt x="47728" y="355157"/>
                  </a:lnTo>
                  <a:lnTo>
                    <a:pt x="82917" y="389672"/>
                  </a:lnTo>
                  <a:lnTo>
                    <a:pt x="82917" y="568165"/>
                  </a:lnTo>
                  <a:lnTo>
                    <a:pt x="304968" y="568165"/>
                  </a:lnTo>
                  <a:lnTo>
                    <a:pt x="304968" y="483504"/>
                  </a:lnTo>
                  <a:lnTo>
                    <a:pt x="339400" y="483504"/>
                  </a:lnTo>
                  <a:lnTo>
                    <a:pt x="385843" y="469218"/>
                  </a:lnTo>
                  <a:lnTo>
                    <a:pt x="416169" y="431209"/>
                  </a:lnTo>
                  <a:lnTo>
                    <a:pt x="422317" y="398843"/>
                  </a:lnTo>
                  <a:lnTo>
                    <a:pt x="422317" y="356513"/>
                  </a:lnTo>
                  <a:lnTo>
                    <a:pt x="453236" y="356513"/>
                  </a:lnTo>
                  <a:lnTo>
                    <a:pt x="458732" y="354396"/>
                  </a:lnTo>
                  <a:lnTo>
                    <a:pt x="134214" y="354396"/>
                  </a:lnTo>
                  <a:lnTo>
                    <a:pt x="125781" y="336759"/>
                  </a:lnTo>
                  <a:lnTo>
                    <a:pt x="122971" y="336053"/>
                  </a:lnTo>
                  <a:lnTo>
                    <a:pt x="92052" y="336053"/>
                  </a:lnTo>
                  <a:lnTo>
                    <a:pt x="77998" y="321943"/>
                  </a:lnTo>
                  <a:lnTo>
                    <a:pt x="84322" y="303600"/>
                  </a:lnTo>
                  <a:lnTo>
                    <a:pt x="81512" y="298661"/>
                  </a:lnTo>
                  <a:lnTo>
                    <a:pt x="79404" y="293723"/>
                  </a:lnTo>
                  <a:lnTo>
                    <a:pt x="77998" y="288079"/>
                  </a:lnTo>
                  <a:lnTo>
                    <a:pt x="60431" y="279612"/>
                  </a:lnTo>
                  <a:lnTo>
                    <a:pt x="60431" y="259858"/>
                  </a:lnTo>
                  <a:lnTo>
                    <a:pt x="77998" y="251392"/>
                  </a:lnTo>
                  <a:lnTo>
                    <a:pt x="79404" y="245748"/>
                  </a:lnTo>
                  <a:lnTo>
                    <a:pt x="81512" y="240809"/>
                  </a:lnTo>
                  <a:lnTo>
                    <a:pt x="84322" y="235871"/>
                  </a:lnTo>
                  <a:lnTo>
                    <a:pt x="77998" y="217528"/>
                  </a:lnTo>
                  <a:lnTo>
                    <a:pt x="92052" y="203418"/>
                  </a:lnTo>
                  <a:lnTo>
                    <a:pt x="125781" y="203418"/>
                  </a:lnTo>
                  <a:lnTo>
                    <a:pt x="134214" y="185780"/>
                  </a:lnTo>
                  <a:lnTo>
                    <a:pt x="172159" y="185780"/>
                  </a:lnTo>
                  <a:lnTo>
                    <a:pt x="165835" y="179430"/>
                  </a:lnTo>
                  <a:lnTo>
                    <a:pt x="172159" y="161087"/>
                  </a:lnTo>
                  <a:lnTo>
                    <a:pt x="169348" y="156148"/>
                  </a:lnTo>
                  <a:lnTo>
                    <a:pt x="167240" y="151210"/>
                  </a:lnTo>
                  <a:lnTo>
                    <a:pt x="165835" y="145566"/>
                  </a:lnTo>
                  <a:lnTo>
                    <a:pt x="148267" y="137100"/>
                  </a:lnTo>
                  <a:lnTo>
                    <a:pt x="148267" y="117346"/>
                  </a:lnTo>
                  <a:lnTo>
                    <a:pt x="165835" y="108879"/>
                  </a:lnTo>
                  <a:lnTo>
                    <a:pt x="167240" y="103235"/>
                  </a:lnTo>
                  <a:lnTo>
                    <a:pt x="169348" y="98297"/>
                  </a:lnTo>
                  <a:lnTo>
                    <a:pt x="172159" y="93358"/>
                  </a:lnTo>
                  <a:lnTo>
                    <a:pt x="166537" y="75015"/>
                  </a:lnTo>
                  <a:lnTo>
                    <a:pt x="180591" y="60905"/>
                  </a:lnTo>
                  <a:lnTo>
                    <a:pt x="214320" y="60905"/>
                  </a:lnTo>
                  <a:lnTo>
                    <a:pt x="222753" y="43261"/>
                  </a:lnTo>
                  <a:lnTo>
                    <a:pt x="338548" y="43261"/>
                  </a:lnTo>
                  <a:lnTo>
                    <a:pt x="319021" y="28446"/>
                  </a:lnTo>
                  <a:lnTo>
                    <a:pt x="277360" y="9482"/>
                  </a:lnTo>
                  <a:lnTo>
                    <a:pt x="233473" y="0"/>
                  </a:lnTo>
                  <a:close/>
                </a:path>
                <a:path w="478155" h="568325">
                  <a:moveTo>
                    <a:pt x="177078" y="331115"/>
                  </a:moveTo>
                  <a:lnTo>
                    <a:pt x="172159" y="333937"/>
                  </a:lnTo>
                  <a:lnTo>
                    <a:pt x="167240" y="336053"/>
                  </a:lnTo>
                  <a:lnTo>
                    <a:pt x="161619" y="337464"/>
                  </a:lnTo>
                  <a:lnTo>
                    <a:pt x="153889" y="354396"/>
                  </a:lnTo>
                  <a:lnTo>
                    <a:pt x="458732" y="354396"/>
                  </a:lnTo>
                  <a:lnTo>
                    <a:pt x="466061" y="351574"/>
                  </a:lnTo>
                  <a:lnTo>
                    <a:pt x="475199" y="340815"/>
                  </a:lnTo>
                  <a:lnTo>
                    <a:pt x="475759" y="337464"/>
                  </a:lnTo>
                  <a:lnTo>
                    <a:pt x="195348" y="337464"/>
                  </a:lnTo>
                  <a:lnTo>
                    <a:pt x="177078" y="331115"/>
                  </a:lnTo>
                  <a:close/>
                </a:path>
                <a:path w="478155" h="568325">
                  <a:moveTo>
                    <a:pt x="218340" y="203418"/>
                  </a:moveTo>
                  <a:lnTo>
                    <a:pt x="196753" y="203418"/>
                  </a:lnTo>
                  <a:lnTo>
                    <a:pt x="210807" y="217528"/>
                  </a:lnTo>
                  <a:lnTo>
                    <a:pt x="204483" y="235871"/>
                  </a:lnTo>
                  <a:lnTo>
                    <a:pt x="207293" y="240809"/>
                  </a:lnTo>
                  <a:lnTo>
                    <a:pt x="209402" y="245748"/>
                  </a:lnTo>
                  <a:lnTo>
                    <a:pt x="210807" y="251392"/>
                  </a:lnTo>
                  <a:lnTo>
                    <a:pt x="228374" y="259858"/>
                  </a:lnTo>
                  <a:lnTo>
                    <a:pt x="227672" y="281023"/>
                  </a:lnTo>
                  <a:lnTo>
                    <a:pt x="210104" y="289490"/>
                  </a:lnTo>
                  <a:lnTo>
                    <a:pt x="208699" y="295134"/>
                  </a:lnTo>
                  <a:lnTo>
                    <a:pt x="206591" y="300072"/>
                  </a:lnTo>
                  <a:lnTo>
                    <a:pt x="203780" y="305011"/>
                  </a:lnTo>
                  <a:lnTo>
                    <a:pt x="209402" y="323354"/>
                  </a:lnTo>
                  <a:lnTo>
                    <a:pt x="195348" y="337464"/>
                  </a:lnTo>
                  <a:lnTo>
                    <a:pt x="475759" y="337464"/>
                  </a:lnTo>
                  <a:lnTo>
                    <a:pt x="477747" y="325559"/>
                  </a:lnTo>
                  <a:lnTo>
                    <a:pt x="470803" y="307127"/>
                  </a:lnTo>
                  <a:lnTo>
                    <a:pt x="422317" y="222466"/>
                  </a:lnTo>
                  <a:lnTo>
                    <a:pt x="422217" y="217528"/>
                  </a:lnTo>
                  <a:lnTo>
                    <a:pt x="421765" y="211178"/>
                  </a:lnTo>
                  <a:lnTo>
                    <a:pt x="222050" y="211178"/>
                  </a:lnTo>
                  <a:lnTo>
                    <a:pt x="218340" y="203418"/>
                  </a:lnTo>
                  <a:close/>
                </a:path>
                <a:path w="478155" h="568325">
                  <a:moveTo>
                    <a:pt x="110322" y="330409"/>
                  </a:moveTo>
                  <a:lnTo>
                    <a:pt x="92052" y="336053"/>
                  </a:lnTo>
                  <a:lnTo>
                    <a:pt x="122971" y="336053"/>
                  </a:lnTo>
                  <a:lnTo>
                    <a:pt x="120160" y="335348"/>
                  </a:lnTo>
                  <a:lnTo>
                    <a:pt x="115241" y="333231"/>
                  </a:lnTo>
                  <a:lnTo>
                    <a:pt x="110322" y="330409"/>
                  </a:lnTo>
                  <a:close/>
                </a:path>
                <a:path w="478155" h="568325">
                  <a:moveTo>
                    <a:pt x="265617" y="187896"/>
                  </a:moveTo>
                  <a:lnTo>
                    <a:pt x="260698" y="190718"/>
                  </a:lnTo>
                  <a:lnTo>
                    <a:pt x="255779" y="192835"/>
                  </a:lnTo>
                  <a:lnTo>
                    <a:pt x="250158" y="194246"/>
                  </a:lnTo>
                  <a:lnTo>
                    <a:pt x="241725" y="211178"/>
                  </a:lnTo>
                  <a:lnTo>
                    <a:pt x="421765" y="211178"/>
                  </a:lnTo>
                  <a:lnTo>
                    <a:pt x="420560" y="194246"/>
                  </a:lnTo>
                  <a:lnTo>
                    <a:pt x="283887" y="194246"/>
                  </a:lnTo>
                  <a:lnTo>
                    <a:pt x="265617" y="187896"/>
                  </a:lnTo>
                  <a:close/>
                </a:path>
                <a:path w="478155" h="568325">
                  <a:moveTo>
                    <a:pt x="125781" y="203418"/>
                  </a:moveTo>
                  <a:lnTo>
                    <a:pt x="92052" y="203418"/>
                  </a:lnTo>
                  <a:lnTo>
                    <a:pt x="110322" y="209767"/>
                  </a:lnTo>
                  <a:lnTo>
                    <a:pt x="115241" y="206945"/>
                  </a:lnTo>
                  <a:lnTo>
                    <a:pt x="120160" y="204829"/>
                  </a:lnTo>
                  <a:lnTo>
                    <a:pt x="125781" y="203418"/>
                  </a:lnTo>
                  <a:close/>
                </a:path>
                <a:path w="478155" h="568325">
                  <a:moveTo>
                    <a:pt x="172159" y="185780"/>
                  </a:moveTo>
                  <a:lnTo>
                    <a:pt x="154592" y="185780"/>
                  </a:lnTo>
                  <a:lnTo>
                    <a:pt x="163024" y="203418"/>
                  </a:lnTo>
                  <a:lnTo>
                    <a:pt x="168645" y="204829"/>
                  </a:lnTo>
                  <a:lnTo>
                    <a:pt x="173564" y="206945"/>
                  </a:lnTo>
                  <a:lnTo>
                    <a:pt x="178483" y="209767"/>
                  </a:lnTo>
                  <a:lnTo>
                    <a:pt x="196753" y="203418"/>
                  </a:lnTo>
                  <a:lnTo>
                    <a:pt x="218340" y="203418"/>
                  </a:lnTo>
                  <a:lnTo>
                    <a:pt x="213618" y="193540"/>
                  </a:lnTo>
                  <a:lnTo>
                    <a:pt x="179889" y="193540"/>
                  </a:lnTo>
                  <a:lnTo>
                    <a:pt x="172159" y="185780"/>
                  </a:lnTo>
                  <a:close/>
                </a:path>
                <a:path w="478155" h="568325">
                  <a:moveTo>
                    <a:pt x="359051" y="60199"/>
                  </a:moveTo>
                  <a:lnTo>
                    <a:pt x="284590" y="60199"/>
                  </a:lnTo>
                  <a:lnTo>
                    <a:pt x="298643" y="74310"/>
                  </a:lnTo>
                  <a:lnTo>
                    <a:pt x="292319" y="92653"/>
                  </a:lnTo>
                  <a:lnTo>
                    <a:pt x="295130" y="97591"/>
                  </a:lnTo>
                  <a:lnTo>
                    <a:pt x="297238" y="102530"/>
                  </a:lnTo>
                  <a:lnTo>
                    <a:pt x="298643" y="108174"/>
                  </a:lnTo>
                  <a:lnTo>
                    <a:pt x="316211" y="116640"/>
                  </a:lnTo>
                  <a:lnTo>
                    <a:pt x="316211" y="137805"/>
                  </a:lnTo>
                  <a:lnTo>
                    <a:pt x="298643" y="146271"/>
                  </a:lnTo>
                  <a:lnTo>
                    <a:pt x="297238" y="151915"/>
                  </a:lnTo>
                  <a:lnTo>
                    <a:pt x="291616" y="161793"/>
                  </a:lnTo>
                  <a:lnTo>
                    <a:pt x="297941" y="180136"/>
                  </a:lnTo>
                  <a:lnTo>
                    <a:pt x="283887" y="194246"/>
                  </a:lnTo>
                  <a:lnTo>
                    <a:pt x="420560" y="194246"/>
                  </a:lnTo>
                  <a:lnTo>
                    <a:pt x="419062" y="173188"/>
                  </a:lnTo>
                  <a:lnTo>
                    <a:pt x="406397" y="129943"/>
                  </a:lnTo>
                  <a:lnTo>
                    <a:pt x="385029" y="90524"/>
                  </a:lnTo>
                  <a:lnTo>
                    <a:pt x="359051" y="60199"/>
                  </a:lnTo>
                  <a:close/>
                </a:path>
                <a:path w="478155" h="568325">
                  <a:moveTo>
                    <a:pt x="198158" y="187191"/>
                  </a:moveTo>
                  <a:lnTo>
                    <a:pt x="179889" y="193540"/>
                  </a:lnTo>
                  <a:lnTo>
                    <a:pt x="213618" y="193540"/>
                  </a:lnTo>
                  <a:lnTo>
                    <a:pt x="207996" y="192129"/>
                  </a:lnTo>
                  <a:lnTo>
                    <a:pt x="203077" y="190013"/>
                  </a:lnTo>
                  <a:lnTo>
                    <a:pt x="198158" y="187191"/>
                  </a:lnTo>
                  <a:close/>
                </a:path>
                <a:path w="478155" h="568325">
                  <a:moveTo>
                    <a:pt x="214320" y="60905"/>
                  </a:moveTo>
                  <a:lnTo>
                    <a:pt x="180591" y="60905"/>
                  </a:lnTo>
                  <a:lnTo>
                    <a:pt x="198861" y="67254"/>
                  </a:lnTo>
                  <a:lnTo>
                    <a:pt x="203780" y="64432"/>
                  </a:lnTo>
                  <a:lnTo>
                    <a:pt x="208699" y="62316"/>
                  </a:lnTo>
                  <a:lnTo>
                    <a:pt x="214320" y="60905"/>
                  </a:lnTo>
                  <a:close/>
                </a:path>
                <a:path w="478155" h="568325">
                  <a:moveTo>
                    <a:pt x="338548" y="43261"/>
                  </a:moveTo>
                  <a:lnTo>
                    <a:pt x="242428" y="43261"/>
                  </a:lnTo>
                  <a:lnTo>
                    <a:pt x="250860" y="60199"/>
                  </a:lnTo>
                  <a:lnTo>
                    <a:pt x="256482" y="61610"/>
                  </a:lnTo>
                  <a:lnTo>
                    <a:pt x="261401" y="63727"/>
                  </a:lnTo>
                  <a:lnTo>
                    <a:pt x="266320" y="66549"/>
                  </a:lnTo>
                  <a:lnTo>
                    <a:pt x="284590" y="60199"/>
                  </a:lnTo>
                  <a:lnTo>
                    <a:pt x="359051" y="60199"/>
                  </a:lnTo>
                  <a:lnTo>
                    <a:pt x="355668" y="56251"/>
                  </a:lnTo>
                  <a:lnTo>
                    <a:pt x="338548" y="43261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90880" y="5614671"/>
              <a:ext cx="263994" cy="319349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1434556" y="5575516"/>
              <a:ext cx="478155" cy="568325"/>
            </a:xfrm>
            <a:custGeom>
              <a:avLst/>
              <a:gdLst/>
              <a:ahLst/>
              <a:cxnLst/>
              <a:rect l="l" t="t" r="r" b="b"/>
              <a:pathLst>
                <a:path w="478155" h="568325">
                  <a:moveTo>
                    <a:pt x="470803" y="307127"/>
                  </a:moveTo>
                  <a:lnTo>
                    <a:pt x="422317" y="222466"/>
                  </a:lnTo>
                  <a:lnTo>
                    <a:pt x="422317" y="218939"/>
                  </a:lnTo>
                  <a:lnTo>
                    <a:pt x="419062" y="173188"/>
                  </a:lnTo>
                  <a:lnTo>
                    <a:pt x="406397" y="129943"/>
                  </a:lnTo>
                  <a:lnTo>
                    <a:pt x="385029" y="90524"/>
                  </a:lnTo>
                  <a:lnTo>
                    <a:pt x="355668" y="56251"/>
                  </a:lnTo>
                  <a:lnTo>
                    <a:pt x="319021" y="28446"/>
                  </a:lnTo>
                  <a:lnTo>
                    <a:pt x="277360" y="9482"/>
                  </a:lnTo>
                  <a:lnTo>
                    <a:pt x="233473" y="0"/>
                  </a:lnTo>
                  <a:lnTo>
                    <a:pt x="188844" y="0"/>
                  </a:lnTo>
                  <a:lnTo>
                    <a:pt x="144956" y="9482"/>
                  </a:lnTo>
                  <a:lnTo>
                    <a:pt x="103295" y="28446"/>
                  </a:lnTo>
                  <a:lnTo>
                    <a:pt x="66648" y="55980"/>
                  </a:lnTo>
                  <a:lnTo>
                    <a:pt x="37287" y="90219"/>
                  </a:lnTo>
                  <a:lnTo>
                    <a:pt x="15920" y="129740"/>
                  </a:lnTo>
                  <a:lnTo>
                    <a:pt x="3254" y="173120"/>
                  </a:lnTo>
                  <a:lnTo>
                    <a:pt x="0" y="218939"/>
                  </a:lnTo>
                  <a:lnTo>
                    <a:pt x="5544" y="268137"/>
                  </a:lnTo>
                  <a:lnTo>
                    <a:pt x="21695" y="314094"/>
                  </a:lnTo>
                  <a:lnTo>
                    <a:pt x="47728" y="355157"/>
                  </a:lnTo>
                  <a:lnTo>
                    <a:pt x="82917" y="389672"/>
                  </a:lnTo>
                  <a:lnTo>
                    <a:pt x="82917" y="568165"/>
                  </a:lnTo>
                  <a:lnTo>
                    <a:pt x="304968" y="568165"/>
                  </a:lnTo>
                  <a:lnTo>
                    <a:pt x="304968" y="483504"/>
                  </a:lnTo>
                  <a:lnTo>
                    <a:pt x="339400" y="483504"/>
                  </a:lnTo>
                  <a:lnTo>
                    <a:pt x="385843" y="469218"/>
                  </a:lnTo>
                  <a:lnTo>
                    <a:pt x="416169" y="431208"/>
                  </a:lnTo>
                  <a:lnTo>
                    <a:pt x="422317" y="398843"/>
                  </a:lnTo>
                  <a:lnTo>
                    <a:pt x="422317" y="356513"/>
                  </a:lnTo>
                  <a:lnTo>
                    <a:pt x="453236" y="356513"/>
                  </a:lnTo>
                  <a:lnTo>
                    <a:pt x="466061" y="351574"/>
                  </a:lnTo>
                  <a:lnTo>
                    <a:pt x="475199" y="340815"/>
                  </a:lnTo>
                  <a:lnTo>
                    <a:pt x="477747" y="325559"/>
                  </a:lnTo>
                  <a:lnTo>
                    <a:pt x="470803" y="307127"/>
                  </a:lnTo>
                  <a:close/>
                </a:path>
              </a:pathLst>
            </a:custGeom>
            <a:ln w="8211">
              <a:solidFill>
                <a:srgbClr val="A6B7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31214" y="5529833"/>
              <a:ext cx="683260" cy="684530"/>
            </a:xfrm>
            <a:custGeom>
              <a:avLst/>
              <a:gdLst/>
              <a:ahLst/>
              <a:cxnLst/>
              <a:rect l="l" t="t" r="r" b="b"/>
              <a:pathLst>
                <a:path w="683260" h="684529">
                  <a:moveTo>
                    <a:pt x="0" y="684276"/>
                  </a:moveTo>
                  <a:lnTo>
                    <a:pt x="682751" y="684276"/>
                  </a:lnTo>
                  <a:lnTo>
                    <a:pt x="682751" y="0"/>
                  </a:lnTo>
                  <a:lnTo>
                    <a:pt x="0" y="0"/>
                  </a:lnTo>
                  <a:lnTo>
                    <a:pt x="0" y="68427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508630" y="5358790"/>
            <a:ext cx="8087359" cy="67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latin typeface="Corbel"/>
                <a:cs typeface="Corbel"/>
              </a:rPr>
              <a:t>Un</a:t>
            </a:r>
            <a:r>
              <a:rPr sz="2100" spc="-5" dirty="0">
                <a:latin typeface="Corbel"/>
                <a:cs typeface="Corbel"/>
              </a:rPr>
              <a:t> enjeu</a:t>
            </a:r>
            <a:r>
              <a:rPr sz="2100" dirty="0">
                <a:latin typeface="Corbel"/>
                <a:cs typeface="Corbel"/>
              </a:rPr>
              <a:t> de pilotage</a:t>
            </a:r>
            <a:r>
              <a:rPr sz="2100" spc="-1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pour</a:t>
            </a:r>
            <a:r>
              <a:rPr sz="2100" spc="-10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nos</a:t>
            </a:r>
            <a:r>
              <a:rPr sz="2100" spc="5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établissements</a:t>
            </a:r>
            <a:r>
              <a:rPr sz="2100" spc="-3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et un enjeu</a:t>
            </a:r>
            <a:r>
              <a:rPr sz="2100" spc="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de</a:t>
            </a:r>
            <a:r>
              <a:rPr sz="2100" spc="-10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sens </a:t>
            </a:r>
            <a:r>
              <a:rPr sz="2100" dirty="0">
                <a:latin typeface="Corbel"/>
                <a:cs typeface="Corbel"/>
              </a:rPr>
              <a:t>pour</a:t>
            </a:r>
            <a:r>
              <a:rPr sz="2100" spc="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les</a:t>
            </a:r>
            <a:endParaRPr sz="21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100" dirty="0">
                <a:latin typeface="Corbel"/>
                <a:cs typeface="Corbel"/>
              </a:rPr>
              <a:t>actions</a:t>
            </a:r>
            <a:r>
              <a:rPr sz="2100" spc="-25" dirty="0">
                <a:latin typeface="Corbel"/>
                <a:cs typeface="Corbel"/>
              </a:rPr>
              <a:t> </a:t>
            </a:r>
            <a:r>
              <a:rPr sz="2100" dirty="0">
                <a:latin typeface="Corbel"/>
                <a:cs typeface="Corbel"/>
              </a:rPr>
              <a:t>de</a:t>
            </a:r>
            <a:r>
              <a:rPr sz="2100" spc="-10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notre</a:t>
            </a:r>
            <a:r>
              <a:rPr sz="2100" spc="395" dirty="0">
                <a:latin typeface="Corbel"/>
                <a:cs typeface="Corbel"/>
              </a:rPr>
              <a:t> </a:t>
            </a:r>
            <a:r>
              <a:rPr sz="2100" spc="-5" dirty="0">
                <a:latin typeface="Corbel"/>
                <a:cs typeface="Corbel"/>
              </a:rPr>
              <a:t>EC</a:t>
            </a:r>
            <a:r>
              <a:rPr sz="2100" spc="-10" dirty="0">
                <a:latin typeface="Corbel"/>
                <a:cs typeface="Corbel"/>
              </a:rPr>
              <a:t> 44.</a:t>
            </a:r>
            <a:endParaRPr sz="21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7548" y="869950"/>
            <a:ext cx="7185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Se</a:t>
            </a:r>
            <a:r>
              <a:rPr sz="4400" spc="-15" dirty="0"/>
              <a:t> </a:t>
            </a:r>
            <a:r>
              <a:rPr sz="4400" spc="-5" dirty="0"/>
              <a:t>relier</a:t>
            </a:r>
            <a:r>
              <a:rPr sz="4400" spc="-30" dirty="0"/>
              <a:t> </a:t>
            </a:r>
            <a:r>
              <a:rPr sz="4400" dirty="0"/>
              <a:t>aux</a:t>
            </a:r>
            <a:r>
              <a:rPr sz="4400" spc="-5" dirty="0"/>
              <a:t> </a:t>
            </a:r>
            <a:r>
              <a:rPr sz="4400" dirty="0"/>
              <a:t>enjeux</a:t>
            </a:r>
            <a:r>
              <a:rPr sz="4400" spc="-25" dirty="0"/>
              <a:t> </a:t>
            </a:r>
            <a:r>
              <a:rPr sz="4400" dirty="0"/>
              <a:t>de</a:t>
            </a:r>
            <a:r>
              <a:rPr sz="4400" spc="-30" dirty="0"/>
              <a:t> </a:t>
            </a:r>
            <a:r>
              <a:rPr sz="4400" spc="-5" dirty="0"/>
              <a:t>l’EC</a:t>
            </a:r>
            <a:r>
              <a:rPr sz="4400" spc="-10" dirty="0"/>
              <a:t> </a:t>
            </a:r>
            <a:r>
              <a:rPr sz="4400" dirty="0"/>
              <a:t>44</a:t>
            </a:r>
            <a:endParaRPr sz="4400"/>
          </a:p>
        </p:txBody>
      </p:sp>
      <p:grpSp>
        <p:nvGrpSpPr>
          <p:cNvPr id="3" name="object 3"/>
          <p:cNvGrpSpPr/>
          <p:nvPr/>
        </p:nvGrpSpPr>
        <p:grpSpPr>
          <a:xfrm>
            <a:off x="2650235" y="1679448"/>
            <a:ext cx="9247505" cy="4954270"/>
            <a:chOff x="2650235" y="1679448"/>
            <a:chExt cx="9247505" cy="49542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50235" y="1679448"/>
              <a:ext cx="6891527" cy="450799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421629" y="6188201"/>
              <a:ext cx="6466840" cy="436245"/>
            </a:xfrm>
            <a:custGeom>
              <a:avLst/>
              <a:gdLst/>
              <a:ahLst/>
              <a:cxnLst/>
              <a:rect l="l" t="t" r="r" b="b"/>
              <a:pathLst>
                <a:path w="6466840" h="436245">
                  <a:moveTo>
                    <a:pt x="0" y="72644"/>
                  </a:moveTo>
                  <a:lnTo>
                    <a:pt x="5707" y="44368"/>
                  </a:lnTo>
                  <a:lnTo>
                    <a:pt x="21272" y="21277"/>
                  </a:lnTo>
                  <a:lnTo>
                    <a:pt x="44362" y="5708"/>
                  </a:lnTo>
                  <a:lnTo>
                    <a:pt x="72644" y="0"/>
                  </a:lnTo>
                  <a:lnTo>
                    <a:pt x="6393688" y="0"/>
                  </a:lnTo>
                  <a:lnTo>
                    <a:pt x="6421969" y="5708"/>
                  </a:lnTo>
                  <a:lnTo>
                    <a:pt x="6445059" y="21277"/>
                  </a:lnTo>
                  <a:lnTo>
                    <a:pt x="6460624" y="44368"/>
                  </a:lnTo>
                  <a:lnTo>
                    <a:pt x="6466332" y="72644"/>
                  </a:lnTo>
                  <a:lnTo>
                    <a:pt x="6466332" y="363220"/>
                  </a:lnTo>
                  <a:lnTo>
                    <a:pt x="6460624" y="391495"/>
                  </a:lnTo>
                  <a:lnTo>
                    <a:pt x="6445059" y="414586"/>
                  </a:lnTo>
                  <a:lnTo>
                    <a:pt x="6421969" y="430155"/>
                  </a:lnTo>
                  <a:lnTo>
                    <a:pt x="6393688" y="435864"/>
                  </a:lnTo>
                  <a:lnTo>
                    <a:pt x="72644" y="435864"/>
                  </a:lnTo>
                  <a:lnTo>
                    <a:pt x="44362" y="430155"/>
                  </a:lnTo>
                  <a:lnTo>
                    <a:pt x="21272" y="414586"/>
                  </a:lnTo>
                  <a:lnTo>
                    <a:pt x="5707" y="391495"/>
                  </a:lnTo>
                  <a:lnTo>
                    <a:pt x="0" y="363220"/>
                  </a:lnTo>
                  <a:lnTo>
                    <a:pt x="0" y="72644"/>
                  </a:lnTo>
                  <a:close/>
                </a:path>
              </a:pathLst>
            </a:custGeom>
            <a:ln w="19050">
              <a:solidFill>
                <a:srgbClr val="444A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395465" y="6241491"/>
            <a:ext cx="4519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6FC0"/>
                </a:solidFill>
                <a:latin typeface="Corbel"/>
                <a:cs typeface="Corbel"/>
              </a:rPr>
              <a:t>5</a:t>
            </a:r>
            <a:r>
              <a:rPr sz="1800" b="1" spc="-5" dirty="0">
                <a:solidFill>
                  <a:srgbClr val="006FC0"/>
                </a:solidFill>
                <a:latin typeface="Corbel"/>
                <a:cs typeface="Corbel"/>
              </a:rPr>
              <a:t> priorités</a:t>
            </a:r>
            <a:r>
              <a:rPr sz="1800" b="1" spc="405" dirty="0">
                <a:solidFill>
                  <a:srgbClr val="006FC0"/>
                </a:solidFill>
                <a:latin typeface="Corbel"/>
                <a:cs typeface="Corbel"/>
              </a:rPr>
              <a:t> </a:t>
            </a:r>
            <a:r>
              <a:rPr sz="1800" b="1" spc="-5" dirty="0">
                <a:solidFill>
                  <a:srgbClr val="006FC0"/>
                </a:solidFill>
                <a:latin typeface="Corbel"/>
                <a:cs typeface="Corbel"/>
              </a:rPr>
              <a:t>pour</a:t>
            </a:r>
            <a:r>
              <a:rPr sz="1800" b="1" spc="5" dirty="0">
                <a:solidFill>
                  <a:srgbClr val="006FC0"/>
                </a:solidFill>
                <a:latin typeface="Corbel"/>
                <a:cs typeface="Corbel"/>
              </a:rPr>
              <a:t> </a:t>
            </a:r>
            <a:r>
              <a:rPr sz="1800" b="1" spc="-5" dirty="0">
                <a:solidFill>
                  <a:srgbClr val="006FC0"/>
                </a:solidFill>
                <a:latin typeface="Corbel"/>
                <a:cs typeface="Corbel"/>
              </a:rPr>
              <a:t>l'Enseignement</a:t>
            </a:r>
            <a:r>
              <a:rPr sz="1800" b="1" spc="20" dirty="0">
                <a:solidFill>
                  <a:srgbClr val="006FC0"/>
                </a:solidFill>
                <a:latin typeface="Corbel"/>
                <a:cs typeface="Corbel"/>
              </a:rPr>
              <a:t> </a:t>
            </a:r>
            <a:r>
              <a:rPr sz="1800" b="1" spc="-5" dirty="0">
                <a:solidFill>
                  <a:srgbClr val="006FC0"/>
                </a:solidFill>
                <a:latin typeface="Corbel"/>
                <a:cs typeface="Corbel"/>
              </a:rPr>
              <a:t>catholique</a:t>
            </a:r>
            <a:r>
              <a:rPr sz="1800" b="1" spc="10" dirty="0">
                <a:solidFill>
                  <a:srgbClr val="006FC0"/>
                </a:solidFill>
                <a:latin typeface="Corbel"/>
                <a:cs typeface="Corbel"/>
              </a:rPr>
              <a:t> </a:t>
            </a:r>
            <a:r>
              <a:rPr sz="1800" b="1" dirty="0">
                <a:solidFill>
                  <a:srgbClr val="006FC0"/>
                </a:solidFill>
                <a:latin typeface="Corbel"/>
                <a:cs typeface="Corbel"/>
              </a:rPr>
              <a:t>44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87007" y="683513"/>
          <a:ext cx="11424920" cy="5746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2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9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3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266">
                <a:tc>
                  <a:txBody>
                    <a:bodyPr/>
                    <a:lstStyle/>
                    <a:p>
                      <a:pPr marL="5461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b="1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THEMATIQUES</a:t>
                      </a:r>
                      <a:endParaRPr sz="2000">
                        <a:latin typeface="Corbel"/>
                        <a:cs typeface="Corbel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6B72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1D</a:t>
                      </a:r>
                      <a:endParaRPr sz="2000">
                        <a:latin typeface="Corbel"/>
                        <a:cs typeface="Corbel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6B72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2D</a:t>
                      </a:r>
                      <a:endParaRPr sz="2000">
                        <a:latin typeface="Corbel"/>
                        <a:cs typeface="Corbel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6B7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69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5" dirty="0">
                          <a:latin typeface="Corbel"/>
                          <a:cs typeface="Corbel"/>
                        </a:rPr>
                        <a:t>EARS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72910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Référents réseaux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 (½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EC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Ecoles</a:t>
                      </a:r>
                      <a:r>
                        <a:rPr sz="1400" spc="2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Référents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Etablissement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EC</a:t>
                      </a:r>
                      <a:r>
                        <a:rPr sz="1400" spc="2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collèges</a:t>
                      </a:r>
                      <a:r>
                        <a:rPr sz="1400" spc="2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+</a:t>
                      </a:r>
                      <a:r>
                        <a:rPr sz="1400" spc="254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Lycées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3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5" dirty="0">
                          <a:latin typeface="Corbel"/>
                          <a:cs typeface="Corbel"/>
                        </a:rPr>
                        <a:t>Prévention</a:t>
                      </a:r>
                      <a:r>
                        <a:rPr sz="1400" b="1" spc="-5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latin typeface="Corbel"/>
                          <a:cs typeface="Corbel"/>
                        </a:rPr>
                        <a:t>harcèlement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6935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Référents réseaux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 (½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EC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Ecoles</a:t>
                      </a:r>
                      <a:r>
                        <a:rPr sz="1400" spc="2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Référents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Etablissement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EC</a:t>
                      </a:r>
                      <a:r>
                        <a:rPr sz="1400" spc="2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collèges</a:t>
                      </a:r>
                      <a:r>
                        <a:rPr sz="1400" spc="2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+</a:t>
                      </a:r>
                      <a:r>
                        <a:rPr sz="1400" spc="254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Lycées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1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latin typeface="Corbel"/>
                          <a:cs typeface="Corbel"/>
                        </a:rPr>
                        <a:t>Innovation</a:t>
                      </a:r>
                      <a:r>
                        <a:rPr sz="1400" b="1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5" dirty="0">
                          <a:latin typeface="Corbel"/>
                          <a:cs typeface="Corbel"/>
                        </a:rPr>
                        <a:t>pédagogique</a:t>
                      </a:r>
                      <a:r>
                        <a:rPr sz="1400" b="1" spc="27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latin typeface="Corbel"/>
                          <a:cs typeface="Corbel"/>
                        </a:rPr>
                        <a:t>-</a:t>
                      </a:r>
                      <a:r>
                        <a:rPr sz="1400" b="1" spc="27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latin typeface="Corbel"/>
                          <a:cs typeface="Corbel"/>
                        </a:rPr>
                        <a:t>NEFE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72910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Référents réseaux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 (½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EC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Ecoles</a:t>
                      </a:r>
                      <a:r>
                        <a:rPr sz="1400" spc="2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 </a:t>
                      </a:r>
                      <a:r>
                        <a:rPr sz="1400" spc="-2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Référent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EC44</a:t>
                      </a:r>
                      <a:r>
                        <a:rPr sz="1400" spc="2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Référents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Etablissement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2075" marR="5854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EC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collèges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 +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Référent 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Lycées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 </a:t>
                      </a:r>
                      <a:r>
                        <a:rPr sz="1400" spc="-27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EC44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5" dirty="0">
                          <a:latin typeface="Corbel"/>
                          <a:cs typeface="Corbel"/>
                        </a:rPr>
                        <a:t>PIAL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CE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Pilote</a:t>
                      </a:r>
                      <a:r>
                        <a:rPr sz="14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Coordo</a:t>
                      </a:r>
                      <a:r>
                        <a:rPr sz="1400" spc="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r>
                        <a:rPr sz="1400" spc="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IMP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CE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Pilote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Coordo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r>
                        <a:rPr sz="1400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IMP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39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5" dirty="0">
                          <a:latin typeface="Corbel"/>
                          <a:cs typeface="Corbel"/>
                        </a:rPr>
                        <a:t>Doubles</a:t>
                      </a:r>
                      <a:r>
                        <a:rPr sz="1400" b="1" spc="-5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latin typeface="Corbel"/>
                          <a:cs typeface="Corbel"/>
                        </a:rPr>
                        <a:t>Directions</a:t>
                      </a:r>
                      <a:r>
                        <a:rPr sz="1400" b="1" spc="-5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latin typeface="Corbel"/>
                          <a:cs typeface="Corbel"/>
                        </a:rPr>
                        <a:t>-</a:t>
                      </a:r>
                      <a:r>
                        <a:rPr sz="1400" b="1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latin typeface="Corbel"/>
                          <a:cs typeface="Corbel"/>
                        </a:rPr>
                        <a:t>délégués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pédago</a:t>
                      </a:r>
                      <a:r>
                        <a:rPr sz="1400" spc="-4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Délégué</a:t>
                      </a:r>
                      <a:r>
                        <a:rPr sz="1400" spc="-3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1PF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97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dirty="0">
                          <a:latin typeface="Corbel"/>
                          <a:cs typeface="Corbel"/>
                        </a:rPr>
                        <a:t>Ecole</a:t>
                      </a:r>
                      <a:r>
                        <a:rPr sz="1400" b="1" spc="-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latin typeface="Corbel"/>
                          <a:cs typeface="Corbel"/>
                        </a:rPr>
                        <a:t>Inclusive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Référents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Etablissement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Référent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EC44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5" dirty="0">
                          <a:latin typeface="Corbel"/>
                          <a:cs typeface="Corbel"/>
                        </a:rPr>
                        <a:t>Orientation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par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LP</a:t>
                      </a:r>
                      <a:r>
                        <a:rPr sz="1400" spc="254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"forum"</a:t>
                      </a:r>
                      <a:r>
                        <a:rPr sz="1400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dans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2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pacte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Référent</a:t>
                      </a:r>
                      <a:r>
                        <a:rPr sz="1400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LP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-&gt;</a:t>
                      </a:r>
                      <a:r>
                        <a:rPr sz="1400" spc="20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Orientation</a:t>
                      </a:r>
                      <a:r>
                        <a:rPr sz="1400" spc="-5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Collège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dans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pacte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5" dirty="0">
                          <a:latin typeface="Corbel"/>
                          <a:cs typeface="Corbel"/>
                        </a:rPr>
                        <a:t>Culture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Référents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Etablissements</a:t>
                      </a:r>
                      <a:r>
                        <a:rPr sz="1400" spc="2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r>
                        <a:rPr sz="1400" spc="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??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Référents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Etablissement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r>
                        <a:rPr sz="1400" spc="3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pas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IMP)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11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5" dirty="0">
                          <a:latin typeface="Corbel"/>
                          <a:cs typeface="Corbel"/>
                        </a:rPr>
                        <a:t>International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Référents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Etablissement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Référent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EC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collèges</a:t>
                      </a:r>
                      <a:r>
                        <a:rPr sz="1400" spc="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400" spc="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Référent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Lycées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(½</a:t>
                      </a:r>
                      <a:r>
                        <a:rPr sz="1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ou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latin typeface="Corbel"/>
                          <a:cs typeface="Corbel"/>
                        </a:rPr>
                        <a:t>PF)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1112519" y="83819"/>
            <a:ext cx="9966960" cy="462280"/>
          </a:xfrm>
          <a:custGeom>
            <a:avLst/>
            <a:gdLst/>
            <a:ahLst/>
            <a:cxnLst/>
            <a:rect l="l" t="t" r="r" b="b"/>
            <a:pathLst>
              <a:path w="9966960" h="462280">
                <a:moveTo>
                  <a:pt x="9966960" y="0"/>
                </a:moveTo>
                <a:lnTo>
                  <a:pt x="0" y="0"/>
                </a:lnTo>
                <a:lnTo>
                  <a:pt x="0" y="461771"/>
                </a:lnTo>
                <a:lnTo>
                  <a:pt x="9966960" y="461771"/>
                </a:lnTo>
                <a:lnTo>
                  <a:pt x="99669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03090" y="96773"/>
            <a:ext cx="4387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Missions</a:t>
            </a:r>
            <a:r>
              <a:rPr sz="2400" spc="-25" dirty="0"/>
              <a:t> </a:t>
            </a:r>
            <a:r>
              <a:rPr sz="2400" spc="-5" dirty="0"/>
              <a:t>fléchées</a:t>
            </a:r>
            <a:r>
              <a:rPr sz="2400" spc="465" dirty="0"/>
              <a:t> </a:t>
            </a:r>
            <a:r>
              <a:rPr sz="2400" dirty="0"/>
              <a:t>-</a:t>
            </a:r>
            <a:r>
              <a:rPr sz="2400" spc="-10" dirty="0"/>
              <a:t> PROJET</a:t>
            </a:r>
            <a:r>
              <a:rPr sz="2400" spc="-5" dirty="0"/>
              <a:t> </a:t>
            </a:r>
            <a:r>
              <a:rPr sz="2400" dirty="0"/>
              <a:t>EC44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1976" y="3149600"/>
            <a:ext cx="500443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0" spc="-5" dirty="0">
                <a:solidFill>
                  <a:srgbClr val="FF0000"/>
                </a:solidFill>
                <a:latin typeface="Corbel"/>
                <a:cs typeface="Corbel"/>
              </a:rPr>
              <a:t>En</a:t>
            </a:r>
            <a:r>
              <a:rPr sz="6000" b="0" spc="-100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z="6000" b="0" spc="-5" dirty="0">
                <a:solidFill>
                  <a:srgbClr val="FF0000"/>
                </a:solidFill>
                <a:latin typeface="Corbel"/>
                <a:cs typeface="Corbel"/>
              </a:rPr>
              <a:t>complément</a:t>
            </a:r>
            <a:endParaRPr sz="6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85284" y="869950"/>
            <a:ext cx="37973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Corbel"/>
                <a:cs typeface="Corbel"/>
              </a:rPr>
              <a:t>Lettres</a:t>
            </a:r>
            <a:r>
              <a:rPr sz="4400" b="0" spc="-65" dirty="0">
                <a:latin typeface="Corbel"/>
                <a:cs typeface="Corbel"/>
              </a:rPr>
              <a:t> </a:t>
            </a:r>
            <a:r>
              <a:rPr sz="4400" b="0" dirty="0">
                <a:latin typeface="Corbel"/>
                <a:cs typeface="Corbel"/>
              </a:rPr>
              <a:t>du</a:t>
            </a:r>
            <a:r>
              <a:rPr sz="4400" b="0" spc="-140" dirty="0">
                <a:latin typeface="Corbel"/>
                <a:cs typeface="Corbel"/>
              </a:rPr>
              <a:t> </a:t>
            </a:r>
            <a:r>
              <a:rPr sz="4400" b="0" dirty="0">
                <a:latin typeface="Corbel"/>
                <a:cs typeface="Corbel"/>
              </a:rPr>
              <a:t>SGEC</a:t>
            </a:r>
            <a:endParaRPr sz="44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2044" y="2883179"/>
            <a:ext cx="9521825" cy="2025014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4000" dirty="0">
                <a:solidFill>
                  <a:srgbClr val="92D050"/>
                </a:solidFill>
                <a:latin typeface="Corbel"/>
                <a:cs typeface="Corbel"/>
              </a:rPr>
              <a:t>Lettre</a:t>
            </a:r>
            <a:r>
              <a:rPr sz="4000" spc="-5" dirty="0">
                <a:solidFill>
                  <a:srgbClr val="92D050"/>
                </a:solidFill>
                <a:latin typeface="Corbel"/>
                <a:cs typeface="Corbel"/>
              </a:rPr>
              <a:t> du</a:t>
            </a:r>
            <a:r>
              <a:rPr sz="4000" spc="-25" dirty="0">
                <a:solidFill>
                  <a:srgbClr val="92D050"/>
                </a:solidFill>
                <a:latin typeface="Corbel"/>
                <a:cs typeface="Corbel"/>
              </a:rPr>
              <a:t> </a:t>
            </a:r>
            <a:r>
              <a:rPr sz="4000" u="heavy" spc="-5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2"/>
              </a:rPr>
              <a:t>9 </a:t>
            </a:r>
            <a:r>
              <a:rPr sz="4000" u="heavy" spc="-10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2"/>
              </a:rPr>
              <a:t>juin</a:t>
            </a:r>
            <a:r>
              <a:rPr sz="4000" u="heavy" spc="5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2"/>
              </a:rPr>
              <a:t> </a:t>
            </a:r>
            <a:r>
              <a:rPr sz="4000" u="heavy" spc="-70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2"/>
              </a:rPr>
              <a:t>2023</a:t>
            </a:r>
            <a:r>
              <a:rPr sz="4000" spc="-20" dirty="0">
                <a:solidFill>
                  <a:srgbClr val="F59E00"/>
                </a:solidFill>
                <a:latin typeface="Corbel"/>
                <a:cs typeface="Corbel"/>
                <a:hlinkClick r:id="rId2"/>
              </a:rPr>
              <a:t> </a:t>
            </a:r>
            <a:r>
              <a:rPr sz="4000" spc="-5" dirty="0">
                <a:solidFill>
                  <a:srgbClr val="92D050"/>
                </a:solidFill>
                <a:latin typeface="Corbel"/>
                <a:cs typeface="Corbel"/>
              </a:rPr>
              <a:t>(présentation</a:t>
            </a:r>
            <a:r>
              <a:rPr sz="4000" spc="-10" dirty="0">
                <a:solidFill>
                  <a:srgbClr val="92D050"/>
                </a:solidFill>
                <a:latin typeface="Corbel"/>
                <a:cs typeface="Corbel"/>
              </a:rPr>
              <a:t> du</a:t>
            </a:r>
            <a:r>
              <a:rPr sz="4000" spc="5" dirty="0">
                <a:solidFill>
                  <a:srgbClr val="92D050"/>
                </a:solidFill>
                <a:latin typeface="Corbel"/>
                <a:cs typeface="Corbel"/>
              </a:rPr>
              <a:t> </a:t>
            </a:r>
            <a:r>
              <a:rPr sz="4000" spc="-60" dirty="0">
                <a:solidFill>
                  <a:srgbClr val="92D050"/>
                </a:solidFill>
                <a:latin typeface="Corbel"/>
                <a:cs typeface="Corbel"/>
              </a:rPr>
              <a:t>PACTE)</a:t>
            </a:r>
            <a:endParaRPr sz="4000">
              <a:latin typeface="Corbel"/>
              <a:cs typeface="Corbel"/>
            </a:endParaRPr>
          </a:p>
          <a:p>
            <a:pPr marL="12700" marR="1378585">
              <a:lnSpc>
                <a:spcPts val="4320"/>
              </a:lnSpc>
              <a:spcBef>
                <a:spcPts val="1455"/>
              </a:spcBef>
            </a:pPr>
            <a:r>
              <a:rPr sz="4000" dirty="0">
                <a:solidFill>
                  <a:srgbClr val="92D050"/>
                </a:solidFill>
                <a:latin typeface="Corbel"/>
                <a:cs typeface="Corbel"/>
              </a:rPr>
              <a:t>Lettre</a:t>
            </a:r>
            <a:r>
              <a:rPr sz="4000" spc="-5" dirty="0">
                <a:solidFill>
                  <a:srgbClr val="92D050"/>
                </a:solidFill>
                <a:latin typeface="Corbel"/>
                <a:cs typeface="Corbel"/>
              </a:rPr>
              <a:t> du</a:t>
            </a:r>
            <a:r>
              <a:rPr sz="4000" spc="-25" dirty="0">
                <a:solidFill>
                  <a:srgbClr val="92D050"/>
                </a:solidFill>
                <a:latin typeface="Corbel"/>
                <a:cs typeface="Corbel"/>
              </a:rPr>
              <a:t> </a:t>
            </a:r>
            <a:r>
              <a:rPr sz="4000" u="heavy" spc="-5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3"/>
              </a:rPr>
              <a:t>19</a:t>
            </a:r>
            <a:r>
              <a:rPr sz="4000" u="heavy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3"/>
              </a:rPr>
              <a:t> </a:t>
            </a:r>
            <a:r>
              <a:rPr sz="4000" u="heavy" spc="-10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3"/>
              </a:rPr>
              <a:t>juin</a:t>
            </a:r>
            <a:r>
              <a:rPr sz="4000" u="heavy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3"/>
              </a:rPr>
              <a:t> </a:t>
            </a:r>
            <a:r>
              <a:rPr sz="4000" u="heavy" spc="-70" dirty="0">
                <a:solidFill>
                  <a:srgbClr val="F59E00"/>
                </a:solidFill>
                <a:uFill>
                  <a:solidFill>
                    <a:srgbClr val="F59E00"/>
                  </a:solidFill>
                </a:uFill>
                <a:latin typeface="Corbel"/>
                <a:cs typeface="Corbel"/>
                <a:hlinkClick r:id="rId3"/>
              </a:rPr>
              <a:t>2023</a:t>
            </a:r>
            <a:r>
              <a:rPr sz="4000" spc="-20" dirty="0">
                <a:solidFill>
                  <a:srgbClr val="F59E00"/>
                </a:solidFill>
                <a:latin typeface="Corbel"/>
                <a:cs typeface="Corbel"/>
                <a:hlinkClick r:id="rId3"/>
              </a:rPr>
              <a:t> </a:t>
            </a:r>
            <a:r>
              <a:rPr sz="4000" spc="-15" dirty="0">
                <a:solidFill>
                  <a:srgbClr val="92D050"/>
                </a:solidFill>
                <a:latin typeface="Corbel"/>
                <a:cs typeface="Corbel"/>
              </a:rPr>
              <a:t>(compléments</a:t>
            </a:r>
            <a:r>
              <a:rPr sz="4000" spc="-5" dirty="0">
                <a:solidFill>
                  <a:srgbClr val="92D050"/>
                </a:solidFill>
                <a:latin typeface="Corbel"/>
                <a:cs typeface="Corbel"/>
              </a:rPr>
              <a:t> et </a:t>
            </a:r>
            <a:r>
              <a:rPr sz="4000" spc="-785" dirty="0">
                <a:solidFill>
                  <a:srgbClr val="92D050"/>
                </a:solidFill>
                <a:latin typeface="Corbel"/>
                <a:cs typeface="Corbel"/>
              </a:rPr>
              <a:t> </a:t>
            </a:r>
            <a:r>
              <a:rPr sz="4000" spc="-5" dirty="0">
                <a:solidFill>
                  <a:srgbClr val="92D050"/>
                </a:solidFill>
                <a:latin typeface="Corbel"/>
                <a:cs typeface="Corbel"/>
              </a:rPr>
              <a:t>correctifs)</a:t>
            </a:r>
            <a:endParaRPr sz="4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59E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955</Words>
  <Application>Microsoft Office PowerPoint</Application>
  <PresentationFormat>Grand écran</PresentationFormat>
  <Paragraphs>159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 MT</vt:lpstr>
      <vt:lpstr>Calibri</vt:lpstr>
      <vt:lpstr>Corbel</vt:lpstr>
      <vt:lpstr>Symbol</vt:lpstr>
      <vt:lpstr>Times New Roman</vt:lpstr>
      <vt:lpstr>Wingdings</vt:lpstr>
      <vt:lpstr>Office Theme</vt:lpstr>
      <vt:lpstr>Le pacte et les réformes de rentrée</vt:lpstr>
      <vt:lpstr>Un effort financier conséquent  de l'Etat : 7 000 postes</vt:lpstr>
      <vt:lpstr>Des points forts</vt:lpstr>
      <vt:lpstr>Un enjeu de  pilotage pour  les  établissements</vt:lpstr>
      <vt:lpstr>Un enjeu institutionnel fort</vt:lpstr>
      <vt:lpstr>Se relier aux enjeux de l’EC 44</vt:lpstr>
      <vt:lpstr>Missions fléchées - PROJET EC44</vt:lpstr>
      <vt:lpstr>En complément</vt:lpstr>
      <vt:lpstr>Lettres du SGEC</vt:lpstr>
      <vt:lpstr>Des mesures qui viennent renforcer la liberté pédagogique et appuyer les pratiques de différenciation et d’accompagnement</vt:lpstr>
      <vt:lpstr>Une invitation pour nos établissements à</vt:lpstr>
      <vt:lpstr>Les missions associées au Pacte en 1er degré</vt:lpstr>
      <vt:lpstr>Les missions associées au Pacte en 2nd degré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pacte et les réformes de rentrée</dc:title>
  <dc:creator>Utilisateur</dc:creator>
  <cp:lastModifiedBy>Pascale Hyvoz</cp:lastModifiedBy>
  <cp:revision>1</cp:revision>
  <dcterms:created xsi:type="dcterms:W3CDTF">2023-06-27T16:46:00Z</dcterms:created>
  <dcterms:modified xsi:type="dcterms:W3CDTF">2023-06-27T16:47:07Z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2023-06-22T00:00:00Z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2023-06-27T00:00:00Z</vt:filetime>
  </property>
</Properties>
</file>