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61" r:id="rId4"/>
    <p:sldId id="260" r:id="rId5"/>
    <p:sldId id="257" r:id="rId6"/>
    <p:sldId id="259"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14" d="100"/>
          <a:sy n="114" d="100"/>
        </p:scale>
        <p:origin x="35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fr-FR"/>
              <a:t>Modifiez le style du titre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lgn="l">
              <a:defRPr/>
            </a:lvl1pPr>
          </a:lstStyle>
          <a:p>
            <a:fld id="{2182D982-C642-4750-8B5B-7CD4FC3A983E}" type="datetimeFigureOut">
              <a:rPr lang="fr-FR" smtClean="0"/>
              <a:t>13/10/2018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F19B36-1B82-4B9A-ADF5-A3D7AC19A0AE}" type="slidenum">
              <a:rPr lang="fr-FR" smtClean="0"/>
              <a:t>‹N°›</a:t>
            </a:fld>
            <a:endParaRPr lang="fr-F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432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182D982-C642-4750-8B5B-7CD4FC3A983E}" type="datetimeFigureOut">
              <a:rPr lang="fr-FR" smtClean="0"/>
              <a:t>13/10/2018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F19B36-1B82-4B9A-ADF5-A3D7AC19A0AE}" type="slidenum">
              <a:rPr lang="fr-FR" smtClean="0"/>
              <a:t>‹N°›</a:t>
            </a:fld>
            <a:endParaRPr lang="fr-FR"/>
          </a:p>
        </p:txBody>
      </p:sp>
    </p:spTree>
    <p:extLst>
      <p:ext uri="{BB962C8B-B14F-4D97-AF65-F5344CB8AC3E}">
        <p14:creationId xmlns:p14="http://schemas.microsoft.com/office/powerpoint/2010/main" val="2220960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fr-FR"/>
              <a:t>Modifiez le style du titre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182D982-C642-4750-8B5B-7CD4FC3A983E}" type="datetimeFigureOut">
              <a:rPr lang="fr-FR" smtClean="0"/>
              <a:t>13/10/2018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F19B36-1B82-4B9A-ADF5-A3D7AC19A0AE}" type="slidenum">
              <a:rPr lang="fr-FR" smtClean="0"/>
              <a:t>‹N°›</a:t>
            </a:fld>
            <a:endParaRPr lang="fr-F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8693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182D982-C642-4750-8B5B-7CD4FC3A983E}" type="datetimeFigureOut">
              <a:rPr lang="fr-FR" smtClean="0"/>
              <a:t>13/10/2018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F19B36-1B82-4B9A-ADF5-A3D7AC19A0AE}" type="slidenum">
              <a:rPr lang="fr-FR" smtClean="0"/>
              <a:t>‹N°›</a:t>
            </a:fld>
            <a:endParaRPr lang="fr-FR"/>
          </a:p>
        </p:txBody>
      </p:sp>
    </p:spTree>
    <p:extLst>
      <p:ext uri="{BB962C8B-B14F-4D97-AF65-F5344CB8AC3E}">
        <p14:creationId xmlns:p14="http://schemas.microsoft.com/office/powerpoint/2010/main" val="638397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fr-FR"/>
              <a:t>Modifiez le style du titre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2182D982-C642-4750-8B5B-7CD4FC3A983E}" type="datetimeFigureOut">
              <a:rPr lang="fr-FR" smtClean="0"/>
              <a:t>13/10/2018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F19B36-1B82-4B9A-ADF5-A3D7AC19A0AE}" type="slidenum">
              <a:rPr lang="fr-FR" smtClean="0"/>
              <a:t>‹N°›</a:t>
            </a:fld>
            <a:endParaRPr lang="fr-F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9047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fr-FR"/>
              <a:t>Modifiez le style du titre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182D982-C642-4750-8B5B-7CD4FC3A983E}" type="datetimeFigureOut">
              <a:rPr lang="fr-FR" smtClean="0"/>
              <a:t>13/10/2018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2F19B36-1B82-4B9A-ADF5-A3D7AC19A0AE}" type="slidenum">
              <a:rPr lang="fr-FR" smtClean="0"/>
              <a:t>‹N°›</a:t>
            </a:fld>
            <a:endParaRPr lang="fr-FR"/>
          </a:p>
        </p:txBody>
      </p:sp>
    </p:spTree>
    <p:extLst>
      <p:ext uri="{BB962C8B-B14F-4D97-AF65-F5344CB8AC3E}">
        <p14:creationId xmlns:p14="http://schemas.microsoft.com/office/powerpoint/2010/main" val="4229238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024128" y="2967788"/>
            <a:ext cx="4754880" cy="334157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fr-FR"/>
              <a:t>Modifier les styles du texte du masque</a:t>
            </a:r>
          </a:p>
        </p:txBody>
      </p:sp>
      <p:sp>
        <p:nvSpPr>
          <p:cNvPr id="6" name="Content Placeholder 5"/>
          <p:cNvSpPr>
            <a:spLocks noGrp="1"/>
          </p:cNvSpPr>
          <p:nvPr>
            <p:ph sz="quarter" idx="4"/>
          </p:nvPr>
        </p:nvSpPr>
        <p:spPr>
          <a:xfrm>
            <a:off x="5990888" y="2967788"/>
            <a:ext cx="4754880" cy="334157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2182D982-C642-4750-8B5B-7CD4FC3A983E}" type="datetimeFigureOut">
              <a:rPr lang="fr-FR" smtClean="0"/>
              <a:t>13/10/2018</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E2F19B36-1B82-4B9A-ADF5-A3D7AC19A0AE}" type="slidenum">
              <a:rPr lang="fr-FR" smtClean="0"/>
              <a:t>‹N°›</a:t>
            </a:fld>
            <a:endParaRPr lang="fr-FR"/>
          </a:p>
        </p:txBody>
      </p:sp>
    </p:spTree>
    <p:extLst>
      <p:ext uri="{BB962C8B-B14F-4D97-AF65-F5344CB8AC3E}">
        <p14:creationId xmlns:p14="http://schemas.microsoft.com/office/powerpoint/2010/main" val="723251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2182D982-C642-4750-8B5B-7CD4FC3A983E}" type="datetimeFigureOut">
              <a:rPr lang="fr-FR" smtClean="0"/>
              <a:t>13/10/2018</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2F19B36-1B82-4B9A-ADF5-A3D7AC19A0AE}" type="slidenum">
              <a:rPr lang="fr-FR" smtClean="0"/>
              <a:t>‹N°›</a:t>
            </a:fld>
            <a:endParaRPr lang="fr-FR"/>
          </a:p>
        </p:txBody>
      </p:sp>
    </p:spTree>
    <p:extLst>
      <p:ext uri="{BB962C8B-B14F-4D97-AF65-F5344CB8AC3E}">
        <p14:creationId xmlns:p14="http://schemas.microsoft.com/office/powerpoint/2010/main" val="3772450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82D982-C642-4750-8B5B-7CD4FC3A983E}" type="datetimeFigureOut">
              <a:rPr lang="fr-FR" smtClean="0"/>
              <a:t>13/10/2018</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E2F19B36-1B82-4B9A-ADF5-A3D7AC19A0AE}" type="slidenum">
              <a:rPr lang="fr-FR" smtClean="0"/>
              <a:t>‹N°›</a:t>
            </a:fld>
            <a:endParaRPr lang="fr-FR"/>
          </a:p>
        </p:txBody>
      </p:sp>
    </p:spTree>
    <p:extLst>
      <p:ext uri="{BB962C8B-B14F-4D97-AF65-F5344CB8AC3E}">
        <p14:creationId xmlns:p14="http://schemas.microsoft.com/office/powerpoint/2010/main" val="3054395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fr-FR"/>
              <a:t>Modifiez le style du titre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2182D982-C642-4750-8B5B-7CD4FC3A983E}" type="datetimeFigureOut">
              <a:rPr lang="fr-FR" smtClean="0"/>
              <a:t>13/10/2018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2F19B36-1B82-4B9A-ADF5-A3D7AC19A0AE}" type="slidenum">
              <a:rPr lang="fr-FR" smtClean="0"/>
              <a:t>‹N°›</a:t>
            </a:fld>
            <a:endParaRPr lang="fr-FR"/>
          </a:p>
        </p:txBody>
      </p:sp>
    </p:spTree>
    <p:extLst>
      <p:ext uri="{BB962C8B-B14F-4D97-AF65-F5344CB8AC3E}">
        <p14:creationId xmlns:p14="http://schemas.microsoft.com/office/powerpoint/2010/main" val="1991058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2182D982-C642-4750-8B5B-7CD4FC3A983E}" type="datetimeFigureOut">
              <a:rPr lang="fr-FR" smtClean="0"/>
              <a:t>13/10/2018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2F19B36-1B82-4B9A-ADF5-A3D7AC19A0AE}" type="slidenum">
              <a:rPr lang="fr-FR" smtClean="0"/>
              <a:t>‹N°›</a:t>
            </a:fld>
            <a:endParaRPr lang="fr-F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2162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182D982-C642-4750-8B5B-7CD4FC3A983E}" type="datetimeFigureOut">
              <a:rPr lang="fr-FR" smtClean="0"/>
              <a:t>13/10/2018</a:t>
            </a:fld>
            <a:endParaRPr lang="fr-F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fr-F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2F19B36-1B82-4B9A-ADF5-A3D7AC19A0AE}" type="slidenum">
              <a:rPr lang="fr-FR" smtClean="0"/>
              <a:t>‹N°›</a:t>
            </a:fld>
            <a:endParaRPr lang="fr-F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3959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6BA0B3-3A6E-4513-ABF6-A1283B911E4C}"/>
              </a:ext>
            </a:extLst>
          </p:cNvPr>
          <p:cNvSpPr>
            <a:spLocks noGrp="1"/>
          </p:cNvSpPr>
          <p:nvPr>
            <p:ph type="ctrTitle"/>
          </p:nvPr>
        </p:nvSpPr>
        <p:spPr>
          <a:xfrm>
            <a:off x="998290" y="4960137"/>
            <a:ext cx="7231310" cy="1463040"/>
          </a:xfrm>
        </p:spPr>
        <p:txBody>
          <a:bodyPr/>
          <a:lstStyle/>
          <a:p>
            <a:r>
              <a:rPr lang="fr-FR" dirty="0"/>
              <a:t>les démarches et approches au cycle 3 </a:t>
            </a:r>
          </a:p>
        </p:txBody>
      </p:sp>
      <p:sp>
        <p:nvSpPr>
          <p:cNvPr id="3" name="Sous-titre 2">
            <a:extLst>
              <a:ext uri="{FF2B5EF4-FFF2-40B4-BE49-F238E27FC236}">
                <a16:creationId xmlns:a16="http://schemas.microsoft.com/office/drawing/2014/main" id="{0AE565E0-0369-404F-B11C-3243CD59EE27}"/>
              </a:ext>
            </a:extLst>
          </p:cNvPr>
          <p:cNvSpPr>
            <a:spLocks noGrp="1"/>
          </p:cNvSpPr>
          <p:nvPr>
            <p:ph type="subTitle" idx="1"/>
          </p:nvPr>
        </p:nvSpPr>
        <p:spPr/>
        <p:txBody>
          <a:bodyPr/>
          <a:lstStyle/>
          <a:p>
            <a:r>
              <a:rPr lang="fr-FR" dirty="0"/>
              <a:t>Que disent les programmes ?</a:t>
            </a:r>
          </a:p>
        </p:txBody>
      </p:sp>
      <p:sp>
        <p:nvSpPr>
          <p:cNvPr id="4" name="Sous-titre 2">
            <a:extLst>
              <a:ext uri="{FF2B5EF4-FFF2-40B4-BE49-F238E27FC236}">
                <a16:creationId xmlns:a16="http://schemas.microsoft.com/office/drawing/2014/main" id="{888DBD72-EB6A-4133-9AE6-551F62093254}"/>
              </a:ext>
            </a:extLst>
          </p:cNvPr>
          <p:cNvSpPr txBox="1">
            <a:spLocks/>
          </p:cNvSpPr>
          <p:nvPr/>
        </p:nvSpPr>
        <p:spPr>
          <a:xfrm>
            <a:off x="5605593" y="1464296"/>
            <a:ext cx="6010013" cy="306750"/>
          </a:xfrm>
          <a:prstGeom prst="rect">
            <a:avLst/>
          </a:prstGeom>
          <a:solidFill>
            <a:schemeClr val="bg1"/>
          </a:solidFill>
        </p:spPr>
        <p:txBody>
          <a:bodyPr vert="horz" lIns="91440" tIns="45720" rIns="91440" bIns="45720" rtlCol="0" anchor="ctr">
            <a:normAutofit fontScale="92500" lnSpcReduction="20000"/>
          </a:bodyPr>
          <a:lstStyle>
            <a:lvl1pPr marL="0" indent="0" algn="l" defTabSz="914400" rtl="0" eaLnBrk="1" latinLnBrk="0" hangingPunct="1">
              <a:lnSpc>
                <a:spcPct val="100000"/>
              </a:lnSpc>
              <a:spcBef>
                <a:spcPts val="0"/>
              </a:spcBef>
              <a:spcAft>
                <a:spcPts val="200"/>
              </a:spcAft>
              <a:buClr>
                <a:schemeClr val="accent1"/>
              </a:buClr>
              <a:buSzPct val="100000"/>
              <a:buFont typeface="Tw Cen MT" panose="020B0602020104020603" pitchFamily="34" charset="0"/>
              <a:buNone/>
              <a:defRPr sz="1800" kern="1200">
                <a:solidFill>
                  <a:schemeClr val="tx1">
                    <a:lumMod val="95000"/>
                    <a:lumOff val="5000"/>
                  </a:schemeClr>
                </a:solidFill>
                <a:latin typeface="+mn-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9pPr>
          </a:lstStyle>
          <a:p>
            <a:r>
              <a:rPr lang="fr-FR" dirty="0"/>
              <a:t>Source : Bulletin officiel spécial n°11 du 26 novembre 2015</a:t>
            </a:r>
          </a:p>
        </p:txBody>
      </p:sp>
      <p:sp>
        <p:nvSpPr>
          <p:cNvPr id="5" name="Sous-titre 2">
            <a:extLst>
              <a:ext uri="{FF2B5EF4-FFF2-40B4-BE49-F238E27FC236}">
                <a16:creationId xmlns:a16="http://schemas.microsoft.com/office/drawing/2014/main" id="{80CFC654-08F0-484A-86C8-46247FA45385}"/>
              </a:ext>
            </a:extLst>
          </p:cNvPr>
          <p:cNvSpPr txBox="1">
            <a:spLocks/>
          </p:cNvSpPr>
          <p:nvPr/>
        </p:nvSpPr>
        <p:spPr>
          <a:xfrm>
            <a:off x="195045" y="6269802"/>
            <a:ext cx="2204206" cy="306750"/>
          </a:xfrm>
          <a:prstGeom prst="rect">
            <a:avLst/>
          </a:prstGeom>
          <a:solidFill>
            <a:schemeClr val="bg1"/>
          </a:solidFill>
        </p:spPr>
        <p:txBody>
          <a:bodyPr vert="horz" lIns="91440" tIns="45720" rIns="91440" bIns="45720" rtlCol="0" anchor="ctr">
            <a:normAutofit/>
          </a:bodyPr>
          <a:lstStyle>
            <a:lvl1pPr marL="0" indent="0" algn="l" defTabSz="914400" rtl="0" eaLnBrk="1" latinLnBrk="0" hangingPunct="1">
              <a:lnSpc>
                <a:spcPct val="100000"/>
              </a:lnSpc>
              <a:spcBef>
                <a:spcPts val="0"/>
              </a:spcBef>
              <a:spcAft>
                <a:spcPts val="200"/>
              </a:spcAft>
              <a:buClr>
                <a:schemeClr val="accent1"/>
              </a:buClr>
              <a:buSzPct val="100000"/>
              <a:buFont typeface="Tw Cen MT" panose="020B0602020104020603" pitchFamily="34" charset="0"/>
              <a:buNone/>
              <a:defRPr sz="1800" kern="1200">
                <a:solidFill>
                  <a:schemeClr val="tx1">
                    <a:lumMod val="95000"/>
                    <a:lumOff val="5000"/>
                  </a:schemeClr>
                </a:solidFill>
                <a:latin typeface="+mn-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9pPr>
          </a:lstStyle>
          <a:p>
            <a:r>
              <a:rPr lang="fr-FR" sz="800" dirty="0"/>
              <a:t>Réalisé par philippe.gesset@ac-orleans-tours.fr</a:t>
            </a:r>
          </a:p>
        </p:txBody>
      </p:sp>
    </p:spTree>
    <p:extLst>
      <p:ext uri="{BB962C8B-B14F-4D97-AF65-F5344CB8AC3E}">
        <p14:creationId xmlns:p14="http://schemas.microsoft.com/office/powerpoint/2010/main" val="1052876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79F3B7-FB0B-4A18-A177-8ACD6110A8BB}"/>
              </a:ext>
            </a:extLst>
          </p:cNvPr>
          <p:cNvSpPr>
            <a:spLocks noGrp="1"/>
          </p:cNvSpPr>
          <p:nvPr>
            <p:ph type="title"/>
          </p:nvPr>
        </p:nvSpPr>
        <p:spPr/>
        <p:txBody>
          <a:bodyPr/>
          <a:lstStyle/>
          <a:p>
            <a:r>
              <a:rPr lang="fr-FR" dirty="0"/>
              <a:t>Volet 1 : Pages 91-92</a:t>
            </a:r>
          </a:p>
        </p:txBody>
      </p:sp>
      <p:sp>
        <p:nvSpPr>
          <p:cNvPr id="3" name="Espace réservé du contenu 2">
            <a:extLst>
              <a:ext uri="{FF2B5EF4-FFF2-40B4-BE49-F238E27FC236}">
                <a16:creationId xmlns:a16="http://schemas.microsoft.com/office/drawing/2014/main" id="{6DB1213A-2F87-484C-961F-60DD80957802}"/>
              </a:ext>
            </a:extLst>
          </p:cNvPr>
          <p:cNvSpPr>
            <a:spLocks noGrp="1"/>
          </p:cNvSpPr>
          <p:nvPr>
            <p:ph idx="1"/>
          </p:nvPr>
        </p:nvSpPr>
        <p:spPr>
          <a:xfrm>
            <a:off x="1024127" y="1572935"/>
            <a:ext cx="9898339" cy="4023360"/>
          </a:xfrm>
        </p:spPr>
        <p:txBody>
          <a:bodyPr>
            <a:normAutofit/>
          </a:bodyPr>
          <a:lstStyle/>
          <a:p>
            <a:r>
              <a:rPr lang="fr-FR" dirty="0"/>
              <a:t>« [..] l’élève va acquérir les bases de langages scientifiques qui lui permettent de formuler et de résoudre des problèmes, de traiter des données. </a:t>
            </a:r>
            <a:r>
              <a:rPr lang="fr-FR" dirty="0">
                <a:solidFill>
                  <a:srgbClr val="00B0F0"/>
                </a:solidFill>
              </a:rPr>
              <a:t>Il est formé à utiliser des représentations variées d’objets, d’expériences, de phénomènes naturels (schémas, dessins d’observation, maquettes</a:t>
            </a:r>
            <a:r>
              <a:rPr lang="fr-FR" dirty="0"/>
              <a:t>…) [..] »</a:t>
            </a:r>
          </a:p>
          <a:p>
            <a:endParaRPr lang="fr-FR" dirty="0"/>
          </a:p>
          <a:p>
            <a:r>
              <a:rPr lang="fr-FR" dirty="0"/>
              <a:t>« Les situations où ils mobilisent savoir et savoir-faire pour </a:t>
            </a:r>
            <a:r>
              <a:rPr lang="fr-FR" dirty="0">
                <a:solidFill>
                  <a:srgbClr val="00B0F0"/>
                </a:solidFill>
              </a:rPr>
              <a:t>mener une tâche complexe sont introduites progressivement</a:t>
            </a:r>
            <a:r>
              <a:rPr lang="fr-FR" dirty="0"/>
              <a:t> </a:t>
            </a:r>
            <a:r>
              <a:rPr lang="fr-FR" dirty="0">
                <a:solidFill>
                  <a:srgbClr val="00B0F0"/>
                </a:solidFill>
              </a:rPr>
              <a:t>puis privilégiées</a:t>
            </a:r>
            <a:r>
              <a:rPr lang="fr-FR" dirty="0"/>
              <a:t>, tout comme la </a:t>
            </a:r>
            <a:r>
              <a:rPr lang="fr-FR" dirty="0">
                <a:solidFill>
                  <a:srgbClr val="00B0F0"/>
                </a:solidFill>
              </a:rPr>
              <a:t>démarche de projet </a:t>
            </a:r>
            <a:r>
              <a:rPr lang="fr-FR" dirty="0"/>
              <a:t>qui favorisera l’interaction entre les différents enseignements. »</a:t>
            </a:r>
          </a:p>
        </p:txBody>
      </p:sp>
    </p:spTree>
    <p:extLst>
      <p:ext uri="{BB962C8B-B14F-4D97-AF65-F5344CB8AC3E}">
        <p14:creationId xmlns:p14="http://schemas.microsoft.com/office/powerpoint/2010/main" val="908665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79F3B7-FB0B-4A18-A177-8ACD6110A8BB}"/>
              </a:ext>
            </a:extLst>
          </p:cNvPr>
          <p:cNvSpPr>
            <a:spLocks noGrp="1"/>
          </p:cNvSpPr>
          <p:nvPr>
            <p:ph type="title"/>
          </p:nvPr>
        </p:nvSpPr>
        <p:spPr/>
        <p:txBody>
          <a:bodyPr/>
          <a:lstStyle/>
          <a:p>
            <a:r>
              <a:rPr lang="fr-FR" dirty="0"/>
              <a:t>Volet 2 : Page 96</a:t>
            </a:r>
          </a:p>
        </p:txBody>
      </p:sp>
      <p:sp>
        <p:nvSpPr>
          <p:cNvPr id="3" name="Espace réservé du contenu 2">
            <a:extLst>
              <a:ext uri="{FF2B5EF4-FFF2-40B4-BE49-F238E27FC236}">
                <a16:creationId xmlns:a16="http://schemas.microsoft.com/office/drawing/2014/main" id="{6DB1213A-2F87-484C-961F-60DD80957802}"/>
              </a:ext>
            </a:extLst>
          </p:cNvPr>
          <p:cNvSpPr>
            <a:spLocks noGrp="1"/>
          </p:cNvSpPr>
          <p:nvPr>
            <p:ph idx="1"/>
          </p:nvPr>
        </p:nvSpPr>
        <p:spPr>
          <a:xfrm>
            <a:off x="1024127" y="1572935"/>
            <a:ext cx="9898339" cy="4023360"/>
          </a:xfrm>
        </p:spPr>
        <p:txBody>
          <a:bodyPr>
            <a:normAutofit/>
          </a:bodyPr>
          <a:lstStyle/>
          <a:p>
            <a:r>
              <a:rPr lang="fr-FR" dirty="0"/>
              <a:t>« Par le recours à </a:t>
            </a:r>
            <a:r>
              <a:rPr lang="fr-FR" dirty="0">
                <a:solidFill>
                  <a:srgbClr val="00B0F0"/>
                </a:solidFill>
              </a:rPr>
              <a:t>la démarche d’investigation</a:t>
            </a:r>
            <a:r>
              <a:rPr lang="fr-FR" dirty="0"/>
              <a:t>, les sciences et la technologie apprennent aux élèves à </a:t>
            </a:r>
            <a:r>
              <a:rPr lang="fr-FR" dirty="0">
                <a:solidFill>
                  <a:srgbClr val="00B0F0"/>
                </a:solidFill>
              </a:rPr>
              <a:t>observer et à décrire, à déterminer les étapes d’une investigation</a:t>
            </a:r>
            <a:r>
              <a:rPr lang="fr-FR" dirty="0"/>
              <a:t>, à établir des relations de cause à effet et à utiliser différentes ressources. Les élèves apprennent à utiliser leurs connaissances et savoir-faire scientifiques et technologiques pour </a:t>
            </a:r>
            <a:r>
              <a:rPr lang="fr-FR" dirty="0">
                <a:solidFill>
                  <a:srgbClr val="00B0F0"/>
                </a:solidFill>
              </a:rPr>
              <a:t>concevoir et pour produire</a:t>
            </a:r>
            <a:r>
              <a:rPr lang="fr-FR" dirty="0"/>
              <a:t>. »</a:t>
            </a:r>
          </a:p>
        </p:txBody>
      </p:sp>
    </p:spTree>
    <p:extLst>
      <p:ext uri="{BB962C8B-B14F-4D97-AF65-F5344CB8AC3E}">
        <p14:creationId xmlns:p14="http://schemas.microsoft.com/office/powerpoint/2010/main" val="1416451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79F3B7-FB0B-4A18-A177-8ACD6110A8BB}"/>
              </a:ext>
            </a:extLst>
          </p:cNvPr>
          <p:cNvSpPr>
            <a:spLocks noGrp="1"/>
          </p:cNvSpPr>
          <p:nvPr>
            <p:ph type="title"/>
          </p:nvPr>
        </p:nvSpPr>
        <p:spPr/>
        <p:txBody>
          <a:bodyPr/>
          <a:lstStyle/>
          <a:p>
            <a:r>
              <a:rPr lang="fr-FR" dirty="0"/>
              <a:t>Page 183</a:t>
            </a:r>
          </a:p>
        </p:txBody>
      </p:sp>
      <p:sp>
        <p:nvSpPr>
          <p:cNvPr id="3" name="Espace réservé du contenu 2">
            <a:extLst>
              <a:ext uri="{FF2B5EF4-FFF2-40B4-BE49-F238E27FC236}">
                <a16:creationId xmlns:a16="http://schemas.microsoft.com/office/drawing/2014/main" id="{6DB1213A-2F87-484C-961F-60DD80957802}"/>
              </a:ext>
            </a:extLst>
          </p:cNvPr>
          <p:cNvSpPr>
            <a:spLocks noGrp="1"/>
          </p:cNvSpPr>
          <p:nvPr>
            <p:ph idx="1"/>
          </p:nvPr>
        </p:nvSpPr>
        <p:spPr>
          <a:xfrm>
            <a:off x="1024127" y="1572935"/>
            <a:ext cx="9720073" cy="4023360"/>
          </a:xfrm>
        </p:spPr>
        <p:txBody>
          <a:bodyPr>
            <a:normAutofit/>
          </a:bodyPr>
          <a:lstStyle/>
          <a:p>
            <a:r>
              <a:rPr lang="fr-FR" dirty="0"/>
              <a:t>« Au cours du cycle 2, l’élève a exploré, observé, expérimenté, questionné le monde qui l’entoure. Au cycle 3, les notions déjà abordées sont revisitées pour progresser vers plus de généralisation et d’abstraction, en prenant toujours soin de </a:t>
            </a:r>
            <a:r>
              <a:rPr lang="fr-FR" dirty="0">
                <a:solidFill>
                  <a:srgbClr val="00B0F0"/>
                </a:solidFill>
              </a:rPr>
              <a:t>partir du concret et des représentations de l’élève</a:t>
            </a:r>
            <a:r>
              <a:rPr lang="fr-FR" dirty="0"/>
              <a:t>. »</a:t>
            </a:r>
          </a:p>
          <a:p>
            <a:r>
              <a:rPr lang="fr-FR" dirty="0"/>
              <a:t>« La construction de savoirs et de compétences, par la mise en œuvre de </a:t>
            </a:r>
            <a:r>
              <a:rPr lang="fr-FR" dirty="0">
                <a:solidFill>
                  <a:srgbClr val="00B0F0"/>
                </a:solidFill>
              </a:rPr>
              <a:t>démarches scientifiques et technologiques variées </a:t>
            </a:r>
            <a:r>
              <a:rPr lang="fr-FR" dirty="0"/>
              <a:t>et la découverte de l’histoire des sciences et des technologies, introduit la distinction entre ce qui relève de la science et de la technologie, et ce qui relève d’une opinion ou d’une croyance. La </a:t>
            </a:r>
            <a:r>
              <a:rPr lang="fr-FR" u="sng" dirty="0">
                <a:solidFill>
                  <a:srgbClr val="00B0F0"/>
                </a:solidFill>
                <a:effectLst>
                  <a:outerShdw blurRad="38100" dist="38100" dir="2700000" algn="tl">
                    <a:srgbClr val="000000">
                      <a:alpha val="43137"/>
                    </a:srgbClr>
                  </a:outerShdw>
                </a:effectLst>
              </a:rPr>
              <a:t>diversité des démarches et des approches </a:t>
            </a:r>
            <a:r>
              <a:rPr lang="fr-FR" dirty="0">
                <a:solidFill>
                  <a:srgbClr val="00B0F0"/>
                </a:solidFill>
              </a:rPr>
              <a:t>(observation, manipulation, expérimentation, simulation, documentation...) </a:t>
            </a:r>
            <a:r>
              <a:rPr lang="fr-FR" dirty="0"/>
              <a:t>développe simultanément la curiosité, la créativité, la rigueur, l’esprit critique, l’habileté manuelle et expérimentale, la mémorisation, la collaboration pour mieux vivre ensemble et le gout d’apprendre. »</a:t>
            </a:r>
          </a:p>
        </p:txBody>
      </p:sp>
    </p:spTree>
    <p:extLst>
      <p:ext uri="{BB962C8B-B14F-4D97-AF65-F5344CB8AC3E}">
        <p14:creationId xmlns:p14="http://schemas.microsoft.com/office/powerpoint/2010/main" val="2719013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79F3B7-FB0B-4A18-A177-8ACD6110A8BB}"/>
              </a:ext>
            </a:extLst>
          </p:cNvPr>
          <p:cNvSpPr>
            <a:spLocks noGrp="1"/>
          </p:cNvSpPr>
          <p:nvPr>
            <p:ph type="title"/>
          </p:nvPr>
        </p:nvSpPr>
        <p:spPr/>
        <p:txBody>
          <a:bodyPr/>
          <a:lstStyle/>
          <a:p>
            <a:r>
              <a:rPr lang="fr-FR" dirty="0"/>
              <a:t>Page 183</a:t>
            </a:r>
          </a:p>
        </p:txBody>
      </p:sp>
      <p:sp>
        <p:nvSpPr>
          <p:cNvPr id="3" name="Espace réservé du contenu 2">
            <a:extLst>
              <a:ext uri="{FF2B5EF4-FFF2-40B4-BE49-F238E27FC236}">
                <a16:creationId xmlns:a16="http://schemas.microsoft.com/office/drawing/2014/main" id="{6DB1213A-2F87-484C-961F-60DD80957802}"/>
              </a:ext>
            </a:extLst>
          </p:cNvPr>
          <p:cNvSpPr>
            <a:spLocks noGrp="1"/>
          </p:cNvSpPr>
          <p:nvPr>
            <p:ph idx="1"/>
          </p:nvPr>
        </p:nvSpPr>
        <p:spPr>
          <a:xfrm>
            <a:off x="1024127" y="1572935"/>
            <a:ext cx="9720073" cy="2294390"/>
          </a:xfrm>
        </p:spPr>
        <p:txBody>
          <a:bodyPr>
            <a:normAutofit/>
          </a:bodyPr>
          <a:lstStyle/>
          <a:p>
            <a:r>
              <a:rPr lang="fr-FR" dirty="0"/>
              <a:t>« [..] les élèves acquièrent les bases de langages scientifiques et technologiques qui leur apprennent la concision, la précision et leur permettent </a:t>
            </a:r>
            <a:r>
              <a:rPr lang="fr-FR" dirty="0">
                <a:solidFill>
                  <a:srgbClr val="00B0F0"/>
                </a:solidFill>
              </a:rPr>
              <a:t>d’exprimer une hypothèse, </a:t>
            </a:r>
            <a:r>
              <a:rPr lang="fr-FR" dirty="0"/>
              <a:t>de </a:t>
            </a:r>
            <a:r>
              <a:rPr lang="fr-FR" dirty="0">
                <a:solidFill>
                  <a:srgbClr val="00B0F0"/>
                </a:solidFill>
              </a:rPr>
              <a:t>formuler une problématique</a:t>
            </a:r>
            <a:r>
              <a:rPr lang="fr-FR" dirty="0"/>
              <a:t>, de </a:t>
            </a:r>
            <a:r>
              <a:rPr lang="fr-FR" dirty="0">
                <a:solidFill>
                  <a:srgbClr val="00B0F0"/>
                </a:solidFill>
              </a:rPr>
              <a:t>répondre à une question ou à un besoin</a:t>
            </a:r>
            <a:r>
              <a:rPr lang="fr-FR" dirty="0"/>
              <a:t>, et </a:t>
            </a:r>
            <a:r>
              <a:rPr lang="fr-FR" dirty="0">
                <a:solidFill>
                  <a:srgbClr val="00B0F0"/>
                </a:solidFill>
              </a:rPr>
              <a:t>d’exploiter des informations ou des résultats</a:t>
            </a:r>
            <a:r>
              <a:rPr lang="fr-FR" dirty="0"/>
              <a:t>. Les travaux menés donnent lieu à des </a:t>
            </a:r>
            <a:r>
              <a:rPr lang="fr-FR" dirty="0">
                <a:solidFill>
                  <a:srgbClr val="00B0F0"/>
                </a:solidFill>
              </a:rPr>
              <a:t>réalisations</a:t>
            </a:r>
            <a:r>
              <a:rPr lang="fr-FR" dirty="0"/>
              <a:t> ; ils font l’objet d’écrits divers retraçant </a:t>
            </a:r>
            <a:r>
              <a:rPr lang="fr-FR" dirty="0">
                <a:solidFill>
                  <a:srgbClr val="00B0F0"/>
                </a:solidFill>
              </a:rPr>
              <a:t>l’ensemble de la démarche, de l’investigation à la fabrication</a:t>
            </a:r>
            <a:r>
              <a:rPr lang="fr-FR" dirty="0"/>
              <a:t>. »</a:t>
            </a:r>
          </a:p>
        </p:txBody>
      </p:sp>
    </p:spTree>
    <p:extLst>
      <p:ext uri="{BB962C8B-B14F-4D97-AF65-F5344CB8AC3E}">
        <p14:creationId xmlns:p14="http://schemas.microsoft.com/office/powerpoint/2010/main" val="436246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79F3B7-FB0B-4A18-A177-8ACD6110A8BB}"/>
              </a:ext>
            </a:extLst>
          </p:cNvPr>
          <p:cNvSpPr>
            <a:spLocks noGrp="1"/>
          </p:cNvSpPr>
          <p:nvPr>
            <p:ph type="title"/>
          </p:nvPr>
        </p:nvSpPr>
        <p:spPr/>
        <p:txBody>
          <a:bodyPr/>
          <a:lstStyle/>
          <a:p>
            <a:r>
              <a:rPr lang="fr-FR" dirty="0"/>
              <a:t>Page 186</a:t>
            </a:r>
          </a:p>
        </p:txBody>
      </p:sp>
      <p:sp>
        <p:nvSpPr>
          <p:cNvPr id="3" name="Espace réservé du contenu 2">
            <a:extLst>
              <a:ext uri="{FF2B5EF4-FFF2-40B4-BE49-F238E27FC236}">
                <a16:creationId xmlns:a16="http://schemas.microsoft.com/office/drawing/2014/main" id="{6DB1213A-2F87-484C-961F-60DD80957802}"/>
              </a:ext>
            </a:extLst>
          </p:cNvPr>
          <p:cNvSpPr>
            <a:spLocks noGrp="1"/>
          </p:cNvSpPr>
          <p:nvPr>
            <p:ph idx="1"/>
          </p:nvPr>
        </p:nvSpPr>
        <p:spPr>
          <a:xfrm>
            <a:off x="1024127" y="1572935"/>
            <a:ext cx="9720073" cy="4023360"/>
          </a:xfrm>
        </p:spPr>
        <p:txBody>
          <a:bodyPr>
            <a:normAutofit/>
          </a:bodyPr>
          <a:lstStyle/>
          <a:p>
            <a:r>
              <a:rPr lang="fr-FR" dirty="0"/>
              <a:t>« La construction des concepts scientifiques s’appuie sur </a:t>
            </a:r>
            <a:r>
              <a:rPr lang="fr-FR" dirty="0">
                <a:solidFill>
                  <a:srgbClr val="00B0F0"/>
                </a:solidFill>
              </a:rPr>
              <a:t>une démarche, qui exige des observations, des expériences, des mesures, etc. ; la formulation d’hypothèses et leur mise à l’épreuve par des expériences, des essais ou des observations </a:t>
            </a:r>
            <a:r>
              <a:rPr lang="fr-FR" dirty="0"/>
              <a:t>; la construction progressive de modèles simples, permettant d’interpréter celles-ci ; la capacité enfin d’expliquer une diversité de phénomènes, et de les prévoir. »</a:t>
            </a:r>
          </a:p>
          <a:p>
            <a:endParaRPr lang="fr-FR" dirty="0"/>
          </a:p>
          <a:p>
            <a:r>
              <a:rPr lang="fr-FR" dirty="0"/>
              <a:t>« Les élèves peuvent aussi </a:t>
            </a:r>
            <a:r>
              <a:rPr lang="fr-FR" dirty="0">
                <a:solidFill>
                  <a:srgbClr val="00B0F0"/>
                </a:solidFill>
              </a:rPr>
              <a:t>réaliser des maquettes, des prototypes,</a:t>
            </a:r>
            <a:r>
              <a:rPr lang="fr-FR" dirty="0"/>
              <a:t> comprendre l’évolution technologique des objets et utiliser les outils numériques. »</a:t>
            </a:r>
          </a:p>
        </p:txBody>
      </p:sp>
    </p:spTree>
    <p:extLst>
      <p:ext uri="{BB962C8B-B14F-4D97-AF65-F5344CB8AC3E}">
        <p14:creationId xmlns:p14="http://schemas.microsoft.com/office/powerpoint/2010/main" val="4095359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égral">
  <a:themeElements>
    <a:clrScheme name="Inté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é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é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58</TotalTime>
  <Words>54</Words>
  <Application>Microsoft Office PowerPoint</Application>
  <PresentationFormat>Grand écran</PresentationFormat>
  <Paragraphs>19</Paragraphs>
  <Slides>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Tw Cen MT</vt:lpstr>
      <vt:lpstr>Tw Cen MT Condensed</vt:lpstr>
      <vt:lpstr>Wingdings 3</vt:lpstr>
      <vt:lpstr>Intégral</vt:lpstr>
      <vt:lpstr>les démarches et approches au cycle 3 </vt:lpstr>
      <vt:lpstr>Volet 1 : Pages 91-92</vt:lpstr>
      <vt:lpstr>Volet 2 : Page 96</vt:lpstr>
      <vt:lpstr>Page 183</vt:lpstr>
      <vt:lpstr>Page 183</vt:lpstr>
      <vt:lpstr>Page 186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cycle 3 est les démarches</dc:title>
  <dc:creator>Philippe GESSET</dc:creator>
  <cp:lastModifiedBy>Philippe GESSET</cp:lastModifiedBy>
  <cp:revision>8</cp:revision>
  <dcterms:created xsi:type="dcterms:W3CDTF">2018-10-13T14:31:14Z</dcterms:created>
  <dcterms:modified xsi:type="dcterms:W3CDTF">2018-10-13T15:35:43Z</dcterms:modified>
</cp:coreProperties>
</file>