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handoutMasterIdLst>
    <p:handoutMasterId r:id="rId17"/>
  </p:handoutMasterIdLst>
  <p:sldIdLst>
    <p:sldId id="257" r:id="rId2"/>
    <p:sldId id="270" r:id="rId3"/>
    <p:sldId id="271" r:id="rId4"/>
    <p:sldId id="276" r:id="rId5"/>
    <p:sldId id="278" r:id="rId6"/>
    <p:sldId id="279" r:id="rId7"/>
    <p:sldId id="277" r:id="rId8"/>
    <p:sldId id="272" r:id="rId9"/>
    <p:sldId id="322" r:id="rId10"/>
    <p:sldId id="266" r:id="rId11"/>
    <p:sldId id="321" r:id="rId12"/>
    <p:sldId id="275" r:id="rId13"/>
    <p:sldId id="273" r:id="rId14"/>
    <p:sldId id="274" r:id="rId15"/>
  </p:sldIdLst>
  <p:sldSz cx="9144000" cy="6858000" type="screen4x3"/>
  <p:notesSz cx="6858000" cy="9144000"/>
  <p:defaultTextStyle>
    <a:defPPr>
      <a:defRPr lang="fr-FR"/>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00AA"/>
    <a:srgbClr val="D60093"/>
    <a:srgbClr val="FF3399"/>
    <a:srgbClr val="800080"/>
    <a:srgbClr val="008000"/>
    <a:srgbClr val="66FF66"/>
    <a:srgbClr val="FF9900"/>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56984" autoAdjust="0"/>
  </p:normalViewPr>
  <p:slideViewPr>
    <p:cSldViewPr snapToGrid="0">
      <p:cViewPr varScale="1">
        <p:scale>
          <a:sx n="65" d="100"/>
          <a:sy n="65" d="100"/>
        </p:scale>
        <p:origin x="2952" y="66"/>
      </p:cViewPr>
      <p:guideLst>
        <p:guide orient="horz" pos="2160"/>
        <p:guide pos="2880"/>
      </p:guideLst>
    </p:cSldViewPr>
  </p:slideViewPr>
  <p:notesTextViewPr>
    <p:cViewPr>
      <p:scale>
        <a:sx n="100" d="100"/>
        <a:sy n="100" d="100"/>
      </p:scale>
      <p:origin x="0" y="0"/>
    </p:cViewPr>
  </p:notesTextViewPr>
  <p:notesViewPr>
    <p:cSldViewPr snapToGrid="0">
      <p:cViewPr varScale="1">
        <p:scale>
          <a:sx n="53" d="100"/>
          <a:sy n="53" d="100"/>
        </p:scale>
        <p:origin x="-2868" y="-9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fr-FR"/>
          </a:p>
        </p:txBody>
      </p:sp>
      <p:sp>
        <p:nvSpPr>
          <p:cNvPr id="2253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p>
        </p:txBody>
      </p:sp>
      <p:sp>
        <p:nvSpPr>
          <p:cNvPr id="2253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fr-FR"/>
          </a:p>
        </p:txBody>
      </p:sp>
      <p:sp>
        <p:nvSpPr>
          <p:cNvPr id="2253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8116120-AF5A-46C2-BDE5-5CA9BC0ED0E2}"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fr-FR"/>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fr-FR"/>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A0B788B-43FC-4314-B6B6-70FAC6E907D4}"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A640FD4D-274E-46E0-917B-B27298AE035F}" type="slidenum">
              <a:rPr lang="fr-FR" smtClean="0"/>
              <a:pPr/>
              <a:t>1</a:t>
            </a:fld>
            <a:endParaRPr lang="fr-FR"/>
          </a:p>
        </p:txBody>
      </p:sp>
      <p:sp>
        <p:nvSpPr>
          <p:cNvPr id="17410" name="Rectangle 2"/>
          <p:cNvSpPr>
            <a:spLocks noGrp="1" noRot="1" noChangeAspect="1" noTextEdit="1"/>
          </p:cNvSpPr>
          <p:nvPr>
            <p:ph type="sldImg"/>
          </p:nvPr>
        </p:nvSpPr>
        <p:spPr>
          <a:ln/>
        </p:spPr>
      </p:sp>
      <p:sp>
        <p:nvSpPr>
          <p:cNvPr id="17411" name="Rectangle 3"/>
          <p:cNvSpPr>
            <a:spLocks noGrp="1"/>
          </p:cNvSpPr>
          <p:nvPr>
            <p:ph type="body" idx="1"/>
          </p:nvPr>
        </p:nvSpPr>
        <p:spPr>
          <a:noFill/>
          <a:ln/>
        </p:spPr>
        <p:txBody>
          <a:bodyPr/>
          <a:lstStyle/>
          <a:p>
            <a:pPr defTabSz="457200" eaLnBrk="1" hangingPunct="1"/>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TextEdit="1"/>
          </p:cNvSpPr>
          <p:nvPr>
            <p:ph type="sldImg"/>
          </p:nvPr>
        </p:nvSpPr>
        <p:spPr>
          <a:ln/>
        </p:spPr>
      </p:sp>
      <p:sp>
        <p:nvSpPr>
          <p:cNvPr id="27650" name="Rectangle 3"/>
          <p:cNvSpPr>
            <a:spLocks noGrp="1"/>
          </p:cNvSpPr>
          <p:nvPr>
            <p:ph type="body" idx="1"/>
          </p:nvPr>
        </p:nvSpPr>
        <p:spPr>
          <a:noFill/>
          <a:ln/>
        </p:spPr>
        <p:txBody>
          <a:bodyPr/>
          <a:lstStyle/>
          <a:p>
            <a:pPr defTabSz="457200"/>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spect="1" noTextEdit="1"/>
          </p:cNvSpPr>
          <p:nvPr>
            <p:ph type="sldImg"/>
          </p:nvPr>
        </p:nvSpPr>
        <p:spPr>
          <a:ln/>
        </p:spPr>
      </p:sp>
      <p:sp>
        <p:nvSpPr>
          <p:cNvPr id="29698" name="Rectangle 3"/>
          <p:cNvSpPr>
            <a:spLocks noGrp="1"/>
          </p:cNvSpPr>
          <p:nvPr>
            <p:ph type="body" idx="1"/>
          </p:nvPr>
        </p:nvSpPr>
        <p:spPr>
          <a:noFill/>
          <a:ln/>
        </p:spPr>
        <p:txBody>
          <a:bodyPr/>
          <a:lstStyle/>
          <a:p>
            <a:pPr defTabSz="457200"/>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TextEdit="1"/>
          </p:cNvSpPr>
          <p:nvPr>
            <p:ph type="sldImg"/>
          </p:nvPr>
        </p:nvSpPr>
        <p:spPr>
          <a:ln/>
        </p:spPr>
      </p:sp>
      <p:sp>
        <p:nvSpPr>
          <p:cNvPr id="31746" name="Rectangle 3"/>
          <p:cNvSpPr>
            <a:spLocks noGrp="1"/>
          </p:cNvSpPr>
          <p:nvPr>
            <p:ph type="body" idx="1"/>
          </p:nvPr>
        </p:nvSpPr>
        <p:spPr>
          <a:noFill/>
          <a:ln/>
        </p:spPr>
        <p:txBody>
          <a:bodyPr/>
          <a:lstStyle/>
          <a:p>
            <a:pPr defTabSz="457200"/>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TextEdit="1"/>
          </p:cNvSpPr>
          <p:nvPr>
            <p:ph type="sldImg"/>
          </p:nvPr>
        </p:nvSpPr>
        <p:spPr>
          <a:ln/>
        </p:spPr>
      </p:sp>
      <p:sp>
        <p:nvSpPr>
          <p:cNvPr id="19458" name="Rectangle 3"/>
          <p:cNvSpPr>
            <a:spLocks noGrp="1"/>
          </p:cNvSpPr>
          <p:nvPr>
            <p:ph type="body" idx="1"/>
          </p:nvPr>
        </p:nvSpPr>
        <p:spPr>
          <a:noFill/>
          <a:ln/>
        </p:spPr>
        <p:txBody>
          <a:bodyPr/>
          <a:lstStyle/>
          <a:p>
            <a:pPr defTabSz="457200"/>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TextEdit="1"/>
          </p:cNvSpPr>
          <p:nvPr>
            <p:ph type="sldImg"/>
          </p:nvPr>
        </p:nvSpPr>
        <p:spPr>
          <a:ln/>
        </p:spPr>
      </p:sp>
      <p:sp>
        <p:nvSpPr>
          <p:cNvPr id="21506" name="Rectangle 3"/>
          <p:cNvSpPr>
            <a:spLocks noGrp="1"/>
          </p:cNvSpPr>
          <p:nvPr>
            <p:ph type="body" idx="1"/>
          </p:nvPr>
        </p:nvSpPr>
        <p:spPr>
          <a:noFill/>
          <a:ln/>
        </p:spPr>
        <p:txBody>
          <a:bodyPr/>
          <a:lstStyle/>
          <a:p>
            <a:pPr defTabSz="457200"/>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TextEdit="1"/>
          </p:cNvSpPr>
          <p:nvPr>
            <p:ph type="sldImg"/>
          </p:nvPr>
        </p:nvSpPr>
        <p:spPr>
          <a:ln/>
        </p:spPr>
      </p:sp>
      <p:sp>
        <p:nvSpPr>
          <p:cNvPr id="23554" name="Rectangle 3"/>
          <p:cNvSpPr>
            <a:spLocks noGrp="1"/>
          </p:cNvSpPr>
          <p:nvPr>
            <p:ph type="body" idx="1"/>
          </p:nvPr>
        </p:nvSpPr>
        <p:spPr>
          <a:noFill/>
          <a:ln/>
        </p:spPr>
        <p:txBody>
          <a:bodyPr/>
          <a:lstStyle/>
          <a:p>
            <a:pPr defTabSz="457200"/>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TextEdit="1"/>
          </p:cNvSpPr>
          <p:nvPr>
            <p:ph type="sldImg"/>
          </p:nvPr>
        </p:nvSpPr>
        <p:spPr>
          <a:ln/>
        </p:spPr>
      </p:sp>
      <p:sp>
        <p:nvSpPr>
          <p:cNvPr id="23554" name="Rectangle 3"/>
          <p:cNvSpPr>
            <a:spLocks noGrp="1"/>
          </p:cNvSpPr>
          <p:nvPr>
            <p:ph type="body" idx="1"/>
          </p:nvPr>
        </p:nvSpPr>
        <p:spPr>
          <a:noFill/>
          <a:ln/>
        </p:spPr>
        <p:txBody>
          <a:bodyPr/>
          <a:lstStyle/>
          <a:p>
            <a:pPr defTabSz="457200"/>
            <a:endParaRPr lang="fr-FR"/>
          </a:p>
        </p:txBody>
      </p:sp>
    </p:spTree>
    <p:extLst>
      <p:ext uri="{BB962C8B-B14F-4D97-AF65-F5344CB8AC3E}">
        <p14:creationId xmlns:p14="http://schemas.microsoft.com/office/powerpoint/2010/main" val="800718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TextEdit="1"/>
          </p:cNvSpPr>
          <p:nvPr>
            <p:ph type="sldImg"/>
          </p:nvPr>
        </p:nvSpPr>
        <p:spPr>
          <a:ln/>
        </p:spPr>
      </p:sp>
      <p:sp>
        <p:nvSpPr>
          <p:cNvPr id="23554" name="Rectangle 3"/>
          <p:cNvSpPr>
            <a:spLocks noGrp="1"/>
          </p:cNvSpPr>
          <p:nvPr>
            <p:ph type="body" idx="1"/>
          </p:nvPr>
        </p:nvSpPr>
        <p:spPr>
          <a:noFill/>
          <a:ln/>
        </p:spPr>
        <p:txBody>
          <a:bodyPr/>
          <a:lstStyle/>
          <a:p>
            <a:pPr defTabSz="457200"/>
            <a:endParaRPr lang="fr-FR"/>
          </a:p>
        </p:txBody>
      </p:sp>
    </p:spTree>
    <p:extLst>
      <p:ext uri="{BB962C8B-B14F-4D97-AF65-F5344CB8AC3E}">
        <p14:creationId xmlns:p14="http://schemas.microsoft.com/office/powerpoint/2010/main" val="3882080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TextEdit="1"/>
          </p:cNvSpPr>
          <p:nvPr>
            <p:ph type="sldImg"/>
          </p:nvPr>
        </p:nvSpPr>
        <p:spPr>
          <a:ln/>
        </p:spPr>
      </p:sp>
      <p:sp>
        <p:nvSpPr>
          <p:cNvPr id="25602" name="Rectangle 3"/>
          <p:cNvSpPr>
            <a:spLocks noGrp="1"/>
          </p:cNvSpPr>
          <p:nvPr>
            <p:ph type="body" idx="1"/>
          </p:nvPr>
        </p:nvSpPr>
        <p:spPr>
          <a:noFill/>
          <a:ln/>
        </p:spPr>
        <p:txBody>
          <a:bodyPr/>
          <a:lstStyle/>
          <a:p>
            <a:pPr defTabSz="457200"/>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TextEdit="1"/>
          </p:cNvSpPr>
          <p:nvPr>
            <p:ph type="sldImg"/>
          </p:nvPr>
        </p:nvSpPr>
        <p:spPr>
          <a:ln/>
        </p:spPr>
      </p:sp>
      <p:sp>
        <p:nvSpPr>
          <p:cNvPr id="25602" name="Rectangle 3"/>
          <p:cNvSpPr>
            <a:spLocks noGrp="1"/>
          </p:cNvSpPr>
          <p:nvPr>
            <p:ph type="body" idx="1"/>
          </p:nvPr>
        </p:nvSpPr>
        <p:spPr>
          <a:noFill/>
          <a:ln/>
        </p:spPr>
        <p:txBody>
          <a:bodyPr/>
          <a:lstStyle/>
          <a:p>
            <a:pPr defTabSz="457200"/>
            <a:r>
              <a:rPr lang="fr-FR" dirty="0"/>
              <a:t>Plusieurs organisations sont possibles :</a:t>
            </a:r>
          </a:p>
          <a:p>
            <a:pPr defTabSz="457200"/>
            <a:r>
              <a:rPr lang="fr-FR" dirty="0"/>
              <a:t>Les enseignements distincts : chaque professeur enseigne sa matière sans coordination particulière (il faudra alors organiser la répartition du volume horaire (4H) entre les trois disciplines (l’arbitrage est parfois difficile). C’est l’organisation la moins satisfaisante.</a:t>
            </a:r>
          </a:p>
          <a:p>
            <a:pPr defTabSz="457200"/>
            <a:r>
              <a:rPr lang="fr-FR" dirty="0"/>
              <a:t>Les enseignements coordonnés : les enseignants communiquent  et coordonnent leurs interventions (chaque professeur enseigne sa matière). Cette organisation peut convenir …</a:t>
            </a:r>
          </a:p>
          <a:p>
            <a:pPr defTabSz="457200"/>
            <a:r>
              <a:rPr lang="fr-FR" dirty="0"/>
              <a:t>L’enseignement intégré : Les professeurs enseignent tous les trois disciplines et construisent ensemble le contenu à enseigner (ils se répartissent alors les classes de 6</a:t>
            </a:r>
            <a:r>
              <a:rPr lang="fr-FR" baseline="30000" dirty="0"/>
              <a:t>e</a:t>
            </a:r>
            <a:r>
              <a:rPr lang="fr-FR" dirty="0"/>
              <a:t> et enseignent les 4H de sciences et technologie). Dans la mesure du possible c’est l’organisation à retenir !</a:t>
            </a:r>
          </a:p>
          <a:p>
            <a:pPr defTabSz="457200"/>
            <a:r>
              <a:rPr lang="fr-FR" b="1" dirty="0"/>
              <a:t>Dans tous les cas le thème des séquences d’enseignement doit être commun aux trois disciplines.</a:t>
            </a:r>
          </a:p>
          <a:p>
            <a:pPr defTabSz="457200"/>
            <a:endParaRPr lang="fr-FR" dirty="0"/>
          </a:p>
        </p:txBody>
      </p:sp>
    </p:spTree>
    <p:extLst>
      <p:ext uri="{BB962C8B-B14F-4D97-AF65-F5344CB8AC3E}">
        <p14:creationId xmlns:p14="http://schemas.microsoft.com/office/powerpoint/2010/main" val="4765041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p:spPr>
        <p:txBody>
          <a:bodyPr/>
          <a:lstStyle/>
          <a:p>
            <a:fld id="{91BCE472-3C16-4A89-9151-42E198637AC9}" type="slidenum">
              <a:rPr lang="fr-FR" smtClean="0"/>
              <a:pPr/>
              <a:t>10</a:t>
            </a:fld>
            <a:endParaRPr lang="fr-FR"/>
          </a:p>
        </p:txBody>
      </p:sp>
      <p:sp>
        <p:nvSpPr>
          <p:cNvPr id="32770" name="Rectangle 2"/>
          <p:cNvSpPr>
            <a:spLocks noGrp="1" noRot="1" noChangeAspect="1" noTextEdit="1"/>
          </p:cNvSpPr>
          <p:nvPr>
            <p:ph type="sldImg"/>
          </p:nvPr>
        </p:nvSpPr>
        <p:spPr>
          <a:ln/>
        </p:spPr>
      </p:sp>
      <p:sp>
        <p:nvSpPr>
          <p:cNvPr id="32771" name="Rectangle 3"/>
          <p:cNvSpPr>
            <a:spLocks noGrp="1"/>
          </p:cNvSpPr>
          <p:nvPr>
            <p:ph type="body" idx="1"/>
          </p:nvPr>
        </p:nvSpPr>
        <p:spPr>
          <a:noFill/>
          <a:ln/>
        </p:spPr>
        <p:txBody>
          <a:bodyPr/>
          <a:lstStyle/>
          <a:p>
            <a:pPr defTabSz="457200" eaLnBrk="1" hangingPunct="1"/>
            <a:r>
              <a:rPr lang="fr-FR" dirty="0"/>
              <a:t>L’identification des compétences visées  ainsi que les éléments du programme à travailler sont les points d’entrées dans la préparation d’une séquence.</a:t>
            </a:r>
          </a:p>
          <a:p>
            <a:pPr defTabSz="457200" eaLnBrk="1" hangingPunct="1"/>
            <a:r>
              <a:rPr lang="fr-FR" dirty="0"/>
              <a:t>L’enseignant prévoit ensuite la synthèse de la séquence ainsi que l’évaluation des acquis.</a:t>
            </a:r>
          </a:p>
          <a:p>
            <a:pPr defTabSz="457200" eaLnBrk="1" hangingPunct="1"/>
            <a:r>
              <a:rPr lang="fr-FR" dirty="0"/>
              <a:t>Il imagine la situation inductrice (situation problème ou déclenchante) qui conduira à l’énoncé de la problématique de la séquence.</a:t>
            </a:r>
          </a:p>
          <a:p>
            <a:pPr defTabSz="457200" eaLnBrk="1" hangingPunct="1"/>
            <a:r>
              <a:rPr lang="fr-FR" dirty="0"/>
              <a:t>Il prévoit l’organisation didactique et matériel de la séquence et anticipe les points de difficultés des élèves afin de proposer d’autres cheminements.</a:t>
            </a:r>
          </a:p>
        </p:txBody>
      </p:sp>
    </p:spTree>
    <p:extLst>
      <p:ext uri="{BB962C8B-B14F-4D97-AF65-F5344CB8AC3E}">
        <p14:creationId xmlns:p14="http://schemas.microsoft.com/office/powerpoint/2010/main" val="1057863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fr-F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fr-FR"/>
          </a:p>
        </p:txBody>
      </p:sp>
      <p:sp>
        <p:nvSpPr>
          <p:cNvPr id="4"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1FDBC2FA-5BE8-4707-AAE7-190BA4343EB2}"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096963" y="915988"/>
            <a:ext cx="7983537" cy="2549525"/>
          </a:xfrm>
          <a:prstGeom prst="rect">
            <a:avLst/>
          </a:prstGeom>
        </p:spPr>
        <p:txBody>
          <a:bodyPr/>
          <a:lstStyle/>
          <a:p>
            <a:r>
              <a:rPr lang="en-US"/>
              <a:t>Click to edit Master title style</a:t>
            </a:r>
            <a:endParaRPr lang="fr-FR"/>
          </a:p>
        </p:txBody>
      </p:sp>
      <p:sp>
        <p:nvSpPr>
          <p:cNvPr id="3" name="Vertical Text Placeholder 2"/>
          <p:cNvSpPr>
            <a:spLocks noGrp="1"/>
          </p:cNvSpPr>
          <p:nvPr>
            <p:ph type="body" orient="vert" idx="1"/>
          </p:nvPr>
        </p:nvSpPr>
        <p:spPr>
          <a:xfrm>
            <a:off x="1096963" y="3465513"/>
            <a:ext cx="7589837" cy="124777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5B8E82E0-7911-4318-84BF-D8208EE3231A}"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5013" y="915988"/>
            <a:ext cx="1995487" cy="3797300"/>
          </a:xfrm>
          <a:prstGeom prst="rect">
            <a:avLst/>
          </a:prstGeo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1096963" y="915988"/>
            <a:ext cx="5835650" cy="37973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365E05AA-298A-4579-8443-1DB6950D79E4}"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6963" y="915988"/>
            <a:ext cx="7983537" cy="2549525"/>
          </a:xfrm>
          <a:prstGeom prst="rect">
            <a:avLst/>
          </a:prstGeom>
        </p:spPr>
        <p:txBody>
          <a:bodyPr/>
          <a:lstStyle/>
          <a:p>
            <a:r>
              <a:rPr lang="en-US"/>
              <a:t>Click to edit Master title style</a:t>
            </a:r>
            <a:endParaRPr lang="fr-FR"/>
          </a:p>
        </p:txBody>
      </p:sp>
      <p:sp>
        <p:nvSpPr>
          <p:cNvPr id="3" name="Text Placeholder 2"/>
          <p:cNvSpPr>
            <a:spLocks noGrp="1"/>
          </p:cNvSpPr>
          <p:nvPr>
            <p:ph type="body" sz="half" idx="1"/>
          </p:nvPr>
        </p:nvSpPr>
        <p:spPr>
          <a:xfrm>
            <a:off x="1096963" y="3465513"/>
            <a:ext cx="3717925" cy="12477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p:cNvSpPr>
            <a:spLocks noGrp="1"/>
          </p:cNvSpPr>
          <p:nvPr>
            <p:ph sz="half" idx="2"/>
          </p:nvPr>
        </p:nvSpPr>
        <p:spPr>
          <a:xfrm>
            <a:off x="4967288" y="3465513"/>
            <a:ext cx="3719512" cy="12477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F7473182-F358-41D5-9902-78B3D8C35274}"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722606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6963" y="915988"/>
            <a:ext cx="7983537" cy="2549525"/>
          </a:xfrm>
          <a:prstGeom prst="rect">
            <a:avLst/>
          </a:prstGeom>
        </p:spPr>
        <p:txBody>
          <a:bodyPr/>
          <a:lstStyle/>
          <a:p>
            <a:r>
              <a:rPr lang="en-US"/>
              <a:t>Click to edit Master title style</a:t>
            </a:r>
            <a:endParaRPr lang="fr-FR"/>
          </a:p>
        </p:txBody>
      </p:sp>
      <p:sp>
        <p:nvSpPr>
          <p:cNvPr id="3" name="Content Placeholder 2"/>
          <p:cNvSpPr>
            <a:spLocks noGrp="1"/>
          </p:cNvSpPr>
          <p:nvPr>
            <p:ph idx="1"/>
          </p:nvPr>
        </p:nvSpPr>
        <p:spPr>
          <a:xfrm>
            <a:off x="1096963" y="3465513"/>
            <a:ext cx="7589837" cy="12477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C838355F-C5A2-4689-B9A9-12FB43A334F0}"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fr-F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4F322B02-E415-4870-9C43-B5BD0F7B5EED}"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96963" y="915988"/>
            <a:ext cx="7983537" cy="2549525"/>
          </a:xfrm>
          <a:prstGeom prst="rect">
            <a:avLst/>
          </a:prstGeom>
        </p:spPr>
        <p:txBody>
          <a:bodyPr/>
          <a:lstStyle/>
          <a:p>
            <a:r>
              <a:rPr lang="en-US"/>
              <a:t>Click to edit Master title style</a:t>
            </a:r>
            <a:endParaRPr lang="fr-FR"/>
          </a:p>
        </p:txBody>
      </p:sp>
      <p:sp>
        <p:nvSpPr>
          <p:cNvPr id="3" name="Content Placeholder 2"/>
          <p:cNvSpPr>
            <a:spLocks noGrp="1"/>
          </p:cNvSpPr>
          <p:nvPr>
            <p:ph sz="half" idx="1"/>
          </p:nvPr>
        </p:nvSpPr>
        <p:spPr>
          <a:xfrm>
            <a:off x="1096963" y="3465513"/>
            <a:ext cx="3717925" cy="12477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p:cNvSpPr>
            <a:spLocks noGrp="1"/>
          </p:cNvSpPr>
          <p:nvPr>
            <p:ph sz="half" idx="2"/>
          </p:nvPr>
        </p:nvSpPr>
        <p:spPr>
          <a:xfrm>
            <a:off x="4967288" y="3465513"/>
            <a:ext cx="3719512" cy="12477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0FFDBC5D-FA19-4716-8C02-B407791C782B}"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fr-F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7F1A0BE0-086C-4904-A3BA-D5BE0B5ACBE1}"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6963" y="915988"/>
            <a:ext cx="7983537" cy="2549525"/>
          </a:xfrm>
          <a:prstGeom prst="rect">
            <a:avLst/>
          </a:prstGeom>
        </p:spPr>
        <p:txBody>
          <a:bodyPr/>
          <a:lstStyle/>
          <a:p>
            <a:r>
              <a:rPr lang="en-US"/>
              <a:t>Click to edit Master title style</a:t>
            </a:r>
            <a:endParaRPr lang="fr-FR"/>
          </a:p>
        </p:txBody>
      </p:sp>
      <p:sp>
        <p:nvSpPr>
          <p:cNvPr id="3"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DB361713-96F3-4613-A6EF-C952CE1326A3}"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6EC3D535-48FE-4389-814D-F2098F370139}"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fr-F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25BF7D7D-A84A-4583-A2A6-7A6516CB8519}"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fr-F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7B3E4D87-C5F7-4EA1-A95A-39C57E1BA18B}"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62" r:id="rId13"/>
  </p:sldLayoutIdLst>
  <p:hf hdr="0"/>
  <p:txStyles>
    <p:titleStyle>
      <a:lvl1pPr algn="l" defTabSz="457200" rtl="0" eaLnBrk="0" fontAlgn="base" hangingPunct="0">
        <a:spcBef>
          <a:spcPct val="0"/>
        </a:spcBef>
        <a:spcAft>
          <a:spcPct val="0"/>
        </a:spcAft>
        <a:defRPr sz="5000">
          <a:solidFill>
            <a:srgbClr val="404040"/>
          </a:solidFill>
          <a:latin typeface="+mj-lt"/>
          <a:ea typeface="+mj-ea"/>
          <a:cs typeface="+mj-cs"/>
        </a:defRPr>
      </a:lvl1pPr>
      <a:lvl2pPr algn="l" defTabSz="457200" rtl="0" eaLnBrk="0" fontAlgn="base" hangingPunct="0">
        <a:spcBef>
          <a:spcPct val="0"/>
        </a:spcBef>
        <a:spcAft>
          <a:spcPct val="0"/>
        </a:spcAft>
        <a:defRPr sz="5000">
          <a:solidFill>
            <a:srgbClr val="404040"/>
          </a:solidFill>
          <a:latin typeface="Calibri" pitchFamily="34" charset="0"/>
        </a:defRPr>
      </a:lvl2pPr>
      <a:lvl3pPr algn="l" defTabSz="457200" rtl="0" eaLnBrk="0" fontAlgn="base" hangingPunct="0">
        <a:spcBef>
          <a:spcPct val="0"/>
        </a:spcBef>
        <a:spcAft>
          <a:spcPct val="0"/>
        </a:spcAft>
        <a:defRPr sz="5000">
          <a:solidFill>
            <a:srgbClr val="404040"/>
          </a:solidFill>
          <a:latin typeface="Calibri" pitchFamily="34" charset="0"/>
        </a:defRPr>
      </a:lvl3pPr>
      <a:lvl4pPr algn="l" defTabSz="457200" rtl="0" eaLnBrk="0" fontAlgn="base" hangingPunct="0">
        <a:spcBef>
          <a:spcPct val="0"/>
        </a:spcBef>
        <a:spcAft>
          <a:spcPct val="0"/>
        </a:spcAft>
        <a:defRPr sz="5000">
          <a:solidFill>
            <a:srgbClr val="404040"/>
          </a:solidFill>
          <a:latin typeface="Calibri" pitchFamily="34" charset="0"/>
        </a:defRPr>
      </a:lvl4pPr>
      <a:lvl5pPr algn="l" defTabSz="457200" rtl="0" eaLnBrk="0" fontAlgn="base" hangingPunct="0">
        <a:spcBef>
          <a:spcPct val="0"/>
        </a:spcBef>
        <a:spcAft>
          <a:spcPct val="0"/>
        </a:spcAft>
        <a:defRPr sz="5000">
          <a:solidFill>
            <a:srgbClr val="404040"/>
          </a:solidFill>
          <a:latin typeface="Calibri" pitchFamily="34" charset="0"/>
        </a:defRPr>
      </a:lvl5pPr>
      <a:lvl6pPr marL="457200" algn="l" defTabSz="457200" rtl="0" fontAlgn="base">
        <a:spcBef>
          <a:spcPct val="0"/>
        </a:spcBef>
        <a:spcAft>
          <a:spcPct val="0"/>
        </a:spcAft>
        <a:defRPr sz="5000">
          <a:solidFill>
            <a:srgbClr val="404040"/>
          </a:solidFill>
          <a:latin typeface="Calibri" pitchFamily="34" charset="0"/>
        </a:defRPr>
      </a:lvl6pPr>
      <a:lvl7pPr marL="914400" algn="l" defTabSz="457200" rtl="0" fontAlgn="base">
        <a:spcBef>
          <a:spcPct val="0"/>
        </a:spcBef>
        <a:spcAft>
          <a:spcPct val="0"/>
        </a:spcAft>
        <a:defRPr sz="5000">
          <a:solidFill>
            <a:srgbClr val="404040"/>
          </a:solidFill>
          <a:latin typeface="Calibri" pitchFamily="34" charset="0"/>
        </a:defRPr>
      </a:lvl7pPr>
      <a:lvl8pPr marL="1371600" algn="l" defTabSz="457200" rtl="0" fontAlgn="base">
        <a:spcBef>
          <a:spcPct val="0"/>
        </a:spcBef>
        <a:spcAft>
          <a:spcPct val="0"/>
        </a:spcAft>
        <a:defRPr sz="5000">
          <a:solidFill>
            <a:srgbClr val="404040"/>
          </a:solidFill>
          <a:latin typeface="Calibri" pitchFamily="34" charset="0"/>
        </a:defRPr>
      </a:lvl8pPr>
      <a:lvl9pPr marL="1828800" algn="l" defTabSz="457200" rtl="0" fontAlgn="base">
        <a:spcBef>
          <a:spcPct val="0"/>
        </a:spcBef>
        <a:spcAft>
          <a:spcPct val="0"/>
        </a:spcAft>
        <a:defRPr sz="5000">
          <a:solidFill>
            <a:srgbClr val="404040"/>
          </a:solidFill>
          <a:latin typeface="Calibri" pitchFamily="34" charset="0"/>
        </a:defRPr>
      </a:lvl9pPr>
    </p:titleStyle>
    <p:bodyStyle>
      <a:lvl1pPr algn="l" defTabSz="457200" rtl="0" eaLnBrk="0" fontAlgn="base" hangingPunct="0">
        <a:spcBef>
          <a:spcPct val="20000"/>
        </a:spcBef>
        <a:spcAft>
          <a:spcPct val="0"/>
        </a:spcAft>
        <a:buFont typeface="Arial" charset="0"/>
        <a:defRPr sz="3200">
          <a:solidFill>
            <a:srgbClr val="683086"/>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defTabSz="457200"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defTabSz="457200"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defTabSz="457200"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defTabSz="457200" rtl="0" fontAlgn="base">
        <a:spcBef>
          <a:spcPct val="20000"/>
        </a:spcBef>
        <a:spcAft>
          <a:spcPct val="0"/>
        </a:spcAft>
        <a:buFont typeface="Arial" charset="0"/>
        <a:buChar char="»"/>
        <a:defRPr sz="2000">
          <a:solidFill>
            <a:schemeClr val="tx1"/>
          </a:solidFill>
          <a:latin typeface="+mn-lt"/>
        </a:defRPr>
      </a:lvl6pPr>
      <a:lvl7pPr marL="2971800" indent="-228600" algn="l" defTabSz="457200" rtl="0" fontAlgn="base">
        <a:spcBef>
          <a:spcPct val="20000"/>
        </a:spcBef>
        <a:spcAft>
          <a:spcPct val="0"/>
        </a:spcAft>
        <a:buFont typeface="Arial" charset="0"/>
        <a:buChar char="»"/>
        <a:defRPr sz="2000">
          <a:solidFill>
            <a:schemeClr val="tx1"/>
          </a:solidFill>
          <a:latin typeface="+mn-lt"/>
        </a:defRPr>
      </a:lvl7pPr>
      <a:lvl8pPr marL="3429000" indent="-228600" algn="l" defTabSz="457200" rtl="0" fontAlgn="base">
        <a:spcBef>
          <a:spcPct val="20000"/>
        </a:spcBef>
        <a:spcAft>
          <a:spcPct val="0"/>
        </a:spcAft>
        <a:buFont typeface="Arial" charset="0"/>
        <a:buChar char="»"/>
        <a:defRPr sz="2000">
          <a:solidFill>
            <a:schemeClr val="tx1"/>
          </a:solidFill>
          <a:latin typeface="+mn-lt"/>
        </a:defRPr>
      </a:lvl8pPr>
      <a:lvl9pPr marL="3886200" indent="-228600" algn="l" defTabSz="457200" rtl="0" fontAlgn="base">
        <a:spcBef>
          <a:spcPct val="20000"/>
        </a:spcBef>
        <a:spcAft>
          <a:spcPct val="0"/>
        </a:spcAft>
        <a:buFont typeface="Arial" charset="0"/>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re 6"/>
          <p:cNvSpPr>
            <a:spLocks noGrp="1"/>
          </p:cNvSpPr>
          <p:nvPr>
            <p:ph type="ctrTitle" idx="4294967295"/>
          </p:nvPr>
        </p:nvSpPr>
        <p:spPr>
          <a:xfrm>
            <a:off x="1147762" y="1290639"/>
            <a:ext cx="7585271" cy="2138362"/>
          </a:xfrm>
          <a:prstGeom prst="rect">
            <a:avLst/>
          </a:prstGeom>
        </p:spPr>
        <p:txBody>
          <a:bodyPr/>
          <a:lstStyle/>
          <a:p>
            <a:pPr eaLnBrk="1" hangingPunct="1"/>
            <a:r>
              <a:rPr lang="fr-FR" sz="4100" b="1" dirty="0">
                <a:solidFill>
                  <a:srgbClr val="F600AA"/>
                </a:solidFill>
              </a:rPr>
              <a:t>Programmes de Sciences et technologie au collège en cycle 3</a:t>
            </a:r>
            <a:br>
              <a:rPr lang="fr-FR" sz="4100" b="1" dirty="0">
                <a:solidFill>
                  <a:srgbClr val="F600AA"/>
                </a:solidFill>
              </a:rPr>
            </a:br>
            <a:br>
              <a:rPr lang="fr-FR" sz="4100" b="1" dirty="0">
                <a:solidFill>
                  <a:schemeClr val="tx1"/>
                </a:solidFill>
              </a:rPr>
            </a:br>
            <a:endParaRPr lang="fr-FR" sz="4100" b="1" dirty="0">
              <a:solidFill>
                <a:schemeClr val="tx1"/>
              </a:solidFill>
            </a:endParaRPr>
          </a:p>
        </p:txBody>
      </p:sp>
      <p:sp>
        <p:nvSpPr>
          <p:cNvPr id="13315" name="Espace réservé du numéro de diapositive 4"/>
          <p:cNvSpPr txBox="1">
            <a:spLocks noGrp="1"/>
          </p:cNvSpPr>
          <p:nvPr/>
        </p:nvSpPr>
        <p:spPr bwMode="auto">
          <a:xfrm>
            <a:off x="8250238" y="6391275"/>
            <a:ext cx="350837" cy="365125"/>
          </a:xfrm>
          <a:prstGeom prst="rect">
            <a:avLst/>
          </a:prstGeom>
          <a:noFill/>
          <a:ln>
            <a:miter lim="800000"/>
            <a:headEnd/>
            <a:tailEnd/>
          </a:ln>
        </p:spPr>
        <p:txBody>
          <a:bodyPr anchor="ctr"/>
          <a:lstStyle/>
          <a:p>
            <a:pPr algn="r" defTabSz="457200">
              <a:defRPr/>
            </a:pPr>
            <a:fld id="{AA509288-71AC-45E5-BDF9-0ED8ABC7E6B0}" type="slidenum">
              <a:rPr lang="fr-FR" sz="1000" b="1">
                <a:solidFill>
                  <a:srgbClr val="404040"/>
                </a:solidFill>
                <a:latin typeface="+mn-lt"/>
              </a:rPr>
              <a:pPr algn="r" defTabSz="457200">
                <a:defRPr/>
              </a:pPr>
              <a:t>1</a:t>
            </a:fld>
            <a:endParaRPr lang="fr-FR" sz="1000" b="1" dirty="0">
              <a:solidFill>
                <a:srgbClr val="404040"/>
              </a:solidFill>
              <a:latin typeface="+mn-lt"/>
            </a:endParaRPr>
          </a:p>
        </p:txBody>
      </p:sp>
      <p:sp>
        <p:nvSpPr>
          <p:cNvPr id="4" name="Espace réservé du numéro de diapositive 5">
            <a:extLst>
              <a:ext uri="{FF2B5EF4-FFF2-40B4-BE49-F238E27FC236}">
                <a16:creationId xmlns:a16="http://schemas.microsoft.com/office/drawing/2014/main" id="{14A72776-453E-4FE8-8596-53DBD2B0B9F6}"/>
              </a:ext>
            </a:extLst>
          </p:cNvPr>
          <p:cNvSpPr txBox="1">
            <a:spLocks/>
          </p:cNvSpPr>
          <p:nvPr/>
        </p:nvSpPr>
        <p:spPr>
          <a:xfrm>
            <a:off x="8372511" y="4576762"/>
            <a:ext cx="403225" cy="365125"/>
          </a:xfrm>
          <a:prstGeom prst="rect">
            <a:avLst/>
          </a:prstGeom>
        </p:spPr>
        <p:txBody>
          <a:bodyPr vert="horz" wrap="square" lIns="91440" tIns="45720" rIns="91440" bIns="45720" numCol="1" anchor="ctr" anchorCtr="0" compatLnSpc="1">
            <a:prstTxWarp prst="textNoShape">
              <a:avLst/>
            </a:prstTxWarp>
          </a:bodyPr>
          <a:lstStyle>
            <a:defPPr>
              <a:defRPr lang="fr-FR"/>
            </a:defPPr>
            <a:lvl1pPr algn="r" rtl="0" fontAlgn="base">
              <a:spcBef>
                <a:spcPct val="0"/>
              </a:spcBef>
              <a:spcAft>
                <a:spcPct val="0"/>
              </a:spcAft>
              <a:defRPr sz="1000" b="1" kern="1200">
                <a:solidFill>
                  <a:srgbClr val="404040"/>
                </a:solidFill>
                <a:latin typeface="+mn-lt"/>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a:lstStyle>
          <a:p>
            <a:pPr>
              <a:defRPr/>
            </a:pPr>
            <a:fld id="{D4909C94-A578-4372-9E84-FCE746221A0E}" type="slidenum">
              <a:rPr lang="fr-FR" smtClean="0"/>
              <a:pPr>
                <a:defRPr/>
              </a:pPr>
              <a:t>1</a:t>
            </a:fld>
            <a:endParaRPr lang="fr-FR"/>
          </a:p>
        </p:txBody>
      </p:sp>
      <p:pic>
        <p:nvPicPr>
          <p:cNvPr id="5" name="Image 11" descr="2014_MENESRlogo_horizontal.jpg">
            <a:extLst>
              <a:ext uri="{FF2B5EF4-FFF2-40B4-BE49-F238E27FC236}">
                <a16:creationId xmlns:a16="http://schemas.microsoft.com/office/drawing/2014/main" id="{6A289438-10F8-4B2A-A0C2-98E551CC465F}"/>
              </a:ext>
            </a:extLst>
          </p:cNvPr>
          <p:cNvPicPr>
            <a:picLocks noChangeAspect="1"/>
          </p:cNvPicPr>
          <p:nvPr/>
        </p:nvPicPr>
        <p:blipFill>
          <a:blip r:embed="rId3" cstate="print"/>
          <a:srcRect/>
          <a:stretch>
            <a:fillRect/>
          </a:stretch>
        </p:blipFill>
        <p:spPr bwMode="auto">
          <a:xfrm>
            <a:off x="835061" y="4365625"/>
            <a:ext cx="1655763" cy="463550"/>
          </a:xfrm>
          <a:prstGeom prst="rect">
            <a:avLst/>
          </a:prstGeom>
          <a:noFill/>
          <a:ln w="9525">
            <a:noFill/>
            <a:miter lim="800000"/>
            <a:headEnd/>
            <a:tailEnd/>
          </a:ln>
        </p:spPr>
      </p:pic>
      <p:sp>
        <p:nvSpPr>
          <p:cNvPr id="7" name="Espace réservé du pied de page 4">
            <a:extLst>
              <a:ext uri="{FF2B5EF4-FFF2-40B4-BE49-F238E27FC236}">
                <a16:creationId xmlns:a16="http://schemas.microsoft.com/office/drawing/2014/main" id="{5F9E15B9-1F20-468B-8E23-E3A287A47635}"/>
              </a:ext>
            </a:extLst>
          </p:cNvPr>
          <p:cNvSpPr txBox="1">
            <a:spLocks/>
          </p:cNvSpPr>
          <p:nvPr/>
        </p:nvSpPr>
        <p:spPr>
          <a:xfrm>
            <a:off x="5021299" y="4471987"/>
            <a:ext cx="3943350" cy="495300"/>
          </a:xfrm>
          <a:prstGeom prst="rect">
            <a:avLst/>
          </a:prstGeom>
        </p:spPr>
        <p:txBody>
          <a:bodyPr anchor="ctr"/>
          <a:lstStyle/>
          <a:p>
            <a:pPr defTabSz="457200"/>
            <a:endParaRPr lang="fr-FR" sz="1000" dirty="0">
              <a:solidFill>
                <a:srgbClr val="1B8ED9"/>
              </a:solidFill>
              <a:latin typeface="Calibri" pitchFamily="34" charset="0"/>
            </a:endParaRPr>
          </a:p>
          <a:p>
            <a:pPr defTabSz="457200">
              <a:lnSpc>
                <a:spcPts val="1325"/>
              </a:lnSpc>
            </a:pPr>
            <a:r>
              <a:rPr lang="fr-FR" sz="1000" dirty="0">
                <a:solidFill>
                  <a:srgbClr val="404040"/>
                </a:solidFill>
                <a:latin typeface="Calibri" pitchFamily="34" charset="0"/>
              </a:rPr>
              <a:t>Samuel VIOLLIN IGEN STI . Séminaire Nouveaux programmes technologie collège. Paris Diderot 24 mars 2016</a:t>
            </a:r>
          </a:p>
          <a:p>
            <a:pPr defTabSz="457200"/>
            <a:endParaRPr lang="fr-FR" sz="1000" dirty="0">
              <a:solidFill>
                <a:srgbClr val="898989"/>
              </a:solidFill>
              <a:latin typeface="Calibri" pitchFamily="34" charset="0"/>
            </a:endParaRPr>
          </a:p>
        </p:txBody>
      </p:sp>
      <p:pic>
        <p:nvPicPr>
          <p:cNvPr id="8" name="Image 3" descr="logoIGEN.jpg">
            <a:extLst>
              <a:ext uri="{FF2B5EF4-FFF2-40B4-BE49-F238E27FC236}">
                <a16:creationId xmlns:a16="http://schemas.microsoft.com/office/drawing/2014/main" id="{47C69925-926F-427F-B635-FF2964E6CCE1}"/>
              </a:ext>
            </a:extLst>
          </p:cNvPr>
          <p:cNvPicPr>
            <a:picLocks noChangeAspect="1"/>
          </p:cNvPicPr>
          <p:nvPr/>
        </p:nvPicPr>
        <p:blipFill>
          <a:blip r:embed="rId4" cstate="print"/>
          <a:srcRect/>
          <a:stretch>
            <a:fillRect/>
          </a:stretch>
        </p:blipFill>
        <p:spPr bwMode="auto">
          <a:xfrm>
            <a:off x="2786099" y="4248150"/>
            <a:ext cx="1481137" cy="604837"/>
          </a:xfrm>
          <a:prstGeom prst="rect">
            <a:avLst/>
          </a:prstGeom>
          <a:noFill/>
          <a:ln w="9525">
            <a:noFill/>
            <a:miter lim="800000"/>
            <a:headEnd/>
            <a:tailEnd/>
          </a:ln>
        </p:spPr>
      </p:pic>
      <p:sp>
        <p:nvSpPr>
          <p:cNvPr id="10" name="ZoneTexte 9">
            <a:extLst>
              <a:ext uri="{FF2B5EF4-FFF2-40B4-BE49-F238E27FC236}">
                <a16:creationId xmlns:a16="http://schemas.microsoft.com/office/drawing/2014/main" id="{A3DEAC58-8549-4101-AB78-5DEC9856F8EF}"/>
              </a:ext>
            </a:extLst>
          </p:cNvPr>
          <p:cNvSpPr txBox="1"/>
          <p:nvPr/>
        </p:nvSpPr>
        <p:spPr>
          <a:xfrm>
            <a:off x="987461" y="3933290"/>
            <a:ext cx="4425968" cy="276999"/>
          </a:xfrm>
          <a:prstGeom prst="rect">
            <a:avLst/>
          </a:prstGeom>
          <a:noFill/>
        </p:spPr>
        <p:txBody>
          <a:bodyPr wrap="square" rtlCol="0">
            <a:spAutoFit/>
          </a:bodyPr>
          <a:lstStyle/>
          <a:p>
            <a:r>
              <a:rPr lang="fr-FR" sz="1200" dirty="0"/>
              <a:t>Diaporama original réalisé par :</a:t>
            </a:r>
          </a:p>
        </p:txBody>
      </p:sp>
      <p:sp>
        <p:nvSpPr>
          <p:cNvPr id="11" name="ZoneTexte 10">
            <a:extLst>
              <a:ext uri="{FF2B5EF4-FFF2-40B4-BE49-F238E27FC236}">
                <a16:creationId xmlns:a16="http://schemas.microsoft.com/office/drawing/2014/main" id="{7A44DCDA-2EB7-416F-BA28-4C164432330E}"/>
              </a:ext>
            </a:extLst>
          </p:cNvPr>
          <p:cNvSpPr txBox="1"/>
          <p:nvPr/>
        </p:nvSpPr>
        <p:spPr>
          <a:xfrm>
            <a:off x="5145294" y="5810218"/>
            <a:ext cx="3819355" cy="400110"/>
          </a:xfrm>
          <a:prstGeom prst="rect">
            <a:avLst/>
          </a:prstGeom>
          <a:noFill/>
        </p:spPr>
        <p:txBody>
          <a:bodyPr wrap="square" rtlCol="0">
            <a:spAutoFit/>
          </a:bodyPr>
          <a:lstStyle/>
          <a:p>
            <a:r>
              <a:rPr lang="fr-FR" sz="1000" dirty="0"/>
              <a:t>Modifié pour les besoins de la formation par : Philippe GESSET (Chargé de mission en technologie – Orléans-Tours)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Espace réservé du numéro de diapositive 4"/>
          <p:cNvSpPr txBox="1">
            <a:spLocks noGrp="1"/>
          </p:cNvSpPr>
          <p:nvPr/>
        </p:nvSpPr>
        <p:spPr bwMode="auto">
          <a:xfrm>
            <a:off x="8250238" y="6391275"/>
            <a:ext cx="350837" cy="365125"/>
          </a:xfrm>
          <a:prstGeom prst="rect">
            <a:avLst/>
          </a:prstGeom>
          <a:noFill/>
          <a:ln>
            <a:miter lim="800000"/>
            <a:headEnd/>
            <a:tailEnd/>
          </a:ln>
        </p:spPr>
        <p:txBody>
          <a:bodyPr anchor="ctr"/>
          <a:lstStyle/>
          <a:p>
            <a:pPr algn="r" defTabSz="457200">
              <a:defRPr/>
            </a:pPr>
            <a:fld id="{FF8584E4-D7E3-4E28-B356-ED7CF19CBE96}" type="slidenum">
              <a:rPr lang="fr-FR" sz="1000" b="1">
                <a:solidFill>
                  <a:srgbClr val="404040"/>
                </a:solidFill>
                <a:latin typeface="+mn-lt"/>
              </a:rPr>
              <a:pPr algn="r" defTabSz="457200">
                <a:defRPr/>
              </a:pPr>
              <a:t>10</a:t>
            </a:fld>
            <a:endParaRPr lang="fr-FR" sz="1000" b="1">
              <a:solidFill>
                <a:srgbClr val="404040"/>
              </a:solidFill>
              <a:latin typeface="+mn-lt"/>
            </a:endParaRPr>
          </a:p>
        </p:txBody>
      </p:sp>
      <p:sp>
        <p:nvSpPr>
          <p:cNvPr id="55" name="Pentagone 8"/>
          <p:cNvSpPr/>
          <p:nvPr/>
        </p:nvSpPr>
        <p:spPr>
          <a:xfrm>
            <a:off x="917575" y="2147888"/>
            <a:ext cx="8235950" cy="2114550"/>
          </a:xfrm>
          <a:prstGeom prst="homePlate">
            <a:avLst>
              <a:gd name="adj" fmla="val 27249"/>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defTabSz="457200" fontAlgn="auto">
              <a:spcBef>
                <a:spcPts val="0"/>
              </a:spcBef>
              <a:spcAft>
                <a:spcPts val="0"/>
              </a:spcAft>
              <a:defRPr/>
            </a:pPr>
            <a:endParaRPr lang="fr-FR" b="1">
              <a:solidFill>
                <a:schemeClr val="tx1"/>
              </a:solidFill>
            </a:endParaRPr>
          </a:p>
        </p:txBody>
      </p:sp>
      <p:sp>
        <p:nvSpPr>
          <p:cNvPr id="83" name="Virage 82"/>
          <p:cNvSpPr/>
          <p:nvPr/>
        </p:nvSpPr>
        <p:spPr>
          <a:xfrm rot="5400000">
            <a:off x="2262981" y="1016794"/>
            <a:ext cx="1274763" cy="1685925"/>
          </a:xfrm>
          <a:prstGeom prst="bentArrow">
            <a:avLst>
              <a:gd name="adj1" fmla="val 15099"/>
              <a:gd name="adj2" fmla="val 25000"/>
              <a:gd name="adj3" fmla="val 25000"/>
              <a:gd name="adj4" fmla="val 4375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defTabSz="457200" fontAlgn="auto">
              <a:spcBef>
                <a:spcPts val="0"/>
              </a:spcBef>
              <a:spcAft>
                <a:spcPts val="0"/>
              </a:spcAft>
              <a:defRPr/>
            </a:pPr>
            <a:endParaRPr lang="fr-FR" b="1">
              <a:solidFill>
                <a:schemeClr val="tx1"/>
              </a:solidFill>
            </a:endParaRPr>
          </a:p>
        </p:txBody>
      </p:sp>
      <p:sp>
        <p:nvSpPr>
          <p:cNvPr id="52" name="Rectangle à coins arrondis 51"/>
          <p:cNvSpPr/>
          <p:nvPr/>
        </p:nvSpPr>
        <p:spPr>
          <a:xfrm>
            <a:off x="2406650" y="4618038"/>
            <a:ext cx="2900363" cy="1536700"/>
          </a:xfrm>
          <a:prstGeom prst="roundRect">
            <a:avLst>
              <a:gd name="adj" fmla="val 7993"/>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b"/>
          <a:lstStyle/>
          <a:p>
            <a:pPr algn="ctr" defTabSz="457200">
              <a:defRPr/>
            </a:pPr>
            <a:r>
              <a:rPr lang="fr-FR" b="1" dirty="0">
                <a:solidFill>
                  <a:srgbClr val="FFFFFF"/>
                </a:solidFill>
              </a:rPr>
              <a:t>Supports d’enseignement</a:t>
            </a:r>
          </a:p>
        </p:txBody>
      </p:sp>
      <p:sp>
        <p:nvSpPr>
          <p:cNvPr id="53" name="Arrondir un rectangle avec un coin du même côté 52"/>
          <p:cNvSpPr/>
          <p:nvPr/>
        </p:nvSpPr>
        <p:spPr>
          <a:xfrm>
            <a:off x="1973263" y="1190625"/>
            <a:ext cx="1050925" cy="446088"/>
          </a:xfrm>
          <a:prstGeom prst="round2Same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457200" fontAlgn="auto">
              <a:spcBef>
                <a:spcPts val="0"/>
              </a:spcBef>
              <a:spcAft>
                <a:spcPts val="0"/>
              </a:spcAft>
              <a:defRPr/>
            </a:pPr>
            <a:r>
              <a:rPr lang="fr-FR" sz="1100" b="1" dirty="0"/>
              <a:t>Programme</a:t>
            </a:r>
          </a:p>
        </p:txBody>
      </p:sp>
      <p:sp>
        <p:nvSpPr>
          <p:cNvPr id="54" name="Arrondir un rectangle à un seul coin 53"/>
          <p:cNvSpPr/>
          <p:nvPr/>
        </p:nvSpPr>
        <p:spPr>
          <a:xfrm>
            <a:off x="941388" y="1519238"/>
            <a:ext cx="2082800" cy="2160587"/>
          </a:xfrm>
          <a:prstGeom prst="round1Rect">
            <a:avLst>
              <a:gd name="adj" fmla="val 4598"/>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fontAlgn="auto">
              <a:spcBef>
                <a:spcPts val="0"/>
              </a:spcBef>
              <a:spcAft>
                <a:spcPts val="0"/>
              </a:spcAft>
              <a:defRPr/>
            </a:pPr>
            <a:endParaRPr lang="fr-FR"/>
          </a:p>
        </p:txBody>
      </p:sp>
      <p:sp>
        <p:nvSpPr>
          <p:cNvPr id="56" name="Arrondir un rectangle avec un coin du même côté 55"/>
          <p:cNvSpPr/>
          <p:nvPr/>
        </p:nvSpPr>
        <p:spPr>
          <a:xfrm>
            <a:off x="941388" y="1182688"/>
            <a:ext cx="1116012" cy="446087"/>
          </a:xfrm>
          <a:prstGeom prst="round2Same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457200" fontAlgn="auto">
              <a:spcBef>
                <a:spcPts val="0"/>
              </a:spcBef>
              <a:spcAft>
                <a:spcPts val="0"/>
              </a:spcAft>
              <a:defRPr/>
            </a:pPr>
            <a:r>
              <a:rPr lang="fr-FR" sz="1100" b="1" dirty="0"/>
              <a:t>Compétences</a:t>
            </a:r>
          </a:p>
        </p:txBody>
      </p:sp>
      <p:sp>
        <p:nvSpPr>
          <p:cNvPr id="31752" name="Rectangle 58"/>
          <p:cNvSpPr>
            <a:spLocks noChangeArrowheads="1"/>
          </p:cNvSpPr>
          <p:nvPr/>
        </p:nvSpPr>
        <p:spPr bwMode="auto">
          <a:xfrm>
            <a:off x="2573338" y="4830763"/>
            <a:ext cx="1211262" cy="517525"/>
          </a:xfrm>
          <a:prstGeom prst="rect">
            <a:avLst/>
          </a:prstGeom>
          <a:noFill/>
          <a:ln w="9525">
            <a:noFill/>
            <a:miter lim="800000"/>
            <a:headEnd/>
            <a:tailEnd/>
          </a:ln>
        </p:spPr>
        <p:txBody>
          <a:bodyPr>
            <a:spAutoFit/>
          </a:bodyPr>
          <a:lstStyle/>
          <a:p>
            <a:pPr defTabSz="457200"/>
            <a:r>
              <a:rPr lang="fr-FR" sz="1400">
                <a:latin typeface="Calibri" pitchFamily="34" charset="0"/>
              </a:rPr>
              <a:t>Dossier documentaire</a:t>
            </a:r>
          </a:p>
        </p:txBody>
      </p:sp>
      <p:sp>
        <p:nvSpPr>
          <p:cNvPr id="31753" name="Rectangle 59"/>
          <p:cNvSpPr>
            <a:spLocks noChangeArrowheads="1"/>
          </p:cNvSpPr>
          <p:nvPr/>
        </p:nvSpPr>
        <p:spPr bwMode="auto">
          <a:xfrm>
            <a:off x="3825875" y="4905375"/>
            <a:ext cx="1468438" cy="304800"/>
          </a:xfrm>
          <a:prstGeom prst="rect">
            <a:avLst/>
          </a:prstGeom>
          <a:noFill/>
          <a:ln w="9525">
            <a:noFill/>
            <a:miter lim="800000"/>
            <a:headEnd/>
            <a:tailEnd/>
          </a:ln>
        </p:spPr>
        <p:txBody>
          <a:bodyPr>
            <a:spAutoFit/>
          </a:bodyPr>
          <a:lstStyle/>
          <a:p>
            <a:pPr defTabSz="457200"/>
            <a:r>
              <a:rPr lang="fr-FR" sz="1400">
                <a:latin typeface="Calibri" pitchFamily="34" charset="0"/>
              </a:rPr>
              <a:t>Support  matériel</a:t>
            </a:r>
          </a:p>
        </p:txBody>
      </p:sp>
      <p:sp>
        <p:nvSpPr>
          <p:cNvPr id="61" name="Ellipse 60"/>
          <p:cNvSpPr/>
          <p:nvPr/>
        </p:nvSpPr>
        <p:spPr>
          <a:xfrm>
            <a:off x="5875338" y="2462213"/>
            <a:ext cx="1362075" cy="1384300"/>
          </a:xfrm>
          <a:prstGeom prst="ellipse">
            <a:avLst/>
          </a:prstGeom>
          <a:solidFill>
            <a:srgbClr val="FF6699"/>
          </a:solidFill>
        </p:spPr>
        <p:style>
          <a:lnRef idx="1">
            <a:schemeClr val="accent1"/>
          </a:lnRef>
          <a:fillRef idx="3">
            <a:schemeClr val="accent1"/>
          </a:fillRef>
          <a:effectRef idx="2">
            <a:schemeClr val="accent1"/>
          </a:effectRef>
          <a:fontRef idx="minor">
            <a:schemeClr val="lt1"/>
          </a:fontRef>
        </p:style>
        <p:txBody>
          <a:bodyPr lIns="0" tIns="0" rIns="0" bIns="0" anchor="ctr"/>
          <a:lstStyle/>
          <a:p>
            <a:pPr algn="ctr" defTabSz="457200">
              <a:defRPr/>
            </a:pPr>
            <a:r>
              <a:rPr lang="fr-FR" sz="1200" b="1">
                <a:solidFill>
                  <a:srgbClr val="FFFFFF"/>
                </a:solidFill>
              </a:rPr>
              <a:t>Structuration des connaissances</a:t>
            </a:r>
          </a:p>
        </p:txBody>
      </p:sp>
      <p:sp>
        <p:nvSpPr>
          <p:cNvPr id="31755" name="Rectangle 73"/>
          <p:cNvSpPr>
            <a:spLocks noChangeArrowheads="1"/>
          </p:cNvSpPr>
          <p:nvPr/>
        </p:nvSpPr>
        <p:spPr bwMode="auto">
          <a:xfrm>
            <a:off x="992188" y="2152650"/>
            <a:ext cx="1987550" cy="581025"/>
          </a:xfrm>
          <a:prstGeom prst="rect">
            <a:avLst/>
          </a:prstGeom>
          <a:noFill/>
          <a:ln w="9525">
            <a:noFill/>
            <a:miter lim="800000"/>
            <a:headEnd/>
            <a:tailEnd/>
          </a:ln>
        </p:spPr>
        <p:txBody>
          <a:bodyPr>
            <a:spAutoFit/>
          </a:bodyPr>
          <a:lstStyle/>
          <a:p>
            <a:pPr algn="ctr" defTabSz="457200"/>
            <a:r>
              <a:rPr lang="fr-FR" sz="1600" b="1">
                <a:latin typeface="Calibri" pitchFamily="34" charset="0"/>
              </a:rPr>
              <a:t>Choix d’un objet d’étude</a:t>
            </a:r>
          </a:p>
        </p:txBody>
      </p:sp>
      <p:sp>
        <p:nvSpPr>
          <p:cNvPr id="75" name="Ellipse 74"/>
          <p:cNvSpPr/>
          <p:nvPr/>
        </p:nvSpPr>
        <p:spPr>
          <a:xfrm>
            <a:off x="7646988" y="2381250"/>
            <a:ext cx="1365250" cy="1385888"/>
          </a:xfrm>
          <a:prstGeom prst="ellipse">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lIns="0" tIns="0" rIns="0" bIns="0" anchor="ctr"/>
          <a:lstStyle/>
          <a:p>
            <a:pPr algn="ctr" defTabSz="457200" fontAlgn="auto">
              <a:spcBef>
                <a:spcPts val="0"/>
              </a:spcBef>
              <a:spcAft>
                <a:spcPts val="0"/>
              </a:spcAft>
              <a:defRPr/>
            </a:pPr>
            <a:r>
              <a:rPr lang="fr-FR" sz="1200" b="1" dirty="0"/>
              <a:t>Evaluation</a:t>
            </a:r>
            <a:br>
              <a:rPr lang="fr-FR" sz="1200" b="1" dirty="0"/>
            </a:br>
            <a:r>
              <a:rPr lang="fr-FR" sz="1200" b="1" dirty="0"/>
              <a:t>des acquis</a:t>
            </a:r>
          </a:p>
        </p:txBody>
      </p:sp>
      <p:sp>
        <p:nvSpPr>
          <p:cNvPr id="76" name="Flèche droite 30"/>
          <p:cNvSpPr/>
          <p:nvPr/>
        </p:nvSpPr>
        <p:spPr>
          <a:xfrm>
            <a:off x="7227888" y="2822575"/>
            <a:ext cx="496887" cy="644525"/>
          </a:xfrm>
          <a:prstGeom prst="right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fontAlgn="auto">
              <a:spcBef>
                <a:spcPts val="0"/>
              </a:spcBef>
              <a:spcAft>
                <a:spcPts val="0"/>
              </a:spcAft>
              <a:defRPr/>
            </a:pPr>
            <a:endParaRPr lang="fr-FR"/>
          </a:p>
        </p:txBody>
      </p:sp>
      <p:sp>
        <p:nvSpPr>
          <p:cNvPr id="31758" name="ZoneTexte 50"/>
          <p:cNvSpPr txBox="1">
            <a:spLocks noChangeArrowheads="1"/>
          </p:cNvSpPr>
          <p:nvPr/>
        </p:nvSpPr>
        <p:spPr bwMode="auto">
          <a:xfrm>
            <a:off x="3571875" y="2125663"/>
            <a:ext cx="2706688" cy="282575"/>
          </a:xfrm>
          <a:prstGeom prst="rect">
            <a:avLst/>
          </a:prstGeom>
          <a:noFill/>
          <a:ln w="9525">
            <a:noFill/>
            <a:miter lim="800000"/>
            <a:headEnd/>
            <a:tailEnd/>
          </a:ln>
        </p:spPr>
        <p:txBody>
          <a:bodyPr>
            <a:spAutoFit/>
          </a:bodyPr>
          <a:lstStyle/>
          <a:p>
            <a:pPr algn="ctr" defTabSz="457200">
              <a:lnSpc>
                <a:spcPts val="1500"/>
              </a:lnSpc>
            </a:pPr>
            <a:r>
              <a:rPr lang="fr-FR" b="1">
                <a:latin typeface="Calibri" pitchFamily="34" charset="0"/>
              </a:rPr>
              <a:t>Situations de formation</a:t>
            </a:r>
          </a:p>
        </p:txBody>
      </p:sp>
      <p:sp>
        <p:nvSpPr>
          <p:cNvPr id="78" name="Virage 77"/>
          <p:cNvSpPr/>
          <p:nvPr/>
        </p:nvSpPr>
        <p:spPr>
          <a:xfrm rot="5400000">
            <a:off x="5578475" y="-620712"/>
            <a:ext cx="1198563" cy="4872037"/>
          </a:xfrm>
          <a:prstGeom prst="bentArrow">
            <a:avLst>
              <a:gd name="adj1" fmla="val 15099"/>
              <a:gd name="adj2" fmla="val 25000"/>
              <a:gd name="adj3" fmla="val 25000"/>
              <a:gd name="adj4" fmla="val 4375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defTabSz="457200" fontAlgn="auto">
              <a:spcBef>
                <a:spcPts val="0"/>
              </a:spcBef>
              <a:spcAft>
                <a:spcPts val="0"/>
              </a:spcAft>
              <a:defRPr/>
            </a:pPr>
            <a:endParaRPr lang="fr-FR" b="1">
              <a:solidFill>
                <a:schemeClr val="tx1"/>
              </a:solidFill>
            </a:endParaRPr>
          </a:p>
        </p:txBody>
      </p:sp>
      <p:sp>
        <p:nvSpPr>
          <p:cNvPr id="79" name="Virage 78"/>
          <p:cNvSpPr/>
          <p:nvPr/>
        </p:nvSpPr>
        <p:spPr>
          <a:xfrm rot="16200000">
            <a:off x="5434013" y="3338513"/>
            <a:ext cx="398462" cy="1757362"/>
          </a:xfrm>
          <a:prstGeom prst="bentArrow">
            <a:avLst>
              <a:gd name="adj1" fmla="val 45777"/>
              <a:gd name="adj2" fmla="val 36873"/>
              <a:gd name="adj3" fmla="val 25000"/>
              <a:gd name="adj4" fmla="val 4375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defTabSz="457200" fontAlgn="auto">
              <a:spcBef>
                <a:spcPts val="0"/>
              </a:spcBef>
              <a:spcAft>
                <a:spcPts val="0"/>
              </a:spcAft>
              <a:defRPr/>
            </a:pPr>
            <a:endParaRPr lang="fr-FR" b="1">
              <a:solidFill>
                <a:schemeClr val="tx1"/>
              </a:solidFill>
            </a:endParaRPr>
          </a:p>
        </p:txBody>
      </p:sp>
      <p:sp>
        <p:nvSpPr>
          <p:cNvPr id="31761" name="Virage 79"/>
          <p:cNvSpPr>
            <a:spLocks/>
          </p:cNvSpPr>
          <p:nvPr/>
        </p:nvSpPr>
        <p:spPr bwMode="auto">
          <a:xfrm rot="5400000" flipH="1">
            <a:off x="7234238" y="3275013"/>
            <a:ext cx="395287" cy="1868487"/>
          </a:xfrm>
          <a:custGeom>
            <a:avLst/>
            <a:gdLst>
              <a:gd name="T0" fmla="*/ 279026 w 407453"/>
              <a:gd name="T1" fmla="*/ 0 h 1950264"/>
              <a:gd name="T2" fmla="*/ 279026 w 407453"/>
              <a:gd name="T3" fmla="*/ 275655 h 1950264"/>
              <a:gd name="T4" fmla="*/ 85468 w 407453"/>
              <a:gd name="T5" fmla="*/ 1715076 h 1950264"/>
              <a:gd name="T6" fmla="*/ 372034 w 407453"/>
              <a:gd name="T7" fmla="*/ 137827 h 1950264"/>
              <a:gd name="T8" fmla="*/ 17694720 60000 65536"/>
              <a:gd name="T9" fmla="*/ 5898240 60000 65536"/>
              <a:gd name="T10" fmla="*/ 5898240 60000 65536"/>
              <a:gd name="T11" fmla="*/ 0 60000 65536"/>
              <a:gd name="T12" fmla="*/ 0 w 407453"/>
              <a:gd name="T13" fmla="*/ 0 h 1950264"/>
              <a:gd name="T14" fmla="*/ 407453 w 407453"/>
              <a:gd name="T15" fmla="*/ 1950264 h 1950264"/>
            </a:gdLst>
            <a:ahLst/>
            <a:cxnLst>
              <a:cxn ang="T8">
                <a:pos x="T0" y="T1"/>
              </a:cxn>
              <a:cxn ang="T9">
                <a:pos x="T2" y="T3"/>
              </a:cxn>
              <a:cxn ang="T10">
                <a:pos x="T4" y="T5"/>
              </a:cxn>
              <a:cxn ang="T11">
                <a:pos x="T6" y="T7"/>
              </a:cxn>
            </a:cxnLst>
            <a:rect l="T12" t="T13" r="T14" b="T15"/>
            <a:pathLst>
              <a:path w="407453" h="1950264">
                <a:moveTo>
                  <a:pt x="0" y="1950264"/>
                </a:moveTo>
                <a:lnTo>
                  <a:pt x="0" y="253574"/>
                </a:lnTo>
                <a:cubicBezTo>
                  <a:pt x="0" y="148390"/>
                  <a:pt x="85268" y="63122"/>
                  <a:pt x="190451" y="63122"/>
                </a:cubicBezTo>
                <a:lnTo>
                  <a:pt x="305590" y="63123"/>
                </a:lnTo>
                <a:lnTo>
                  <a:pt x="305590" y="0"/>
                </a:lnTo>
                <a:lnTo>
                  <a:pt x="407453" y="156727"/>
                </a:lnTo>
                <a:lnTo>
                  <a:pt x="305590" y="313454"/>
                </a:lnTo>
                <a:lnTo>
                  <a:pt x="305590" y="250331"/>
                </a:lnTo>
                <a:lnTo>
                  <a:pt x="190452" y="250331"/>
                </a:lnTo>
                <a:lnTo>
                  <a:pt x="190451" y="250331"/>
                </a:lnTo>
                <a:cubicBezTo>
                  <a:pt x="188660" y="250331"/>
                  <a:pt x="187209" y="251782"/>
                  <a:pt x="187209" y="253573"/>
                </a:cubicBezTo>
                <a:lnTo>
                  <a:pt x="187208" y="1950264"/>
                </a:lnTo>
                <a:close/>
              </a:path>
            </a:pathLst>
          </a:custGeom>
          <a:solidFill>
            <a:srgbClr val="92D050"/>
          </a:solidFill>
          <a:ln w="25400" cap="flat" cmpd="sng" algn="ctr">
            <a:noFill/>
            <a:prstDash val="solid"/>
            <a:round/>
            <a:headEnd/>
            <a:tailEnd/>
          </a:ln>
        </p:spPr>
        <p:txBody>
          <a:bodyPr/>
          <a:lstStyle/>
          <a:p>
            <a:endParaRPr lang="fr-FR"/>
          </a:p>
        </p:txBody>
      </p:sp>
      <p:sp>
        <p:nvSpPr>
          <p:cNvPr id="81" name="Arrondir un rectangle avec un coin du même côté 80"/>
          <p:cNvSpPr/>
          <p:nvPr/>
        </p:nvSpPr>
        <p:spPr>
          <a:xfrm>
            <a:off x="920750" y="4065588"/>
            <a:ext cx="879475" cy="447675"/>
          </a:xfrm>
          <a:prstGeom prst="round2SameRect">
            <a:avLst>
              <a:gd name="adj1" fmla="val 16667"/>
              <a:gd name="adj2" fmla="val 13292"/>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defTabSz="457200" fontAlgn="auto">
              <a:spcBef>
                <a:spcPts val="0"/>
              </a:spcBef>
              <a:spcAft>
                <a:spcPts val="0"/>
              </a:spcAft>
              <a:defRPr/>
            </a:pPr>
            <a:endParaRPr lang="fr-FR" sz="1200" b="1" dirty="0">
              <a:solidFill>
                <a:schemeClr val="tx1"/>
              </a:solidFill>
            </a:endParaRPr>
          </a:p>
          <a:p>
            <a:pPr defTabSz="457200" fontAlgn="auto">
              <a:spcBef>
                <a:spcPts val="0"/>
              </a:spcBef>
              <a:spcAft>
                <a:spcPts val="0"/>
              </a:spcAft>
              <a:defRPr/>
            </a:pPr>
            <a:r>
              <a:rPr lang="fr-FR" sz="1200" b="1" dirty="0">
                <a:solidFill>
                  <a:schemeClr val="tx1"/>
                </a:solidFill>
              </a:rPr>
              <a:t>Séquence</a:t>
            </a:r>
          </a:p>
        </p:txBody>
      </p:sp>
      <p:sp>
        <p:nvSpPr>
          <p:cNvPr id="82" name="ZoneTexte 50"/>
          <p:cNvSpPr txBox="1"/>
          <p:nvPr/>
        </p:nvSpPr>
        <p:spPr>
          <a:xfrm>
            <a:off x="5187950" y="4167188"/>
            <a:ext cx="3054350" cy="304800"/>
          </a:xfrm>
          <a:prstGeom prst="rect">
            <a:avLst/>
          </a:prstGeom>
          <a:noFill/>
        </p:spPr>
        <p:txBody>
          <a:bodyPr>
            <a:spAutoFit/>
          </a:bodyPr>
          <a:ls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r>
              <a:rPr lang="fr-FR" sz="1400" b="1" dirty="0">
                <a:solidFill>
                  <a:schemeClr val="accent1">
                    <a:lumMod val="75000"/>
                  </a:schemeClr>
                </a:solidFill>
              </a:rPr>
              <a:t>Réflexion pédagogique </a:t>
            </a:r>
            <a:r>
              <a:rPr lang="fr-FR" sz="1400" b="1" i="1" dirty="0">
                <a:solidFill>
                  <a:schemeClr val="accent1">
                    <a:lumMod val="75000"/>
                  </a:schemeClr>
                </a:solidFill>
              </a:rPr>
              <a:t>a posteriori</a:t>
            </a:r>
          </a:p>
        </p:txBody>
      </p:sp>
      <p:sp>
        <p:nvSpPr>
          <p:cNvPr id="2" name="Virage 82"/>
          <p:cNvSpPr/>
          <p:nvPr/>
        </p:nvSpPr>
        <p:spPr>
          <a:xfrm rot="5400000">
            <a:off x="4498181" y="169069"/>
            <a:ext cx="1274763" cy="3381375"/>
          </a:xfrm>
          <a:prstGeom prst="bentArrow">
            <a:avLst>
              <a:gd name="adj1" fmla="val 15099"/>
              <a:gd name="adj2" fmla="val 25000"/>
              <a:gd name="adj3" fmla="val 25000"/>
              <a:gd name="adj4" fmla="val 4375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defTabSz="457200" fontAlgn="auto">
              <a:spcBef>
                <a:spcPts val="0"/>
              </a:spcBef>
              <a:spcAft>
                <a:spcPts val="0"/>
              </a:spcAft>
              <a:defRPr/>
            </a:pPr>
            <a:endParaRPr lang="fr-FR" b="1">
              <a:solidFill>
                <a:schemeClr val="tx1"/>
              </a:solidFill>
            </a:endParaRPr>
          </a:p>
        </p:txBody>
      </p:sp>
      <p:sp>
        <p:nvSpPr>
          <p:cNvPr id="84" name="ZoneTexte 50"/>
          <p:cNvSpPr txBox="1"/>
          <p:nvPr/>
        </p:nvSpPr>
        <p:spPr>
          <a:xfrm>
            <a:off x="3027363" y="1163638"/>
            <a:ext cx="3208337" cy="304800"/>
          </a:xfrm>
          <a:prstGeom prst="rect">
            <a:avLst/>
          </a:prstGeom>
          <a:noFill/>
        </p:spPr>
        <p:txBody>
          <a:bodyPr>
            <a:spAutoFit/>
          </a:bodyPr>
          <a:ls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r>
              <a:rPr lang="fr-FR" sz="1400" b="1" dirty="0">
                <a:solidFill>
                  <a:schemeClr val="accent1">
                    <a:lumMod val="75000"/>
                  </a:schemeClr>
                </a:solidFill>
              </a:rPr>
              <a:t>Intentions pédagogiques </a:t>
            </a:r>
            <a:r>
              <a:rPr lang="fr-FR" sz="1400" b="1" i="1" dirty="0">
                <a:solidFill>
                  <a:schemeClr val="accent1">
                    <a:lumMod val="75000"/>
                  </a:schemeClr>
                </a:solidFill>
              </a:rPr>
              <a:t>a priori</a:t>
            </a:r>
          </a:p>
        </p:txBody>
      </p:sp>
      <p:sp>
        <p:nvSpPr>
          <p:cNvPr id="85" name="Flèche droite 42"/>
          <p:cNvSpPr>
            <a:spLocks noChangeArrowheads="1"/>
          </p:cNvSpPr>
          <p:nvPr/>
        </p:nvSpPr>
        <p:spPr bwMode="auto">
          <a:xfrm rot="5400000">
            <a:off x="1609725" y="1530351"/>
            <a:ext cx="687387" cy="633412"/>
          </a:xfrm>
          <a:prstGeom prst="rightArrow">
            <a:avLst>
              <a:gd name="adj1" fmla="val 50000"/>
              <a:gd name="adj2" fmla="val 50844"/>
            </a:avLst>
          </a:prstGeom>
          <a:solidFill>
            <a:srgbClr val="DBEEF4"/>
          </a:solidFill>
          <a:ln w="25400" algn="ctr">
            <a:noFill/>
            <a:miter lim="800000"/>
            <a:headEnd/>
            <a:tailEnd/>
          </a:ln>
          <a:effectLst>
            <a:outerShdw dist="38100" dir="2700000" algn="tl" rotWithShape="0">
              <a:srgbClr val="000000">
                <a:alpha val="39999"/>
              </a:srgbClr>
            </a:outerShdw>
          </a:effectLst>
        </p:spPr>
        <p:txBody>
          <a:bodyPr rot="10800000" vert="eaVert"/>
          <a:lstStyle/>
          <a:p>
            <a:pPr algn="ctr" defTabSz="457200" fontAlgn="auto">
              <a:spcBef>
                <a:spcPts val="0"/>
              </a:spcBef>
              <a:spcAft>
                <a:spcPts val="0"/>
              </a:spcAft>
              <a:defRPr/>
            </a:pPr>
            <a:endParaRPr lang="fr-FR" b="1">
              <a:latin typeface="+mn-lt"/>
            </a:endParaRPr>
          </a:p>
        </p:txBody>
      </p:sp>
      <p:sp>
        <p:nvSpPr>
          <p:cNvPr id="86" name="Flèche droite 15"/>
          <p:cNvSpPr/>
          <p:nvPr/>
        </p:nvSpPr>
        <p:spPr>
          <a:xfrm>
            <a:off x="5437188" y="2843213"/>
            <a:ext cx="481012" cy="644525"/>
          </a:xfrm>
          <a:prstGeom prst="right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fontAlgn="auto">
              <a:spcBef>
                <a:spcPts val="0"/>
              </a:spcBef>
              <a:spcAft>
                <a:spcPts val="0"/>
              </a:spcAft>
              <a:defRPr/>
            </a:pPr>
            <a:endParaRPr lang="fr-FR"/>
          </a:p>
        </p:txBody>
      </p:sp>
      <p:sp>
        <p:nvSpPr>
          <p:cNvPr id="87" name="Rectangle à coins arrondis 86"/>
          <p:cNvSpPr/>
          <p:nvPr/>
        </p:nvSpPr>
        <p:spPr>
          <a:xfrm>
            <a:off x="2427288" y="2519363"/>
            <a:ext cx="2970212" cy="1489075"/>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defTabSz="457200" fontAlgn="auto">
              <a:spcBef>
                <a:spcPts val="0"/>
              </a:spcBef>
              <a:spcAft>
                <a:spcPts val="0"/>
              </a:spcAft>
              <a:defRPr/>
            </a:pPr>
            <a:endParaRPr lang="fr-FR" sz="1000"/>
          </a:p>
        </p:txBody>
      </p:sp>
      <p:sp>
        <p:nvSpPr>
          <p:cNvPr id="103" name="Flèche droite 38"/>
          <p:cNvSpPr/>
          <p:nvPr/>
        </p:nvSpPr>
        <p:spPr>
          <a:xfrm>
            <a:off x="2138363" y="2941638"/>
            <a:ext cx="238125" cy="642937"/>
          </a:xfrm>
          <a:prstGeom prst="rightArrow">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57200" fontAlgn="auto">
              <a:spcBef>
                <a:spcPts val="0"/>
              </a:spcBef>
              <a:spcAft>
                <a:spcPts val="0"/>
              </a:spcAft>
              <a:defRPr/>
            </a:pPr>
            <a:endParaRPr lang="fr-FR"/>
          </a:p>
        </p:txBody>
      </p:sp>
      <p:sp>
        <p:nvSpPr>
          <p:cNvPr id="104" name="Flèche droite 35"/>
          <p:cNvSpPr>
            <a:spLocks noChangeArrowheads="1"/>
          </p:cNvSpPr>
          <p:nvPr/>
        </p:nvSpPr>
        <p:spPr bwMode="auto">
          <a:xfrm rot="-5400000">
            <a:off x="3574256" y="4036220"/>
            <a:ext cx="638175" cy="557212"/>
          </a:xfrm>
          <a:prstGeom prst="rightArrow">
            <a:avLst>
              <a:gd name="adj1" fmla="val 50000"/>
              <a:gd name="adj2" fmla="val 50876"/>
            </a:avLst>
          </a:prstGeom>
          <a:solidFill>
            <a:srgbClr val="C3D69B"/>
          </a:solidFill>
          <a:ln w="25400" algn="ctr">
            <a:noFill/>
            <a:miter lim="800000"/>
            <a:headEnd/>
            <a:tailEnd/>
          </a:ln>
          <a:effectLst>
            <a:outerShdw dist="38100" dir="2700000" algn="tl" rotWithShape="0">
              <a:srgbClr val="000000">
                <a:alpha val="39999"/>
              </a:srgbClr>
            </a:outerShdw>
          </a:effectLst>
        </p:spPr>
        <p:txBody>
          <a:bodyPr vert="eaVert" anchor="ctr"/>
          <a:lstStyle/>
          <a:p>
            <a:pPr algn="ctr" defTabSz="457200" fontAlgn="auto">
              <a:spcBef>
                <a:spcPts val="0"/>
              </a:spcBef>
              <a:spcAft>
                <a:spcPts val="0"/>
              </a:spcAft>
              <a:defRPr/>
            </a:pPr>
            <a:endParaRPr lang="fr-FR">
              <a:solidFill>
                <a:schemeClr val="lt1"/>
              </a:solidFill>
              <a:latin typeface="+mn-lt"/>
            </a:endParaRPr>
          </a:p>
        </p:txBody>
      </p:sp>
      <p:sp>
        <p:nvSpPr>
          <p:cNvPr id="106" name="Ellipse 105"/>
          <p:cNvSpPr/>
          <p:nvPr/>
        </p:nvSpPr>
        <p:spPr>
          <a:xfrm>
            <a:off x="7800975" y="2236788"/>
            <a:ext cx="473075" cy="479425"/>
          </a:xfrm>
          <a:prstGeom prst="ellipse">
            <a:avLst/>
          </a:prstGeom>
          <a:blipFill dpi="0" rotWithShape="1">
            <a:blip r:embed="rId3"/>
            <a:srcRect/>
            <a:stretch>
              <a:fillRect/>
            </a:stretch>
          </a:blipFill>
          <a:ln w="0">
            <a:solidFill>
              <a:schemeClr val="tx1">
                <a:alpha val="44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rIns="0"/>
          <a:lstStyle/>
          <a:p>
            <a:pPr algn="ctr" defTabSz="457200" fontAlgn="auto">
              <a:spcBef>
                <a:spcPts val="0"/>
              </a:spcBef>
              <a:spcAft>
                <a:spcPts val="0"/>
              </a:spcAft>
              <a:defRPr/>
            </a:pPr>
            <a:endParaRPr lang="fr-FR" sz="1600" b="1" dirty="0">
              <a:solidFill>
                <a:srgbClr val="002060"/>
              </a:solidFill>
              <a:latin typeface="Aldo" pitchFamily="2" charset="0"/>
            </a:endParaRPr>
          </a:p>
        </p:txBody>
      </p:sp>
      <p:sp>
        <p:nvSpPr>
          <p:cNvPr id="31772" name="Text Box 32"/>
          <p:cNvSpPr txBox="1">
            <a:spLocks noChangeArrowheads="1"/>
          </p:cNvSpPr>
          <p:nvPr/>
        </p:nvSpPr>
        <p:spPr bwMode="auto">
          <a:xfrm>
            <a:off x="2884488" y="3657600"/>
            <a:ext cx="2425700" cy="336550"/>
          </a:xfrm>
          <a:prstGeom prst="rect">
            <a:avLst/>
          </a:prstGeom>
          <a:noFill/>
          <a:ln w="9525">
            <a:noFill/>
            <a:miter lim="800000"/>
            <a:headEnd/>
            <a:tailEnd/>
          </a:ln>
        </p:spPr>
        <p:txBody>
          <a:bodyPr>
            <a:spAutoFit/>
          </a:bodyPr>
          <a:lstStyle/>
          <a:p>
            <a:pPr>
              <a:spcBef>
                <a:spcPct val="50000"/>
              </a:spcBef>
            </a:pPr>
            <a:r>
              <a:rPr lang="fr-FR" sz="1600" b="1">
                <a:solidFill>
                  <a:srgbClr val="008000"/>
                </a:solidFill>
              </a:rPr>
              <a:t>Activité des élèves</a:t>
            </a:r>
          </a:p>
        </p:txBody>
      </p:sp>
      <p:sp>
        <p:nvSpPr>
          <p:cNvPr id="31773" name="Text Box 33"/>
          <p:cNvSpPr txBox="1">
            <a:spLocks noChangeArrowheads="1"/>
          </p:cNvSpPr>
          <p:nvPr/>
        </p:nvSpPr>
        <p:spPr bwMode="auto">
          <a:xfrm>
            <a:off x="2465388" y="2506663"/>
            <a:ext cx="2892425" cy="1193800"/>
          </a:xfrm>
          <a:prstGeom prst="rect">
            <a:avLst/>
          </a:prstGeom>
          <a:noFill/>
          <a:ln w="9525">
            <a:noFill/>
            <a:miter lim="800000"/>
            <a:headEnd/>
            <a:tailEnd/>
          </a:ln>
        </p:spPr>
        <p:txBody>
          <a:bodyPr>
            <a:spAutoFit/>
          </a:bodyPr>
          <a:lstStyle/>
          <a:p>
            <a:pPr>
              <a:spcBef>
                <a:spcPct val="60000"/>
              </a:spcBef>
            </a:pPr>
            <a:r>
              <a:rPr lang="fr-FR" sz="1200" b="1">
                <a:solidFill>
                  <a:srgbClr val="008000"/>
                </a:solidFill>
              </a:rPr>
              <a:t>Appropriation du problème par les élèves…</a:t>
            </a:r>
          </a:p>
          <a:p>
            <a:pPr>
              <a:lnSpc>
                <a:spcPct val="50000"/>
              </a:lnSpc>
              <a:spcBef>
                <a:spcPct val="50000"/>
              </a:spcBef>
            </a:pPr>
            <a:r>
              <a:rPr lang="fr-FR" sz="1200" b="1">
                <a:solidFill>
                  <a:srgbClr val="008000"/>
                </a:solidFill>
              </a:rPr>
              <a:t>Formulation d’hypothèses…</a:t>
            </a:r>
          </a:p>
          <a:p>
            <a:pPr>
              <a:lnSpc>
                <a:spcPct val="50000"/>
              </a:lnSpc>
              <a:spcBef>
                <a:spcPct val="50000"/>
              </a:spcBef>
            </a:pPr>
            <a:r>
              <a:rPr lang="fr-FR" sz="1200" b="1">
                <a:solidFill>
                  <a:srgbClr val="008000"/>
                </a:solidFill>
              </a:rPr>
              <a:t>Expérimentations…</a:t>
            </a:r>
          </a:p>
          <a:p>
            <a:pPr>
              <a:lnSpc>
                <a:spcPct val="50000"/>
              </a:lnSpc>
              <a:spcBef>
                <a:spcPct val="50000"/>
              </a:spcBef>
            </a:pPr>
            <a:r>
              <a:rPr lang="fr-FR" sz="1200" b="1">
                <a:solidFill>
                  <a:srgbClr val="008000"/>
                </a:solidFill>
              </a:rPr>
              <a:t>Résolutions…</a:t>
            </a:r>
          </a:p>
          <a:p>
            <a:pPr>
              <a:lnSpc>
                <a:spcPct val="50000"/>
              </a:lnSpc>
              <a:spcBef>
                <a:spcPct val="50000"/>
              </a:spcBef>
            </a:pPr>
            <a:r>
              <a:rPr lang="fr-FR" sz="1200" b="1">
                <a:solidFill>
                  <a:srgbClr val="008000"/>
                </a:solidFill>
              </a:rPr>
              <a:t>Echanges argumentés</a:t>
            </a:r>
            <a:r>
              <a:rPr lang="fr-FR" sz="1200"/>
              <a:t>…</a:t>
            </a:r>
          </a:p>
        </p:txBody>
      </p:sp>
      <p:grpSp>
        <p:nvGrpSpPr>
          <p:cNvPr id="31774" name="Group 34"/>
          <p:cNvGrpSpPr>
            <a:grpSpLocks/>
          </p:cNvGrpSpPr>
          <p:nvPr/>
        </p:nvGrpSpPr>
        <p:grpSpPr bwMode="auto">
          <a:xfrm>
            <a:off x="1033463" y="2849563"/>
            <a:ext cx="1066800" cy="788987"/>
            <a:chOff x="426" y="1824"/>
            <a:chExt cx="702" cy="510"/>
          </a:xfrm>
        </p:grpSpPr>
        <p:sp>
          <p:nvSpPr>
            <p:cNvPr id="31778" name="AutoShape 35"/>
            <p:cNvSpPr>
              <a:spLocks noChangeArrowheads="1"/>
            </p:cNvSpPr>
            <p:nvPr/>
          </p:nvSpPr>
          <p:spPr bwMode="auto">
            <a:xfrm>
              <a:off x="426" y="1824"/>
              <a:ext cx="702" cy="510"/>
            </a:xfrm>
            <a:prstGeom prst="roundRect">
              <a:avLst>
                <a:gd name="adj" fmla="val 16667"/>
              </a:avLst>
            </a:prstGeom>
            <a:solidFill>
              <a:schemeClr val="accent1"/>
            </a:solidFill>
            <a:ln w="9525">
              <a:solidFill>
                <a:schemeClr val="tx1"/>
              </a:solidFill>
              <a:round/>
              <a:headEnd/>
              <a:tailEnd/>
            </a:ln>
          </p:spPr>
          <p:txBody>
            <a:bodyPr wrap="none" anchor="ctr"/>
            <a:lstStyle/>
            <a:p>
              <a:endParaRPr lang="fr-FR"/>
            </a:p>
          </p:txBody>
        </p:sp>
        <p:sp>
          <p:nvSpPr>
            <p:cNvPr id="31779" name="Text Box 36"/>
            <p:cNvSpPr txBox="1">
              <a:spLocks noChangeArrowheads="1"/>
            </p:cNvSpPr>
            <p:nvPr/>
          </p:nvSpPr>
          <p:spPr bwMode="auto">
            <a:xfrm>
              <a:off x="432" y="1878"/>
              <a:ext cx="685" cy="376"/>
            </a:xfrm>
            <a:prstGeom prst="rect">
              <a:avLst/>
            </a:prstGeom>
            <a:noFill/>
            <a:ln w="9525">
              <a:noFill/>
              <a:miter lim="800000"/>
              <a:headEnd/>
              <a:tailEnd/>
            </a:ln>
          </p:spPr>
          <p:txBody>
            <a:bodyPr>
              <a:spAutoFit/>
            </a:bodyPr>
            <a:lstStyle/>
            <a:p>
              <a:pPr>
                <a:spcBef>
                  <a:spcPct val="50000"/>
                </a:spcBef>
              </a:pPr>
              <a:r>
                <a:rPr lang="fr-FR" sz="1600">
                  <a:solidFill>
                    <a:schemeClr val="bg1"/>
                  </a:solidFill>
                </a:rPr>
                <a:t>Situation problème</a:t>
              </a:r>
            </a:p>
          </p:txBody>
        </p:sp>
      </p:grpSp>
      <p:pic>
        <p:nvPicPr>
          <p:cNvPr id="31775" name="Picture 40" descr="connaitre-composants-ordinateur-configuration-pc-dcf0bb"/>
          <p:cNvPicPr>
            <a:picLocks noChangeAspect="1" noChangeArrowheads="1"/>
          </p:cNvPicPr>
          <p:nvPr/>
        </p:nvPicPr>
        <p:blipFill>
          <a:blip r:embed="rId4"/>
          <a:srcRect/>
          <a:stretch>
            <a:fillRect/>
          </a:stretch>
        </p:blipFill>
        <p:spPr bwMode="auto">
          <a:xfrm>
            <a:off x="2752725" y="4343400"/>
            <a:ext cx="542925" cy="542925"/>
          </a:xfrm>
          <a:prstGeom prst="rect">
            <a:avLst/>
          </a:prstGeom>
          <a:noFill/>
          <a:ln w="9525">
            <a:noFill/>
            <a:miter lim="800000"/>
            <a:headEnd/>
            <a:tailEnd/>
          </a:ln>
        </p:spPr>
      </p:pic>
      <p:pic>
        <p:nvPicPr>
          <p:cNvPr id="31776" name="Picture 42" descr="Afficher l'image d'origine"/>
          <p:cNvPicPr>
            <a:picLocks noChangeAspect="1" noChangeArrowheads="1"/>
          </p:cNvPicPr>
          <p:nvPr/>
        </p:nvPicPr>
        <p:blipFill>
          <a:blip r:embed="rId5"/>
          <a:srcRect/>
          <a:stretch>
            <a:fillRect/>
          </a:stretch>
        </p:blipFill>
        <p:spPr bwMode="auto">
          <a:xfrm rot="455679">
            <a:off x="4281488" y="4448175"/>
            <a:ext cx="476250" cy="477838"/>
          </a:xfrm>
          <a:prstGeom prst="rect">
            <a:avLst/>
          </a:prstGeom>
          <a:noFill/>
          <a:ln w="9525">
            <a:noFill/>
            <a:miter lim="800000"/>
            <a:headEnd/>
            <a:tailEnd/>
          </a:ln>
        </p:spPr>
      </p:pic>
      <p:sp>
        <p:nvSpPr>
          <p:cNvPr id="31777" name="Titre 6"/>
          <p:cNvSpPr>
            <a:spLocks/>
          </p:cNvSpPr>
          <p:nvPr/>
        </p:nvSpPr>
        <p:spPr bwMode="auto">
          <a:xfrm>
            <a:off x="522003" y="-16669"/>
            <a:ext cx="8439150" cy="960437"/>
          </a:xfrm>
          <a:prstGeom prst="rect">
            <a:avLst/>
          </a:prstGeom>
          <a:noFill/>
          <a:ln w="9525">
            <a:noFill/>
            <a:miter lim="800000"/>
            <a:headEnd/>
            <a:tailEnd/>
          </a:ln>
        </p:spPr>
        <p:txBody>
          <a:bodyPr anchor="ctr"/>
          <a:lstStyle/>
          <a:p>
            <a:pPr defTabSz="457200"/>
            <a:r>
              <a:rPr lang="fr-FR" sz="2800" b="1" dirty="0">
                <a:solidFill>
                  <a:srgbClr val="F600AA"/>
                </a:solidFill>
                <a:latin typeface="Calibri" pitchFamily="34" charset="0"/>
              </a:rPr>
              <a:t>Un exemple de structuration de séquence pédagogique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e 4"/>
          <p:cNvGrpSpPr/>
          <p:nvPr/>
        </p:nvGrpSpPr>
        <p:grpSpPr>
          <a:xfrm>
            <a:off x="5153422" y="4712150"/>
            <a:ext cx="3638886" cy="1671554"/>
            <a:chOff x="5342951" y="3848058"/>
            <a:chExt cx="3645473" cy="1810850"/>
          </a:xfrm>
          <a:solidFill>
            <a:schemeClr val="accent4">
              <a:lumMod val="20000"/>
              <a:lumOff val="80000"/>
            </a:schemeClr>
          </a:solidFill>
          <a:effectLst>
            <a:outerShdw blurRad="50800" dist="38100" dir="2700000" algn="tl" rotWithShape="0">
              <a:prstClr val="black">
                <a:alpha val="40000"/>
              </a:prstClr>
            </a:outerShdw>
          </a:effectLst>
        </p:grpSpPr>
        <p:sp>
          <p:nvSpPr>
            <p:cNvPr id="29" name="Rectangle à coins arrondis 28"/>
            <p:cNvSpPr/>
            <p:nvPr/>
          </p:nvSpPr>
          <p:spPr>
            <a:xfrm>
              <a:off x="5342951" y="3848058"/>
              <a:ext cx="3645473" cy="1810850"/>
            </a:xfrm>
            <a:prstGeom prst="roundRect">
              <a:avLst>
                <a:gd name="adj" fmla="val 10000"/>
              </a:avLst>
            </a:prstGeom>
            <a:grpFill/>
            <a:ln>
              <a:noFill/>
            </a:ln>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Rectangle 29"/>
            <p:cNvSpPr/>
            <p:nvPr/>
          </p:nvSpPr>
          <p:spPr>
            <a:xfrm>
              <a:off x="6566163" y="3848058"/>
              <a:ext cx="2422261" cy="1810850"/>
            </a:xfrm>
            <a:prstGeom prst="rect">
              <a:avLst/>
            </a:prstGeom>
            <a:no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237" tIns="49237" rIns="49237" bIns="49237" numCol="1" spcCol="1270" anchor="t" anchorCtr="0">
              <a:noAutofit/>
            </a:bodyPr>
            <a:lstStyle/>
            <a:p>
              <a:pPr marL="105510" lvl="1" indent="-105510" defTabSz="574445">
                <a:lnSpc>
                  <a:spcPct val="90000"/>
                </a:lnSpc>
                <a:spcAft>
                  <a:spcPct val="15000"/>
                </a:spcAft>
                <a:buChar char="••"/>
              </a:pPr>
              <a:r>
                <a:rPr lang="fr-FR" sz="1477" i="1" dirty="0"/>
                <a:t>Evolution du besoin et des objets</a:t>
              </a:r>
            </a:p>
            <a:p>
              <a:pPr marL="105510" lvl="1" indent="-105510" defTabSz="574445">
                <a:lnSpc>
                  <a:spcPct val="90000"/>
                </a:lnSpc>
                <a:spcAft>
                  <a:spcPct val="15000"/>
                </a:spcAft>
                <a:buChar char="••"/>
              </a:pPr>
              <a:r>
                <a:rPr lang="fr-FR" sz="1477" i="1" dirty="0"/>
                <a:t>Fonctionnement, fonction</a:t>
              </a:r>
            </a:p>
            <a:p>
              <a:pPr marL="105510" lvl="1" indent="-105510" defTabSz="574445">
                <a:lnSpc>
                  <a:spcPct val="90000"/>
                </a:lnSpc>
                <a:spcAft>
                  <a:spcPct val="15000"/>
                </a:spcAft>
                <a:buChar char="••"/>
              </a:pPr>
              <a:r>
                <a:rPr lang="fr-FR" sz="1477" i="1" dirty="0"/>
                <a:t>Familles de matériaux</a:t>
              </a:r>
            </a:p>
            <a:p>
              <a:pPr marL="105510" lvl="1" indent="-105510" defTabSz="574445">
                <a:lnSpc>
                  <a:spcPct val="90000"/>
                </a:lnSpc>
                <a:spcAft>
                  <a:spcPct val="15000"/>
                </a:spcAft>
                <a:buChar char="••"/>
              </a:pPr>
              <a:r>
                <a:rPr lang="fr-FR" sz="1477" i="1" dirty="0"/>
                <a:t>Concevoir et produire 1 OT</a:t>
              </a:r>
            </a:p>
            <a:p>
              <a:pPr marL="105510" lvl="1" indent="-105510" defTabSz="574445">
                <a:lnSpc>
                  <a:spcPct val="90000"/>
                </a:lnSpc>
                <a:spcAft>
                  <a:spcPct val="15000"/>
                </a:spcAft>
                <a:buChar char="••"/>
              </a:pPr>
              <a:r>
                <a:rPr lang="fr-FR" sz="1477" i="1" dirty="0"/>
                <a:t>Communication et gestion de l’information</a:t>
              </a:r>
            </a:p>
          </p:txBody>
        </p:sp>
      </p:grpSp>
      <p:grpSp>
        <p:nvGrpSpPr>
          <p:cNvPr id="6" name="Groupe 5"/>
          <p:cNvGrpSpPr/>
          <p:nvPr/>
        </p:nvGrpSpPr>
        <p:grpSpPr>
          <a:xfrm>
            <a:off x="606670" y="4712150"/>
            <a:ext cx="2896047" cy="1671554"/>
            <a:chOff x="759186" y="3848058"/>
            <a:chExt cx="2795501" cy="1810850"/>
          </a:xfrm>
          <a:solidFill>
            <a:schemeClr val="accent5">
              <a:lumMod val="20000"/>
              <a:lumOff val="80000"/>
            </a:schemeClr>
          </a:solidFill>
          <a:effectLst>
            <a:outerShdw blurRad="50800" dist="38100" dir="2700000" algn="tl" rotWithShape="0">
              <a:prstClr val="black">
                <a:alpha val="40000"/>
              </a:prstClr>
            </a:outerShdw>
          </a:effectLst>
        </p:grpSpPr>
        <p:sp>
          <p:nvSpPr>
            <p:cNvPr id="27" name="Rectangle à coins arrondis 26"/>
            <p:cNvSpPr/>
            <p:nvPr/>
          </p:nvSpPr>
          <p:spPr>
            <a:xfrm>
              <a:off x="759186" y="3848058"/>
              <a:ext cx="2795501" cy="1810850"/>
            </a:xfrm>
            <a:prstGeom prst="roundRect">
              <a:avLst>
                <a:gd name="adj" fmla="val 10000"/>
              </a:avLst>
            </a:prstGeom>
            <a:grpFill/>
            <a:ln>
              <a:noFill/>
            </a:ln>
          </p:spPr>
          <p:style>
            <a:lnRef idx="2">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Rectangle 27"/>
            <p:cNvSpPr/>
            <p:nvPr/>
          </p:nvSpPr>
          <p:spPr>
            <a:xfrm>
              <a:off x="798964" y="4117342"/>
              <a:ext cx="1998619" cy="1278580"/>
            </a:xfrm>
            <a:prstGeom prst="rect">
              <a:avLst/>
            </a:prstGeom>
            <a:grp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80889" tIns="80889" rIns="80889" bIns="80889" numCol="1" spcCol="1270" anchor="t" anchorCtr="0">
              <a:noAutofit/>
            </a:bodyPr>
            <a:lstStyle/>
            <a:p>
              <a:pPr marL="158265" lvl="1" indent="-158265" defTabSz="738572">
                <a:lnSpc>
                  <a:spcPct val="90000"/>
                </a:lnSpc>
                <a:spcAft>
                  <a:spcPct val="15000"/>
                </a:spcAft>
                <a:buChar char="••"/>
              </a:pPr>
              <a:r>
                <a:rPr lang="fr-FR" sz="1662" i="1" dirty="0"/>
                <a:t>La terre dans le système solaire</a:t>
              </a:r>
            </a:p>
            <a:p>
              <a:pPr marL="158265" lvl="1" indent="-158265" defTabSz="738572">
                <a:lnSpc>
                  <a:spcPct val="90000"/>
                </a:lnSpc>
                <a:spcAft>
                  <a:spcPct val="15000"/>
                </a:spcAft>
                <a:buChar char="••"/>
              </a:pPr>
              <a:r>
                <a:rPr lang="fr-FR" sz="1662" i="1" dirty="0"/>
                <a:t>Conditions de la vie sur terre</a:t>
              </a:r>
            </a:p>
          </p:txBody>
        </p:sp>
      </p:grpSp>
      <p:grpSp>
        <p:nvGrpSpPr>
          <p:cNvPr id="7" name="Groupe 6"/>
          <p:cNvGrpSpPr/>
          <p:nvPr/>
        </p:nvGrpSpPr>
        <p:grpSpPr>
          <a:xfrm>
            <a:off x="5135074" y="1160096"/>
            <a:ext cx="3657234" cy="1671554"/>
            <a:chOff x="5323075" y="0"/>
            <a:chExt cx="3665349" cy="1810850"/>
          </a:xfrm>
          <a:solidFill>
            <a:schemeClr val="accent3">
              <a:lumMod val="95000"/>
            </a:schemeClr>
          </a:solidFill>
          <a:effectLst>
            <a:outerShdw blurRad="50800" dist="38100" dir="2700000" algn="tl" rotWithShape="0">
              <a:prstClr val="black">
                <a:alpha val="40000"/>
              </a:prstClr>
            </a:outerShdw>
          </a:effectLst>
        </p:grpSpPr>
        <p:sp>
          <p:nvSpPr>
            <p:cNvPr id="25" name="Rectangle à coins arrondis 24"/>
            <p:cNvSpPr/>
            <p:nvPr/>
          </p:nvSpPr>
          <p:spPr>
            <a:xfrm>
              <a:off x="5323075" y="0"/>
              <a:ext cx="3665349" cy="1810850"/>
            </a:xfrm>
            <a:prstGeom prst="roundRect">
              <a:avLst>
                <a:gd name="adj" fmla="val 10000"/>
              </a:avLst>
            </a:prstGeom>
            <a:grpFill/>
            <a:ln>
              <a:noFill/>
            </a:ln>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Rectangle 25"/>
            <p:cNvSpPr/>
            <p:nvPr/>
          </p:nvSpPr>
          <p:spPr>
            <a:xfrm>
              <a:off x="6485867" y="39779"/>
              <a:ext cx="2462779" cy="1278580"/>
            </a:xfrm>
            <a:prstGeom prst="rect">
              <a:avLst/>
            </a:prstGeom>
            <a:grp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6271" tIns="56271" rIns="56271" bIns="56271" numCol="1" spcCol="1270" anchor="t" anchorCtr="0">
              <a:noAutofit/>
            </a:bodyPr>
            <a:lstStyle/>
            <a:p>
              <a:pPr marL="158265" lvl="1" indent="-158265" defTabSz="656509">
                <a:lnSpc>
                  <a:spcPct val="90000"/>
                </a:lnSpc>
                <a:spcAft>
                  <a:spcPct val="15000"/>
                </a:spcAft>
                <a:buChar char="••"/>
              </a:pPr>
              <a:r>
                <a:rPr lang="fr-FR" sz="1477" i="1" dirty="0"/>
                <a:t>Organismes, liens de parenté, évolution des organismes</a:t>
              </a:r>
            </a:p>
            <a:p>
              <a:pPr marL="158265" lvl="1" indent="-158265" defTabSz="656509">
                <a:lnSpc>
                  <a:spcPct val="90000"/>
                </a:lnSpc>
                <a:spcAft>
                  <a:spcPct val="15000"/>
                </a:spcAft>
                <a:buChar char="••"/>
              </a:pPr>
              <a:r>
                <a:rPr lang="fr-FR" sz="1477" i="1" dirty="0"/>
                <a:t>Besoin en alimentation</a:t>
              </a:r>
            </a:p>
            <a:p>
              <a:pPr marL="158265" lvl="1" indent="-158265" defTabSz="656509">
                <a:lnSpc>
                  <a:spcPct val="90000"/>
                </a:lnSpc>
                <a:spcAft>
                  <a:spcPct val="15000"/>
                </a:spcAft>
                <a:buChar char="••"/>
              </a:pPr>
              <a:r>
                <a:rPr lang="fr-FR" sz="1477" i="1" dirty="0"/>
                <a:t>Transformation et conservation des aliments</a:t>
              </a:r>
            </a:p>
            <a:p>
              <a:pPr marL="158265" lvl="1" indent="-158265" defTabSz="656509">
                <a:lnSpc>
                  <a:spcPct val="90000"/>
                </a:lnSpc>
                <a:spcAft>
                  <a:spcPct val="15000"/>
                </a:spcAft>
                <a:buChar char="••"/>
              </a:pPr>
              <a:endParaRPr lang="fr-FR" sz="1477" dirty="0"/>
            </a:p>
          </p:txBody>
        </p:sp>
      </p:grpSp>
      <p:grpSp>
        <p:nvGrpSpPr>
          <p:cNvPr id="8" name="Groupe 7"/>
          <p:cNvGrpSpPr/>
          <p:nvPr/>
        </p:nvGrpSpPr>
        <p:grpSpPr>
          <a:xfrm>
            <a:off x="413239" y="1160096"/>
            <a:ext cx="3386205" cy="1671554"/>
            <a:chOff x="437732" y="0"/>
            <a:chExt cx="3438410" cy="1810850"/>
          </a:xfrm>
          <a:solidFill>
            <a:schemeClr val="accent2">
              <a:lumMod val="20000"/>
              <a:lumOff val="80000"/>
            </a:schemeClr>
          </a:solidFill>
          <a:effectLst>
            <a:outerShdw blurRad="50800" dist="38100" dir="2700000" algn="tl" rotWithShape="0">
              <a:prstClr val="black">
                <a:alpha val="40000"/>
              </a:prstClr>
            </a:outerShdw>
          </a:effectLst>
        </p:grpSpPr>
        <p:sp>
          <p:nvSpPr>
            <p:cNvPr id="23" name="Rectangle à coins arrondis 22"/>
            <p:cNvSpPr/>
            <p:nvPr/>
          </p:nvSpPr>
          <p:spPr>
            <a:xfrm>
              <a:off x="437732" y="0"/>
              <a:ext cx="3438410" cy="1810850"/>
            </a:xfrm>
            <a:prstGeom prst="roundRect">
              <a:avLst>
                <a:gd name="adj" fmla="val 10000"/>
              </a:avLst>
            </a:prstGeom>
            <a:grpFill/>
            <a:ln>
              <a:noFill/>
            </a:ln>
          </p:spPr>
          <p:style>
            <a:lnRef idx="2">
              <a:schemeClr val="accent2">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Rectangle 23"/>
            <p:cNvSpPr/>
            <p:nvPr/>
          </p:nvSpPr>
          <p:spPr>
            <a:xfrm>
              <a:off x="477511" y="39779"/>
              <a:ext cx="2924269" cy="1278580"/>
            </a:xfrm>
            <a:prstGeom prst="rect">
              <a:avLst/>
            </a:prstGeom>
            <a:no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237" tIns="49237" rIns="49237" bIns="49237" numCol="1" spcCol="1270" anchor="t" anchorCtr="0">
              <a:noAutofit/>
            </a:bodyPr>
            <a:lstStyle/>
            <a:p>
              <a:pPr marL="105510" lvl="1" indent="-105510" defTabSz="574445">
                <a:lnSpc>
                  <a:spcPct val="90000"/>
                </a:lnSpc>
                <a:spcAft>
                  <a:spcPct val="15000"/>
                </a:spcAft>
                <a:buChar char="••"/>
              </a:pPr>
              <a:r>
                <a:rPr lang="fr-FR" sz="1477" i="1" dirty="0"/>
                <a:t>Etat et constitution de la matière</a:t>
              </a:r>
            </a:p>
            <a:p>
              <a:pPr marL="105510" lvl="1" indent="-105510" defTabSz="574445">
                <a:lnSpc>
                  <a:spcPct val="90000"/>
                </a:lnSpc>
                <a:spcAft>
                  <a:spcPct val="15000"/>
                </a:spcAft>
                <a:buChar char="••"/>
              </a:pPr>
              <a:r>
                <a:rPr lang="fr-FR" sz="1477" i="1" dirty="0"/>
                <a:t>Différents types de mouvements</a:t>
              </a:r>
            </a:p>
            <a:p>
              <a:pPr marL="105510" lvl="1" indent="-105510" defTabSz="574445">
                <a:lnSpc>
                  <a:spcPct val="90000"/>
                </a:lnSpc>
                <a:spcAft>
                  <a:spcPct val="15000"/>
                </a:spcAft>
                <a:buChar char="••"/>
              </a:pPr>
              <a:r>
                <a:rPr lang="fr-FR" sz="1477" i="1" dirty="0"/>
                <a:t>Sources et conversions d’énergie</a:t>
              </a:r>
            </a:p>
            <a:p>
              <a:pPr marL="105510" lvl="1" indent="-105510" defTabSz="574445">
                <a:lnSpc>
                  <a:spcPct val="90000"/>
                </a:lnSpc>
                <a:spcAft>
                  <a:spcPct val="15000"/>
                </a:spcAft>
                <a:buChar char="••"/>
              </a:pPr>
              <a:r>
                <a:rPr lang="fr-FR" sz="1477" i="1" dirty="0"/>
                <a:t>Signal et information</a:t>
              </a:r>
            </a:p>
          </p:txBody>
        </p:sp>
      </p:grpSp>
      <p:grpSp>
        <p:nvGrpSpPr>
          <p:cNvPr id="9" name="Groupe 8"/>
          <p:cNvGrpSpPr/>
          <p:nvPr/>
        </p:nvGrpSpPr>
        <p:grpSpPr>
          <a:xfrm>
            <a:off x="2055911" y="1457842"/>
            <a:ext cx="2261822" cy="2261822"/>
            <a:chOff x="1987315" y="322557"/>
            <a:chExt cx="2450307" cy="2450307"/>
          </a:xfrm>
          <a:effectLst>
            <a:outerShdw blurRad="50800" dist="38100" dir="2700000" algn="tl" rotWithShape="0">
              <a:prstClr val="black">
                <a:alpha val="40000"/>
              </a:prstClr>
            </a:outerShdw>
          </a:effectLst>
        </p:grpSpPr>
        <p:sp>
          <p:nvSpPr>
            <p:cNvPr id="21" name="Secteurs 20"/>
            <p:cNvSpPr/>
            <p:nvPr/>
          </p:nvSpPr>
          <p:spPr>
            <a:xfrm>
              <a:off x="1987315" y="322557"/>
              <a:ext cx="2450307" cy="2450307"/>
            </a:xfrm>
            <a:prstGeom prst="pieWedge">
              <a:avLst/>
            </a:prstGeom>
            <a:ln>
              <a:noFill/>
            </a:ln>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2" name="Secteurs 12"/>
            <p:cNvSpPr/>
            <p:nvPr/>
          </p:nvSpPr>
          <p:spPr>
            <a:xfrm>
              <a:off x="2704993" y="1040235"/>
              <a:ext cx="1732629" cy="1732629"/>
            </a:xfrm>
            <a:prstGeom prst="rect">
              <a:avLst/>
            </a:prstGeom>
            <a:ln>
              <a:noFill/>
            </a:ln>
          </p:spPr>
          <p:style>
            <a:lnRef idx="0">
              <a:scrgbClr r="0" g="0" b="0"/>
            </a:lnRef>
            <a:fillRef idx="0">
              <a:scrgbClr r="0" g="0" b="0"/>
            </a:fillRef>
            <a:effectRef idx="0">
              <a:scrgbClr r="0" g="0" b="0"/>
            </a:effectRef>
            <a:fontRef idx="minor">
              <a:schemeClr val="lt1"/>
            </a:fontRef>
          </p:style>
          <p:txBody>
            <a:bodyPr spcFirstLastPara="0" vert="horz" wrap="square" lIns="118169" tIns="118169" rIns="118169" bIns="118169" numCol="1" spcCol="1270" anchor="ctr" anchorCtr="0">
              <a:noAutofit/>
            </a:bodyPr>
            <a:lstStyle/>
            <a:p>
              <a:pPr algn="ctr" defTabSz="738572">
                <a:lnSpc>
                  <a:spcPct val="90000"/>
                </a:lnSpc>
                <a:spcAft>
                  <a:spcPct val="35000"/>
                </a:spcAft>
              </a:pPr>
              <a:r>
                <a:rPr lang="fr-FR" sz="1846" b="1" dirty="0">
                  <a:effectLst>
                    <a:outerShdw blurRad="38100" dist="38100" dir="2700000" algn="tl">
                      <a:srgbClr val="000000">
                        <a:alpha val="43137"/>
                      </a:srgbClr>
                    </a:outerShdw>
                  </a:effectLst>
                </a:rPr>
                <a:t>Matière, mouvement, énergie, information</a:t>
              </a:r>
              <a:endParaRPr lang="fr-FR" sz="1846" dirty="0"/>
            </a:p>
          </p:txBody>
        </p:sp>
      </p:grpSp>
      <p:grpSp>
        <p:nvGrpSpPr>
          <p:cNvPr id="10" name="Groupe 9"/>
          <p:cNvGrpSpPr/>
          <p:nvPr/>
        </p:nvGrpSpPr>
        <p:grpSpPr>
          <a:xfrm>
            <a:off x="4422206" y="1457842"/>
            <a:ext cx="2261822" cy="2261822"/>
            <a:chOff x="4550801" y="322557"/>
            <a:chExt cx="2450307" cy="2450307"/>
          </a:xfrm>
          <a:effectLst>
            <a:outerShdw blurRad="50800" dist="38100" dir="2700000" algn="tl" rotWithShape="0">
              <a:prstClr val="black">
                <a:alpha val="40000"/>
              </a:prstClr>
            </a:outerShdw>
          </a:effectLst>
        </p:grpSpPr>
        <p:sp>
          <p:nvSpPr>
            <p:cNvPr id="19" name="Secteurs 18"/>
            <p:cNvSpPr/>
            <p:nvPr/>
          </p:nvSpPr>
          <p:spPr>
            <a:xfrm rot="5400000">
              <a:off x="4550801" y="322557"/>
              <a:ext cx="2450307" cy="2450307"/>
            </a:xfrm>
            <a:prstGeom prst="pieWedge">
              <a:avLst/>
            </a:prstGeom>
            <a:solidFill>
              <a:schemeClr val="accent2">
                <a:lumMod val="40000"/>
                <a:lumOff val="60000"/>
              </a:schemeClr>
            </a:solidFill>
            <a:ln>
              <a:noFill/>
            </a:ln>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0" name="Secteurs 14"/>
            <p:cNvSpPr/>
            <p:nvPr/>
          </p:nvSpPr>
          <p:spPr>
            <a:xfrm>
              <a:off x="4550801" y="870469"/>
              <a:ext cx="1732629" cy="1732629"/>
            </a:xfrm>
            <a:prstGeom prst="rect">
              <a:avLst/>
            </a:prstGeom>
            <a:ln>
              <a:noFill/>
            </a:ln>
          </p:spPr>
          <p:style>
            <a:lnRef idx="0">
              <a:scrgbClr r="0" g="0" b="0"/>
            </a:lnRef>
            <a:fillRef idx="0">
              <a:scrgbClr r="0" g="0" b="0"/>
            </a:fillRef>
            <a:effectRef idx="0">
              <a:scrgbClr r="0" g="0" b="0"/>
            </a:effectRef>
            <a:fontRef idx="minor">
              <a:schemeClr val="lt1"/>
            </a:fontRef>
          </p:style>
          <p:txBody>
            <a:bodyPr spcFirstLastPara="0" vert="horz" wrap="square" lIns="118169" tIns="118169" rIns="118169" bIns="118169" numCol="1" spcCol="1270" anchor="ctr" anchorCtr="0">
              <a:noAutofit/>
            </a:bodyPr>
            <a:lstStyle/>
            <a:p>
              <a:pPr algn="ctr" defTabSz="738572">
                <a:lnSpc>
                  <a:spcPct val="90000"/>
                </a:lnSpc>
                <a:spcAft>
                  <a:spcPct val="35000"/>
                </a:spcAft>
              </a:pPr>
              <a:r>
                <a:rPr lang="fr-FR" sz="1846" b="1" dirty="0">
                  <a:effectLst>
                    <a:outerShdw blurRad="38100" dist="38100" dir="2700000" algn="tl">
                      <a:srgbClr val="000000">
                        <a:alpha val="43137"/>
                      </a:srgbClr>
                    </a:outerShdw>
                  </a:effectLst>
                </a:rPr>
                <a:t>le vivant, sa diversité et les fonctions qui le caractérisent </a:t>
              </a:r>
              <a:endParaRPr lang="fr-FR" sz="1846" dirty="0"/>
            </a:p>
          </p:txBody>
        </p:sp>
      </p:grpSp>
      <p:grpSp>
        <p:nvGrpSpPr>
          <p:cNvPr id="11" name="Groupe 10"/>
          <p:cNvGrpSpPr/>
          <p:nvPr/>
        </p:nvGrpSpPr>
        <p:grpSpPr>
          <a:xfrm>
            <a:off x="4422206" y="3824136"/>
            <a:ext cx="2261822" cy="2261822"/>
            <a:chOff x="4550801" y="2886043"/>
            <a:chExt cx="2450307" cy="2450307"/>
          </a:xfrm>
          <a:solidFill>
            <a:schemeClr val="tx2">
              <a:lumMod val="60000"/>
              <a:lumOff val="40000"/>
            </a:schemeClr>
          </a:solidFill>
          <a:effectLst>
            <a:outerShdw blurRad="50800" dist="38100" dir="2700000" algn="tl" rotWithShape="0">
              <a:prstClr val="black">
                <a:alpha val="40000"/>
              </a:prstClr>
            </a:outerShdw>
          </a:effectLst>
        </p:grpSpPr>
        <p:sp>
          <p:nvSpPr>
            <p:cNvPr id="17" name="Secteurs 16"/>
            <p:cNvSpPr/>
            <p:nvPr/>
          </p:nvSpPr>
          <p:spPr>
            <a:xfrm rot="10800000">
              <a:off x="4550801" y="2886043"/>
              <a:ext cx="2450307" cy="2450307"/>
            </a:xfrm>
            <a:prstGeom prst="pieWedge">
              <a:avLst/>
            </a:prstGeom>
            <a:grpFill/>
            <a:ln>
              <a:noFill/>
            </a:ln>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8" name="Secteurs 16"/>
            <p:cNvSpPr/>
            <p:nvPr/>
          </p:nvSpPr>
          <p:spPr>
            <a:xfrm rot="21600000">
              <a:off x="4550801" y="2886043"/>
              <a:ext cx="1732629" cy="1732629"/>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18169" tIns="118169" rIns="118169" bIns="118169" numCol="1" spcCol="1270" anchor="ctr" anchorCtr="0">
              <a:noAutofit/>
            </a:bodyPr>
            <a:lstStyle/>
            <a:p>
              <a:pPr algn="ctr" defTabSz="738572">
                <a:lnSpc>
                  <a:spcPct val="90000"/>
                </a:lnSpc>
                <a:spcAft>
                  <a:spcPct val="35000"/>
                </a:spcAft>
              </a:pPr>
              <a:r>
                <a:rPr lang="fr-FR" sz="1846" b="1" dirty="0">
                  <a:effectLst>
                    <a:outerShdw blurRad="38100" dist="38100" dir="2700000" algn="tl">
                      <a:srgbClr val="000000">
                        <a:alpha val="43137"/>
                      </a:srgbClr>
                    </a:outerShdw>
                  </a:effectLst>
                </a:rPr>
                <a:t>Matériaux et objets techniques</a:t>
              </a:r>
              <a:endParaRPr lang="fr-FR" sz="1846" dirty="0"/>
            </a:p>
          </p:txBody>
        </p:sp>
      </p:grpSp>
      <p:grpSp>
        <p:nvGrpSpPr>
          <p:cNvPr id="12" name="Groupe 11"/>
          <p:cNvGrpSpPr/>
          <p:nvPr/>
        </p:nvGrpSpPr>
        <p:grpSpPr>
          <a:xfrm>
            <a:off x="2055911" y="3824136"/>
            <a:ext cx="2261823" cy="2261822"/>
            <a:chOff x="1987315" y="2886043"/>
            <a:chExt cx="2450308" cy="2450307"/>
          </a:xfrm>
          <a:effectLst>
            <a:outerShdw blurRad="50800" dist="38100" dir="2700000" algn="tl" rotWithShape="0">
              <a:prstClr val="black">
                <a:alpha val="40000"/>
              </a:prstClr>
            </a:outerShdw>
          </a:effectLst>
        </p:grpSpPr>
        <p:sp>
          <p:nvSpPr>
            <p:cNvPr id="15" name="Secteurs 14"/>
            <p:cNvSpPr/>
            <p:nvPr/>
          </p:nvSpPr>
          <p:spPr>
            <a:xfrm rot="16200000">
              <a:off x="1987315" y="2886043"/>
              <a:ext cx="2450307" cy="2450307"/>
            </a:xfrm>
            <a:prstGeom prst="pieWedge">
              <a:avLst/>
            </a:prstGeom>
            <a:ln>
              <a:no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16" name="Secteurs 18"/>
            <p:cNvSpPr/>
            <p:nvPr/>
          </p:nvSpPr>
          <p:spPr>
            <a:xfrm>
              <a:off x="2503279" y="2886043"/>
              <a:ext cx="1934344" cy="1732629"/>
            </a:xfrm>
            <a:prstGeom prst="rect">
              <a:avLst/>
            </a:prstGeom>
            <a:ln>
              <a:noFill/>
            </a:ln>
          </p:spPr>
          <p:style>
            <a:lnRef idx="0">
              <a:scrgbClr r="0" g="0" b="0"/>
            </a:lnRef>
            <a:fillRef idx="0">
              <a:scrgbClr r="0" g="0" b="0"/>
            </a:fillRef>
            <a:effectRef idx="0">
              <a:scrgbClr r="0" g="0" b="0"/>
            </a:effectRef>
            <a:fontRef idx="minor">
              <a:schemeClr val="lt1"/>
            </a:fontRef>
          </p:style>
          <p:txBody>
            <a:bodyPr spcFirstLastPara="0" vert="horz" wrap="square" lIns="118169" tIns="118169" rIns="118169" bIns="118169" numCol="1" spcCol="1270" anchor="ctr" anchorCtr="0">
              <a:noAutofit/>
            </a:bodyPr>
            <a:lstStyle/>
            <a:p>
              <a:pPr algn="ctr" defTabSz="738572">
                <a:lnSpc>
                  <a:spcPct val="90000"/>
                </a:lnSpc>
                <a:spcAft>
                  <a:spcPct val="35000"/>
                </a:spcAft>
              </a:pPr>
              <a:r>
                <a:rPr lang="fr-FR" sz="1846" b="1" dirty="0">
                  <a:effectLst>
                    <a:outerShdw blurRad="38100" dist="38100" dir="2700000" algn="tl">
                      <a:srgbClr val="000000">
                        <a:alpha val="43137"/>
                      </a:srgbClr>
                    </a:outerShdw>
                  </a:effectLst>
                </a:rPr>
                <a:t>la planète Terre, les êtres vivants dans leur environnement </a:t>
              </a:r>
              <a:endParaRPr lang="fr-FR" sz="1846" dirty="0"/>
            </a:p>
          </p:txBody>
        </p:sp>
      </p:grpSp>
      <p:sp>
        <p:nvSpPr>
          <p:cNvPr id="13" name="Flèche en arc 12"/>
          <p:cNvSpPr/>
          <p:nvPr/>
        </p:nvSpPr>
        <p:spPr>
          <a:xfrm>
            <a:off x="3979505" y="3301775"/>
            <a:ext cx="780929" cy="679069"/>
          </a:xfrm>
          <a:prstGeom prst="circularArrow">
            <a:avLst/>
          </a:prstGeom>
          <a:ln>
            <a:noFill/>
          </a:ln>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Flèche en arc 13"/>
          <p:cNvSpPr/>
          <p:nvPr/>
        </p:nvSpPr>
        <p:spPr>
          <a:xfrm rot="10800000">
            <a:off x="3979505" y="3562956"/>
            <a:ext cx="780929" cy="679069"/>
          </a:xfrm>
          <a:prstGeom prst="circularArrow">
            <a:avLst/>
          </a:prstGeom>
          <a:ln>
            <a:noFill/>
          </a:ln>
          <a:effectLst>
            <a:outerShdw blurRad="50800" dist="38100" dir="2700000" algn="tl" rotWithShape="0">
              <a:prstClr val="black">
                <a:alpha val="40000"/>
              </a:prstClr>
            </a:outerShdw>
          </a:effectLst>
        </p:spPr>
        <p:style>
          <a:lnRef idx="2">
            <a:schemeClr val="lt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31" name="Rectangle 30"/>
          <p:cNvSpPr/>
          <p:nvPr/>
        </p:nvSpPr>
        <p:spPr>
          <a:xfrm>
            <a:off x="465519" y="-9414"/>
            <a:ext cx="7913372" cy="592444"/>
          </a:xfrm>
          <a:prstGeom prst="rect">
            <a:avLst/>
          </a:prstGeom>
          <a:noFill/>
        </p:spPr>
        <p:txBody>
          <a:bodyPr wrap="square" lIns="99034" tIns="49517" rIns="99034" bIns="49517" rtlCol="0">
            <a:spAutoFit/>
          </a:bodyPr>
          <a:lstStyle/>
          <a:p>
            <a:pPr defTabSz="457200"/>
            <a:r>
              <a:rPr lang="fr-FR" sz="3200" b="1" dirty="0">
                <a:solidFill>
                  <a:srgbClr val="F600AA"/>
                </a:solidFill>
                <a:latin typeface="Calibri" pitchFamily="34" charset="0"/>
              </a:rPr>
              <a:t>L’organisation des enseignements</a:t>
            </a:r>
            <a:endParaRPr lang="fr-FR" sz="3200" b="1" dirty="0">
              <a:latin typeface="Calibri" pitchFamily="34" charset="0"/>
            </a:endParaRPr>
          </a:p>
        </p:txBody>
      </p:sp>
      <p:sp>
        <p:nvSpPr>
          <p:cNvPr id="32" name="ZoneTexte 31"/>
          <p:cNvSpPr txBox="1"/>
          <p:nvPr/>
        </p:nvSpPr>
        <p:spPr>
          <a:xfrm>
            <a:off x="296996" y="3471495"/>
            <a:ext cx="8145946" cy="944489"/>
          </a:xfrm>
          <a:prstGeom prst="rect">
            <a:avLst/>
          </a:prstGeom>
          <a:noFill/>
        </p:spPr>
        <p:txBody>
          <a:bodyPr wrap="square" rtlCol="0">
            <a:spAutoFit/>
          </a:bodyPr>
          <a:lstStyle/>
          <a:p>
            <a:pPr algn="ctr"/>
            <a:r>
              <a:rPr lang="fr-FR" sz="1846" b="1" i="1" dirty="0">
                <a:ln w="10541" cmpd="sng">
                  <a:solidFill>
                    <a:schemeClr val="accent1">
                      <a:shade val="88000"/>
                      <a:satMod val="110000"/>
                    </a:schemeClr>
                  </a:solidFill>
                  <a:prstDash val="solid"/>
                </a:ln>
                <a:solidFill>
                  <a:schemeClr val="bg2">
                    <a:lumMod val="25000"/>
                  </a:schemeClr>
                </a:solidFill>
              </a:rPr>
              <a:t>Les 3 disciplines SVT-technologie-physique/chimie concourent à la construction d’une première représentation globale, rationnelle et cohérente du monde.</a:t>
            </a:r>
          </a:p>
        </p:txBody>
      </p:sp>
      <p:sp>
        <p:nvSpPr>
          <p:cNvPr id="33" name="Espace réservé du numéro de diapositive 9"/>
          <p:cNvSpPr txBox="1">
            <a:spLocks/>
          </p:cNvSpPr>
          <p:nvPr/>
        </p:nvSpPr>
        <p:spPr>
          <a:xfrm>
            <a:off x="8019319" y="6042079"/>
            <a:ext cx="936625" cy="422031"/>
          </a:xfrm>
          <a:prstGeom prst="rect">
            <a:avLst/>
          </a:prstGeom>
        </p:spPr>
        <p:txBody>
          <a:bodyPr/>
          <a:lstStyle>
            <a:defPPr>
              <a:defRPr lang="fr-FR"/>
            </a:defPPr>
            <a:lvl1pPr marL="0" algn="l" defTabSz="1072866" rtl="0" eaLnBrk="1" latinLnBrk="0" hangingPunct="1">
              <a:defRPr sz="2100" kern="1200">
                <a:solidFill>
                  <a:schemeClr val="tx1"/>
                </a:solidFill>
                <a:latin typeface="+mn-lt"/>
                <a:ea typeface="+mn-ea"/>
                <a:cs typeface="+mn-cs"/>
              </a:defRPr>
            </a:lvl1pPr>
            <a:lvl2pPr marL="536433" algn="l" defTabSz="1072866" rtl="0" eaLnBrk="1" latinLnBrk="0" hangingPunct="1">
              <a:defRPr sz="2100" kern="1200">
                <a:solidFill>
                  <a:schemeClr val="tx1"/>
                </a:solidFill>
                <a:latin typeface="+mn-lt"/>
                <a:ea typeface="+mn-ea"/>
                <a:cs typeface="+mn-cs"/>
              </a:defRPr>
            </a:lvl2pPr>
            <a:lvl3pPr marL="1072866" algn="l" defTabSz="1072866" rtl="0" eaLnBrk="1" latinLnBrk="0" hangingPunct="1">
              <a:defRPr sz="2100" kern="1200">
                <a:solidFill>
                  <a:schemeClr val="tx1"/>
                </a:solidFill>
                <a:latin typeface="+mn-lt"/>
                <a:ea typeface="+mn-ea"/>
                <a:cs typeface="+mn-cs"/>
              </a:defRPr>
            </a:lvl3pPr>
            <a:lvl4pPr marL="1609298" algn="l" defTabSz="1072866" rtl="0" eaLnBrk="1" latinLnBrk="0" hangingPunct="1">
              <a:defRPr sz="2100" kern="1200">
                <a:solidFill>
                  <a:schemeClr val="tx1"/>
                </a:solidFill>
                <a:latin typeface="+mn-lt"/>
                <a:ea typeface="+mn-ea"/>
                <a:cs typeface="+mn-cs"/>
              </a:defRPr>
            </a:lvl4pPr>
            <a:lvl5pPr marL="2145731" algn="l" defTabSz="1072866" rtl="0" eaLnBrk="1" latinLnBrk="0" hangingPunct="1">
              <a:defRPr sz="2100" kern="1200">
                <a:solidFill>
                  <a:schemeClr val="tx1"/>
                </a:solidFill>
                <a:latin typeface="+mn-lt"/>
                <a:ea typeface="+mn-ea"/>
                <a:cs typeface="+mn-cs"/>
              </a:defRPr>
            </a:lvl5pPr>
            <a:lvl6pPr marL="2682164" algn="l" defTabSz="1072866" rtl="0" eaLnBrk="1" latinLnBrk="0" hangingPunct="1">
              <a:defRPr sz="2100" kern="1200">
                <a:solidFill>
                  <a:schemeClr val="tx1"/>
                </a:solidFill>
                <a:latin typeface="+mn-lt"/>
                <a:ea typeface="+mn-ea"/>
                <a:cs typeface="+mn-cs"/>
              </a:defRPr>
            </a:lvl6pPr>
            <a:lvl7pPr marL="3218597" algn="l" defTabSz="1072866" rtl="0" eaLnBrk="1" latinLnBrk="0" hangingPunct="1">
              <a:defRPr sz="2100" kern="1200">
                <a:solidFill>
                  <a:schemeClr val="tx1"/>
                </a:solidFill>
                <a:latin typeface="+mn-lt"/>
                <a:ea typeface="+mn-ea"/>
                <a:cs typeface="+mn-cs"/>
              </a:defRPr>
            </a:lvl7pPr>
            <a:lvl8pPr marL="3755029" algn="l" defTabSz="1072866" rtl="0" eaLnBrk="1" latinLnBrk="0" hangingPunct="1">
              <a:defRPr sz="2100" kern="1200">
                <a:solidFill>
                  <a:schemeClr val="tx1"/>
                </a:solidFill>
                <a:latin typeface="+mn-lt"/>
                <a:ea typeface="+mn-ea"/>
                <a:cs typeface="+mn-cs"/>
              </a:defRPr>
            </a:lvl8pPr>
            <a:lvl9pPr marL="4291462" algn="l" defTabSz="1072866" rtl="0" eaLnBrk="1" latinLnBrk="0" hangingPunct="1">
              <a:defRPr sz="2100" kern="1200">
                <a:solidFill>
                  <a:schemeClr val="tx1"/>
                </a:solidFill>
                <a:latin typeface="+mn-lt"/>
                <a:ea typeface="+mn-ea"/>
                <a:cs typeface="+mn-cs"/>
              </a:defRPr>
            </a:lvl9pPr>
          </a:lstStyle>
          <a:p>
            <a:pPr algn="ctr"/>
            <a:fld id="{2C3A042C-4403-4AF2-B843-26BEF77852CD}" type="slidenum">
              <a:rPr lang="fr-FR" sz="1477"/>
              <a:pPr algn="ctr"/>
              <a:t>11</a:t>
            </a:fld>
            <a:endParaRPr lang="fr-FR" sz="1477"/>
          </a:p>
        </p:txBody>
      </p:sp>
      <p:sp>
        <p:nvSpPr>
          <p:cNvPr id="2" name="Rectangle 1">
            <a:extLst>
              <a:ext uri="{FF2B5EF4-FFF2-40B4-BE49-F238E27FC236}">
                <a16:creationId xmlns:a16="http://schemas.microsoft.com/office/drawing/2014/main" id="{3E50C2A3-892F-4C9E-91FC-37E58C38DF8A}"/>
              </a:ext>
            </a:extLst>
          </p:cNvPr>
          <p:cNvSpPr/>
          <p:nvPr/>
        </p:nvSpPr>
        <p:spPr>
          <a:xfrm>
            <a:off x="1345002" y="511375"/>
            <a:ext cx="3828292" cy="461665"/>
          </a:xfrm>
          <a:prstGeom prst="rect">
            <a:avLst/>
          </a:prstGeom>
        </p:spPr>
        <p:txBody>
          <a:bodyPr wrap="none">
            <a:spAutoFit/>
          </a:bodyPr>
          <a:lstStyle/>
          <a:p>
            <a:r>
              <a:rPr lang="fr-FR" b="1" dirty="0"/>
              <a:t>Quatre thèmes à traiter : </a:t>
            </a:r>
            <a:endParaRPr lang="fr-FR" dirty="0"/>
          </a:p>
        </p:txBody>
      </p:sp>
    </p:spTree>
    <p:extLst>
      <p:ext uri="{BB962C8B-B14F-4D97-AF65-F5344CB8AC3E}">
        <p14:creationId xmlns:p14="http://schemas.microsoft.com/office/powerpoint/2010/main" val="1652106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par>
                                <p:cTn id="17" presetID="10"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10" presetClass="entr" presetSubtype="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par>
                                <p:cTn id="28" presetID="10" presetClass="entr" presetSubtype="0" fill="hold" nodeType="with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500"/>
                                        <p:tgtEl>
                                          <p:spTgt spid="6"/>
                                        </p:tgtEl>
                                      </p:cBhvr>
                                    </p:animEffect>
                                  </p:childTnLst>
                                </p:cTn>
                              </p:par>
                              <p:par>
                                <p:cTn id="31" presetID="10" presetClass="entr" presetSubtype="0" fill="hold" nodeType="with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par>
                                <p:cTn id="34" presetID="10" presetClass="entr" presetSubtype="0" fill="hold" nodeType="with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fade">
                                      <p:cBhvr>
                                        <p:cTn id="36" dur="5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p:cTn id="41" dur="1000" fill="hold"/>
                                        <p:tgtEl>
                                          <p:spTgt spid="32"/>
                                        </p:tgtEl>
                                        <p:attrNameLst>
                                          <p:attrName>ppt_w</p:attrName>
                                        </p:attrNameLst>
                                      </p:cBhvr>
                                      <p:tavLst>
                                        <p:tav tm="0">
                                          <p:val>
                                            <p:fltVal val="0"/>
                                          </p:val>
                                        </p:tav>
                                        <p:tav tm="100000">
                                          <p:val>
                                            <p:strVal val="#ppt_w"/>
                                          </p:val>
                                        </p:tav>
                                      </p:tavLst>
                                    </p:anim>
                                    <p:anim calcmode="lin" valueType="num">
                                      <p:cBhvr>
                                        <p:cTn id="42" dur="1000" fill="hold"/>
                                        <p:tgtEl>
                                          <p:spTgt spid="32"/>
                                        </p:tgtEl>
                                        <p:attrNameLst>
                                          <p:attrName>ppt_h</p:attrName>
                                        </p:attrNameLst>
                                      </p:cBhvr>
                                      <p:tavLst>
                                        <p:tav tm="0">
                                          <p:val>
                                            <p:fltVal val="0"/>
                                          </p:val>
                                        </p:tav>
                                        <p:tav tm="100000">
                                          <p:val>
                                            <p:strVal val="#ppt_h"/>
                                          </p:val>
                                        </p:tav>
                                      </p:tavLst>
                                    </p:anim>
                                    <p:anim calcmode="lin" valueType="num">
                                      <p:cBhvr>
                                        <p:cTn id="43" dur="1000" fill="hold"/>
                                        <p:tgtEl>
                                          <p:spTgt spid="32"/>
                                        </p:tgtEl>
                                        <p:attrNameLst>
                                          <p:attrName>style.rotation</p:attrName>
                                        </p:attrNameLst>
                                      </p:cBhvr>
                                      <p:tavLst>
                                        <p:tav tm="0">
                                          <p:val>
                                            <p:fltVal val="90"/>
                                          </p:val>
                                        </p:tav>
                                        <p:tav tm="100000">
                                          <p:val>
                                            <p:fltVal val="0"/>
                                          </p:val>
                                        </p:tav>
                                      </p:tavLst>
                                    </p:anim>
                                    <p:animEffect transition="in" filter="fade">
                                      <p:cBhvr>
                                        <p:cTn id="44"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re 6"/>
          <p:cNvSpPr>
            <a:spLocks/>
          </p:cNvSpPr>
          <p:nvPr/>
        </p:nvSpPr>
        <p:spPr bwMode="auto">
          <a:xfrm>
            <a:off x="1147763" y="1290638"/>
            <a:ext cx="7237412" cy="2433637"/>
          </a:xfrm>
          <a:prstGeom prst="rect">
            <a:avLst/>
          </a:prstGeom>
          <a:noFill/>
          <a:ln w="9525">
            <a:noFill/>
            <a:miter lim="800000"/>
            <a:headEnd/>
            <a:tailEnd/>
          </a:ln>
        </p:spPr>
        <p:txBody>
          <a:bodyPr anchor="ctr"/>
          <a:lstStyle/>
          <a:p>
            <a:pPr defTabSz="457200"/>
            <a:endParaRPr lang="fr-FR" sz="4100" b="1">
              <a:latin typeface="Calibri" pitchFamily="34" charset="0"/>
            </a:endParaRPr>
          </a:p>
        </p:txBody>
      </p:sp>
      <p:sp>
        <p:nvSpPr>
          <p:cNvPr id="26626" name="Titre 6"/>
          <p:cNvSpPr>
            <a:spLocks/>
          </p:cNvSpPr>
          <p:nvPr/>
        </p:nvSpPr>
        <p:spPr bwMode="auto">
          <a:xfrm>
            <a:off x="985838" y="276225"/>
            <a:ext cx="7856537" cy="636588"/>
          </a:xfrm>
          <a:prstGeom prst="rect">
            <a:avLst/>
          </a:prstGeom>
          <a:noFill/>
          <a:ln w="9525">
            <a:noFill/>
            <a:miter lim="800000"/>
            <a:headEnd/>
            <a:tailEnd/>
          </a:ln>
        </p:spPr>
        <p:txBody>
          <a:bodyPr anchor="ctr"/>
          <a:lstStyle/>
          <a:p>
            <a:pPr defTabSz="457200"/>
            <a:r>
              <a:rPr lang="fr-FR" b="1" dirty="0">
                <a:solidFill>
                  <a:srgbClr val="F600AA"/>
                </a:solidFill>
                <a:latin typeface="Calibri" pitchFamily="34" charset="0"/>
              </a:rPr>
              <a:t>L’organisation des enseignements</a:t>
            </a:r>
            <a:endParaRPr lang="fr-FR" b="1" dirty="0">
              <a:latin typeface="Calibri" pitchFamily="34" charset="0"/>
            </a:endParaRPr>
          </a:p>
        </p:txBody>
      </p:sp>
      <p:sp>
        <p:nvSpPr>
          <p:cNvPr id="26627" name="Titre 6"/>
          <p:cNvSpPr>
            <a:spLocks/>
          </p:cNvSpPr>
          <p:nvPr/>
        </p:nvSpPr>
        <p:spPr bwMode="auto">
          <a:xfrm>
            <a:off x="971550" y="830263"/>
            <a:ext cx="7856538" cy="5065712"/>
          </a:xfrm>
          <a:prstGeom prst="rect">
            <a:avLst/>
          </a:prstGeom>
          <a:solidFill>
            <a:schemeClr val="bg1"/>
          </a:solidFill>
          <a:ln w="9525">
            <a:noFill/>
            <a:miter lim="800000"/>
            <a:headEnd/>
            <a:tailEnd/>
          </a:ln>
        </p:spPr>
        <p:txBody>
          <a:bodyPr anchor="ctr">
            <a:spAutoFit/>
          </a:bodyPr>
          <a:lstStyle/>
          <a:p>
            <a:pPr defTabSz="457200"/>
            <a:r>
              <a:rPr lang="fr-FR" sz="1800" b="1" dirty="0"/>
              <a:t>Les quatre thèmes sont traités à tous les niveaux du cycle. </a:t>
            </a:r>
            <a:br>
              <a:rPr lang="fr-FR" sz="1800" b="1" dirty="0"/>
            </a:br>
            <a:br>
              <a:rPr lang="fr-FR" sz="1800" b="1" dirty="0"/>
            </a:br>
            <a:r>
              <a:rPr lang="fr-FR" sz="1800" b="1" dirty="0"/>
              <a:t>La construction des séquences invite dans les activités des contenus empruntés aux quatre thématiques.</a:t>
            </a:r>
            <a:br>
              <a:rPr lang="fr-FR" sz="1800" b="1" dirty="0"/>
            </a:br>
            <a:br>
              <a:rPr lang="fr-FR" sz="1800" b="1" dirty="0"/>
            </a:br>
            <a:r>
              <a:rPr lang="fr-FR" sz="1800" b="1" dirty="0"/>
              <a:t>Une progression pédagogique est établie pour le cycle, partagée par les différents professeurs, qui prendra en compte les compétences du socle, les attendus de fin de cycle et les repères de progressivité.</a:t>
            </a:r>
            <a:br>
              <a:rPr lang="fr-FR" sz="1800" b="1" dirty="0"/>
            </a:br>
            <a:br>
              <a:rPr lang="fr-FR" sz="1800" b="1" dirty="0"/>
            </a:br>
            <a:r>
              <a:rPr lang="fr-FR" sz="1800" b="1" dirty="0"/>
              <a:t>Cela nécessite d’établir des documents de liaison entre le collège et les écoles de son réseau.</a:t>
            </a:r>
            <a:br>
              <a:rPr lang="fr-FR" sz="1800" b="1" dirty="0"/>
            </a:br>
            <a:br>
              <a:rPr lang="fr-FR" sz="1800" b="1" dirty="0"/>
            </a:br>
            <a:r>
              <a:rPr lang="fr-FR" sz="1800" b="1" dirty="0"/>
              <a:t>Les évaluations sont intégrées au projet pédagogique des S&amp;T sur l’ensemble du cycle. </a:t>
            </a:r>
            <a:br>
              <a:rPr lang="fr-FR" sz="1800" b="1" dirty="0"/>
            </a:br>
            <a:br>
              <a:rPr lang="fr-FR" sz="1800" b="1" dirty="0"/>
            </a:br>
            <a:r>
              <a:rPr lang="fr-FR" sz="1800" b="1" dirty="0">
                <a:solidFill>
                  <a:srgbClr val="F600AA"/>
                </a:solidFill>
              </a:rPr>
              <a:t>Les bulletins scolaires ne feront pas apparaitre les 3 disciplines mais attribueront une note unique pour les S&amp;T</a:t>
            </a:r>
            <a:br>
              <a:rPr lang="fr-FR" sz="1800" b="1" dirty="0">
                <a:solidFill>
                  <a:srgbClr val="F600AA"/>
                </a:solidFill>
              </a:rPr>
            </a:br>
            <a:endParaRPr lang="fr-FR" sz="2000" b="1" dirty="0">
              <a:solidFill>
                <a:srgbClr val="F600AA"/>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re 6"/>
          <p:cNvSpPr>
            <a:spLocks/>
          </p:cNvSpPr>
          <p:nvPr/>
        </p:nvSpPr>
        <p:spPr bwMode="auto">
          <a:xfrm>
            <a:off x="1147763" y="1290638"/>
            <a:ext cx="7237412" cy="2433637"/>
          </a:xfrm>
          <a:prstGeom prst="rect">
            <a:avLst/>
          </a:prstGeom>
          <a:noFill/>
          <a:ln w="9525">
            <a:noFill/>
            <a:miter lim="800000"/>
            <a:headEnd/>
            <a:tailEnd/>
          </a:ln>
        </p:spPr>
        <p:txBody>
          <a:bodyPr anchor="ctr"/>
          <a:lstStyle/>
          <a:p>
            <a:pPr defTabSz="457200"/>
            <a:endParaRPr lang="fr-FR" sz="4100" b="1">
              <a:latin typeface="Calibri" pitchFamily="34" charset="0"/>
            </a:endParaRPr>
          </a:p>
        </p:txBody>
      </p:sp>
      <p:sp>
        <p:nvSpPr>
          <p:cNvPr id="28674" name="Titre 6"/>
          <p:cNvSpPr>
            <a:spLocks/>
          </p:cNvSpPr>
          <p:nvPr/>
        </p:nvSpPr>
        <p:spPr bwMode="auto">
          <a:xfrm>
            <a:off x="985838" y="276225"/>
            <a:ext cx="7856537" cy="636588"/>
          </a:xfrm>
          <a:prstGeom prst="rect">
            <a:avLst/>
          </a:prstGeom>
          <a:noFill/>
          <a:ln w="9525">
            <a:noFill/>
            <a:miter lim="800000"/>
            <a:headEnd/>
            <a:tailEnd/>
          </a:ln>
        </p:spPr>
        <p:txBody>
          <a:bodyPr anchor="ctr"/>
          <a:lstStyle/>
          <a:p>
            <a:pPr defTabSz="457200"/>
            <a:r>
              <a:rPr lang="fr-FR" b="1">
                <a:solidFill>
                  <a:srgbClr val="F600AA"/>
                </a:solidFill>
                <a:latin typeface="Calibri" pitchFamily="34" charset="0"/>
              </a:rPr>
              <a:t>L’organisation des services</a:t>
            </a:r>
            <a:endParaRPr lang="fr-FR" b="1">
              <a:latin typeface="Calibri" pitchFamily="34" charset="0"/>
            </a:endParaRPr>
          </a:p>
        </p:txBody>
      </p:sp>
      <p:sp>
        <p:nvSpPr>
          <p:cNvPr id="28675" name="Titre 6"/>
          <p:cNvSpPr>
            <a:spLocks/>
          </p:cNvSpPr>
          <p:nvPr/>
        </p:nvSpPr>
        <p:spPr bwMode="auto">
          <a:xfrm>
            <a:off x="882650" y="1042988"/>
            <a:ext cx="7856538" cy="4968875"/>
          </a:xfrm>
          <a:prstGeom prst="rect">
            <a:avLst/>
          </a:prstGeom>
          <a:solidFill>
            <a:schemeClr val="bg1"/>
          </a:solidFill>
          <a:ln w="9525">
            <a:noFill/>
            <a:miter lim="800000"/>
            <a:headEnd/>
            <a:tailEnd/>
          </a:ln>
        </p:spPr>
        <p:txBody>
          <a:bodyPr anchor="ctr">
            <a:spAutoFit/>
          </a:bodyPr>
          <a:lstStyle/>
          <a:p>
            <a:pPr algn="just" defTabSz="457200"/>
            <a:r>
              <a:rPr lang="fr-FR" sz="2000" b="1" dirty="0"/>
              <a:t>Il y a de nombreuses possibilités.</a:t>
            </a:r>
          </a:p>
          <a:p>
            <a:pPr algn="just" defTabSz="457200"/>
            <a:br>
              <a:rPr lang="fr-FR" sz="2000" b="1" dirty="0"/>
            </a:br>
            <a:r>
              <a:rPr lang="fr-FR" sz="2000" b="1" dirty="0">
                <a:solidFill>
                  <a:srgbClr val="F600AA"/>
                </a:solidFill>
              </a:rPr>
              <a:t>Lorsque l’EIST a été mis en place, assumé par un enseignant unique et que cela fonctionne, le dispositif peut perdurer</a:t>
            </a:r>
            <a:r>
              <a:rPr lang="fr-FR" sz="2000" b="1" dirty="0"/>
              <a:t>.</a:t>
            </a:r>
            <a:br>
              <a:rPr lang="fr-FR" sz="2000" b="1" dirty="0"/>
            </a:br>
            <a:br>
              <a:rPr lang="fr-FR" sz="2000" b="1" dirty="0"/>
            </a:br>
            <a:r>
              <a:rPr lang="fr-FR" sz="2000" b="1" dirty="0"/>
              <a:t>Lorsqu’il y a plusieurs classes de 6</a:t>
            </a:r>
            <a:r>
              <a:rPr lang="fr-FR" sz="2000" b="1" baseline="30000" dirty="0"/>
              <a:t>ème</a:t>
            </a:r>
            <a:r>
              <a:rPr lang="fr-FR" sz="2000" b="1" dirty="0"/>
              <a:t>, installer les enseignements de S&amp;T en barrette. </a:t>
            </a:r>
            <a:br>
              <a:rPr lang="fr-FR" sz="2000" b="1" dirty="0"/>
            </a:br>
            <a:r>
              <a:rPr lang="fr-FR" sz="2000" b="1" dirty="0"/>
              <a:t>Cela permet aux professeurs des différentes disciplines d’intervenir sur plusieurs groupes au cours d’une même séance, voire de permettre des interventions en </a:t>
            </a:r>
            <a:r>
              <a:rPr lang="fr-FR" sz="2000" b="1" dirty="0" err="1"/>
              <a:t>co</a:t>
            </a:r>
            <a:r>
              <a:rPr lang="fr-FR" sz="2000" b="1" dirty="0"/>
              <a:t>-enseignement si le choix de l’établissement permet d’y consacrer les moyens nécessaires. </a:t>
            </a:r>
          </a:p>
          <a:p>
            <a:pPr algn="just" defTabSz="457200"/>
            <a:r>
              <a:rPr lang="fr-FR" sz="2000" b="1" dirty="0">
                <a:solidFill>
                  <a:srgbClr val="F600AA"/>
                </a:solidFill>
              </a:rPr>
              <a:t>Autre solution possible, c’est l’élaboration de 3 groupes sur 2 classes avec l’intervention identique de chaque professeur dans chaque groupe. Cela nécessite que l’établissement accepte de dégager les moyens correspondants.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re 6"/>
          <p:cNvSpPr>
            <a:spLocks/>
          </p:cNvSpPr>
          <p:nvPr/>
        </p:nvSpPr>
        <p:spPr bwMode="auto">
          <a:xfrm>
            <a:off x="1147763" y="1290638"/>
            <a:ext cx="7237412" cy="2433637"/>
          </a:xfrm>
          <a:prstGeom prst="rect">
            <a:avLst/>
          </a:prstGeom>
          <a:noFill/>
          <a:ln w="9525">
            <a:noFill/>
            <a:miter lim="800000"/>
            <a:headEnd/>
            <a:tailEnd/>
          </a:ln>
        </p:spPr>
        <p:txBody>
          <a:bodyPr anchor="ctr"/>
          <a:lstStyle/>
          <a:p>
            <a:pPr defTabSz="457200"/>
            <a:endParaRPr lang="fr-FR" sz="4100" b="1">
              <a:latin typeface="Calibri" pitchFamily="34" charset="0"/>
            </a:endParaRPr>
          </a:p>
        </p:txBody>
      </p:sp>
      <p:sp>
        <p:nvSpPr>
          <p:cNvPr id="30722" name="Titre 6"/>
          <p:cNvSpPr>
            <a:spLocks/>
          </p:cNvSpPr>
          <p:nvPr/>
        </p:nvSpPr>
        <p:spPr bwMode="auto">
          <a:xfrm>
            <a:off x="985838" y="276225"/>
            <a:ext cx="7856537" cy="636588"/>
          </a:xfrm>
          <a:prstGeom prst="rect">
            <a:avLst/>
          </a:prstGeom>
          <a:noFill/>
          <a:ln w="9525">
            <a:noFill/>
            <a:miter lim="800000"/>
            <a:headEnd/>
            <a:tailEnd/>
          </a:ln>
        </p:spPr>
        <p:txBody>
          <a:bodyPr anchor="ctr"/>
          <a:lstStyle/>
          <a:p>
            <a:pPr defTabSz="457200"/>
            <a:r>
              <a:rPr lang="fr-FR" b="1">
                <a:solidFill>
                  <a:srgbClr val="F600AA"/>
                </a:solidFill>
                <a:latin typeface="Calibri" pitchFamily="34" charset="0"/>
              </a:rPr>
              <a:t>L’organisation des services</a:t>
            </a:r>
            <a:endParaRPr lang="fr-FR" b="1">
              <a:latin typeface="Calibri" pitchFamily="34" charset="0"/>
            </a:endParaRPr>
          </a:p>
        </p:txBody>
      </p:sp>
      <p:sp>
        <p:nvSpPr>
          <p:cNvPr id="30723" name="Titre 6"/>
          <p:cNvSpPr>
            <a:spLocks/>
          </p:cNvSpPr>
          <p:nvPr/>
        </p:nvSpPr>
        <p:spPr bwMode="auto">
          <a:xfrm>
            <a:off x="881063" y="3636963"/>
            <a:ext cx="7856537" cy="1920875"/>
          </a:xfrm>
          <a:prstGeom prst="rect">
            <a:avLst/>
          </a:prstGeom>
          <a:solidFill>
            <a:schemeClr val="bg1"/>
          </a:solidFill>
          <a:ln w="9525">
            <a:noFill/>
            <a:miter lim="800000"/>
            <a:headEnd/>
            <a:tailEnd/>
          </a:ln>
        </p:spPr>
        <p:txBody>
          <a:bodyPr anchor="ctr">
            <a:spAutoFit/>
          </a:bodyPr>
          <a:lstStyle/>
          <a:p>
            <a:pPr algn="just" defTabSz="457200"/>
            <a:r>
              <a:rPr lang="fr-FR" sz="2000" b="1" dirty="0">
                <a:solidFill>
                  <a:srgbClr val="F600AA"/>
                </a:solidFill>
                <a:cs typeface="Arial" charset="0"/>
              </a:rPr>
              <a:t>À éviter.</a:t>
            </a:r>
          </a:p>
          <a:p>
            <a:pPr algn="just" defTabSz="457200"/>
            <a:br>
              <a:rPr lang="fr-FR" sz="2000" b="1" dirty="0">
                <a:solidFill>
                  <a:srgbClr val="F600AA"/>
                </a:solidFill>
                <a:cs typeface="Arial" charset="0"/>
              </a:rPr>
            </a:br>
            <a:r>
              <a:rPr lang="fr-FR" sz="2000" b="1" dirty="0">
                <a:solidFill>
                  <a:srgbClr val="F600AA"/>
                </a:solidFill>
              </a:rPr>
              <a:t>Un cloisonnement des enseignements en 3 tranches horaires étanches de SVT, PC et Technologie, chacun avec le professeur de spécialité dans sa salle de spécialité, et l’attribution d’une note par discipline.</a:t>
            </a:r>
          </a:p>
        </p:txBody>
      </p:sp>
      <p:sp>
        <p:nvSpPr>
          <p:cNvPr id="30724" name="Titre 6"/>
          <p:cNvSpPr>
            <a:spLocks/>
          </p:cNvSpPr>
          <p:nvPr/>
        </p:nvSpPr>
        <p:spPr bwMode="auto">
          <a:xfrm>
            <a:off x="911225" y="1436688"/>
            <a:ext cx="7856538" cy="1920875"/>
          </a:xfrm>
          <a:prstGeom prst="rect">
            <a:avLst/>
          </a:prstGeom>
          <a:solidFill>
            <a:schemeClr val="bg1"/>
          </a:solidFill>
          <a:ln w="9525">
            <a:noFill/>
            <a:miter lim="800000"/>
            <a:headEnd/>
            <a:tailEnd/>
          </a:ln>
        </p:spPr>
        <p:txBody>
          <a:bodyPr anchor="ctr">
            <a:spAutoFit/>
          </a:bodyPr>
          <a:lstStyle/>
          <a:p>
            <a:pPr algn="just" defTabSz="457200"/>
            <a:r>
              <a:rPr lang="fr-FR" sz="2000" b="1">
                <a:cs typeface="Arial" charset="0"/>
              </a:rPr>
              <a:t>Il reste à créer des salles de S&amp;T, qui accueillent indifféremment les professeurs de </a:t>
            </a:r>
            <a:r>
              <a:rPr lang="fr-FR" sz="2000" b="1"/>
              <a:t>SVT, PC et Technologie.</a:t>
            </a:r>
            <a:br>
              <a:rPr lang="fr-FR" sz="2000" b="1"/>
            </a:br>
            <a:br>
              <a:rPr lang="fr-FR" sz="2000" b="1"/>
            </a:br>
            <a:r>
              <a:rPr lang="fr-FR" sz="2000" b="1"/>
              <a:t>Lorsque l’espace le permet, une salle unique peut être dédiée à l’enseignement des S&amp;T, qui accueille les matériels nécessaires empruntés aux différentes disciplines.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re 6"/>
          <p:cNvSpPr>
            <a:spLocks/>
          </p:cNvSpPr>
          <p:nvPr/>
        </p:nvSpPr>
        <p:spPr bwMode="auto">
          <a:xfrm>
            <a:off x="1147763" y="1290638"/>
            <a:ext cx="7237412" cy="2433637"/>
          </a:xfrm>
          <a:prstGeom prst="rect">
            <a:avLst/>
          </a:prstGeom>
          <a:noFill/>
          <a:ln w="9525">
            <a:noFill/>
            <a:miter lim="800000"/>
            <a:headEnd/>
            <a:tailEnd/>
          </a:ln>
        </p:spPr>
        <p:txBody>
          <a:bodyPr anchor="ctr"/>
          <a:lstStyle/>
          <a:p>
            <a:pPr defTabSz="457200"/>
            <a:r>
              <a:rPr lang="fr-FR" sz="4100" b="1">
                <a:solidFill>
                  <a:srgbClr val="F600AA"/>
                </a:solidFill>
                <a:latin typeface="Calibri" pitchFamily="34" charset="0"/>
              </a:rPr>
              <a:t>Quelques recommandations pédagogiques pour le cycle 3 en classe de 6</a:t>
            </a:r>
            <a:r>
              <a:rPr lang="fr-FR" sz="4100" b="1" baseline="30000">
                <a:solidFill>
                  <a:srgbClr val="F600AA"/>
                </a:solidFill>
                <a:latin typeface="Calibri" pitchFamily="34" charset="0"/>
              </a:rPr>
              <a:t>ème</a:t>
            </a:r>
            <a:r>
              <a:rPr lang="fr-FR" sz="4100" b="1">
                <a:solidFill>
                  <a:srgbClr val="F600AA"/>
                </a:solidFill>
                <a:latin typeface="Calibri" pitchFamily="34" charset="0"/>
              </a:rPr>
              <a:t> </a:t>
            </a:r>
            <a:endParaRPr lang="fr-FR" sz="4100" b="1">
              <a:latin typeface="Calibri" pitchFamily="34" charset="0"/>
            </a:endParaRPr>
          </a:p>
        </p:txBody>
      </p:sp>
      <p:sp>
        <p:nvSpPr>
          <p:cNvPr id="18434" name="Text Box 3"/>
          <p:cNvSpPr txBox="1">
            <a:spLocks noChangeArrowheads="1"/>
          </p:cNvSpPr>
          <p:nvPr/>
        </p:nvSpPr>
        <p:spPr bwMode="auto">
          <a:xfrm>
            <a:off x="5113338" y="4494213"/>
            <a:ext cx="2852737" cy="336550"/>
          </a:xfrm>
          <a:prstGeom prst="rect">
            <a:avLst/>
          </a:prstGeom>
          <a:noFill/>
          <a:ln w="9525">
            <a:noFill/>
            <a:miter lim="800000"/>
            <a:headEnd/>
            <a:tailEnd/>
          </a:ln>
        </p:spPr>
        <p:txBody>
          <a:bodyPr>
            <a:spAutoFit/>
          </a:bodyPr>
          <a:lstStyle/>
          <a:p>
            <a:pPr>
              <a:spcBef>
                <a:spcPct val="50000"/>
              </a:spcBef>
            </a:pPr>
            <a:r>
              <a:rPr lang="fr-FR" sz="1600" b="1">
                <a:solidFill>
                  <a:srgbClr val="660066"/>
                </a:solidFill>
              </a:rPr>
              <a:t>Samuel VIOLLIN IGEN STI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re 6"/>
          <p:cNvSpPr>
            <a:spLocks/>
          </p:cNvSpPr>
          <p:nvPr/>
        </p:nvSpPr>
        <p:spPr bwMode="auto">
          <a:xfrm>
            <a:off x="1147763" y="1290638"/>
            <a:ext cx="7237412" cy="2433637"/>
          </a:xfrm>
          <a:prstGeom prst="rect">
            <a:avLst/>
          </a:prstGeom>
          <a:noFill/>
          <a:ln w="9525">
            <a:noFill/>
            <a:miter lim="800000"/>
            <a:headEnd/>
            <a:tailEnd/>
          </a:ln>
        </p:spPr>
        <p:txBody>
          <a:bodyPr anchor="ctr"/>
          <a:lstStyle/>
          <a:p>
            <a:pPr defTabSz="457200"/>
            <a:endParaRPr lang="fr-FR" sz="4100" b="1">
              <a:latin typeface="Calibri" pitchFamily="34" charset="0"/>
            </a:endParaRPr>
          </a:p>
        </p:txBody>
      </p:sp>
      <p:sp>
        <p:nvSpPr>
          <p:cNvPr id="20482" name="Titre 6"/>
          <p:cNvSpPr>
            <a:spLocks/>
          </p:cNvSpPr>
          <p:nvPr/>
        </p:nvSpPr>
        <p:spPr bwMode="auto">
          <a:xfrm>
            <a:off x="985838" y="276225"/>
            <a:ext cx="7856537" cy="636588"/>
          </a:xfrm>
          <a:prstGeom prst="rect">
            <a:avLst/>
          </a:prstGeom>
          <a:noFill/>
          <a:ln w="9525">
            <a:noFill/>
            <a:miter lim="800000"/>
            <a:headEnd/>
            <a:tailEnd/>
          </a:ln>
        </p:spPr>
        <p:txBody>
          <a:bodyPr anchor="ctr"/>
          <a:lstStyle/>
          <a:p>
            <a:pPr defTabSz="457200"/>
            <a:r>
              <a:rPr lang="fr-FR" b="1">
                <a:solidFill>
                  <a:srgbClr val="F600AA"/>
                </a:solidFill>
                <a:latin typeface="Calibri" pitchFamily="34" charset="0"/>
              </a:rPr>
              <a:t>Quelques recommandations pédagogiques pour le cycle 3 en classe de 6</a:t>
            </a:r>
            <a:r>
              <a:rPr lang="fr-FR" b="1" baseline="30000">
                <a:solidFill>
                  <a:srgbClr val="F600AA"/>
                </a:solidFill>
                <a:latin typeface="Calibri" pitchFamily="34" charset="0"/>
              </a:rPr>
              <a:t>ème</a:t>
            </a:r>
            <a:r>
              <a:rPr lang="fr-FR" b="1">
                <a:solidFill>
                  <a:srgbClr val="F600AA"/>
                </a:solidFill>
                <a:latin typeface="Calibri" pitchFamily="34" charset="0"/>
              </a:rPr>
              <a:t> </a:t>
            </a:r>
            <a:endParaRPr lang="fr-FR" b="1">
              <a:latin typeface="Calibri" pitchFamily="34" charset="0"/>
            </a:endParaRPr>
          </a:p>
        </p:txBody>
      </p:sp>
      <p:sp>
        <p:nvSpPr>
          <p:cNvPr id="20483" name="Titre 6"/>
          <p:cNvSpPr>
            <a:spLocks/>
          </p:cNvSpPr>
          <p:nvPr/>
        </p:nvSpPr>
        <p:spPr bwMode="auto">
          <a:xfrm>
            <a:off x="925513" y="1244600"/>
            <a:ext cx="7856537" cy="4359275"/>
          </a:xfrm>
          <a:prstGeom prst="rect">
            <a:avLst/>
          </a:prstGeom>
          <a:solidFill>
            <a:schemeClr val="bg1"/>
          </a:solidFill>
          <a:ln w="9525">
            <a:noFill/>
            <a:miter lim="800000"/>
            <a:headEnd/>
            <a:tailEnd/>
          </a:ln>
        </p:spPr>
        <p:txBody>
          <a:bodyPr anchor="ctr">
            <a:spAutoFit/>
          </a:bodyPr>
          <a:lstStyle/>
          <a:p>
            <a:pPr algn="just" defTabSz="457200"/>
            <a:r>
              <a:rPr lang="fr-FR" sz="2000" b="1" dirty="0"/>
              <a:t>Dans les programmes en cours, la 6</a:t>
            </a:r>
            <a:r>
              <a:rPr lang="fr-FR" sz="2000" b="1" baseline="30000" dirty="0"/>
              <a:t>ème</a:t>
            </a:r>
            <a:r>
              <a:rPr lang="fr-FR" sz="2000" b="1" dirty="0"/>
              <a:t> constitue le cycle d’adaptation du collège.</a:t>
            </a:r>
          </a:p>
          <a:p>
            <a:pPr algn="just" defTabSz="457200"/>
            <a:r>
              <a:rPr lang="fr-FR" sz="2000" b="1" dirty="0"/>
              <a:t>                                                 </a:t>
            </a:r>
            <a:br>
              <a:rPr lang="fr-FR" sz="2000" b="1" dirty="0"/>
            </a:br>
            <a:r>
              <a:rPr lang="fr-FR" sz="2000" b="1" dirty="0"/>
              <a:t>Dans les nouveaux programmes le cycle 3 constitue le cycle de consolidation.</a:t>
            </a:r>
            <a:br>
              <a:rPr lang="fr-FR" sz="2000" b="1" dirty="0"/>
            </a:br>
            <a:br>
              <a:rPr lang="fr-FR" sz="2000" b="1" dirty="0"/>
            </a:br>
            <a:r>
              <a:rPr lang="fr-FR" sz="2000" b="1" dirty="0"/>
              <a:t>La classe de 6</a:t>
            </a:r>
            <a:r>
              <a:rPr lang="fr-FR" sz="2000" b="1" baseline="30000" dirty="0"/>
              <a:t>ème</a:t>
            </a:r>
            <a:r>
              <a:rPr lang="fr-FR" sz="2000" b="1" dirty="0"/>
              <a:t> est dans la continuité pédagogique de l’école.</a:t>
            </a:r>
            <a:br>
              <a:rPr lang="fr-FR" sz="2000" b="1" dirty="0"/>
            </a:br>
            <a:br>
              <a:rPr lang="fr-FR" sz="2000" b="1" dirty="0"/>
            </a:br>
            <a:r>
              <a:rPr lang="fr-FR" sz="2000" b="1" dirty="0"/>
              <a:t>Au-delà d’une pluridisciplinarité qui ne serait que la superposition des disciplines, l’enseignement des sciences et de la technologie s’inscrit dans une interdisciplinarité. </a:t>
            </a:r>
            <a:r>
              <a:rPr lang="fr-FR" sz="2000" b="1" dirty="0">
                <a:solidFill>
                  <a:srgbClr val="FF3399"/>
                </a:solidFill>
              </a:rPr>
              <a:t>Elle mobilise les contributions des disciplines scientifiques et technologique pour travailler sur un unique sujet.</a:t>
            </a:r>
            <a:br>
              <a:rPr lang="fr-FR" sz="2000" b="1" dirty="0">
                <a:solidFill>
                  <a:srgbClr val="FF3399"/>
                </a:solidFill>
              </a:rPr>
            </a:br>
            <a:endParaRPr lang="fr-FR" sz="2000" b="1" dirty="0">
              <a:solidFill>
                <a:srgbClr val="FF3399"/>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re 6"/>
          <p:cNvSpPr>
            <a:spLocks/>
          </p:cNvSpPr>
          <p:nvPr/>
        </p:nvSpPr>
        <p:spPr bwMode="auto">
          <a:xfrm>
            <a:off x="1147763" y="1290638"/>
            <a:ext cx="7237412" cy="2433637"/>
          </a:xfrm>
          <a:prstGeom prst="rect">
            <a:avLst/>
          </a:prstGeom>
          <a:noFill/>
          <a:ln w="9525">
            <a:noFill/>
            <a:miter lim="800000"/>
            <a:headEnd/>
            <a:tailEnd/>
          </a:ln>
        </p:spPr>
        <p:txBody>
          <a:bodyPr anchor="ctr"/>
          <a:lstStyle/>
          <a:p>
            <a:pPr defTabSz="457200"/>
            <a:endParaRPr lang="fr-FR" sz="4100" b="1">
              <a:latin typeface="Calibri" pitchFamily="34" charset="0"/>
            </a:endParaRPr>
          </a:p>
        </p:txBody>
      </p:sp>
      <p:sp>
        <p:nvSpPr>
          <p:cNvPr id="22530" name="Titre 6"/>
          <p:cNvSpPr>
            <a:spLocks/>
          </p:cNvSpPr>
          <p:nvPr/>
        </p:nvSpPr>
        <p:spPr bwMode="auto">
          <a:xfrm>
            <a:off x="985838" y="198438"/>
            <a:ext cx="7856537" cy="636587"/>
          </a:xfrm>
          <a:prstGeom prst="rect">
            <a:avLst/>
          </a:prstGeom>
          <a:noFill/>
          <a:ln w="9525">
            <a:noFill/>
            <a:miter lim="800000"/>
            <a:headEnd/>
            <a:tailEnd/>
          </a:ln>
        </p:spPr>
        <p:txBody>
          <a:bodyPr anchor="ctr"/>
          <a:lstStyle/>
          <a:p>
            <a:pPr defTabSz="457200"/>
            <a:r>
              <a:rPr lang="fr-FR" b="1">
                <a:solidFill>
                  <a:srgbClr val="F600AA"/>
                </a:solidFill>
                <a:latin typeface="Calibri" pitchFamily="34" charset="0"/>
              </a:rPr>
              <a:t>Quelques recommandations pédagogiques pour le cycle 3 en classe de 6</a:t>
            </a:r>
            <a:r>
              <a:rPr lang="fr-FR" b="1" baseline="30000">
                <a:solidFill>
                  <a:srgbClr val="F600AA"/>
                </a:solidFill>
                <a:latin typeface="Calibri" pitchFamily="34" charset="0"/>
              </a:rPr>
              <a:t>ème</a:t>
            </a:r>
            <a:r>
              <a:rPr lang="fr-FR" b="1">
                <a:solidFill>
                  <a:srgbClr val="F600AA"/>
                </a:solidFill>
                <a:latin typeface="Calibri" pitchFamily="34" charset="0"/>
              </a:rPr>
              <a:t> </a:t>
            </a:r>
            <a:endParaRPr lang="fr-FR" b="1">
              <a:latin typeface="Calibri" pitchFamily="34" charset="0"/>
            </a:endParaRPr>
          </a:p>
        </p:txBody>
      </p:sp>
      <p:sp>
        <p:nvSpPr>
          <p:cNvPr id="22531" name="Titre 6"/>
          <p:cNvSpPr>
            <a:spLocks/>
          </p:cNvSpPr>
          <p:nvPr/>
        </p:nvSpPr>
        <p:spPr bwMode="auto">
          <a:xfrm>
            <a:off x="925513" y="2502466"/>
            <a:ext cx="7856537" cy="2246769"/>
          </a:xfrm>
          <a:prstGeom prst="rect">
            <a:avLst/>
          </a:prstGeom>
          <a:noFill/>
          <a:ln w="9525">
            <a:noFill/>
            <a:miter lim="800000"/>
            <a:headEnd/>
            <a:tailEnd/>
          </a:ln>
        </p:spPr>
        <p:txBody>
          <a:bodyPr anchor="ctr">
            <a:spAutoFit/>
          </a:bodyPr>
          <a:lstStyle/>
          <a:p>
            <a:pPr algn="just" defTabSz="457200"/>
            <a:r>
              <a:rPr lang="fr-FR" sz="2000" b="1" dirty="0"/>
              <a:t>Les démarches pédagogiques sont celles des disciplines  expérimentale, l’investigation et la résolution de problème.</a:t>
            </a:r>
          </a:p>
          <a:p>
            <a:pPr algn="just" defTabSz="457200"/>
            <a:endParaRPr lang="fr-FR" sz="2000" b="1" dirty="0"/>
          </a:p>
          <a:p>
            <a:pPr algn="just" defTabSz="457200"/>
            <a:r>
              <a:rPr lang="fr-FR" sz="2000" b="1" dirty="0"/>
              <a:t>La démarche de projet peut être utilement mobilisée.</a:t>
            </a:r>
          </a:p>
          <a:p>
            <a:pPr algn="just" defTabSz="457200"/>
            <a:endParaRPr lang="fr-FR" sz="2000" b="1" dirty="0"/>
          </a:p>
          <a:p>
            <a:pPr algn="just" defTabSz="457200"/>
            <a:br>
              <a:rPr lang="fr-FR" sz="2000" b="1" dirty="0"/>
            </a:br>
            <a:endParaRPr lang="fr-FR" sz="20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re 6"/>
          <p:cNvSpPr>
            <a:spLocks/>
          </p:cNvSpPr>
          <p:nvPr/>
        </p:nvSpPr>
        <p:spPr bwMode="auto">
          <a:xfrm>
            <a:off x="1147763" y="1290638"/>
            <a:ext cx="7237412" cy="2433637"/>
          </a:xfrm>
          <a:prstGeom prst="rect">
            <a:avLst/>
          </a:prstGeom>
          <a:noFill/>
          <a:ln w="9525">
            <a:noFill/>
            <a:miter lim="800000"/>
            <a:headEnd/>
            <a:tailEnd/>
          </a:ln>
        </p:spPr>
        <p:txBody>
          <a:bodyPr anchor="ctr"/>
          <a:lstStyle/>
          <a:p>
            <a:pPr defTabSz="457200"/>
            <a:endParaRPr lang="fr-FR" sz="4100" b="1">
              <a:latin typeface="Calibri" pitchFamily="34" charset="0"/>
            </a:endParaRPr>
          </a:p>
        </p:txBody>
      </p:sp>
      <p:sp>
        <p:nvSpPr>
          <p:cNvPr id="22530" name="Titre 6"/>
          <p:cNvSpPr>
            <a:spLocks/>
          </p:cNvSpPr>
          <p:nvPr/>
        </p:nvSpPr>
        <p:spPr bwMode="auto">
          <a:xfrm>
            <a:off x="985838" y="198438"/>
            <a:ext cx="7856537" cy="636587"/>
          </a:xfrm>
          <a:prstGeom prst="rect">
            <a:avLst/>
          </a:prstGeom>
          <a:noFill/>
          <a:ln w="9525">
            <a:noFill/>
            <a:miter lim="800000"/>
            <a:headEnd/>
            <a:tailEnd/>
          </a:ln>
        </p:spPr>
        <p:txBody>
          <a:bodyPr anchor="ctr"/>
          <a:lstStyle/>
          <a:p>
            <a:pPr defTabSz="457200"/>
            <a:r>
              <a:rPr lang="fr-FR" b="1" dirty="0">
                <a:solidFill>
                  <a:srgbClr val="F600AA"/>
                </a:solidFill>
                <a:latin typeface="Calibri" pitchFamily="34" charset="0"/>
              </a:rPr>
              <a:t>Quelques recommandations pédagogiques pour le cycle 3 en classe de 6</a:t>
            </a:r>
            <a:r>
              <a:rPr lang="fr-FR" b="1" baseline="30000" dirty="0">
                <a:solidFill>
                  <a:srgbClr val="F600AA"/>
                </a:solidFill>
                <a:latin typeface="Calibri" pitchFamily="34" charset="0"/>
              </a:rPr>
              <a:t>ème</a:t>
            </a:r>
            <a:r>
              <a:rPr lang="fr-FR" b="1" dirty="0">
                <a:solidFill>
                  <a:srgbClr val="F600AA"/>
                </a:solidFill>
                <a:latin typeface="Calibri" pitchFamily="34" charset="0"/>
              </a:rPr>
              <a:t> </a:t>
            </a:r>
            <a:endParaRPr lang="fr-FR" b="1" dirty="0">
              <a:latin typeface="Calibri" pitchFamily="34" charset="0"/>
            </a:endParaRPr>
          </a:p>
        </p:txBody>
      </p:sp>
      <p:sp>
        <p:nvSpPr>
          <p:cNvPr id="22531" name="Titre 6"/>
          <p:cNvSpPr>
            <a:spLocks/>
          </p:cNvSpPr>
          <p:nvPr/>
        </p:nvSpPr>
        <p:spPr bwMode="auto">
          <a:xfrm>
            <a:off x="925513" y="1425247"/>
            <a:ext cx="7856537" cy="4401205"/>
          </a:xfrm>
          <a:prstGeom prst="rect">
            <a:avLst/>
          </a:prstGeom>
          <a:noFill/>
          <a:ln w="9525">
            <a:noFill/>
            <a:miter lim="800000"/>
            <a:headEnd/>
            <a:tailEnd/>
          </a:ln>
        </p:spPr>
        <p:txBody>
          <a:bodyPr anchor="ctr">
            <a:spAutoFit/>
          </a:bodyPr>
          <a:lstStyle/>
          <a:p>
            <a:pPr algn="just" defTabSz="457200"/>
            <a:r>
              <a:rPr lang="fr-FR" sz="2000" b="1" dirty="0"/>
              <a:t>Les démarches pédagogiques sont celles des disciplines  expérimentale, l’investigation et la résolution de problème.</a:t>
            </a:r>
          </a:p>
          <a:p>
            <a:pPr algn="just" defTabSz="457200"/>
            <a:endParaRPr lang="fr-FR" sz="2000" b="1" dirty="0"/>
          </a:p>
          <a:p>
            <a:pPr algn="just" defTabSz="457200"/>
            <a:r>
              <a:rPr lang="fr-FR" sz="2000" b="1" dirty="0"/>
              <a:t>La démarche de projet peut être utilement mobilisée.</a:t>
            </a:r>
          </a:p>
          <a:p>
            <a:pPr algn="just" defTabSz="457200"/>
            <a:endParaRPr lang="fr-FR" sz="2000" b="1" dirty="0"/>
          </a:p>
          <a:p>
            <a:pPr algn="just" defTabSz="457200"/>
            <a:endParaRPr lang="fr-FR" sz="2000" b="1" dirty="0"/>
          </a:p>
          <a:p>
            <a:pPr algn="just" defTabSz="457200"/>
            <a:r>
              <a:rPr lang="fr-FR" sz="2000" b="1" dirty="0"/>
              <a:t>Par exemple: projet « aquarium »:</a:t>
            </a:r>
          </a:p>
          <a:p>
            <a:pPr algn="just" defTabSz="457200">
              <a:buFontTx/>
              <a:buChar char="•"/>
            </a:pPr>
            <a:r>
              <a:rPr lang="fr-FR" sz="2000" b="1" dirty="0"/>
              <a:t> la contribution des SVT est d’étudier la respiration des poissons et l’équilibre de l’éco système;</a:t>
            </a:r>
          </a:p>
          <a:p>
            <a:pPr algn="just" defTabSz="457200">
              <a:buFontTx/>
              <a:buChar char="•"/>
            </a:pPr>
            <a:r>
              <a:rPr lang="fr-FR" sz="2000" b="1" dirty="0"/>
              <a:t> la contribution de la Physique Chimie s’intéresse à la dissolution des gaz dans l’eau et du taux d’oxygène;</a:t>
            </a:r>
          </a:p>
          <a:p>
            <a:pPr algn="just" defTabSz="457200">
              <a:buFontTx/>
              <a:buChar char="•"/>
            </a:pPr>
            <a:r>
              <a:rPr lang="fr-FR" sz="2000" b="1" dirty="0"/>
              <a:t> la technologie construit l’aquarium.</a:t>
            </a:r>
          </a:p>
          <a:p>
            <a:pPr algn="just" defTabSz="457200"/>
            <a:br>
              <a:rPr lang="fr-FR" sz="2000" b="1" dirty="0"/>
            </a:br>
            <a:endParaRPr lang="fr-FR" sz="2000" b="1" dirty="0"/>
          </a:p>
        </p:txBody>
      </p:sp>
    </p:spTree>
    <p:extLst>
      <p:ext uri="{BB962C8B-B14F-4D97-AF65-F5344CB8AC3E}">
        <p14:creationId xmlns:p14="http://schemas.microsoft.com/office/powerpoint/2010/main" val="2048873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re 6"/>
          <p:cNvSpPr>
            <a:spLocks/>
          </p:cNvSpPr>
          <p:nvPr/>
        </p:nvSpPr>
        <p:spPr bwMode="auto">
          <a:xfrm>
            <a:off x="1147763" y="1290638"/>
            <a:ext cx="7237412" cy="2433637"/>
          </a:xfrm>
          <a:prstGeom prst="rect">
            <a:avLst/>
          </a:prstGeom>
          <a:noFill/>
          <a:ln w="9525">
            <a:noFill/>
            <a:miter lim="800000"/>
            <a:headEnd/>
            <a:tailEnd/>
          </a:ln>
        </p:spPr>
        <p:txBody>
          <a:bodyPr anchor="ctr"/>
          <a:lstStyle/>
          <a:p>
            <a:pPr defTabSz="457200"/>
            <a:endParaRPr lang="fr-FR" sz="4100" b="1">
              <a:latin typeface="Calibri" pitchFamily="34" charset="0"/>
            </a:endParaRPr>
          </a:p>
        </p:txBody>
      </p:sp>
      <p:sp>
        <p:nvSpPr>
          <p:cNvPr id="22530" name="Titre 6"/>
          <p:cNvSpPr>
            <a:spLocks/>
          </p:cNvSpPr>
          <p:nvPr/>
        </p:nvSpPr>
        <p:spPr bwMode="auto">
          <a:xfrm>
            <a:off x="925512" y="85238"/>
            <a:ext cx="7856537" cy="636587"/>
          </a:xfrm>
          <a:prstGeom prst="rect">
            <a:avLst/>
          </a:prstGeom>
          <a:noFill/>
          <a:ln w="9525">
            <a:noFill/>
            <a:miter lim="800000"/>
            <a:headEnd/>
            <a:tailEnd/>
          </a:ln>
        </p:spPr>
        <p:txBody>
          <a:bodyPr anchor="ctr"/>
          <a:lstStyle/>
          <a:p>
            <a:pPr defTabSz="457200"/>
            <a:r>
              <a:rPr lang="fr-FR" b="1" dirty="0">
                <a:solidFill>
                  <a:srgbClr val="F600AA"/>
                </a:solidFill>
                <a:latin typeface="Calibri" pitchFamily="34" charset="0"/>
              </a:rPr>
              <a:t>Quelques recommandations pédagogiques pour le cycle 3 en classe de 6</a:t>
            </a:r>
            <a:r>
              <a:rPr lang="fr-FR" b="1" baseline="30000" dirty="0">
                <a:solidFill>
                  <a:srgbClr val="F600AA"/>
                </a:solidFill>
                <a:latin typeface="Calibri" pitchFamily="34" charset="0"/>
              </a:rPr>
              <a:t>ème</a:t>
            </a:r>
            <a:r>
              <a:rPr lang="fr-FR" b="1" dirty="0">
                <a:solidFill>
                  <a:srgbClr val="F600AA"/>
                </a:solidFill>
                <a:latin typeface="Calibri" pitchFamily="34" charset="0"/>
              </a:rPr>
              <a:t> </a:t>
            </a:r>
            <a:endParaRPr lang="fr-FR" b="1" dirty="0">
              <a:latin typeface="Calibri" pitchFamily="34" charset="0"/>
            </a:endParaRPr>
          </a:p>
        </p:txBody>
      </p:sp>
      <p:sp>
        <p:nvSpPr>
          <p:cNvPr id="22531" name="Titre 6"/>
          <p:cNvSpPr>
            <a:spLocks/>
          </p:cNvSpPr>
          <p:nvPr/>
        </p:nvSpPr>
        <p:spPr bwMode="auto">
          <a:xfrm>
            <a:off x="925513" y="655807"/>
            <a:ext cx="7856537" cy="5940088"/>
          </a:xfrm>
          <a:prstGeom prst="rect">
            <a:avLst/>
          </a:prstGeom>
          <a:noFill/>
          <a:ln w="9525">
            <a:noFill/>
            <a:miter lim="800000"/>
            <a:headEnd/>
            <a:tailEnd/>
          </a:ln>
        </p:spPr>
        <p:txBody>
          <a:bodyPr anchor="ctr">
            <a:spAutoFit/>
          </a:bodyPr>
          <a:lstStyle/>
          <a:p>
            <a:pPr algn="just" defTabSz="457200"/>
            <a:r>
              <a:rPr lang="fr-FR" sz="2000" b="1" dirty="0"/>
              <a:t>Les démarches pédagogiques sont celles des disciplines  expérimentales, l’investigation et la résolution de problème.</a:t>
            </a:r>
          </a:p>
          <a:p>
            <a:pPr algn="just" defTabSz="457200"/>
            <a:endParaRPr lang="fr-FR" sz="2000" b="1" dirty="0"/>
          </a:p>
          <a:p>
            <a:pPr algn="just" defTabSz="457200"/>
            <a:r>
              <a:rPr lang="fr-FR" sz="2000" b="1" dirty="0"/>
              <a:t>La démarche de projet peut être utilement mobilisée.</a:t>
            </a:r>
          </a:p>
          <a:p>
            <a:pPr algn="just" defTabSz="457200"/>
            <a:endParaRPr lang="fr-FR" sz="2000" b="1" dirty="0"/>
          </a:p>
          <a:p>
            <a:pPr algn="just" defTabSz="457200"/>
            <a:r>
              <a:rPr lang="fr-FR" sz="2000" b="1" dirty="0">
                <a:solidFill>
                  <a:srgbClr val="D60093"/>
                </a:solidFill>
              </a:rPr>
              <a:t>Dans ce cas, la contribution de la technologie ne doit pas être réduite à des objectifs de fabrication.</a:t>
            </a:r>
          </a:p>
          <a:p>
            <a:pPr algn="just" defTabSz="457200"/>
            <a:r>
              <a:rPr lang="fr-FR" sz="2000" b="1" dirty="0"/>
              <a:t>Par exemple: projet « aquarium »:</a:t>
            </a:r>
          </a:p>
          <a:p>
            <a:pPr algn="just" defTabSz="457200">
              <a:buFontTx/>
              <a:buChar char="•"/>
            </a:pPr>
            <a:r>
              <a:rPr lang="fr-FR" sz="2000" b="1" dirty="0"/>
              <a:t> la contribution des SVT est d’étudier la respiration des poissons et l’équilibre de l’éco système;</a:t>
            </a:r>
          </a:p>
          <a:p>
            <a:pPr algn="just" defTabSz="457200">
              <a:buFontTx/>
              <a:buChar char="•"/>
            </a:pPr>
            <a:r>
              <a:rPr lang="fr-FR" sz="2000" b="1" dirty="0"/>
              <a:t> la contribution de la Physique Chimie s’intéresse à la dissolution des gaz dans l’eau et du taux d’oxygène;</a:t>
            </a:r>
          </a:p>
          <a:p>
            <a:pPr algn="just" defTabSz="457200">
              <a:buFontTx/>
              <a:buChar char="•"/>
            </a:pPr>
            <a:r>
              <a:rPr lang="fr-FR" sz="2000" b="1" dirty="0"/>
              <a:t> la technologie </a:t>
            </a:r>
            <a:r>
              <a:rPr lang="fr-FR" sz="2000" b="1" strike="dblStrike" dirty="0">
                <a:solidFill>
                  <a:srgbClr val="D60093"/>
                </a:solidFill>
              </a:rPr>
              <a:t>construit l’aquarium</a:t>
            </a:r>
          </a:p>
          <a:p>
            <a:pPr algn="just" defTabSz="457200"/>
            <a:r>
              <a:rPr lang="fr-FR" sz="2000" b="1" dirty="0"/>
              <a:t>				</a:t>
            </a:r>
            <a:r>
              <a:rPr lang="fr-FR" sz="2000" b="1" dirty="0">
                <a:solidFill>
                  <a:srgbClr val="F600AA"/>
                </a:solidFill>
              </a:rPr>
              <a:t>  étudie comment maintenir un taux oxygène viable pour les poissons dans l’aquarium. </a:t>
            </a:r>
          </a:p>
          <a:p>
            <a:pPr algn="just" defTabSz="457200"/>
            <a:endParaRPr lang="fr-FR" sz="2000" b="1" dirty="0"/>
          </a:p>
          <a:p>
            <a:pPr algn="just" defTabSz="457200"/>
            <a:r>
              <a:rPr lang="fr-FR" sz="2000" b="1" dirty="0">
                <a:solidFill>
                  <a:srgbClr val="F600AA"/>
                </a:solidFill>
              </a:rPr>
              <a:t>                          !! Elle ne construit pas l’aquarium. !!</a:t>
            </a:r>
          </a:p>
          <a:p>
            <a:pPr algn="just" defTabSz="457200"/>
            <a:br>
              <a:rPr lang="fr-FR" sz="2000" b="1" dirty="0"/>
            </a:br>
            <a:endParaRPr lang="fr-FR" sz="2000" b="1" dirty="0"/>
          </a:p>
        </p:txBody>
      </p:sp>
    </p:spTree>
    <p:extLst>
      <p:ext uri="{BB962C8B-B14F-4D97-AF65-F5344CB8AC3E}">
        <p14:creationId xmlns:p14="http://schemas.microsoft.com/office/powerpoint/2010/main" val="2806239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1C30F6D6-A4A6-456F-87DA-8958EB3FA8F5}"/>
              </a:ext>
            </a:extLst>
          </p:cNvPr>
          <p:cNvSpPr>
            <a:spLocks noGrp="1"/>
          </p:cNvSpPr>
          <p:nvPr>
            <p:ph type="sldNum" sz="quarter" idx="10"/>
          </p:nvPr>
        </p:nvSpPr>
        <p:spPr/>
        <p:txBody>
          <a:bodyPr/>
          <a:lstStyle/>
          <a:p>
            <a:pPr>
              <a:defRPr/>
            </a:pPr>
            <a:fld id="{6EC3D535-48FE-4389-814D-F2098F370139}" type="slidenum">
              <a:rPr lang="fr-FR" smtClean="0"/>
              <a:pPr>
                <a:defRPr/>
              </a:pPr>
              <a:t>7</a:t>
            </a:fld>
            <a:endParaRPr lang="fr-FR"/>
          </a:p>
        </p:txBody>
      </p:sp>
      <p:pic>
        <p:nvPicPr>
          <p:cNvPr id="3" name="Image 2">
            <a:extLst>
              <a:ext uri="{FF2B5EF4-FFF2-40B4-BE49-F238E27FC236}">
                <a16:creationId xmlns:a16="http://schemas.microsoft.com/office/drawing/2014/main" id="{2E623CFB-91FD-4C36-9AF5-61183BFB3442}"/>
              </a:ext>
            </a:extLst>
          </p:cNvPr>
          <p:cNvPicPr>
            <a:picLocks noChangeAspect="1"/>
          </p:cNvPicPr>
          <p:nvPr/>
        </p:nvPicPr>
        <p:blipFill>
          <a:blip r:embed="rId2"/>
          <a:stretch>
            <a:fillRect/>
          </a:stretch>
        </p:blipFill>
        <p:spPr>
          <a:xfrm>
            <a:off x="787179" y="729464"/>
            <a:ext cx="7438299" cy="5013790"/>
          </a:xfrm>
          <a:prstGeom prst="rect">
            <a:avLst/>
          </a:prstGeom>
        </p:spPr>
      </p:pic>
      <p:sp>
        <p:nvSpPr>
          <p:cNvPr id="4" name="ZoneTexte 3">
            <a:extLst>
              <a:ext uri="{FF2B5EF4-FFF2-40B4-BE49-F238E27FC236}">
                <a16:creationId xmlns:a16="http://schemas.microsoft.com/office/drawing/2014/main" id="{F69EE7D3-788D-41F1-B7DC-667D2A2530AF}"/>
              </a:ext>
            </a:extLst>
          </p:cNvPr>
          <p:cNvSpPr txBox="1"/>
          <p:nvPr/>
        </p:nvSpPr>
        <p:spPr>
          <a:xfrm>
            <a:off x="2491710" y="5790199"/>
            <a:ext cx="5612434" cy="461665"/>
          </a:xfrm>
          <a:prstGeom prst="rect">
            <a:avLst/>
          </a:prstGeom>
          <a:noFill/>
        </p:spPr>
        <p:txBody>
          <a:bodyPr wrap="none" rtlCol="0">
            <a:spAutoFit/>
          </a:bodyPr>
          <a:lstStyle/>
          <a:p>
            <a:r>
              <a:rPr lang="fr-FR" dirty="0"/>
              <a:t>Eduscol, mise à jour du </a:t>
            </a:r>
            <a:r>
              <a:rPr lang="fr-FR" i="1" dirty="0"/>
              <a:t> 27 juillet 2018</a:t>
            </a:r>
            <a:endParaRPr lang="fr-FR" dirty="0"/>
          </a:p>
        </p:txBody>
      </p:sp>
      <p:sp>
        <p:nvSpPr>
          <p:cNvPr id="5" name="Titre 6">
            <a:extLst>
              <a:ext uri="{FF2B5EF4-FFF2-40B4-BE49-F238E27FC236}">
                <a16:creationId xmlns:a16="http://schemas.microsoft.com/office/drawing/2014/main" id="{BACD67E2-5716-485C-8654-FEF9810AF635}"/>
              </a:ext>
            </a:extLst>
          </p:cNvPr>
          <p:cNvSpPr>
            <a:spLocks/>
          </p:cNvSpPr>
          <p:nvPr/>
        </p:nvSpPr>
        <p:spPr bwMode="auto">
          <a:xfrm>
            <a:off x="500284" y="92877"/>
            <a:ext cx="7856537" cy="636587"/>
          </a:xfrm>
          <a:prstGeom prst="rect">
            <a:avLst/>
          </a:prstGeom>
          <a:noFill/>
          <a:ln w="9525">
            <a:noFill/>
            <a:miter lim="800000"/>
            <a:headEnd/>
            <a:tailEnd/>
          </a:ln>
        </p:spPr>
        <p:txBody>
          <a:bodyPr anchor="ctr"/>
          <a:lstStyle/>
          <a:p>
            <a:pPr defTabSz="457200"/>
            <a:r>
              <a:rPr lang="fr-FR" b="1" dirty="0">
                <a:solidFill>
                  <a:srgbClr val="F600AA"/>
                </a:solidFill>
                <a:latin typeface="Calibri" pitchFamily="34" charset="0"/>
              </a:rPr>
              <a:t>Les horaires de la 6</a:t>
            </a:r>
            <a:r>
              <a:rPr lang="fr-FR" b="1" baseline="30000" dirty="0">
                <a:solidFill>
                  <a:srgbClr val="F600AA"/>
                </a:solidFill>
                <a:latin typeface="Calibri" pitchFamily="34" charset="0"/>
              </a:rPr>
              <a:t>e</a:t>
            </a:r>
            <a:r>
              <a:rPr lang="fr-FR" b="1" dirty="0">
                <a:solidFill>
                  <a:srgbClr val="F600AA"/>
                </a:solidFill>
                <a:latin typeface="Calibri" pitchFamily="34" charset="0"/>
              </a:rPr>
              <a:t> :</a:t>
            </a:r>
            <a:endParaRPr lang="fr-FR" b="1" dirty="0">
              <a:latin typeface="Calibri" pitchFamily="34" charset="0"/>
            </a:endParaRPr>
          </a:p>
        </p:txBody>
      </p:sp>
    </p:spTree>
    <p:extLst>
      <p:ext uri="{BB962C8B-B14F-4D97-AF65-F5344CB8AC3E}">
        <p14:creationId xmlns:p14="http://schemas.microsoft.com/office/powerpoint/2010/main" val="139664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re 6"/>
          <p:cNvSpPr>
            <a:spLocks/>
          </p:cNvSpPr>
          <p:nvPr/>
        </p:nvSpPr>
        <p:spPr bwMode="auto">
          <a:xfrm>
            <a:off x="1147763" y="1290638"/>
            <a:ext cx="7237412" cy="2433637"/>
          </a:xfrm>
          <a:prstGeom prst="rect">
            <a:avLst/>
          </a:prstGeom>
          <a:noFill/>
          <a:ln w="9525">
            <a:noFill/>
            <a:miter lim="800000"/>
            <a:headEnd/>
            <a:tailEnd/>
          </a:ln>
        </p:spPr>
        <p:txBody>
          <a:bodyPr anchor="ctr"/>
          <a:lstStyle/>
          <a:p>
            <a:pPr defTabSz="457200"/>
            <a:endParaRPr lang="fr-FR" sz="4100" b="1">
              <a:latin typeface="Calibri" pitchFamily="34" charset="0"/>
            </a:endParaRPr>
          </a:p>
        </p:txBody>
      </p:sp>
      <p:sp>
        <p:nvSpPr>
          <p:cNvPr id="24578" name="Titre 6"/>
          <p:cNvSpPr>
            <a:spLocks/>
          </p:cNvSpPr>
          <p:nvPr/>
        </p:nvSpPr>
        <p:spPr bwMode="auto">
          <a:xfrm>
            <a:off x="985838" y="276225"/>
            <a:ext cx="7856537" cy="636588"/>
          </a:xfrm>
          <a:prstGeom prst="rect">
            <a:avLst/>
          </a:prstGeom>
          <a:noFill/>
          <a:ln w="9525">
            <a:noFill/>
            <a:miter lim="800000"/>
            <a:headEnd/>
            <a:tailEnd/>
          </a:ln>
        </p:spPr>
        <p:txBody>
          <a:bodyPr anchor="ctr"/>
          <a:lstStyle/>
          <a:p>
            <a:pPr defTabSz="457200"/>
            <a:r>
              <a:rPr lang="fr-FR" b="1">
                <a:solidFill>
                  <a:srgbClr val="F600AA"/>
                </a:solidFill>
                <a:latin typeface="Calibri" pitchFamily="34" charset="0"/>
              </a:rPr>
              <a:t>L’organisation des enseignements</a:t>
            </a:r>
            <a:endParaRPr lang="fr-FR" b="1">
              <a:latin typeface="Calibri" pitchFamily="34" charset="0"/>
            </a:endParaRPr>
          </a:p>
        </p:txBody>
      </p:sp>
      <p:sp>
        <p:nvSpPr>
          <p:cNvPr id="24579" name="Titre 6"/>
          <p:cNvSpPr>
            <a:spLocks/>
          </p:cNvSpPr>
          <p:nvPr/>
        </p:nvSpPr>
        <p:spPr bwMode="auto">
          <a:xfrm>
            <a:off x="957263" y="995363"/>
            <a:ext cx="7856537" cy="4359275"/>
          </a:xfrm>
          <a:prstGeom prst="rect">
            <a:avLst/>
          </a:prstGeom>
          <a:solidFill>
            <a:schemeClr val="bg1"/>
          </a:solidFill>
          <a:ln w="9525">
            <a:noFill/>
            <a:miter lim="800000"/>
            <a:headEnd/>
            <a:tailEnd/>
          </a:ln>
        </p:spPr>
        <p:txBody>
          <a:bodyPr anchor="ctr">
            <a:spAutoFit/>
          </a:bodyPr>
          <a:lstStyle/>
          <a:p>
            <a:pPr algn="just" defTabSz="457200"/>
            <a:r>
              <a:rPr lang="fr-FR" sz="2000" b="1" dirty="0"/>
              <a:t>Pour ces jeunes élèves, les séances trop longues doivent être évitées.</a:t>
            </a:r>
            <a:br>
              <a:rPr lang="fr-FR" sz="2000" b="1" dirty="0"/>
            </a:br>
            <a:r>
              <a:rPr lang="fr-FR" sz="2000" b="1" dirty="0"/>
              <a:t>Il existe plusieurs possibilités d’organisation horaires de l’enseignement.</a:t>
            </a:r>
            <a:br>
              <a:rPr lang="fr-FR" sz="2000" b="1" dirty="0"/>
            </a:br>
            <a:br>
              <a:rPr lang="fr-FR" sz="2000" b="1" dirty="0"/>
            </a:br>
            <a:r>
              <a:rPr lang="fr-FR" sz="2000" b="1" dirty="0"/>
              <a:t>Pour répartir les 4 heures d’enseignement, il est possible de répartir l’enseignement en :</a:t>
            </a:r>
          </a:p>
          <a:p>
            <a:pPr algn="just" defTabSz="457200">
              <a:buFontTx/>
              <a:buChar char="•"/>
            </a:pPr>
            <a:r>
              <a:rPr lang="fr-FR" sz="2000" b="1" dirty="0"/>
              <a:t> deux fois deux heures;</a:t>
            </a:r>
          </a:p>
          <a:p>
            <a:pPr algn="just" defTabSz="457200">
              <a:buFontTx/>
              <a:buChar char="•"/>
            </a:pPr>
            <a:r>
              <a:rPr lang="fr-FR" sz="2000" b="1" dirty="0"/>
              <a:t> une fois deux heures et deux fois une heure.</a:t>
            </a:r>
          </a:p>
          <a:p>
            <a:pPr algn="just" defTabSz="457200">
              <a:buFontTx/>
              <a:buChar char="•"/>
            </a:pPr>
            <a:r>
              <a:rPr lang="fr-FR" sz="2000" b="1" dirty="0"/>
              <a:t> deux fois une heure et demi et une fois une heure</a:t>
            </a:r>
          </a:p>
          <a:p>
            <a:pPr algn="just" defTabSz="457200"/>
            <a:br>
              <a:rPr lang="fr-FR" sz="2000" b="1" dirty="0"/>
            </a:br>
            <a:r>
              <a:rPr lang="fr-FR" sz="2000" b="1" dirty="0">
                <a:solidFill>
                  <a:srgbClr val="F600AA"/>
                </a:solidFill>
                <a:cs typeface="Arial" charset="0"/>
              </a:rPr>
              <a:t>À</a:t>
            </a:r>
            <a:r>
              <a:rPr lang="fr-FR" sz="2000" b="1" dirty="0">
                <a:solidFill>
                  <a:srgbClr val="F600AA"/>
                </a:solidFill>
              </a:rPr>
              <a:t> éviter: </a:t>
            </a:r>
          </a:p>
          <a:p>
            <a:pPr algn="just" defTabSz="457200"/>
            <a:r>
              <a:rPr lang="fr-FR" sz="2000" b="1" dirty="0">
                <a:solidFill>
                  <a:srgbClr val="F600AA"/>
                </a:solidFill>
              </a:rPr>
              <a:t>une séance unique de quatre heures, quatre séances d’une heure.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re 6"/>
          <p:cNvSpPr>
            <a:spLocks/>
          </p:cNvSpPr>
          <p:nvPr/>
        </p:nvSpPr>
        <p:spPr bwMode="auto">
          <a:xfrm>
            <a:off x="1147763" y="1290638"/>
            <a:ext cx="7237412" cy="2433637"/>
          </a:xfrm>
          <a:prstGeom prst="rect">
            <a:avLst/>
          </a:prstGeom>
          <a:noFill/>
          <a:ln w="9525">
            <a:noFill/>
            <a:miter lim="800000"/>
            <a:headEnd/>
            <a:tailEnd/>
          </a:ln>
        </p:spPr>
        <p:txBody>
          <a:bodyPr anchor="ctr"/>
          <a:lstStyle/>
          <a:p>
            <a:pPr defTabSz="457200"/>
            <a:endParaRPr lang="fr-FR" sz="4100" b="1">
              <a:latin typeface="Calibri" pitchFamily="34" charset="0"/>
            </a:endParaRPr>
          </a:p>
        </p:txBody>
      </p:sp>
      <p:sp>
        <p:nvSpPr>
          <p:cNvPr id="24578" name="Titre 6"/>
          <p:cNvSpPr>
            <a:spLocks/>
          </p:cNvSpPr>
          <p:nvPr/>
        </p:nvSpPr>
        <p:spPr bwMode="auto">
          <a:xfrm>
            <a:off x="985838" y="276225"/>
            <a:ext cx="7856537" cy="636588"/>
          </a:xfrm>
          <a:prstGeom prst="rect">
            <a:avLst/>
          </a:prstGeom>
          <a:noFill/>
          <a:ln w="9525">
            <a:noFill/>
            <a:miter lim="800000"/>
            <a:headEnd/>
            <a:tailEnd/>
          </a:ln>
        </p:spPr>
        <p:txBody>
          <a:bodyPr anchor="ctr"/>
          <a:lstStyle/>
          <a:p>
            <a:pPr defTabSz="457200"/>
            <a:r>
              <a:rPr lang="fr-FR" b="1">
                <a:solidFill>
                  <a:srgbClr val="F600AA"/>
                </a:solidFill>
                <a:latin typeface="Calibri" pitchFamily="34" charset="0"/>
              </a:rPr>
              <a:t>L’organisation des enseignements</a:t>
            </a:r>
            <a:endParaRPr lang="fr-FR" b="1">
              <a:latin typeface="Calibri" pitchFamily="34" charset="0"/>
            </a:endParaRPr>
          </a:p>
        </p:txBody>
      </p:sp>
      <p:grpSp>
        <p:nvGrpSpPr>
          <p:cNvPr id="5" name="Grouper 3">
            <a:extLst>
              <a:ext uri="{FF2B5EF4-FFF2-40B4-BE49-F238E27FC236}">
                <a16:creationId xmlns:a16="http://schemas.microsoft.com/office/drawing/2014/main" id="{C9B98ACE-397F-4854-B727-CC7E69B7A2E7}"/>
              </a:ext>
            </a:extLst>
          </p:cNvPr>
          <p:cNvGrpSpPr/>
          <p:nvPr/>
        </p:nvGrpSpPr>
        <p:grpSpPr>
          <a:xfrm>
            <a:off x="758825" y="2058817"/>
            <a:ext cx="2857500" cy="2583135"/>
            <a:chOff x="784805" y="3928713"/>
            <a:chExt cx="2857500" cy="2583135"/>
          </a:xfrm>
        </p:grpSpPr>
        <p:sp>
          <p:nvSpPr>
            <p:cNvPr id="6" name="Ellipse 5">
              <a:extLst>
                <a:ext uri="{FF2B5EF4-FFF2-40B4-BE49-F238E27FC236}">
                  <a16:creationId xmlns:a16="http://schemas.microsoft.com/office/drawing/2014/main" id="{72780800-E0B1-49AB-80A6-3AC3C62C1A60}"/>
                </a:ext>
              </a:extLst>
            </p:cNvPr>
            <p:cNvSpPr/>
            <p:nvPr/>
          </p:nvSpPr>
          <p:spPr>
            <a:xfrm>
              <a:off x="1503846" y="4016586"/>
              <a:ext cx="1440000" cy="1440000"/>
            </a:xfrm>
            <a:prstGeom prst="ellipse">
              <a:avLst/>
            </a:prstGeom>
            <a:solidFill>
              <a:srgbClr val="FF0000">
                <a:alpha val="3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solidFill>
                  <a:srgbClr val="FF0000"/>
                </a:solidFill>
              </a:endParaRPr>
            </a:p>
          </p:txBody>
        </p:sp>
        <p:sp>
          <p:nvSpPr>
            <p:cNvPr id="7" name="Ellipse 6">
              <a:extLst>
                <a:ext uri="{FF2B5EF4-FFF2-40B4-BE49-F238E27FC236}">
                  <a16:creationId xmlns:a16="http://schemas.microsoft.com/office/drawing/2014/main" id="{0083D2CF-71EB-4DCC-B85C-EC5A88A6FDB0}"/>
                </a:ext>
              </a:extLst>
            </p:cNvPr>
            <p:cNvSpPr/>
            <p:nvPr/>
          </p:nvSpPr>
          <p:spPr>
            <a:xfrm>
              <a:off x="1975127" y="4548402"/>
              <a:ext cx="1440000" cy="1440000"/>
            </a:xfrm>
            <a:prstGeom prst="ellipse">
              <a:avLst/>
            </a:prstGeom>
            <a:solidFill>
              <a:srgbClr val="00B0F0">
                <a:alpha val="3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8" name="Ellipse 7">
              <a:extLst>
                <a:ext uri="{FF2B5EF4-FFF2-40B4-BE49-F238E27FC236}">
                  <a16:creationId xmlns:a16="http://schemas.microsoft.com/office/drawing/2014/main" id="{A3144D60-E174-4949-94F6-B9A1C0CD2E9A}"/>
                </a:ext>
              </a:extLst>
            </p:cNvPr>
            <p:cNvSpPr/>
            <p:nvPr/>
          </p:nvSpPr>
          <p:spPr>
            <a:xfrm>
              <a:off x="1032375" y="4543212"/>
              <a:ext cx="1440000" cy="1440000"/>
            </a:xfrm>
            <a:prstGeom prst="ellipse">
              <a:avLst/>
            </a:prstGeom>
            <a:solidFill>
              <a:srgbClr val="00B050">
                <a:alpha val="3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9" name="ZoneTexte 8">
              <a:extLst>
                <a:ext uri="{FF2B5EF4-FFF2-40B4-BE49-F238E27FC236}">
                  <a16:creationId xmlns:a16="http://schemas.microsoft.com/office/drawing/2014/main" id="{C2792429-F789-4EDF-BC34-A6C1CCAB881F}"/>
                </a:ext>
              </a:extLst>
            </p:cNvPr>
            <p:cNvSpPr txBox="1"/>
            <p:nvPr/>
          </p:nvSpPr>
          <p:spPr>
            <a:xfrm>
              <a:off x="2017431" y="5063020"/>
              <a:ext cx="445306" cy="461665"/>
            </a:xfrm>
            <a:prstGeom prst="rect">
              <a:avLst/>
            </a:prstGeom>
            <a:noFill/>
          </p:spPr>
          <p:txBody>
            <a:bodyPr wrap="square" rtlCol="0">
              <a:spAutoFit/>
            </a:bodyPr>
            <a:lstStyle/>
            <a:p>
              <a:r>
                <a:rPr lang="fr-FR" sz="2000" b="1" dirty="0">
                  <a:solidFill>
                    <a:srgbClr val="953634"/>
                  </a:solidFill>
                </a:rPr>
                <a:t>ST </a:t>
              </a:r>
            </a:p>
            <a:p>
              <a:endParaRPr lang="fr-FR" sz="400" b="1" dirty="0">
                <a:solidFill>
                  <a:srgbClr val="953634"/>
                </a:solidFill>
              </a:endParaRPr>
            </a:p>
          </p:txBody>
        </p:sp>
        <p:sp>
          <p:nvSpPr>
            <p:cNvPr id="10" name="ZoneTexte 9">
              <a:extLst>
                <a:ext uri="{FF2B5EF4-FFF2-40B4-BE49-F238E27FC236}">
                  <a16:creationId xmlns:a16="http://schemas.microsoft.com/office/drawing/2014/main" id="{1D3AB3D6-60DD-4670-B943-9901A577288F}"/>
                </a:ext>
              </a:extLst>
            </p:cNvPr>
            <p:cNvSpPr txBox="1"/>
            <p:nvPr/>
          </p:nvSpPr>
          <p:spPr>
            <a:xfrm>
              <a:off x="1882042" y="4113214"/>
              <a:ext cx="752615" cy="461665"/>
            </a:xfrm>
            <a:prstGeom prst="rect">
              <a:avLst/>
            </a:prstGeom>
            <a:noFill/>
          </p:spPr>
          <p:txBody>
            <a:bodyPr wrap="square" rtlCol="0">
              <a:spAutoFit/>
            </a:bodyPr>
            <a:lstStyle/>
            <a:p>
              <a:r>
                <a:rPr lang="fr-FR" sz="2000" b="1" dirty="0">
                  <a:solidFill>
                    <a:srgbClr val="7F7F7F"/>
                  </a:solidFill>
                </a:rPr>
                <a:t>TEC </a:t>
              </a:r>
            </a:p>
            <a:p>
              <a:endParaRPr lang="fr-FR" sz="400" b="1" dirty="0">
                <a:solidFill>
                  <a:srgbClr val="953634"/>
                </a:solidFill>
              </a:endParaRPr>
            </a:p>
          </p:txBody>
        </p:sp>
        <p:sp>
          <p:nvSpPr>
            <p:cNvPr id="11" name="ZoneTexte 10">
              <a:extLst>
                <a:ext uri="{FF2B5EF4-FFF2-40B4-BE49-F238E27FC236}">
                  <a16:creationId xmlns:a16="http://schemas.microsoft.com/office/drawing/2014/main" id="{5F51BF73-C55D-4DE8-BD31-987A25B534A6}"/>
                </a:ext>
              </a:extLst>
            </p:cNvPr>
            <p:cNvSpPr txBox="1"/>
            <p:nvPr/>
          </p:nvSpPr>
          <p:spPr>
            <a:xfrm>
              <a:off x="2703888" y="5294546"/>
              <a:ext cx="564523" cy="461665"/>
            </a:xfrm>
            <a:prstGeom prst="rect">
              <a:avLst/>
            </a:prstGeom>
            <a:noFill/>
          </p:spPr>
          <p:txBody>
            <a:bodyPr wrap="square" rtlCol="0">
              <a:spAutoFit/>
            </a:bodyPr>
            <a:lstStyle/>
            <a:p>
              <a:r>
                <a:rPr lang="fr-FR" sz="2000" b="1" dirty="0">
                  <a:solidFill>
                    <a:srgbClr val="7F7F7F"/>
                  </a:solidFill>
                </a:rPr>
                <a:t>PC</a:t>
              </a:r>
              <a:r>
                <a:rPr lang="fr-FR" sz="2000" b="1" dirty="0">
                  <a:solidFill>
                    <a:srgbClr val="953634"/>
                  </a:solidFill>
                </a:rPr>
                <a:t> </a:t>
              </a:r>
            </a:p>
            <a:p>
              <a:endParaRPr lang="fr-FR" sz="400" b="1" dirty="0">
                <a:solidFill>
                  <a:srgbClr val="953634"/>
                </a:solidFill>
              </a:endParaRPr>
            </a:p>
          </p:txBody>
        </p:sp>
        <p:sp>
          <p:nvSpPr>
            <p:cNvPr id="12" name="ZoneTexte 11">
              <a:extLst>
                <a:ext uri="{FF2B5EF4-FFF2-40B4-BE49-F238E27FC236}">
                  <a16:creationId xmlns:a16="http://schemas.microsoft.com/office/drawing/2014/main" id="{13ED25D1-2FE2-4CC6-8DE4-719DA0B9BDB3}"/>
                </a:ext>
              </a:extLst>
            </p:cNvPr>
            <p:cNvSpPr txBox="1"/>
            <p:nvPr/>
          </p:nvSpPr>
          <p:spPr>
            <a:xfrm>
              <a:off x="1111837" y="5288089"/>
              <a:ext cx="737576" cy="461665"/>
            </a:xfrm>
            <a:prstGeom prst="rect">
              <a:avLst/>
            </a:prstGeom>
            <a:noFill/>
          </p:spPr>
          <p:txBody>
            <a:bodyPr wrap="square" rtlCol="0">
              <a:spAutoFit/>
            </a:bodyPr>
            <a:lstStyle/>
            <a:p>
              <a:r>
                <a:rPr lang="fr-FR" sz="2000" b="1" dirty="0">
                  <a:solidFill>
                    <a:srgbClr val="7F7F7F"/>
                  </a:solidFill>
                </a:rPr>
                <a:t>SVT</a:t>
              </a:r>
              <a:r>
                <a:rPr lang="fr-FR" sz="2000" b="1" dirty="0">
                  <a:solidFill>
                    <a:srgbClr val="953634"/>
                  </a:solidFill>
                </a:rPr>
                <a:t> </a:t>
              </a:r>
            </a:p>
            <a:p>
              <a:endParaRPr lang="fr-FR" sz="400" b="1" dirty="0">
                <a:solidFill>
                  <a:srgbClr val="953634"/>
                </a:solidFill>
              </a:endParaRPr>
            </a:p>
          </p:txBody>
        </p:sp>
        <p:sp>
          <p:nvSpPr>
            <p:cNvPr id="13" name="ZoneTexte 12">
              <a:extLst>
                <a:ext uri="{FF2B5EF4-FFF2-40B4-BE49-F238E27FC236}">
                  <a16:creationId xmlns:a16="http://schemas.microsoft.com/office/drawing/2014/main" id="{E02D2F6A-C0DF-4597-98F9-6E480CEDAD02}"/>
                </a:ext>
              </a:extLst>
            </p:cNvPr>
            <p:cNvSpPr txBox="1"/>
            <p:nvPr/>
          </p:nvSpPr>
          <p:spPr>
            <a:xfrm>
              <a:off x="784805" y="5987068"/>
              <a:ext cx="2857500" cy="400110"/>
            </a:xfrm>
            <a:prstGeom prst="rect">
              <a:avLst/>
            </a:prstGeom>
            <a:noFill/>
          </p:spPr>
          <p:txBody>
            <a:bodyPr wrap="square" rtlCol="0">
              <a:spAutoFit/>
            </a:bodyPr>
            <a:lstStyle/>
            <a:p>
              <a:pPr algn="ctr"/>
              <a:r>
                <a:rPr lang="fr-FR" sz="1600" b="1" dirty="0">
                  <a:solidFill>
                    <a:srgbClr val="953633"/>
                  </a:solidFill>
                </a:rPr>
                <a:t>Enseignement intégré</a:t>
              </a:r>
            </a:p>
            <a:p>
              <a:endParaRPr lang="fr-FR" sz="400" b="1" dirty="0">
                <a:solidFill>
                  <a:srgbClr val="953634"/>
                </a:solidFill>
              </a:endParaRPr>
            </a:p>
          </p:txBody>
        </p:sp>
        <p:sp>
          <p:nvSpPr>
            <p:cNvPr id="14" name="Rectangle 13">
              <a:extLst>
                <a:ext uri="{FF2B5EF4-FFF2-40B4-BE49-F238E27FC236}">
                  <a16:creationId xmlns:a16="http://schemas.microsoft.com/office/drawing/2014/main" id="{2D6559C9-B45E-42B8-98E5-9BA7B2808693}"/>
                </a:ext>
              </a:extLst>
            </p:cNvPr>
            <p:cNvSpPr/>
            <p:nvPr/>
          </p:nvSpPr>
          <p:spPr>
            <a:xfrm>
              <a:off x="784805" y="3928713"/>
              <a:ext cx="2857500" cy="2583135"/>
            </a:xfrm>
            <a:prstGeom prst="rect">
              <a:avLst/>
            </a:prstGeom>
            <a:noFill/>
            <a:ln w="19050">
              <a:solidFill>
                <a:srgbClr val="C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grpSp>
      <p:grpSp>
        <p:nvGrpSpPr>
          <p:cNvPr id="15" name="Grouper 9">
            <a:extLst>
              <a:ext uri="{FF2B5EF4-FFF2-40B4-BE49-F238E27FC236}">
                <a16:creationId xmlns:a16="http://schemas.microsoft.com/office/drawing/2014/main" id="{DE36229A-E55A-4D58-A74C-D6B7C266766C}"/>
              </a:ext>
            </a:extLst>
          </p:cNvPr>
          <p:cNvGrpSpPr/>
          <p:nvPr/>
        </p:nvGrpSpPr>
        <p:grpSpPr>
          <a:xfrm>
            <a:off x="4253501" y="1247366"/>
            <a:ext cx="4520612" cy="1818297"/>
            <a:chOff x="4469617" y="3842659"/>
            <a:chExt cx="3863256" cy="1029830"/>
          </a:xfrm>
        </p:grpSpPr>
        <p:sp>
          <p:nvSpPr>
            <p:cNvPr id="16" name="ZoneTexte 15">
              <a:extLst>
                <a:ext uri="{FF2B5EF4-FFF2-40B4-BE49-F238E27FC236}">
                  <a16:creationId xmlns:a16="http://schemas.microsoft.com/office/drawing/2014/main" id="{7FF31504-7A4B-40AF-A7FC-7482017AACDA}"/>
                </a:ext>
              </a:extLst>
            </p:cNvPr>
            <p:cNvSpPr txBox="1"/>
            <p:nvPr/>
          </p:nvSpPr>
          <p:spPr>
            <a:xfrm>
              <a:off x="5245429" y="4503157"/>
              <a:ext cx="2232087" cy="369332"/>
            </a:xfrm>
            <a:prstGeom prst="rect">
              <a:avLst/>
            </a:prstGeom>
            <a:noFill/>
          </p:spPr>
          <p:txBody>
            <a:bodyPr wrap="square" rtlCol="0">
              <a:spAutoFit/>
            </a:bodyPr>
            <a:lstStyle/>
            <a:p>
              <a:pPr algn="ctr"/>
              <a:r>
                <a:rPr lang="fr-FR" sz="1400" b="1" dirty="0">
                  <a:solidFill>
                    <a:srgbClr val="7F7F7F"/>
                  </a:solidFill>
                </a:rPr>
                <a:t>Enseignements distincts</a:t>
              </a:r>
            </a:p>
            <a:p>
              <a:endParaRPr lang="fr-FR" sz="400" b="1" dirty="0">
                <a:solidFill>
                  <a:srgbClr val="953634"/>
                </a:solidFill>
              </a:endParaRPr>
            </a:p>
          </p:txBody>
        </p:sp>
        <p:grpSp>
          <p:nvGrpSpPr>
            <p:cNvPr id="17" name="Grouper 4">
              <a:extLst>
                <a:ext uri="{FF2B5EF4-FFF2-40B4-BE49-F238E27FC236}">
                  <a16:creationId xmlns:a16="http://schemas.microsoft.com/office/drawing/2014/main" id="{950F6319-1FE3-4A67-90AE-135A681CCEEB}"/>
                </a:ext>
              </a:extLst>
            </p:cNvPr>
            <p:cNvGrpSpPr/>
            <p:nvPr/>
          </p:nvGrpSpPr>
          <p:grpSpPr>
            <a:xfrm>
              <a:off x="4469617" y="3842659"/>
              <a:ext cx="3863256" cy="967290"/>
              <a:chOff x="4469617" y="3842659"/>
              <a:chExt cx="3863256" cy="967290"/>
            </a:xfrm>
          </p:grpSpPr>
          <p:sp>
            <p:nvSpPr>
              <p:cNvPr id="18" name="Rectangle à coins arrondis 5">
                <a:extLst>
                  <a:ext uri="{FF2B5EF4-FFF2-40B4-BE49-F238E27FC236}">
                    <a16:creationId xmlns:a16="http://schemas.microsoft.com/office/drawing/2014/main" id="{31A698A0-448A-4D9E-9BCB-996D1872A725}"/>
                  </a:ext>
                </a:extLst>
              </p:cNvPr>
              <p:cNvSpPr/>
              <p:nvPr/>
            </p:nvSpPr>
            <p:spPr>
              <a:xfrm>
                <a:off x="7176717" y="3929315"/>
                <a:ext cx="1042147" cy="560584"/>
              </a:xfrm>
              <a:prstGeom prst="roundRect">
                <a:avLst/>
              </a:prstGeom>
              <a:solidFill>
                <a:srgbClr val="00B0F0">
                  <a:alpha val="3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19" name="Rectangle à coins arrondis 27">
                <a:extLst>
                  <a:ext uri="{FF2B5EF4-FFF2-40B4-BE49-F238E27FC236}">
                    <a16:creationId xmlns:a16="http://schemas.microsoft.com/office/drawing/2014/main" id="{578BCB6B-A4E5-42D9-B008-C733F5E9A0FA}"/>
                  </a:ext>
                </a:extLst>
              </p:cNvPr>
              <p:cNvSpPr/>
              <p:nvPr/>
            </p:nvSpPr>
            <p:spPr>
              <a:xfrm>
                <a:off x="5878785" y="3929315"/>
                <a:ext cx="1042147" cy="560584"/>
              </a:xfrm>
              <a:prstGeom prst="roundRect">
                <a:avLst/>
              </a:prstGeom>
              <a:solidFill>
                <a:srgbClr val="FF0000">
                  <a:alpha val="3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20" name="Rectangle à coins arrondis 28">
                <a:extLst>
                  <a:ext uri="{FF2B5EF4-FFF2-40B4-BE49-F238E27FC236}">
                    <a16:creationId xmlns:a16="http://schemas.microsoft.com/office/drawing/2014/main" id="{FC14A766-D4A2-4DDF-827E-78171913E38B}"/>
                  </a:ext>
                </a:extLst>
              </p:cNvPr>
              <p:cNvSpPr/>
              <p:nvPr/>
            </p:nvSpPr>
            <p:spPr>
              <a:xfrm>
                <a:off x="4580853" y="3929315"/>
                <a:ext cx="1042147" cy="560584"/>
              </a:xfrm>
              <a:prstGeom prst="roundRect">
                <a:avLst/>
              </a:prstGeom>
              <a:solidFill>
                <a:srgbClr val="00B050">
                  <a:alpha val="3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21" name="ZoneTexte 20">
                <a:extLst>
                  <a:ext uri="{FF2B5EF4-FFF2-40B4-BE49-F238E27FC236}">
                    <a16:creationId xmlns:a16="http://schemas.microsoft.com/office/drawing/2014/main" id="{F286E059-057C-4C70-9473-294E73547077}"/>
                  </a:ext>
                </a:extLst>
              </p:cNvPr>
              <p:cNvSpPr txBox="1"/>
              <p:nvPr/>
            </p:nvSpPr>
            <p:spPr>
              <a:xfrm>
                <a:off x="6117595" y="4023354"/>
                <a:ext cx="630777" cy="261473"/>
              </a:xfrm>
              <a:prstGeom prst="rect">
                <a:avLst/>
              </a:prstGeom>
              <a:noFill/>
            </p:spPr>
            <p:txBody>
              <a:bodyPr wrap="square" rtlCol="0">
                <a:spAutoFit/>
              </a:bodyPr>
              <a:lstStyle/>
              <a:p>
                <a:r>
                  <a:rPr lang="fr-FR" sz="2000" b="1" dirty="0">
                    <a:solidFill>
                      <a:srgbClr val="7F7F7F"/>
                    </a:solidFill>
                  </a:rPr>
                  <a:t>TEC </a:t>
                </a:r>
              </a:p>
              <a:p>
                <a:endParaRPr lang="fr-FR" sz="400" b="1" dirty="0">
                  <a:solidFill>
                    <a:srgbClr val="953634"/>
                  </a:solidFill>
                </a:endParaRPr>
              </a:p>
            </p:txBody>
          </p:sp>
          <p:sp>
            <p:nvSpPr>
              <p:cNvPr id="22" name="ZoneTexte 21">
                <a:extLst>
                  <a:ext uri="{FF2B5EF4-FFF2-40B4-BE49-F238E27FC236}">
                    <a16:creationId xmlns:a16="http://schemas.microsoft.com/office/drawing/2014/main" id="{DC1A5F4D-AE6F-4762-B151-D6606C0A7144}"/>
                  </a:ext>
                </a:extLst>
              </p:cNvPr>
              <p:cNvSpPr txBox="1"/>
              <p:nvPr/>
            </p:nvSpPr>
            <p:spPr>
              <a:xfrm>
                <a:off x="4819663" y="4021037"/>
                <a:ext cx="718465" cy="261473"/>
              </a:xfrm>
              <a:prstGeom prst="rect">
                <a:avLst/>
              </a:prstGeom>
              <a:noFill/>
            </p:spPr>
            <p:txBody>
              <a:bodyPr wrap="square" rtlCol="0">
                <a:spAutoFit/>
              </a:bodyPr>
              <a:lstStyle/>
              <a:p>
                <a:r>
                  <a:rPr lang="fr-FR" sz="2000" b="1" dirty="0">
                    <a:solidFill>
                      <a:srgbClr val="7F7F7F"/>
                    </a:solidFill>
                  </a:rPr>
                  <a:t>SVT </a:t>
                </a:r>
              </a:p>
              <a:p>
                <a:endParaRPr lang="fr-FR" sz="400" b="1" dirty="0">
                  <a:solidFill>
                    <a:srgbClr val="953634"/>
                  </a:solidFill>
                </a:endParaRPr>
              </a:p>
            </p:txBody>
          </p:sp>
          <p:sp>
            <p:nvSpPr>
              <p:cNvPr id="23" name="ZoneTexte 22">
                <a:extLst>
                  <a:ext uri="{FF2B5EF4-FFF2-40B4-BE49-F238E27FC236}">
                    <a16:creationId xmlns:a16="http://schemas.microsoft.com/office/drawing/2014/main" id="{0A4D1970-4B91-4669-A35C-85CAEBFA7834}"/>
                  </a:ext>
                </a:extLst>
              </p:cNvPr>
              <p:cNvSpPr txBox="1"/>
              <p:nvPr/>
            </p:nvSpPr>
            <p:spPr>
              <a:xfrm>
                <a:off x="7477517" y="4012193"/>
                <a:ext cx="588474" cy="461665"/>
              </a:xfrm>
              <a:prstGeom prst="rect">
                <a:avLst/>
              </a:prstGeom>
              <a:noFill/>
            </p:spPr>
            <p:txBody>
              <a:bodyPr wrap="square" rtlCol="0">
                <a:spAutoFit/>
              </a:bodyPr>
              <a:lstStyle/>
              <a:p>
                <a:r>
                  <a:rPr lang="fr-FR" sz="2000" b="1" dirty="0">
                    <a:solidFill>
                      <a:srgbClr val="7F7F7F"/>
                    </a:solidFill>
                  </a:rPr>
                  <a:t>PC </a:t>
                </a:r>
              </a:p>
              <a:p>
                <a:endParaRPr lang="fr-FR" sz="400" b="1" dirty="0">
                  <a:solidFill>
                    <a:srgbClr val="953634"/>
                  </a:solidFill>
                </a:endParaRPr>
              </a:p>
            </p:txBody>
          </p:sp>
          <p:sp>
            <p:nvSpPr>
              <p:cNvPr id="24" name="Rectangle 23">
                <a:extLst>
                  <a:ext uri="{FF2B5EF4-FFF2-40B4-BE49-F238E27FC236}">
                    <a16:creationId xmlns:a16="http://schemas.microsoft.com/office/drawing/2014/main" id="{71FDAD85-7289-408C-9FC1-BAE90D906C46}"/>
                  </a:ext>
                </a:extLst>
              </p:cNvPr>
              <p:cNvSpPr/>
              <p:nvPr/>
            </p:nvSpPr>
            <p:spPr>
              <a:xfrm>
                <a:off x="4469617" y="3842659"/>
                <a:ext cx="3863256" cy="967290"/>
              </a:xfrm>
              <a:prstGeom prst="rect">
                <a:avLst/>
              </a:prstGeom>
              <a:noFill/>
              <a:ln w="9525">
                <a:solidFill>
                  <a:srgbClr val="7F7F7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grpSp>
      </p:grpSp>
      <p:grpSp>
        <p:nvGrpSpPr>
          <p:cNvPr id="25" name="Grouper 6">
            <a:extLst>
              <a:ext uri="{FF2B5EF4-FFF2-40B4-BE49-F238E27FC236}">
                <a16:creationId xmlns:a16="http://schemas.microsoft.com/office/drawing/2014/main" id="{CA705ADA-E3D1-47D3-A533-7760FA7C76AB}"/>
              </a:ext>
            </a:extLst>
          </p:cNvPr>
          <p:cNvGrpSpPr/>
          <p:nvPr/>
        </p:nvGrpSpPr>
        <p:grpSpPr>
          <a:xfrm>
            <a:off x="4521919" y="3983026"/>
            <a:ext cx="3863256" cy="2263662"/>
            <a:chOff x="4469617" y="4886856"/>
            <a:chExt cx="3863256" cy="1694608"/>
          </a:xfrm>
        </p:grpSpPr>
        <p:sp>
          <p:nvSpPr>
            <p:cNvPr id="26" name="Rectangle à coins arrondis 29">
              <a:extLst>
                <a:ext uri="{FF2B5EF4-FFF2-40B4-BE49-F238E27FC236}">
                  <a16:creationId xmlns:a16="http://schemas.microsoft.com/office/drawing/2014/main" id="{CABEC209-484A-4469-A224-8C874D4AEFFC}"/>
                </a:ext>
              </a:extLst>
            </p:cNvPr>
            <p:cNvSpPr/>
            <p:nvPr/>
          </p:nvSpPr>
          <p:spPr>
            <a:xfrm>
              <a:off x="5878785" y="4964798"/>
              <a:ext cx="1042147" cy="560584"/>
            </a:xfrm>
            <a:prstGeom prst="roundRect">
              <a:avLst/>
            </a:prstGeom>
            <a:solidFill>
              <a:srgbClr val="FF0000">
                <a:alpha val="3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27" name="Rectangle à coins arrondis 30">
              <a:extLst>
                <a:ext uri="{FF2B5EF4-FFF2-40B4-BE49-F238E27FC236}">
                  <a16:creationId xmlns:a16="http://schemas.microsoft.com/office/drawing/2014/main" id="{44BFD474-51F6-4EEB-A472-9471F39C1CCB}"/>
                </a:ext>
              </a:extLst>
            </p:cNvPr>
            <p:cNvSpPr/>
            <p:nvPr/>
          </p:nvSpPr>
          <p:spPr>
            <a:xfrm>
              <a:off x="6921221" y="5691259"/>
              <a:ext cx="1042147" cy="560584"/>
            </a:xfrm>
            <a:prstGeom prst="roundRect">
              <a:avLst/>
            </a:prstGeom>
            <a:solidFill>
              <a:srgbClr val="00B0F0">
                <a:alpha val="3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28" name="Rectangle à coins arrondis 31">
              <a:extLst>
                <a:ext uri="{FF2B5EF4-FFF2-40B4-BE49-F238E27FC236}">
                  <a16:creationId xmlns:a16="http://schemas.microsoft.com/office/drawing/2014/main" id="{DA64527F-97D9-4B37-BB77-B5FCE74284CF}"/>
                </a:ext>
              </a:extLst>
            </p:cNvPr>
            <p:cNvSpPr/>
            <p:nvPr/>
          </p:nvSpPr>
          <p:spPr>
            <a:xfrm>
              <a:off x="4836353" y="5691259"/>
              <a:ext cx="1042147" cy="560584"/>
            </a:xfrm>
            <a:prstGeom prst="roundRect">
              <a:avLst/>
            </a:prstGeom>
            <a:solidFill>
              <a:srgbClr val="00B050">
                <a:alpha val="3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29" name="ZoneTexte 28">
              <a:extLst>
                <a:ext uri="{FF2B5EF4-FFF2-40B4-BE49-F238E27FC236}">
                  <a16:creationId xmlns:a16="http://schemas.microsoft.com/office/drawing/2014/main" id="{C5388E4B-69CE-4C78-A4D1-ED2101C8B0C9}"/>
                </a:ext>
              </a:extLst>
            </p:cNvPr>
            <p:cNvSpPr txBox="1"/>
            <p:nvPr/>
          </p:nvSpPr>
          <p:spPr>
            <a:xfrm>
              <a:off x="5315755" y="6212132"/>
              <a:ext cx="2232087" cy="369332"/>
            </a:xfrm>
            <a:prstGeom prst="rect">
              <a:avLst/>
            </a:prstGeom>
            <a:noFill/>
          </p:spPr>
          <p:txBody>
            <a:bodyPr wrap="square" rtlCol="0">
              <a:spAutoFit/>
            </a:bodyPr>
            <a:lstStyle/>
            <a:p>
              <a:pPr algn="ctr"/>
              <a:r>
                <a:rPr lang="fr-FR" sz="1400" b="1" dirty="0">
                  <a:solidFill>
                    <a:srgbClr val="7F7F7F"/>
                  </a:solidFill>
                </a:rPr>
                <a:t>Enseignements coordonnés</a:t>
              </a:r>
            </a:p>
            <a:p>
              <a:endParaRPr lang="fr-FR" sz="400" b="1" dirty="0">
                <a:solidFill>
                  <a:srgbClr val="953634"/>
                </a:solidFill>
              </a:endParaRPr>
            </a:p>
          </p:txBody>
        </p:sp>
        <p:sp>
          <p:nvSpPr>
            <p:cNvPr id="30" name="Rectangle 29">
              <a:extLst>
                <a:ext uri="{FF2B5EF4-FFF2-40B4-BE49-F238E27FC236}">
                  <a16:creationId xmlns:a16="http://schemas.microsoft.com/office/drawing/2014/main" id="{38BAD8C5-2DB1-4AD7-B34D-A9C7CFDC1DBB}"/>
                </a:ext>
              </a:extLst>
            </p:cNvPr>
            <p:cNvSpPr/>
            <p:nvPr/>
          </p:nvSpPr>
          <p:spPr>
            <a:xfrm>
              <a:off x="4469617" y="4886856"/>
              <a:ext cx="3863256" cy="1686603"/>
            </a:xfrm>
            <a:prstGeom prst="rect">
              <a:avLst/>
            </a:prstGeom>
            <a:noFill/>
            <a:ln w="9525">
              <a:solidFill>
                <a:srgbClr val="7F7F7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cxnSp>
          <p:nvCxnSpPr>
            <p:cNvPr id="31" name="Connecteur droit 30">
              <a:extLst>
                <a:ext uri="{FF2B5EF4-FFF2-40B4-BE49-F238E27FC236}">
                  <a16:creationId xmlns:a16="http://schemas.microsoft.com/office/drawing/2014/main" id="{A63283C2-63F8-4637-BB1D-2EC459031E7E}"/>
                </a:ext>
              </a:extLst>
            </p:cNvPr>
            <p:cNvCxnSpPr/>
            <p:nvPr/>
          </p:nvCxnSpPr>
          <p:spPr>
            <a:xfrm flipV="1">
              <a:off x="5327458" y="5295992"/>
              <a:ext cx="517711" cy="369794"/>
            </a:xfrm>
            <a:prstGeom prst="line">
              <a:avLst/>
            </a:prstGeom>
            <a:ln w="9525">
              <a:solidFill>
                <a:srgbClr val="7F7F7F"/>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32" name="Connecteur droit 31">
              <a:extLst>
                <a:ext uri="{FF2B5EF4-FFF2-40B4-BE49-F238E27FC236}">
                  <a16:creationId xmlns:a16="http://schemas.microsoft.com/office/drawing/2014/main" id="{231F79F3-469B-4D56-A886-5EA73F5CAC9C}"/>
                </a:ext>
              </a:extLst>
            </p:cNvPr>
            <p:cNvCxnSpPr/>
            <p:nvPr/>
          </p:nvCxnSpPr>
          <p:spPr>
            <a:xfrm rot="-6480000" flipV="1">
              <a:off x="6949033" y="5294042"/>
              <a:ext cx="517711" cy="369794"/>
            </a:xfrm>
            <a:prstGeom prst="line">
              <a:avLst/>
            </a:prstGeom>
            <a:ln w="9525">
              <a:solidFill>
                <a:srgbClr val="7F7F7F"/>
              </a:solidFill>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33" name="ZoneTexte 32">
              <a:extLst>
                <a:ext uri="{FF2B5EF4-FFF2-40B4-BE49-F238E27FC236}">
                  <a16:creationId xmlns:a16="http://schemas.microsoft.com/office/drawing/2014/main" id="{B02EE449-4D95-4959-940C-76792D8979B3}"/>
                </a:ext>
              </a:extLst>
            </p:cNvPr>
            <p:cNvSpPr txBox="1"/>
            <p:nvPr/>
          </p:nvSpPr>
          <p:spPr>
            <a:xfrm>
              <a:off x="6117595" y="5022538"/>
              <a:ext cx="750102" cy="345609"/>
            </a:xfrm>
            <a:prstGeom prst="rect">
              <a:avLst/>
            </a:prstGeom>
            <a:noFill/>
          </p:spPr>
          <p:txBody>
            <a:bodyPr wrap="square" rtlCol="0">
              <a:spAutoFit/>
            </a:bodyPr>
            <a:lstStyle/>
            <a:p>
              <a:r>
                <a:rPr lang="fr-FR" sz="2000" b="1" dirty="0">
                  <a:solidFill>
                    <a:srgbClr val="7F7F7F"/>
                  </a:solidFill>
                </a:rPr>
                <a:t>TEC </a:t>
              </a:r>
            </a:p>
            <a:p>
              <a:endParaRPr lang="fr-FR" sz="400" b="1" dirty="0">
                <a:solidFill>
                  <a:srgbClr val="953634"/>
                </a:solidFill>
              </a:endParaRPr>
            </a:p>
          </p:txBody>
        </p:sp>
        <p:sp>
          <p:nvSpPr>
            <p:cNvPr id="34" name="ZoneTexte 33">
              <a:extLst>
                <a:ext uri="{FF2B5EF4-FFF2-40B4-BE49-F238E27FC236}">
                  <a16:creationId xmlns:a16="http://schemas.microsoft.com/office/drawing/2014/main" id="{95F947FF-91F8-4DE2-A58D-3EF6ECDDE2E8}"/>
                </a:ext>
              </a:extLst>
            </p:cNvPr>
            <p:cNvSpPr txBox="1"/>
            <p:nvPr/>
          </p:nvSpPr>
          <p:spPr>
            <a:xfrm>
              <a:off x="4982801" y="5778891"/>
              <a:ext cx="856859" cy="345609"/>
            </a:xfrm>
            <a:prstGeom prst="rect">
              <a:avLst/>
            </a:prstGeom>
            <a:noFill/>
          </p:spPr>
          <p:txBody>
            <a:bodyPr wrap="square" rtlCol="0">
              <a:spAutoFit/>
            </a:bodyPr>
            <a:lstStyle/>
            <a:p>
              <a:r>
                <a:rPr lang="fr-FR" sz="2000" b="1" dirty="0">
                  <a:solidFill>
                    <a:srgbClr val="7F7F7F"/>
                  </a:solidFill>
                </a:rPr>
                <a:t>SVT </a:t>
              </a:r>
            </a:p>
            <a:p>
              <a:endParaRPr lang="fr-FR" sz="400" b="1" dirty="0">
                <a:solidFill>
                  <a:srgbClr val="953634"/>
                </a:solidFill>
              </a:endParaRPr>
            </a:p>
          </p:txBody>
        </p:sp>
        <p:sp>
          <p:nvSpPr>
            <p:cNvPr id="35" name="ZoneTexte 34">
              <a:extLst>
                <a:ext uri="{FF2B5EF4-FFF2-40B4-BE49-F238E27FC236}">
                  <a16:creationId xmlns:a16="http://schemas.microsoft.com/office/drawing/2014/main" id="{EB8A2C6F-D2C2-4B1D-9499-3626BFEF63DD}"/>
                </a:ext>
              </a:extLst>
            </p:cNvPr>
            <p:cNvSpPr txBox="1"/>
            <p:nvPr/>
          </p:nvSpPr>
          <p:spPr>
            <a:xfrm>
              <a:off x="7222021" y="5790178"/>
              <a:ext cx="588474" cy="461665"/>
            </a:xfrm>
            <a:prstGeom prst="rect">
              <a:avLst/>
            </a:prstGeom>
            <a:noFill/>
          </p:spPr>
          <p:txBody>
            <a:bodyPr wrap="square" rtlCol="0">
              <a:spAutoFit/>
            </a:bodyPr>
            <a:lstStyle/>
            <a:p>
              <a:r>
                <a:rPr lang="fr-FR" sz="2000" b="1" dirty="0">
                  <a:solidFill>
                    <a:srgbClr val="7F7F7F"/>
                  </a:solidFill>
                </a:rPr>
                <a:t>PC </a:t>
              </a:r>
            </a:p>
            <a:p>
              <a:endParaRPr lang="fr-FR" sz="400" b="1" dirty="0">
                <a:solidFill>
                  <a:srgbClr val="953634"/>
                </a:solidFill>
              </a:endParaRPr>
            </a:p>
          </p:txBody>
        </p:sp>
        <p:cxnSp>
          <p:nvCxnSpPr>
            <p:cNvPr id="36" name="Connecteur droit 35">
              <a:extLst>
                <a:ext uri="{FF2B5EF4-FFF2-40B4-BE49-F238E27FC236}">
                  <a16:creationId xmlns:a16="http://schemas.microsoft.com/office/drawing/2014/main" id="{836B0529-681F-4A8D-8C6B-D53C5917A293}"/>
                </a:ext>
              </a:extLst>
            </p:cNvPr>
            <p:cNvCxnSpPr/>
            <p:nvPr/>
          </p:nvCxnSpPr>
          <p:spPr>
            <a:xfrm rot="60000" flipH="1">
              <a:off x="5916894" y="5971551"/>
              <a:ext cx="950708" cy="14446"/>
            </a:xfrm>
            <a:prstGeom prst="line">
              <a:avLst/>
            </a:prstGeom>
            <a:ln w="9525">
              <a:solidFill>
                <a:srgbClr val="7F7F7F"/>
              </a:solidFill>
              <a:headEnd type="triangle"/>
              <a:tailEnd type="triangle"/>
            </a:ln>
            <a:effectLst/>
          </p:spPr>
          <p:style>
            <a:lnRef idx="2">
              <a:schemeClr val="accent1"/>
            </a:lnRef>
            <a:fillRef idx="0">
              <a:schemeClr val="accent1"/>
            </a:fillRef>
            <a:effectRef idx="1">
              <a:schemeClr val="accent1"/>
            </a:effectRef>
            <a:fontRef idx="minor">
              <a:schemeClr val="tx1"/>
            </a:fontRef>
          </p:style>
        </p:cxnSp>
      </p:grpSp>
      <p:sp>
        <p:nvSpPr>
          <p:cNvPr id="37" name="Rectangle 36">
            <a:extLst>
              <a:ext uri="{FF2B5EF4-FFF2-40B4-BE49-F238E27FC236}">
                <a16:creationId xmlns:a16="http://schemas.microsoft.com/office/drawing/2014/main" id="{B6C14318-0040-4112-BD20-E1CACBC496BA}"/>
              </a:ext>
            </a:extLst>
          </p:cNvPr>
          <p:cNvSpPr/>
          <p:nvPr/>
        </p:nvSpPr>
        <p:spPr>
          <a:xfrm>
            <a:off x="57789" y="1202401"/>
            <a:ext cx="4070345" cy="369332"/>
          </a:xfrm>
          <a:prstGeom prst="rect">
            <a:avLst/>
          </a:prstGeom>
        </p:spPr>
        <p:txBody>
          <a:bodyPr wrap="none">
            <a:spAutoFit/>
          </a:bodyPr>
          <a:lstStyle/>
          <a:p>
            <a:r>
              <a:rPr lang="fr-FR" sz="1800" b="1" dirty="0"/>
              <a:t>Plusieurs organisations possibles: </a:t>
            </a:r>
            <a:endParaRPr lang="fr-FR" sz="1800" dirty="0"/>
          </a:p>
        </p:txBody>
      </p:sp>
    </p:spTree>
    <p:extLst>
      <p:ext uri="{BB962C8B-B14F-4D97-AF65-F5344CB8AC3E}">
        <p14:creationId xmlns:p14="http://schemas.microsoft.com/office/powerpoint/2010/main" val="4000571896"/>
      </p:ext>
    </p:extLst>
  </p:cSld>
  <p:clrMapOvr>
    <a:masterClrMapping/>
  </p:clrMapOvr>
</p:sld>
</file>

<file path=ppt/theme/theme1.xml><?xml version="1.0" encoding="utf-8"?>
<a:theme xmlns:a="http://schemas.openxmlformats.org/drawingml/2006/main" name="page de presentation et de partie">
  <a:themeElements>
    <a:clrScheme name="page de presentation et de parti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page de presentation et de parti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age de presentation et de parti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1000</TotalTime>
  <Words>740</Words>
  <Application>Microsoft Office PowerPoint</Application>
  <PresentationFormat>Affichage à l'écran (4:3)</PresentationFormat>
  <Paragraphs>133</Paragraphs>
  <Slides>14</Slides>
  <Notes>12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14</vt:i4>
      </vt:variant>
    </vt:vector>
  </HeadingPairs>
  <TitlesOfParts>
    <vt:vector size="18" baseType="lpstr">
      <vt:lpstr>Aldo</vt:lpstr>
      <vt:lpstr>Arial</vt:lpstr>
      <vt:lpstr>Calibri</vt:lpstr>
      <vt:lpstr>page de presentation et de partie</vt:lpstr>
      <vt:lpstr>Programmes de Sciences et technologie au collège en cycle 3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Industry sciences and technology competition</dc:title>
  <dc:creator>Samuel VIOLLIN</dc:creator>
  <cp:lastModifiedBy>Philippe GESSET</cp:lastModifiedBy>
  <cp:revision>83</cp:revision>
  <dcterms:created xsi:type="dcterms:W3CDTF">2015-11-25T10:21:39Z</dcterms:created>
  <dcterms:modified xsi:type="dcterms:W3CDTF">2018-10-16T07:34:22Z</dcterms:modified>
</cp:coreProperties>
</file>