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74" r:id="rId5"/>
    <p:sldId id="266" r:id="rId6"/>
    <p:sldId id="259" r:id="rId7"/>
    <p:sldId id="267" r:id="rId8"/>
    <p:sldId id="268" r:id="rId9"/>
    <p:sldId id="269" r:id="rId10"/>
    <p:sldId id="271" r:id="rId11"/>
    <p:sldId id="27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0" autoAdjust="0"/>
    <p:restoredTop sz="82303" autoAdjust="0"/>
  </p:normalViewPr>
  <p:slideViewPr>
    <p:cSldViewPr snapToGrid="0">
      <p:cViewPr varScale="1">
        <p:scale>
          <a:sx n="91" d="100"/>
          <a:sy n="91" d="100"/>
        </p:scale>
        <p:origin x="141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580709-3F76-4694-B5C5-DD789D63A5C6}" type="datetimeFigureOut">
              <a:rPr lang="fr-FR" smtClean="0"/>
              <a:t>21/05/2019</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1E7D5D-F814-423C-86BC-8A5AFB29AF11}" type="slidenum">
              <a:rPr lang="fr-FR" smtClean="0"/>
              <a:t>‹N°›</a:t>
            </a:fld>
            <a:endParaRPr lang="fr-FR"/>
          </a:p>
        </p:txBody>
      </p:sp>
    </p:spTree>
    <p:extLst>
      <p:ext uri="{BB962C8B-B14F-4D97-AF65-F5344CB8AC3E}">
        <p14:creationId xmlns:p14="http://schemas.microsoft.com/office/powerpoint/2010/main" val="189793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du mot geste professionnel</a:t>
            </a:r>
          </a:p>
          <a:p>
            <a:pPr marL="228600" indent="-228600">
              <a:buAutoNum type="arabicParenR"/>
            </a:pPr>
            <a:r>
              <a:rPr lang="fr-FR" dirty="0"/>
              <a:t>Le terme a été clairement choisi pour insister sur la dimension professionnelle de l'activité de l'enseignant. </a:t>
            </a:r>
          </a:p>
          <a:p>
            <a:pPr marL="0" indent="0">
              <a:buNone/>
            </a:pPr>
            <a:r>
              <a:rPr lang="fr-FR" dirty="0"/>
              <a:t>     Cet agir se manifeste dans des manières de faire spécifiques d'une profession. Ici faire apprendre quelque chose, éduquer à quelque chose. </a:t>
            </a:r>
          </a:p>
          <a:p>
            <a:pPr marL="0" indent="0">
              <a:buNone/>
            </a:pPr>
            <a:endParaRPr lang="fr-FR" dirty="0"/>
          </a:p>
          <a:p>
            <a:pPr marL="0" indent="0">
              <a:buNone/>
            </a:pPr>
            <a:r>
              <a:rPr lang="fr-FR" dirty="0"/>
              <a:t>2) Un geste est adressé à un autre selon des codes partagés. </a:t>
            </a:r>
          </a:p>
          <a:p>
            <a:pPr marL="0" indent="0">
              <a:buNone/>
            </a:pPr>
            <a:r>
              <a:rPr lang="fr-FR" dirty="0"/>
              <a:t>Il s'actualise dans une situation spécifique à laquelle il cherche à imprimer une direction.</a:t>
            </a:r>
          </a:p>
          <a:p>
            <a:r>
              <a:rPr lang="fr-FR" dirty="0"/>
              <a:t>Il s inscrit dans des pratiques sociales et scolaires. </a:t>
            </a:r>
          </a:p>
          <a:p>
            <a:r>
              <a:rPr lang="fr-FR" dirty="0"/>
              <a:t>Un geste engage celui qui le fait et celui à qui il est adressé.</a:t>
            </a:r>
          </a:p>
          <a:p>
            <a:endParaRPr lang="fr-FR" dirty="0"/>
          </a:p>
          <a:p>
            <a:r>
              <a:rPr lang="fr-FR" dirty="0"/>
              <a:t>3) Le geste professionnel produit des effets : il suscite des configurations de gestes réponses dans le cadre des possibles ouverts par la situation.</a:t>
            </a:r>
          </a:p>
          <a:p>
            <a:r>
              <a:rPr lang="fr-FR" dirty="0"/>
              <a:t>Le problème est de savoir à quel moment le geste de l’enseignant pilote la situation, à quel moment il est piloté induit par la situation et le milieu qu’il a contribué à mettre en place. </a:t>
            </a:r>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2</a:t>
            </a:fld>
            <a:endParaRPr lang="fr-FR"/>
          </a:p>
        </p:txBody>
      </p:sp>
    </p:spTree>
    <p:extLst>
      <p:ext uri="{BB962C8B-B14F-4D97-AF65-F5344CB8AC3E}">
        <p14:creationId xmlns:p14="http://schemas.microsoft.com/office/powerpoint/2010/main" val="370716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LE MULTI-AGENDA</a:t>
            </a:r>
            <a:r>
              <a:rPr lang="fr-FR" sz="1200" kern="1200" dirty="0">
                <a:solidFill>
                  <a:schemeClr val="tx1"/>
                </a:solidFill>
                <a:effectLst/>
                <a:latin typeface="+mn-lt"/>
                <a:ea typeface="+mn-ea"/>
                <a:cs typeface="+mn-cs"/>
              </a:rPr>
              <a:t> est constitué d'un ensemble de préoccupations enchâssées et orientées vers ce que l'enseignant "doit faire" :</a:t>
            </a:r>
            <a:br>
              <a:rPr lang="fr-FR" sz="1200" kern="1200" dirty="0">
                <a:solidFill>
                  <a:schemeClr val="tx1"/>
                </a:solidFill>
                <a:effectLst/>
                <a:latin typeface="+mn-lt"/>
                <a:ea typeface="+mn-ea"/>
                <a:cs typeface="+mn-cs"/>
              </a:rPr>
            </a:b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Pilotage</a:t>
            </a:r>
          </a:p>
          <a:p>
            <a:pPr lvl="0"/>
            <a:r>
              <a:rPr lang="fr-FR" sz="1200" kern="1200" dirty="0">
                <a:solidFill>
                  <a:schemeClr val="tx1"/>
                </a:solidFill>
                <a:effectLst/>
                <a:latin typeface="+mn-lt"/>
                <a:ea typeface="+mn-ea"/>
                <a:cs typeface="+mn-cs"/>
              </a:rPr>
              <a:t>Atmosphère</a:t>
            </a:r>
          </a:p>
          <a:p>
            <a:pPr lvl="0"/>
            <a:r>
              <a:rPr lang="fr-FR" sz="1200" kern="1200" dirty="0">
                <a:solidFill>
                  <a:schemeClr val="tx1"/>
                </a:solidFill>
                <a:effectLst/>
                <a:latin typeface="+mn-lt"/>
                <a:ea typeface="+mn-ea"/>
                <a:cs typeface="+mn-cs"/>
              </a:rPr>
              <a:t>Tissage</a:t>
            </a:r>
          </a:p>
          <a:p>
            <a:pPr lvl="0"/>
            <a:r>
              <a:rPr lang="fr-FR" sz="1200" kern="1200" dirty="0">
                <a:solidFill>
                  <a:schemeClr val="tx1"/>
                </a:solidFill>
                <a:effectLst/>
                <a:latin typeface="+mn-lt"/>
                <a:ea typeface="+mn-ea"/>
                <a:cs typeface="+mn-cs"/>
              </a:rPr>
              <a:t>Etayage</a:t>
            </a:r>
          </a:p>
          <a:p>
            <a:pPr lvl="0"/>
            <a:r>
              <a:rPr lang="fr-FR" sz="1200" kern="1200" dirty="0">
                <a:solidFill>
                  <a:schemeClr val="tx1"/>
                </a:solidFill>
                <a:effectLst/>
                <a:latin typeface="+mn-lt"/>
                <a:ea typeface="+mn-ea"/>
                <a:cs typeface="+mn-cs"/>
              </a:rPr>
              <a:t>Savoirs (enseigner un contenu)</a:t>
            </a:r>
          </a:p>
          <a:p>
            <a:pPr lvl="0"/>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L’activité de l’enseignant consiste à mettre en travail un ensemble complexe de préoccupations. Un premier niveau de ces macro-catégories ou macro préoccupations a un caractère très générique. Outre la préoccupation centrale dans la leçon spécifique </a:t>
            </a:r>
            <a:r>
              <a:rPr lang="fr-FR" sz="1200" b="1" kern="1200" dirty="0">
                <a:solidFill>
                  <a:schemeClr val="tx1"/>
                </a:solidFill>
                <a:effectLst/>
                <a:latin typeface="+mn-lt"/>
                <a:ea typeface="+mn-ea"/>
                <a:cs typeface="+mn-cs"/>
              </a:rPr>
              <a:t>d’enseigner un contenu spécifique</a:t>
            </a:r>
            <a:r>
              <a:rPr lang="fr-FR" sz="1200" kern="1200" dirty="0">
                <a:solidFill>
                  <a:schemeClr val="tx1"/>
                </a:solidFill>
                <a:effectLst/>
                <a:latin typeface="+mn-lt"/>
                <a:ea typeface="+mn-ea"/>
                <a:cs typeface="+mn-cs"/>
              </a:rPr>
              <a:t>, nous en avons identifié dans les séances étudiées quatre autres :</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a:t>
            </a:r>
            <a:r>
              <a:rPr lang="fr-FR" sz="1200" b="1" kern="1200" dirty="0">
                <a:solidFill>
                  <a:schemeClr val="tx1"/>
                </a:solidFill>
                <a:effectLst/>
                <a:latin typeface="+mn-lt"/>
                <a:ea typeface="+mn-ea"/>
                <a:cs typeface="+mn-cs"/>
              </a:rPr>
              <a:t>pilotage </a:t>
            </a:r>
            <a:r>
              <a:rPr lang="fr-FR" sz="1200" kern="1200" dirty="0">
                <a:solidFill>
                  <a:schemeClr val="tx1"/>
                </a:solidFill>
                <a:effectLst/>
                <a:latin typeface="+mn-lt"/>
                <a:ea typeface="+mn-ea"/>
                <a:cs typeface="+mn-cs"/>
              </a:rPr>
              <a:t>des dimensions spatio-temporelles : il s’agit d’une préoccupation vaste et très pragmatique : le contrôle du timing par des regards fréquents ou inexistants à la pendule, les déplacements de l’enseignant, le contrôle de ceux des élèves, l’utilisation des instruments d’enseignement divers.</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maintien d’une certaine </a:t>
            </a:r>
            <a:r>
              <a:rPr lang="fr-FR" sz="1200" b="1" kern="1200" dirty="0">
                <a:solidFill>
                  <a:schemeClr val="tx1"/>
                </a:solidFill>
                <a:effectLst/>
                <a:latin typeface="+mn-lt"/>
                <a:ea typeface="+mn-ea"/>
                <a:cs typeface="+mn-cs"/>
              </a:rPr>
              <a:t>atmosphère </a:t>
            </a:r>
            <a:r>
              <a:rPr lang="fr-FR" sz="1200" kern="1200" dirty="0">
                <a:solidFill>
                  <a:schemeClr val="tx1"/>
                </a:solidFill>
                <a:effectLst/>
                <a:latin typeface="+mn-lt"/>
                <a:ea typeface="+mn-ea"/>
                <a:cs typeface="+mn-cs"/>
              </a:rPr>
              <a:t>: il s’agit ici de rendre compte du climat général cognitif et relationnel qui autorise ou non la prise de parole de l’élève et son niveau d’engagement attendu dans l’activité.</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a:t>
            </a:r>
            <a:r>
              <a:rPr lang="fr-FR" sz="1200" b="1" kern="1200" dirty="0">
                <a:solidFill>
                  <a:schemeClr val="tx1"/>
                </a:solidFill>
                <a:effectLst/>
                <a:latin typeface="+mn-lt"/>
                <a:ea typeface="+mn-ea"/>
                <a:cs typeface="+mn-cs"/>
              </a:rPr>
              <a:t>tissage</a:t>
            </a:r>
            <a:r>
              <a:rPr lang="fr-FR" sz="1200" kern="1200" dirty="0">
                <a:solidFill>
                  <a:schemeClr val="tx1"/>
                </a:solidFill>
                <a:effectLst/>
                <a:latin typeface="+mn-lt"/>
                <a:ea typeface="+mn-ea"/>
                <a:cs typeface="+mn-cs"/>
              </a:rPr>
              <a:t> : c’est la préoccupation de l’enseignant qui l’amène à articuler les différentes unités de la leçon. Cette préoccupation s’actualise en deux modalités principales : souligner l’entrée en matière, opérer la transition à la fin de l’unité.</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 </a:t>
            </a:r>
            <a:r>
              <a:rPr lang="fr-FR" sz="1200" b="1" kern="1200" dirty="0">
                <a:solidFill>
                  <a:schemeClr val="tx1"/>
                </a:solidFill>
                <a:effectLst/>
                <a:latin typeface="+mn-lt"/>
                <a:ea typeface="+mn-ea"/>
                <a:cs typeface="+mn-cs"/>
              </a:rPr>
              <a:t>étayage </a:t>
            </a:r>
            <a:r>
              <a:rPr lang="fr-FR" sz="1200" kern="1200" dirty="0">
                <a:solidFill>
                  <a:schemeClr val="tx1"/>
                </a:solidFill>
                <a:effectLst/>
                <a:latin typeface="+mn-lt"/>
                <a:ea typeface="+mn-ea"/>
                <a:cs typeface="+mn-cs"/>
              </a:rPr>
              <a:t>: c’est le geste que l’enseignant fait avec l’élève pour accompagner un geste d’étude qu’il ne peut mener seul. Cette préoccupation s’actualise en trois sous-catégories : le soutien, la demande d’approfondissement, le contrôle des réponses.</a:t>
            </a:r>
          </a:p>
          <a:p>
            <a:r>
              <a:rPr lang="fr-FR" sz="1200" kern="1200" dirty="0">
                <a:solidFill>
                  <a:schemeClr val="tx1"/>
                </a:solidFill>
                <a:effectLst/>
                <a:latin typeface="+mn-lt"/>
                <a:ea typeface="+mn-ea"/>
                <a:cs typeface="+mn-cs"/>
              </a:rPr>
              <a:t>L’imbrication de ces préoccupations communes est constante.</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Dans l'enseignement traditionnel on note 7% de gestes professionnels de tissage et 50% dans le technique.</a:t>
            </a:r>
          </a:p>
          <a:p>
            <a:br>
              <a:rPr lang="fr-FR" sz="1200" kern="1200" dirty="0">
                <a:solidFill>
                  <a:schemeClr val="tx1"/>
                </a:solidFill>
                <a:effectLst/>
                <a:latin typeface="+mn-lt"/>
                <a:ea typeface="+mn-ea"/>
                <a:cs typeface="+mn-cs"/>
              </a:rPr>
            </a:br>
            <a:endParaRPr lang="fr-FR" dirty="0"/>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3</a:t>
            </a:fld>
            <a:endParaRPr lang="fr-FR"/>
          </a:p>
        </p:txBody>
      </p:sp>
    </p:spTree>
    <p:extLst>
      <p:ext uri="{BB962C8B-B14F-4D97-AF65-F5344CB8AC3E}">
        <p14:creationId xmlns:p14="http://schemas.microsoft.com/office/powerpoint/2010/main" val="1595978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LE MULTI-AGENDA</a:t>
            </a:r>
            <a:r>
              <a:rPr lang="fr-FR" sz="1200" kern="1200" dirty="0">
                <a:solidFill>
                  <a:schemeClr val="tx1"/>
                </a:solidFill>
                <a:effectLst/>
                <a:latin typeface="+mn-lt"/>
                <a:ea typeface="+mn-ea"/>
                <a:cs typeface="+mn-cs"/>
              </a:rPr>
              <a:t> est constitué d'un ensemble de préoccupations enchâssées et orientées vers ce que l'enseignant "doit faire" :</a:t>
            </a:r>
            <a:br>
              <a:rPr lang="fr-FR" sz="1200" kern="1200" dirty="0">
                <a:solidFill>
                  <a:schemeClr val="tx1"/>
                </a:solidFill>
                <a:effectLst/>
                <a:latin typeface="+mn-lt"/>
                <a:ea typeface="+mn-ea"/>
                <a:cs typeface="+mn-cs"/>
              </a:rPr>
            </a:b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Pilotage</a:t>
            </a:r>
          </a:p>
          <a:p>
            <a:pPr lvl="0"/>
            <a:r>
              <a:rPr lang="fr-FR" sz="1200" kern="1200" dirty="0">
                <a:solidFill>
                  <a:schemeClr val="tx1"/>
                </a:solidFill>
                <a:effectLst/>
                <a:latin typeface="+mn-lt"/>
                <a:ea typeface="+mn-ea"/>
                <a:cs typeface="+mn-cs"/>
              </a:rPr>
              <a:t>Atmosphère</a:t>
            </a:r>
          </a:p>
          <a:p>
            <a:pPr lvl="0"/>
            <a:r>
              <a:rPr lang="fr-FR" sz="1200" kern="1200" dirty="0">
                <a:solidFill>
                  <a:schemeClr val="tx1"/>
                </a:solidFill>
                <a:effectLst/>
                <a:latin typeface="+mn-lt"/>
                <a:ea typeface="+mn-ea"/>
                <a:cs typeface="+mn-cs"/>
              </a:rPr>
              <a:t>Tissage</a:t>
            </a:r>
          </a:p>
          <a:p>
            <a:pPr lvl="0"/>
            <a:r>
              <a:rPr lang="fr-FR" sz="1200" kern="1200" dirty="0">
                <a:solidFill>
                  <a:schemeClr val="tx1"/>
                </a:solidFill>
                <a:effectLst/>
                <a:latin typeface="+mn-lt"/>
                <a:ea typeface="+mn-ea"/>
                <a:cs typeface="+mn-cs"/>
              </a:rPr>
              <a:t>Etayage</a:t>
            </a:r>
          </a:p>
          <a:p>
            <a:pPr lvl="0"/>
            <a:r>
              <a:rPr lang="fr-FR" sz="1200" kern="1200" dirty="0">
                <a:solidFill>
                  <a:schemeClr val="tx1"/>
                </a:solidFill>
                <a:effectLst/>
                <a:latin typeface="+mn-lt"/>
                <a:ea typeface="+mn-ea"/>
                <a:cs typeface="+mn-cs"/>
              </a:rPr>
              <a:t>Savoirs (enseigner un contenu)</a:t>
            </a:r>
          </a:p>
          <a:p>
            <a:pPr lvl="0"/>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L’activité de l’enseignant consiste à mettre en travail un ensemble complexe de préoccupations. Un premier niveau de ces macro-catégories ou macro préoccupations a un caractère très générique. Outre la préoccupation centrale dans la leçon spécifique </a:t>
            </a:r>
            <a:r>
              <a:rPr lang="fr-FR" sz="1200" b="1" kern="1200" dirty="0">
                <a:solidFill>
                  <a:schemeClr val="tx1"/>
                </a:solidFill>
                <a:effectLst/>
                <a:latin typeface="+mn-lt"/>
                <a:ea typeface="+mn-ea"/>
                <a:cs typeface="+mn-cs"/>
              </a:rPr>
              <a:t>d’enseigner un contenu spécifique</a:t>
            </a:r>
            <a:r>
              <a:rPr lang="fr-FR" sz="1200" kern="1200" dirty="0">
                <a:solidFill>
                  <a:schemeClr val="tx1"/>
                </a:solidFill>
                <a:effectLst/>
                <a:latin typeface="+mn-lt"/>
                <a:ea typeface="+mn-ea"/>
                <a:cs typeface="+mn-cs"/>
              </a:rPr>
              <a:t>, nous en avons identifié dans les séances étudiées quatre autres :</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a:t>
            </a:r>
            <a:r>
              <a:rPr lang="fr-FR" sz="1200" b="1" kern="1200" dirty="0">
                <a:solidFill>
                  <a:schemeClr val="tx1"/>
                </a:solidFill>
                <a:effectLst/>
                <a:latin typeface="+mn-lt"/>
                <a:ea typeface="+mn-ea"/>
                <a:cs typeface="+mn-cs"/>
              </a:rPr>
              <a:t>pilotage </a:t>
            </a:r>
            <a:r>
              <a:rPr lang="fr-FR" sz="1200" kern="1200" dirty="0">
                <a:solidFill>
                  <a:schemeClr val="tx1"/>
                </a:solidFill>
                <a:effectLst/>
                <a:latin typeface="+mn-lt"/>
                <a:ea typeface="+mn-ea"/>
                <a:cs typeface="+mn-cs"/>
              </a:rPr>
              <a:t>des dimensions spatio-temporelles : il s’agit d’une préoccupation vaste et très pragmatique : le contrôle du timing par des regards fréquents ou inexistants à la pendule, les déplacements de l’enseignant, le contrôle de ceux des élèves, l’utilisation des instruments d’enseignement divers.</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maintien d’une certaine </a:t>
            </a:r>
            <a:r>
              <a:rPr lang="fr-FR" sz="1200" b="1" kern="1200" dirty="0">
                <a:solidFill>
                  <a:schemeClr val="tx1"/>
                </a:solidFill>
                <a:effectLst/>
                <a:latin typeface="+mn-lt"/>
                <a:ea typeface="+mn-ea"/>
                <a:cs typeface="+mn-cs"/>
              </a:rPr>
              <a:t>atmosphère </a:t>
            </a:r>
            <a:r>
              <a:rPr lang="fr-FR" sz="1200" kern="1200" dirty="0">
                <a:solidFill>
                  <a:schemeClr val="tx1"/>
                </a:solidFill>
                <a:effectLst/>
                <a:latin typeface="+mn-lt"/>
                <a:ea typeface="+mn-ea"/>
                <a:cs typeface="+mn-cs"/>
              </a:rPr>
              <a:t>: il s’agit ici de rendre compte du climat général cognitif et relationnel qui autorise ou non la prise de parole de l’élève et son niveau d’engagement attendu dans l’activité.</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Le </a:t>
            </a:r>
            <a:r>
              <a:rPr lang="fr-FR" sz="1200" b="1" kern="1200" dirty="0">
                <a:solidFill>
                  <a:schemeClr val="tx1"/>
                </a:solidFill>
                <a:effectLst/>
                <a:latin typeface="+mn-lt"/>
                <a:ea typeface="+mn-ea"/>
                <a:cs typeface="+mn-cs"/>
              </a:rPr>
              <a:t>tissage</a:t>
            </a:r>
            <a:r>
              <a:rPr lang="fr-FR" sz="1200" kern="1200" dirty="0">
                <a:solidFill>
                  <a:schemeClr val="tx1"/>
                </a:solidFill>
                <a:effectLst/>
                <a:latin typeface="+mn-lt"/>
                <a:ea typeface="+mn-ea"/>
                <a:cs typeface="+mn-cs"/>
              </a:rPr>
              <a:t> : c’est la préoccupation de l’enseignant qui l’amène à articuler les différentes unités de la leçon. Cette préoccupation s’actualise en deux modalités principales : souligner l’entrée en matière, opérer la transition à la fin de l’unité.</a:t>
            </a:r>
          </a:p>
          <a:p>
            <a:pPr lvl="0"/>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 </a:t>
            </a:r>
            <a:r>
              <a:rPr lang="fr-FR" sz="1200" b="1" kern="1200" dirty="0">
                <a:solidFill>
                  <a:schemeClr val="tx1"/>
                </a:solidFill>
                <a:effectLst/>
                <a:latin typeface="+mn-lt"/>
                <a:ea typeface="+mn-ea"/>
                <a:cs typeface="+mn-cs"/>
              </a:rPr>
              <a:t>étayage </a:t>
            </a:r>
            <a:r>
              <a:rPr lang="fr-FR" sz="1200" kern="1200" dirty="0">
                <a:solidFill>
                  <a:schemeClr val="tx1"/>
                </a:solidFill>
                <a:effectLst/>
                <a:latin typeface="+mn-lt"/>
                <a:ea typeface="+mn-ea"/>
                <a:cs typeface="+mn-cs"/>
              </a:rPr>
              <a:t>: c’est le geste que l’enseignant fait avec l’élève pour accompagner un geste d’étude qu’il ne peut mener seul. Cette préoccupation s’actualise en trois sous-catégories : le soutien, la demande d’approfondissement, le contrôle des réponses.</a:t>
            </a:r>
          </a:p>
          <a:p>
            <a:r>
              <a:rPr lang="fr-FR" sz="1200" kern="1200" dirty="0">
                <a:solidFill>
                  <a:schemeClr val="tx1"/>
                </a:solidFill>
                <a:effectLst/>
                <a:latin typeface="+mn-lt"/>
                <a:ea typeface="+mn-ea"/>
                <a:cs typeface="+mn-cs"/>
              </a:rPr>
              <a:t>L’imbrication de ces préoccupations communes est constante.</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Dans l'enseignement traditionnel on note 7% de gestes professionnels de tissage et 50% dans le technique.</a:t>
            </a:r>
          </a:p>
          <a:p>
            <a:br>
              <a:rPr lang="fr-FR" sz="1200" kern="1200" dirty="0">
                <a:solidFill>
                  <a:schemeClr val="tx1"/>
                </a:solidFill>
                <a:effectLst/>
                <a:latin typeface="+mn-lt"/>
                <a:ea typeface="+mn-ea"/>
                <a:cs typeface="+mn-cs"/>
              </a:rPr>
            </a:br>
            <a:endParaRPr lang="fr-FR" dirty="0"/>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4</a:t>
            </a:fld>
            <a:endParaRPr lang="fr-FR"/>
          </a:p>
        </p:txBody>
      </p:sp>
    </p:spTree>
    <p:extLst>
      <p:ext uri="{BB962C8B-B14F-4D97-AF65-F5344CB8AC3E}">
        <p14:creationId xmlns:p14="http://schemas.microsoft.com/office/powerpoint/2010/main" val="3909191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POSTURES, manières langagières et cognitives de s'emparer d'une tâche</a:t>
            </a:r>
          </a:p>
          <a:p>
            <a:r>
              <a:rPr lang="fr-FR" dirty="0"/>
              <a:t>	Les postures enseignantes :</a:t>
            </a:r>
          </a:p>
          <a:p>
            <a:r>
              <a:rPr lang="fr-FR" dirty="0"/>
              <a:t>	contrôle</a:t>
            </a:r>
          </a:p>
          <a:p>
            <a:r>
              <a:rPr lang="fr-FR" dirty="0"/>
              <a:t>	accompagnement</a:t>
            </a:r>
          </a:p>
          <a:p>
            <a:r>
              <a:rPr lang="fr-FR" dirty="0"/>
              <a:t>	lâcher-prise</a:t>
            </a:r>
          </a:p>
          <a:p>
            <a:r>
              <a:rPr lang="fr-FR" dirty="0"/>
              <a:t>	sur-étayage</a:t>
            </a:r>
          </a:p>
          <a:p>
            <a:r>
              <a:rPr lang="fr-FR" dirty="0"/>
              <a:t>	enseignement</a:t>
            </a:r>
          </a:p>
          <a:p>
            <a:r>
              <a:rPr lang="fr-FR" dirty="0"/>
              <a:t>Une posture est une structure </a:t>
            </a:r>
            <a:r>
              <a:rPr lang="fr-FR" dirty="0" err="1"/>
              <a:t>pré-construite</a:t>
            </a:r>
            <a:r>
              <a:rPr lang="fr-FR" dirty="0"/>
              <a:t> (schème) du « penser-dire-faire », qu’un sujet convoque en réponse à une situation ou à une tâche scolaire donnée. Les sujets peuvent changer de posture au cours de la tâche selon le sens nouveau qu’ils lui attribuent. La posture est donc à la fois du côté du sujet dans un contexte donné, mais aussi de l’objet et de la situation, ce qui rend la saisie difficile et interdit tout étiquetage des sujets.</a:t>
            </a:r>
          </a:p>
          <a:p>
            <a:r>
              <a:rPr lang="fr-FR" dirty="0"/>
              <a:t>La posture est une manière cognitive et langagière de s’emparer de la tâche. Elle s’actualise dans un contexte spécifique et peut changer en cours de la tâche.</a:t>
            </a:r>
          </a:p>
          <a:p>
            <a:r>
              <a:rPr lang="fr-FR" dirty="0"/>
              <a:t>Les « postures d’étayage » permettent de rendre compte de la diversité des conduites de l’activité des élèves par les maîtres pendant la classe :</a:t>
            </a:r>
          </a:p>
          <a:p>
            <a:r>
              <a:rPr lang="fr-FR" dirty="0"/>
              <a:t>Une posture de contrôle : elle vise à mettre en place un certain cadrage de la situation : par un pilotage serré de l’avancée des tâches, l’enseignant cherche à faire avancer tout le groupe en synchronie.</a:t>
            </a:r>
          </a:p>
          <a:p>
            <a:r>
              <a:rPr lang="fr-FR" dirty="0"/>
              <a:t>Une posture d’accompagnement : le maître apporte, de manière latérale, une aide ponctuelle, en partie individuelle en partie collective, en fonction de l’avancée de la tâche et des obstacles à surmonter.</a:t>
            </a:r>
          </a:p>
          <a:p>
            <a:r>
              <a:rPr lang="fr-FR" dirty="0"/>
              <a:t>Une posture de lâcher-prise : l’enseignant assigne aux élèves la responsabilité de leur travail et l’autorisation à expérimenter les chemins qu’ils choisissent.</a:t>
            </a:r>
          </a:p>
          <a:p>
            <a:r>
              <a:rPr lang="fr-FR" dirty="0"/>
              <a:t>Une posture de sur-étayage ou contre-étayage : variante de la posture de contrôle, le maître pour avancer plus vite, si la nécessité s’impose, peut aller jusqu’à faire à la place de l’élève.</a:t>
            </a:r>
          </a:p>
          <a:p>
            <a:r>
              <a:rPr lang="fr-FR" dirty="0"/>
              <a:t>Une posture d’enseignement : l’enseignant formule, structure les savoirs, les normes, en fait éventuellement la démonstration.</a:t>
            </a:r>
          </a:p>
          <a:p>
            <a:r>
              <a:rPr lang="fr-FR" dirty="0"/>
              <a:t>Une posture dite du « magicien » : par des jeux, des gestes théâtraux, des récits frappants, l’enseignant capte momentanément l’attention des élèves.</a:t>
            </a:r>
          </a:p>
          <a:p>
            <a:endParaRPr lang="fr-FR" dirty="0"/>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8</a:t>
            </a:fld>
            <a:endParaRPr lang="fr-FR"/>
          </a:p>
        </p:txBody>
      </p:sp>
    </p:spTree>
    <p:extLst>
      <p:ext uri="{BB962C8B-B14F-4D97-AF65-F5344CB8AC3E}">
        <p14:creationId xmlns:p14="http://schemas.microsoft.com/office/powerpoint/2010/main" val="1754550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Les postures élèves :</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scolaire</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première</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ludique-créative</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réflexive</a:t>
            </a:r>
            <a:endParaRPr lang="fr-FR" sz="1200" kern="1200" dirty="0">
              <a:solidFill>
                <a:schemeClr val="tx1"/>
              </a:solidFill>
              <a:effectLst/>
              <a:latin typeface="+mn-lt"/>
              <a:ea typeface="+mn-ea"/>
              <a:cs typeface="+mn-cs"/>
            </a:endParaRPr>
          </a:p>
          <a:p>
            <a:pPr lvl="0"/>
            <a:r>
              <a:rPr lang="fr-FR" sz="1200" b="1" kern="1200" dirty="0">
                <a:solidFill>
                  <a:schemeClr val="tx1"/>
                </a:solidFill>
                <a:effectLst/>
                <a:latin typeface="+mn-lt"/>
                <a:ea typeface="+mn-ea"/>
                <a:cs typeface="+mn-cs"/>
              </a:rPr>
              <a:t>refus</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Chez les élèves, cinq postures traduisant l’engagement des élèves dans les tâches ont été identifiées. Les élèves les plus en réussite disposent d’une gamme plus variée de postures et savent en changer devant la difficulté :</a:t>
            </a: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La posture première*</a:t>
            </a:r>
            <a:r>
              <a:rPr lang="fr-FR" sz="1200" kern="1200" dirty="0">
                <a:solidFill>
                  <a:schemeClr val="tx1"/>
                </a:solidFill>
                <a:effectLst/>
                <a:latin typeface="+mn-lt"/>
                <a:ea typeface="+mn-ea"/>
                <a:cs typeface="+mn-cs"/>
              </a:rPr>
              <a:t> correspond à la manière dont les élèves </a:t>
            </a:r>
            <a:r>
              <a:rPr lang="fr-FR" sz="1200" u="sng" kern="1200" dirty="0">
                <a:solidFill>
                  <a:schemeClr val="tx1"/>
                </a:solidFill>
                <a:effectLst/>
                <a:latin typeface="+mn-lt"/>
                <a:ea typeface="+mn-ea"/>
                <a:cs typeface="+mn-cs"/>
              </a:rPr>
              <a:t>se lancent dans la tâche sans trop réfléchir.</a:t>
            </a:r>
            <a:endParaRPr lang="fr-FR" sz="1200" kern="1200" dirty="0">
              <a:solidFill>
                <a:schemeClr val="tx1"/>
              </a:solidFill>
              <a:effectLst/>
              <a:latin typeface="+mn-lt"/>
              <a:ea typeface="+mn-ea"/>
              <a:cs typeface="+mn-cs"/>
            </a:endParaRP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La posture ludique-créative</a:t>
            </a:r>
            <a:r>
              <a:rPr lang="fr-FR" sz="1200" kern="1200" dirty="0">
                <a:solidFill>
                  <a:schemeClr val="tx1"/>
                </a:solidFill>
                <a:effectLst/>
                <a:latin typeface="+mn-lt"/>
                <a:ea typeface="+mn-ea"/>
                <a:cs typeface="+mn-cs"/>
              </a:rPr>
              <a:t> traduit la tentation toujours latente et plus ou moins assurée de </a:t>
            </a:r>
            <a:r>
              <a:rPr lang="fr-FR" sz="1200" u="sng" kern="1200" dirty="0">
                <a:solidFill>
                  <a:schemeClr val="tx1"/>
                </a:solidFill>
                <a:effectLst/>
                <a:latin typeface="+mn-lt"/>
                <a:ea typeface="+mn-ea"/>
                <a:cs typeface="+mn-cs"/>
              </a:rPr>
              <a:t>détourner la tâche</a:t>
            </a:r>
            <a:r>
              <a:rPr lang="fr-FR" sz="1200" kern="1200" dirty="0">
                <a:solidFill>
                  <a:schemeClr val="tx1"/>
                </a:solidFill>
                <a:effectLst/>
                <a:latin typeface="+mn-lt"/>
                <a:ea typeface="+mn-ea"/>
                <a:cs typeface="+mn-cs"/>
              </a:rPr>
              <a:t> ou de la represcrire à son gré.</a:t>
            </a: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La posture réflexive</a:t>
            </a:r>
            <a:r>
              <a:rPr lang="fr-FR" sz="1200" kern="1200" dirty="0">
                <a:solidFill>
                  <a:schemeClr val="tx1"/>
                </a:solidFill>
                <a:effectLst/>
                <a:latin typeface="+mn-lt"/>
                <a:ea typeface="+mn-ea"/>
                <a:cs typeface="+mn-cs"/>
              </a:rPr>
              <a:t> est celle qui permet à l’élève non seulement d’être dans l’agir mais de revenir sur cet agir, de le « secondariser » pour en comprendre les finalités, les ratés, les apports.</a:t>
            </a: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La posture de refus* :</a:t>
            </a:r>
            <a:r>
              <a:rPr lang="fr-FR" sz="1200" kern="1200" dirty="0">
                <a:solidFill>
                  <a:schemeClr val="tx1"/>
                </a:solidFill>
                <a:effectLst/>
                <a:latin typeface="+mn-lt"/>
                <a:ea typeface="+mn-ea"/>
                <a:cs typeface="+mn-cs"/>
              </a:rPr>
              <a:t> refus de faire, d’apprendre, refus de se conformer est toujours un indicateur à prendre au sérieux qui renvoie souvent à des problèmes identitaires, psycho-affectifs, à des violences symboliques ou réelles subies par les élèves.</a:t>
            </a: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La posture scolaire* </a:t>
            </a:r>
            <a:r>
              <a:rPr lang="fr-FR" sz="1200" kern="1200" dirty="0">
                <a:solidFill>
                  <a:schemeClr val="tx1"/>
                </a:solidFill>
                <a:effectLst/>
                <a:latin typeface="+mn-lt"/>
                <a:ea typeface="+mn-ea"/>
                <a:cs typeface="+mn-cs"/>
              </a:rPr>
              <a:t>caractérise davantage la manière dont l’élève essaie avant tout de rentrer dans les normes scolaires attendues, tente de se caler dans les attentes du maître.</a:t>
            </a:r>
          </a:p>
          <a:p>
            <a:r>
              <a:rPr lang="fr-FR" sz="1200" b="1" i="1"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Postures majoritairement mobilisées chez les élèves en difficultés. « C’est peut-être bien l’école qui ne fait pas son travail pour amener les élèves à changer de postures ». Les élèves les plus connivents naviguent entre toutes les postures</a:t>
            </a:r>
            <a:endParaRPr lang="fr-FR" sz="1200" kern="1200" dirty="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Les recherches réalisées montrent des différences entre les élèves des milieux favorisés et les élèves de milieux défavorisés :</a:t>
            </a:r>
          </a:p>
          <a:p>
            <a:r>
              <a:rPr lang="fr-FR" sz="1200" kern="1200" dirty="0">
                <a:solidFill>
                  <a:schemeClr val="tx1"/>
                </a:solidFill>
                <a:effectLst/>
                <a:latin typeface="+mn-lt"/>
                <a:ea typeface="+mn-ea"/>
                <a:cs typeface="+mn-cs"/>
              </a:rPr>
              <a:t>Les élèves en ZEP sont plus dans les postures « scolaires » et « premières » et 70% de ces élèves n'ont que deux postures. </a:t>
            </a:r>
          </a:p>
          <a:p>
            <a:r>
              <a:rPr lang="fr-FR" sz="1200" kern="1200" dirty="0">
                <a:solidFill>
                  <a:schemeClr val="tx1"/>
                </a:solidFill>
                <a:effectLst/>
                <a:latin typeface="+mn-lt"/>
                <a:ea typeface="+mn-ea"/>
                <a:cs typeface="+mn-cs"/>
              </a:rPr>
              <a:t>Alors que dans les milieux favorisés, les élèves ont à 70% 5 postures.</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 qui caractérise un élève de ZEP, est le fait d'avoir moins de postures à sa disposition. Ce qui fait la différence dans leur histoire scolaire : les parents et le milieu, et l’école qui construit des postures scolaires et premières.</a:t>
            </a:r>
          </a:p>
          <a:p>
            <a:endParaRPr lang="fr-FR" dirty="0"/>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9</a:t>
            </a:fld>
            <a:endParaRPr lang="fr-FR"/>
          </a:p>
        </p:txBody>
      </p:sp>
    </p:spTree>
    <p:extLst>
      <p:ext uri="{BB962C8B-B14F-4D97-AF65-F5344CB8AC3E}">
        <p14:creationId xmlns:p14="http://schemas.microsoft.com/office/powerpoint/2010/main" val="3113314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Les postures d'accompagnement vont plutôt engendrer des postures réflexives chez les élèves. De même que des postures de contrôle généreront des postures scolaires ou premières.</a:t>
            </a:r>
          </a:p>
          <a:p>
            <a:endParaRPr lang="fr-FR" dirty="0"/>
          </a:p>
        </p:txBody>
      </p:sp>
      <p:sp>
        <p:nvSpPr>
          <p:cNvPr id="4" name="Espace réservé du numéro de diapositive 3"/>
          <p:cNvSpPr>
            <a:spLocks noGrp="1"/>
          </p:cNvSpPr>
          <p:nvPr>
            <p:ph type="sldNum" sz="quarter" idx="5"/>
          </p:nvPr>
        </p:nvSpPr>
        <p:spPr/>
        <p:txBody>
          <a:bodyPr/>
          <a:lstStyle/>
          <a:p>
            <a:fld id="{1B1E7D5D-F814-423C-86BC-8A5AFB29AF11}" type="slidenum">
              <a:rPr lang="fr-FR" smtClean="0"/>
              <a:t>11</a:t>
            </a:fld>
            <a:endParaRPr lang="fr-FR"/>
          </a:p>
        </p:txBody>
      </p:sp>
    </p:spTree>
    <p:extLst>
      <p:ext uri="{BB962C8B-B14F-4D97-AF65-F5344CB8AC3E}">
        <p14:creationId xmlns:p14="http://schemas.microsoft.com/office/powerpoint/2010/main" val="3826530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D672472-CDE4-4734-96C1-7A77B2D62C71}" type="datetimeFigureOut">
              <a:rPr lang="fr-FR" smtClean="0"/>
              <a:t>21/05/2019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250693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72472-CDE4-4734-96C1-7A77B2D62C71}" type="datetimeFigureOut">
              <a:rPr lang="fr-FR" smtClean="0"/>
              <a:t>21/05/2019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1701080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72472-CDE4-4734-96C1-7A77B2D62C71}" type="datetimeFigureOut">
              <a:rPr lang="fr-FR" smtClean="0"/>
              <a:t>21/05/2019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3498622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72472-CDE4-4734-96C1-7A77B2D62C71}" type="datetimeFigureOut">
              <a:rPr lang="fr-FR" smtClean="0"/>
              <a:t>21/05/2019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166611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D672472-CDE4-4734-96C1-7A77B2D62C71}" type="datetimeFigureOut">
              <a:rPr lang="fr-FR" smtClean="0"/>
              <a:t>21/05/2019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3414202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D672472-CDE4-4734-96C1-7A77B2D62C71}" type="datetimeFigureOut">
              <a:rPr lang="fr-FR" smtClean="0"/>
              <a:t>21/05/2019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1125797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D672472-CDE4-4734-96C1-7A77B2D62C71}" type="datetimeFigureOut">
              <a:rPr lang="fr-FR" smtClean="0"/>
              <a:t>21/05/2019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3399119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D672472-CDE4-4734-96C1-7A77B2D62C71}" type="datetimeFigureOut">
              <a:rPr lang="fr-FR" smtClean="0"/>
              <a:t>21/05/2019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669617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72472-CDE4-4734-96C1-7A77B2D62C71}" type="datetimeFigureOut">
              <a:rPr lang="fr-FR" smtClean="0"/>
              <a:t>21/05/2019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352440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D672472-CDE4-4734-96C1-7A77B2D62C71}" type="datetimeFigureOut">
              <a:rPr lang="fr-FR" smtClean="0"/>
              <a:t>21/05/2019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1883081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D672472-CDE4-4734-96C1-7A77B2D62C71}" type="datetimeFigureOut">
              <a:rPr lang="fr-FR" smtClean="0"/>
              <a:t>21/05/2019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96E89D-F809-4B92-A4A4-FC5871F8DB25}" type="slidenum">
              <a:rPr lang="fr-FR" smtClean="0"/>
              <a:t>‹N°›</a:t>
            </a:fld>
            <a:endParaRPr lang="fr-FR"/>
          </a:p>
        </p:txBody>
      </p:sp>
    </p:spTree>
    <p:extLst>
      <p:ext uri="{BB962C8B-B14F-4D97-AF65-F5344CB8AC3E}">
        <p14:creationId xmlns:p14="http://schemas.microsoft.com/office/powerpoint/2010/main" val="2038393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72472-CDE4-4734-96C1-7A77B2D62C71}" type="datetimeFigureOut">
              <a:rPr lang="fr-FR" smtClean="0"/>
              <a:t>21/05/2019</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96E89D-F809-4B92-A4A4-FC5871F8DB25}" type="slidenum">
              <a:rPr lang="fr-FR" smtClean="0"/>
              <a:t>‹N°›</a:t>
            </a:fld>
            <a:endParaRPr lang="fr-FR"/>
          </a:p>
        </p:txBody>
      </p:sp>
    </p:spTree>
    <p:extLst>
      <p:ext uri="{BB962C8B-B14F-4D97-AF65-F5344CB8AC3E}">
        <p14:creationId xmlns:p14="http://schemas.microsoft.com/office/powerpoint/2010/main" val="2230999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0F4DA9-1087-43BD-8765-7D805FF17D70}"/>
              </a:ext>
            </a:extLst>
          </p:cNvPr>
          <p:cNvSpPr/>
          <p:nvPr/>
        </p:nvSpPr>
        <p:spPr>
          <a:xfrm>
            <a:off x="685800" y="6473933"/>
            <a:ext cx="8699383" cy="307777"/>
          </a:xfrm>
          <a:prstGeom prst="rect">
            <a:avLst/>
          </a:prstGeom>
        </p:spPr>
        <p:txBody>
          <a:bodyPr wrap="square">
            <a:spAutoFit/>
          </a:bodyPr>
          <a:lstStyle/>
          <a:p>
            <a:r>
              <a:rPr lang="fr-FR" sz="1400" dirty="0">
                <a:solidFill>
                  <a:srgbClr val="767171"/>
                </a:solidFill>
                <a:latin typeface="Calibri" panose="020F0502020204030204" pitchFamily="34" charset="0"/>
                <a:ea typeface="Calibri" panose="020F0502020204030204" pitchFamily="34" charset="0"/>
                <a:cs typeface="Times New Roman" panose="02020603050405020304" pitchFamily="18" charset="0"/>
              </a:rPr>
              <a:t>Source : Dominique Bucheton (2011). L’agir enseignant : des gestes professionnels ajustés. Editions OCTARES</a:t>
            </a:r>
            <a:endParaRPr lang="fr-FR" sz="1400" dirty="0"/>
          </a:p>
        </p:txBody>
      </p:sp>
      <p:pic>
        <p:nvPicPr>
          <p:cNvPr id="5" name="Image 4">
            <a:extLst>
              <a:ext uri="{FF2B5EF4-FFF2-40B4-BE49-F238E27FC236}">
                <a16:creationId xmlns:a16="http://schemas.microsoft.com/office/drawing/2014/main" id="{F0C4DEC6-9C38-448D-A20C-CE8D8C1C344D}"/>
              </a:ext>
            </a:extLst>
          </p:cNvPr>
          <p:cNvPicPr>
            <a:picLocks noChangeAspect="1"/>
          </p:cNvPicPr>
          <p:nvPr/>
        </p:nvPicPr>
        <p:blipFill>
          <a:blip r:embed="rId2"/>
          <a:stretch>
            <a:fillRect/>
          </a:stretch>
        </p:blipFill>
        <p:spPr>
          <a:xfrm>
            <a:off x="6057463" y="4144336"/>
            <a:ext cx="2381250" cy="1790700"/>
          </a:xfrm>
          <a:prstGeom prst="rect">
            <a:avLst/>
          </a:prstGeom>
        </p:spPr>
      </p:pic>
      <p:sp>
        <p:nvSpPr>
          <p:cNvPr id="2" name="Titre 1">
            <a:extLst>
              <a:ext uri="{FF2B5EF4-FFF2-40B4-BE49-F238E27FC236}">
                <a16:creationId xmlns:a16="http://schemas.microsoft.com/office/drawing/2014/main" id="{21A7205E-983F-4F09-B7CE-D273A42D9C98}"/>
              </a:ext>
            </a:extLst>
          </p:cNvPr>
          <p:cNvSpPr>
            <a:spLocks noGrp="1"/>
          </p:cNvSpPr>
          <p:nvPr>
            <p:ph type="ctrTitle"/>
          </p:nvPr>
        </p:nvSpPr>
        <p:spPr>
          <a:xfrm>
            <a:off x="705287" y="1227931"/>
            <a:ext cx="7772400" cy="3256691"/>
          </a:xfrm>
        </p:spPr>
        <p:txBody>
          <a:bodyPr>
            <a:normAutofit/>
          </a:bodyPr>
          <a:lstStyle/>
          <a:p>
            <a:r>
              <a:rPr lang="fr-FR" sz="4000" dirty="0">
                <a:solidFill>
                  <a:schemeClr val="accent1"/>
                </a:solidFill>
              </a:rPr>
              <a:t>Geste professionnel</a:t>
            </a:r>
            <a:br>
              <a:rPr lang="fr-FR" sz="4000" dirty="0">
                <a:solidFill>
                  <a:schemeClr val="accent1"/>
                </a:solidFill>
              </a:rPr>
            </a:br>
            <a:br>
              <a:rPr lang="fr-FR" sz="4000" dirty="0">
                <a:solidFill>
                  <a:schemeClr val="accent1"/>
                </a:solidFill>
              </a:rPr>
            </a:br>
            <a:r>
              <a:rPr lang="fr-FR" sz="4000" dirty="0">
                <a:solidFill>
                  <a:schemeClr val="accent1"/>
                </a:solidFill>
              </a:rPr>
              <a:t>Postures d’étayage  des enseignants </a:t>
            </a:r>
            <a:br>
              <a:rPr lang="fr-FR" sz="4000" dirty="0">
                <a:solidFill>
                  <a:schemeClr val="accent1"/>
                </a:solidFill>
              </a:rPr>
            </a:br>
            <a:br>
              <a:rPr lang="fr-FR" sz="4000" dirty="0">
                <a:solidFill>
                  <a:schemeClr val="accent1"/>
                </a:solidFill>
              </a:rPr>
            </a:br>
            <a:r>
              <a:rPr lang="fr-FR" sz="4000" dirty="0">
                <a:solidFill>
                  <a:schemeClr val="accent1"/>
                </a:solidFill>
              </a:rPr>
              <a:t> Postures d’apprentissage des élèves</a:t>
            </a:r>
          </a:p>
        </p:txBody>
      </p:sp>
      <p:pic>
        <p:nvPicPr>
          <p:cNvPr id="6" name="Image 5">
            <a:extLst>
              <a:ext uri="{FF2B5EF4-FFF2-40B4-BE49-F238E27FC236}">
                <a16:creationId xmlns:a16="http://schemas.microsoft.com/office/drawing/2014/main" id="{8E9E88CF-F4BB-4D1B-AE13-ADC9A79170C5}"/>
              </a:ext>
            </a:extLst>
          </p:cNvPr>
          <p:cNvPicPr>
            <a:picLocks noChangeAspect="1"/>
          </p:cNvPicPr>
          <p:nvPr/>
        </p:nvPicPr>
        <p:blipFill>
          <a:blip r:embed="rId3"/>
          <a:stretch>
            <a:fillRect/>
          </a:stretch>
        </p:blipFill>
        <p:spPr>
          <a:xfrm>
            <a:off x="404769" y="595618"/>
            <a:ext cx="2038525" cy="2038525"/>
          </a:xfrm>
          <a:prstGeom prst="rect">
            <a:avLst/>
          </a:prstGeom>
        </p:spPr>
      </p:pic>
    </p:spTree>
    <p:extLst>
      <p:ext uri="{BB962C8B-B14F-4D97-AF65-F5344CB8AC3E}">
        <p14:creationId xmlns:p14="http://schemas.microsoft.com/office/powerpoint/2010/main" val="2254630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4A27D8B-57EA-4FE9-A311-6BD45A93B818}"/>
              </a:ext>
            </a:extLst>
          </p:cNvPr>
          <p:cNvSpPr>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a:solidFill>
                  <a:schemeClr val="accent1"/>
                </a:solidFill>
              </a:rPr>
              <a:t>Le double versant des postures  des élèves </a:t>
            </a:r>
          </a:p>
        </p:txBody>
      </p:sp>
      <p:sp>
        <p:nvSpPr>
          <p:cNvPr id="19459" name="Rectangle 3">
            <a:extLst>
              <a:ext uri="{FF2B5EF4-FFF2-40B4-BE49-F238E27FC236}">
                <a16:creationId xmlns:a16="http://schemas.microsoft.com/office/drawing/2014/main" id="{8E7867FB-874E-45AA-9468-2EDFEC0B7F0C}"/>
              </a:ext>
            </a:extLst>
          </p:cNvPr>
          <p:cNvSpPr>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buNone/>
            </a:pPr>
            <a:r>
              <a:rPr lang="fr-FR" altLang="fr-FR" sz="2000" dirty="0">
                <a:solidFill>
                  <a:schemeClr val="accent1"/>
                </a:solidFill>
              </a:rPr>
              <a:t>Scolaire</a:t>
            </a:r>
            <a:r>
              <a:rPr lang="fr-FR" altLang="fr-FR" dirty="0">
                <a:solidFill>
                  <a:schemeClr val="accent1"/>
                </a:solidFill>
              </a:rPr>
              <a:t> </a:t>
            </a:r>
          </a:p>
        </p:txBody>
      </p:sp>
      <p:sp>
        <p:nvSpPr>
          <p:cNvPr id="19461" name="Text Box 5">
            <a:extLst>
              <a:ext uri="{FF2B5EF4-FFF2-40B4-BE49-F238E27FC236}">
                <a16:creationId xmlns:a16="http://schemas.microsoft.com/office/drawing/2014/main" id="{CC21AA3B-AD0C-4EC5-BABC-E91B46463135}"/>
              </a:ext>
            </a:extLst>
          </p:cNvPr>
          <p:cNvSpPr txBox="1">
            <a:spLocks noChangeArrowheads="1"/>
          </p:cNvSpPr>
          <p:nvPr/>
        </p:nvSpPr>
        <p:spPr bwMode="auto">
          <a:xfrm>
            <a:off x="2824163" y="1576388"/>
            <a:ext cx="5105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a:t>+ S’approprier les normes, codes de la discipline</a:t>
            </a:r>
          </a:p>
        </p:txBody>
      </p:sp>
      <p:sp>
        <p:nvSpPr>
          <p:cNvPr id="19463" name="Text Box 7">
            <a:extLst>
              <a:ext uri="{FF2B5EF4-FFF2-40B4-BE49-F238E27FC236}">
                <a16:creationId xmlns:a16="http://schemas.microsoft.com/office/drawing/2014/main" id="{035015B1-D103-470F-9579-1128B0C83530}"/>
              </a:ext>
            </a:extLst>
          </p:cNvPr>
          <p:cNvSpPr txBox="1">
            <a:spLocks noChangeArrowheads="1"/>
          </p:cNvSpPr>
          <p:nvPr/>
        </p:nvSpPr>
        <p:spPr bwMode="auto">
          <a:xfrm>
            <a:off x="2844800" y="1988014"/>
            <a:ext cx="6038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a:t>- Être dans le répété, le recopié, ne pas prendre de risque</a:t>
            </a:r>
          </a:p>
        </p:txBody>
      </p:sp>
      <p:sp>
        <p:nvSpPr>
          <p:cNvPr id="19464" name="Text Box 8">
            <a:extLst>
              <a:ext uri="{FF2B5EF4-FFF2-40B4-BE49-F238E27FC236}">
                <a16:creationId xmlns:a16="http://schemas.microsoft.com/office/drawing/2014/main" id="{7F109F29-6CD5-4FC8-BD94-8EF5E10C904D}"/>
              </a:ext>
            </a:extLst>
          </p:cNvPr>
          <p:cNvSpPr txBox="1">
            <a:spLocks noChangeArrowheads="1"/>
          </p:cNvSpPr>
          <p:nvPr/>
        </p:nvSpPr>
        <p:spPr bwMode="auto">
          <a:xfrm>
            <a:off x="465931" y="2544354"/>
            <a:ext cx="1174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solidFill>
                  <a:schemeClr val="accent1"/>
                </a:solidFill>
              </a:rPr>
              <a:t>Première </a:t>
            </a:r>
          </a:p>
        </p:txBody>
      </p:sp>
      <p:sp>
        <p:nvSpPr>
          <p:cNvPr id="19466" name="Text Box 10">
            <a:extLst>
              <a:ext uri="{FF2B5EF4-FFF2-40B4-BE49-F238E27FC236}">
                <a16:creationId xmlns:a16="http://schemas.microsoft.com/office/drawing/2014/main" id="{1AA7155F-C029-4662-BC00-50A852C1490E}"/>
              </a:ext>
            </a:extLst>
          </p:cNvPr>
          <p:cNvSpPr txBox="1">
            <a:spLocks noChangeArrowheads="1"/>
          </p:cNvSpPr>
          <p:nvPr/>
        </p:nvSpPr>
        <p:spPr bwMode="auto">
          <a:xfrm>
            <a:off x="2895600" y="2368550"/>
            <a:ext cx="46538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S’engager dans la tâche, brut de pensée</a:t>
            </a:r>
          </a:p>
        </p:txBody>
      </p:sp>
      <p:sp>
        <p:nvSpPr>
          <p:cNvPr id="19468" name="Text Box 12">
            <a:extLst>
              <a:ext uri="{FF2B5EF4-FFF2-40B4-BE49-F238E27FC236}">
                <a16:creationId xmlns:a16="http://schemas.microsoft.com/office/drawing/2014/main" id="{EAC503FD-9980-403C-907C-A3DAD4CF6F9A}"/>
              </a:ext>
            </a:extLst>
          </p:cNvPr>
          <p:cNvSpPr txBox="1">
            <a:spLocks noChangeArrowheads="1"/>
          </p:cNvSpPr>
          <p:nvPr/>
        </p:nvSpPr>
        <p:spPr bwMode="auto">
          <a:xfrm>
            <a:off x="2895600" y="2800351"/>
            <a:ext cx="503221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fr-FR" altLang="fr-FR" dirty="0"/>
              <a:t> Pas de relecture, pas de retour, enfermement </a:t>
            </a:r>
          </a:p>
          <a:p>
            <a:pPr eaLnBrk="1" hangingPunct="1"/>
            <a:r>
              <a:rPr lang="fr-FR" altLang="fr-FR" dirty="0"/>
              <a:t>  dans son propre langage</a:t>
            </a:r>
          </a:p>
        </p:txBody>
      </p:sp>
      <p:sp>
        <p:nvSpPr>
          <p:cNvPr id="19469" name="Text Box 13">
            <a:extLst>
              <a:ext uri="{FF2B5EF4-FFF2-40B4-BE49-F238E27FC236}">
                <a16:creationId xmlns:a16="http://schemas.microsoft.com/office/drawing/2014/main" id="{9400856D-D45E-4E81-9484-8E6BB912F743}"/>
              </a:ext>
            </a:extLst>
          </p:cNvPr>
          <p:cNvSpPr txBox="1">
            <a:spLocks noChangeArrowheads="1"/>
          </p:cNvSpPr>
          <p:nvPr/>
        </p:nvSpPr>
        <p:spPr bwMode="auto">
          <a:xfrm>
            <a:off x="465931" y="3733174"/>
            <a:ext cx="10438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solidFill>
                  <a:schemeClr val="accent1"/>
                </a:solidFill>
              </a:rPr>
              <a:t>Créative</a:t>
            </a:r>
          </a:p>
        </p:txBody>
      </p:sp>
      <p:sp>
        <p:nvSpPr>
          <p:cNvPr id="19470" name="Text Box 14">
            <a:extLst>
              <a:ext uri="{FF2B5EF4-FFF2-40B4-BE49-F238E27FC236}">
                <a16:creationId xmlns:a16="http://schemas.microsoft.com/office/drawing/2014/main" id="{0CA15C0D-0224-4DC9-8B84-AA46561F0F50}"/>
              </a:ext>
            </a:extLst>
          </p:cNvPr>
          <p:cNvSpPr txBox="1">
            <a:spLocks noChangeArrowheads="1"/>
          </p:cNvSpPr>
          <p:nvPr/>
        </p:nvSpPr>
        <p:spPr bwMode="auto">
          <a:xfrm>
            <a:off x="2916238" y="3500438"/>
            <a:ext cx="5549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Mise à distance des normes qui libèrent l’invention </a:t>
            </a:r>
          </a:p>
        </p:txBody>
      </p:sp>
      <p:sp>
        <p:nvSpPr>
          <p:cNvPr id="19472" name="Text Box 16">
            <a:extLst>
              <a:ext uri="{FF2B5EF4-FFF2-40B4-BE49-F238E27FC236}">
                <a16:creationId xmlns:a16="http://schemas.microsoft.com/office/drawing/2014/main" id="{BDAE5A36-B5D3-43DE-B534-F342133055B6}"/>
              </a:ext>
            </a:extLst>
          </p:cNvPr>
          <p:cNvSpPr txBox="1">
            <a:spLocks noChangeArrowheads="1"/>
          </p:cNvSpPr>
          <p:nvPr/>
        </p:nvSpPr>
        <p:spPr bwMode="auto">
          <a:xfrm>
            <a:off x="2955037" y="3807948"/>
            <a:ext cx="5988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Le refus d’entrer dans les formes de discours, le lexique</a:t>
            </a:r>
          </a:p>
          <a:p>
            <a:pPr eaLnBrk="1" hangingPunct="1"/>
            <a:r>
              <a:rPr lang="fr-FR" altLang="fr-FR" dirty="0"/>
              <a:t>  de la discipline, le discours de l’école </a:t>
            </a:r>
          </a:p>
        </p:txBody>
      </p:sp>
      <p:sp>
        <p:nvSpPr>
          <p:cNvPr id="19473" name="Text Box 17">
            <a:extLst>
              <a:ext uri="{FF2B5EF4-FFF2-40B4-BE49-F238E27FC236}">
                <a16:creationId xmlns:a16="http://schemas.microsoft.com/office/drawing/2014/main" id="{3596D38A-D385-4ED3-B729-2F97B61A3998}"/>
              </a:ext>
            </a:extLst>
          </p:cNvPr>
          <p:cNvSpPr txBox="1">
            <a:spLocks noChangeArrowheads="1"/>
          </p:cNvSpPr>
          <p:nvPr/>
        </p:nvSpPr>
        <p:spPr bwMode="auto">
          <a:xfrm>
            <a:off x="465931" y="4798439"/>
            <a:ext cx="1555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solidFill>
                  <a:schemeClr val="accent1"/>
                </a:solidFill>
              </a:rPr>
              <a:t>Réflexive</a:t>
            </a:r>
          </a:p>
        </p:txBody>
      </p:sp>
      <p:sp>
        <p:nvSpPr>
          <p:cNvPr id="19475" name="Text Box 19">
            <a:extLst>
              <a:ext uri="{FF2B5EF4-FFF2-40B4-BE49-F238E27FC236}">
                <a16:creationId xmlns:a16="http://schemas.microsoft.com/office/drawing/2014/main" id="{29FF889B-AC2A-4860-B7E9-CDAF2A31BDF8}"/>
              </a:ext>
            </a:extLst>
          </p:cNvPr>
          <p:cNvSpPr txBox="1">
            <a:spLocks noChangeArrowheads="1"/>
          </p:cNvSpPr>
          <p:nvPr/>
        </p:nvSpPr>
        <p:spPr bwMode="auto">
          <a:xfrm>
            <a:off x="2895600" y="4584629"/>
            <a:ext cx="6184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Le processus de secondarisation, passage à l’abstraction</a:t>
            </a:r>
          </a:p>
          <a:p>
            <a:pPr eaLnBrk="1" hangingPunct="1"/>
            <a:r>
              <a:rPr lang="fr-FR" altLang="fr-FR" dirty="0"/>
              <a:t>   à la schématisation; intégration de la pensée de l’autre</a:t>
            </a:r>
          </a:p>
        </p:txBody>
      </p:sp>
      <p:sp>
        <p:nvSpPr>
          <p:cNvPr id="19478" name="Text Box 22">
            <a:extLst>
              <a:ext uri="{FF2B5EF4-FFF2-40B4-BE49-F238E27FC236}">
                <a16:creationId xmlns:a16="http://schemas.microsoft.com/office/drawing/2014/main" id="{3DC2758F-0F86-49AA-AE7A-17200202F7E2}"/>
              </a:ext>
            </a:extLst>
          </p:cNvPr>
          <p:cNvSpPr txBox="1">
            <a:spLocks noChangeArrowheads="1"/>
          </p:cNvSpPr>
          <p:nvPr/>
        </p:nvSpPr>
        <p:spPr bwMode="auto">
          <a:xfrm>
            <a:off x="2955037" y="5180530"/>
            <a:ext cx="53272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fr-FR" altLang="fr-FR" dirty="0"/>
              <a:t> L’impossibilité d’entrer dans l’agir, dans l’écriture </a:t>
            </a:r>
          </a:p>
          <a:p>
            <a:pPr eaLnBrk="1" hangingPunct="1"/>
            <a:r>
              <a:rPr lang="fr-FR" altLang="fr-FR" dirty="0"/>
              <a:t>ou la parole</a:t>
            </a:r>
          </a:p>
        </p:txBody>
      </p:sp>
      <p:sp>
        <p:nvSpPr>
          <p:cNvPr id="19479" name="Text Box 23">
            <a:extLst>
              <a:ext uri="{FF2B5EF4-FFF2-40B4-BE49-F238E27FC236}">
                <a16:creationId xmlns:a16="http://schemas.microsoft.com/office/drawing/2014/main" id="{BC70B5F7-6C02-487F-B84A-DF0BA0DF94DC}"/>
              </a:ext>
            </a:extLst>
          </p:cNvPr>
          <p:cNvSpPr txBox="1">
            <a:spLocks noChangeArrowheads="1"/>
          </p:cNvSpPr>
          <p:nvPr/>
        </p:nvSpPr>
        <p:spPr bwMode="auto">
          <a:xfrm>
            <a:off x="465931" y="6148356"/>
            <a:ext cx="781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solidFill>
                  <a:schemeClr val="accent1"/>
                </a:solidFill>
              </a:rPr>
              <a:t>Refus</a:t>
            </a:r>
          </a:p>
        </p:txBody>
      </p:sp>
      <p:sp>
        <p:nvSpPr>
          <p:cNvPr id="19481" name="Text Box 25">
            <a:extLst>
              <a:ext uri="{FF2B5EF4-FFF2-40B4-BE49-F238E27FC236}">
                <a16:creationId xmlns:a16="http://schemas.microsoft.com/office/drawing/2014/main" id="{4F571537-9185-4E1A-B2F3-5275FBC71AA7}"/>
              </a:ext>
            </a:extLst>
          </p:cNvPr>
          <p:cNvSpPr txBox="1">
            <a:spLocks noChangeArrowheads="1"/>
          </p:cNvSpPr>
          <p:nvPr/>
        </p:nvSpPr>
        <p:spPr bwMode="auto">
          <a:xfrm>
            <a:off x="2967038" y="5895919"/>
            <a:ext cx="617696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Signifie un désaccord, un problème, il affirme quelque </a:t>
            </a:r>
          </a:p>
          <a:p>
            <a:pPr eaLnBrk="1" hangingPunct="1"/>
            <a:r>
              <a:rPr lang="fr-FR" altLang="fr-FR" dirty="0"/>
              <a:t>   chose</a:t>
            </a:r>
          </a:p>
        </p:txBody>
      </p:sp>
      <p:sp>
        <p:nvSpPr>
          <p:cNvPr id="19483" name="Text Box 27">
            <a:extLst>
              <a:ext uri="{FF2B5EF4-FFF2-40B4-BE49-F238E27FC236}">
                <a16:creationId xmlns:a16="http://schemas.microsoft.com/office/drawing/2014/main" id="{D4117A94-2249-4E19-ADEA-A1851640B7E5}"/>
              </a:ext>
            </a:extLst>
          </p:cNvPr>
          <p:cNvSpPr txBox="1">
            <a:spLocks noChangeArrowheads="1"/>
          </p:cNvSpPr>
          <p:nvPr/>
        </p:nvSpPr>
        <p:spPr bwMode="auto">
          <a:xfrm>
            <a:off x="3034599" y="6380956"/>
            <a:ext cx="323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dirty="0"/>
              <a:t>- Fuite, peur de l’engagement</a:t>
            </a:r>
          </a:p>
        </p:txBody>
      </p:sp>
      <p:cxnSp>
        <p:nvCxnSpPr>
          <p:cNvPr id="3" name="Connecteur droit avec flèche 2">
            <a:extLst>
              <a:ext uri="{FF2B5EF4-FFF2-40B4-BE49-F238E27FC236}">
                <a16:creationId xmlns:a16="http://schemas.microsoft.com/office/drawing/2014/main" id="{9B1B6DDC-1CD6-4CA5-9047-18CE6C5CE98F}"/>
              </a:ext>
            </a:extLst>
          </p:cNvPr>
          <p:cNvCxnSpPr>
            <a:endCxn id="19461" idx="1"/>
          </p:cNvCxnSpPr>
          <p:nvPr/>
        </p:nvCxnSpPr>
        <p:spPr>
          <a:xfrm flipV="1">
            <a:off x="1640681" y="1759744"/>
            <a:ext cx="1183482" cy="183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a:extLst>
              <a:ext uri="{FF2B5EF4-FFF2-40B4-BE49-F238E27FC236}">
                <a16:creationId xmlns:a16="http://schemas.microsoft.com/office/drawing/2014/main" id="{23641F5B-9990-4C48-95AE-8D1ACF3039B5}"/>
              </a:ext>
            </a:extLst>
          </p:cNvPr>
          <p:cNvCxnSpPr>
            <a:cxnSpLocks/>
            <a:endCxn id="19463" idx="1"/>
          </p:cNvCxnSpPr>
          <p:nvPr/>
        </p:nvCxnSpPr>
        <p:spPr>
          <a:xfrm>
            <a:off x="1713706" y="1950674"/>
            <a:ext cx="1131094" cy="220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Connecteur droit avec flèche 32">
            <a:extLst>
              <a:ext uri="{FF2B5EF4-FFF2-40B4-BE49-F238E27FC236}">
                <a16:creationId xmlns:a16="http://schemas.microsoft.com/office/drawing/2014/main" id="{E2F6E7A0-D4C6-43DD-B1E1-17242394F00F}"/>
              </a:ext>
            </a:extLst>
          </p:cNvPr>
          <p:cNvCxnSpPr/>
          <p:nvPr/>
        </p:nvCxnSpPr>
        <p:spPr>
          <a:xfrm flipV="1">
            <a:off x="1647986" y="2574021"/>
            <a:ext cx="1183482" cy="183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F475C8AA-DDB3-4068-8B5F-17A58B54B71D}"/>
              </a:ext>
            </a:extLst>
          </p:cNvPr>
          <p:cNvCxnSpPr>
            <a:cxnSpLocks/>
          </p:cNvCxnSpPr>
          <p:nvPr/>
        </p:nvCxnSpPr>
        <p:spPr>
          <a:xfrm>
            <a:off x="1647986" y="2766075"/>
            <a:ext cx="1131094" cy="220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46830EB7-1AA0-45DF-BB59-5AA12BB46A26}"/>
              </a:ext>
            </a:extLst>
          </p:cNvPr>
          <p:cNvCxnSpPr/>
          <p:nvPr/>
        </p:nvCxnSpPr>
        <p:spPr>
          <a:xfrm flipV="1">
            <a:off x="1640681" y="3734484"/>
            <a:ext cx="1183482" cy="183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1F53D19F-BE9E-4BC5-A1B0-0BF3B3794438}"/>
              </a:ext>
            </a:extLst>
          </p:cNvPr>
          <p:cNvCxnSpPr>
            <a:cxnSpLocks/>
          </p:cNvCxnSpPr>
          <p:nvPr/>
        </p:nvCxnSpPr>
        <p:spPr>
          <a:xfrm>
            <a:off x="1640681" y="3926538"/>
            <a:ext cx="1131094" cy="220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D7319F14-23EC-4C54-B478-7651A30D9EE6}"/>
              </a:ext>
            </a:extLst>
          </p:cNvPr>
          <p:cNvCxnSpPr/>
          <p:nvPr/>
        </p:nvCxnSpPr>
        <p:spPr>
          <a:xfrm flipV="1">
            <a:off x="1647986" y="4818349"/>
            <a:ext cx="1183482" cy="183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76255798-CA0A-4D36-B3CD-E72714915F1A}"/>
              </a:ext>
            </a:extLst>
          </p:cNvPr>
          <p:cNvCxnSpPr>
            <a:cxnSpLocks/>
          </p:cNvCxnSpPr>
          <p:nvPr/>
        </p:nvCxnSpPr>
        <p:spPr>
          <a:xfrm>
            <a:off x="1647986" y="5010403"/>
            <a:ext cx="1131094" cy="220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A540A8F3-461F-488E-AFBA-7DB70D6F7296}"/>
              </a:ext>
            </a:extLst>
          </p:cNvPr>
          <p:cNvCxnSpPr/>
          <p:nvPr/>
        </p:nvCxnSpPr>
        <p:spPr>
          <a:xfrm flipV="1">
            <a:off x="1639094" y="6129500"/>
            <a:ext cx="1183482" cy="183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E5BF1777-41A5-459A-A7BA-5AEFC277A53C}"/>
              </a:ext>
            </a:extLst>
          </p:cNvPr>
          <p:cNvCxnSpPr>
            <a:cxnSpLocks/>
          </p:cNvCxnSpPr>
          <p:nvPr/>
        </p:nvCxnSpPr>
        <p:spPr>
          <a:xfrm>
            <a:off x="1639094" y="6321554"/>
            <a:ext cx="1131094" cy="220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71E1D43-7456-4D93-857D-09DDB1B84157}"/>
              </a:ext>
            </a:extLst>
          </p:cNvPr>
          <p:cNvSpPr>
            <a:spLocks noChangeArrowheads="1"/>
          </p:cNvSpPr>
          <p:nvPr/>
        </p:nvSpPr>
        <p:spPr bwMode="auto">
          <a:xfrm>
            <a:off x="827088" y="1844675"/>
            <a:ext cx="3097212" cy="4032250"/>
          </a:xfrm>
          <a:prstGeom prst="rect">
            <a:avLst/>
          </a:prstGeom>
          <a:no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400"/>
              <a:t>-Accompagnement</a:t>
            </a:r>
          </a:p>
          <a:p>
            <a:pPr eaLnBrk="1" hangingPunct="1"/>
            <a:r>
              <a:rPr lang="fr-FR" altLang="fr-FR" sz="2400"/>
              <a:t>-Contrôle</a:t>
            </a:r>
          </a:p>
          <a:p>
            <a:pPr eaLnBrk="1" hangingPunct="1"/>
            <a:r>
              <a:rPr lang="fr-FR" altLang="fr-FR" sz="2400"/>
              <a:t>-Lâcher-prise</a:t>
            </a:r>
          </a:p>
          <a:p>
            <a:pPr eaLnBrk="1" hangingPunct="1"/>
            <a:r>
              <a:rPr lang="fr-FR" altLang="fr-FR" sz="2400"/>
              <a:t>-Enseignement </a:t>
            </a:r>
          </a:p>
          <a:p>
            <a:pPr eaLnBrk="1" hangingPunct="1"/>
            <a:r>
              <a:rPr lang="fr-FR" altLang="fr-FR" sz="2400"/>
              <a:t>-Magicien</a:t>
            </a:r>
          </a:p>
          <a:p>
            <a:pPr eaLnBrk="1" hangingPunct="1"/>
            <a:r>
              <a:rPr lang="fr-FR" altLang="fr-FR" sz="2400"/>
              <a:t>-Sur-étayage?</a:t>
            </a:r>
          </a:p>
          <a:p>
            <a:pPr eaLnBrk="1" hangingPunct="1"/>
            <a:r>
              <a:rPr lang="fr-FR" altLang="fr-FR" sz="2400"/>
              <a:t>-Sous étayage?</a:t>
            </a:r>
          </a:p>
          <a:p>
            <a:pPr eaLnBrk="1" hangingPunct="1"/>
            <a:endParaRPr lang="fr-FR" altLang="fr-FR" sz="2400"/>
          </a:p>
        </p:txBody>
      </p:sp>
      <p:sp>
        <p:nvSpPr>
          <p:cNvPr id="21507" name="Text Box 3">
            <a:extLst>
              <a:ext uri="{FF2B5EF4-FFF2-40B4-BE49-F238E27FC236}">
                <a16:creationId xmlns:a16="http://schemas.microsoft.com/office/drawing/2014/main" id="{14E6AD3F-92E3-47E3-A469-38AC7F42258C}"/>
              </a:ext>
            </a:extLst>
          </p:cNvPr>
          <p:cNvSpPr txBox="1">
            <a:spLocks noChangeArrowheads="1"/>
          </p:cNvSpPr>
          <p:nvPr/>
        </p:nvSpPr>
        <p:spPr bwMode="auto">
          <a:xfrm>
            <a:off x="931069" y="1443831"/>
            <a:ext cx="288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b="1" dirty="0">
                <a:solidFill>
                  <a:schemeClr val="accent1"/>
                </a:solidFill>
              </a:rPr>
              <a:t>Postures de l’enseignant</a:t>
            </a:r>
          </a:p>
        </p:txBody>
      </p:sp>
      <p:sp>
        <p:nvSpPr>
          <p:cNvPr id="21508" name="Rectangle 4">
            <a:extLst>
              <a:ext uri="{FF2B5EF4-FFF2-40B4-BE49-F238E27FC236}">
                <a16:creationId xmlns:a16="http://schemas.microsoft.com/office/drawing/2014/main" id="{9634F46C-40E7-4F40-9696-A78F9153C120}"/>
              </a:ext>
            </a:extLst>
          </p:cNvPr>
          <p:cNvSpPr>
            <a:spLocks noChangeArrowheads="1"/>
          </p:cNvSpPr>
          <p:nvPr/>
        </p:nvSpPr>
        <p:spPr bwMode="auto">
          <a:xfrm>
            <a:off x="6084888" y="2133600"/>
            <a:ext cx="2663825" cy="3600450"/>
          </a:xfrm>
          <a:prstGeom prst="rect">
            <a:avLst/>
          </a:prstGeom>
          <a:no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400"/>
              <a:t>Scolaire</a:t>
            </a:r>
          </a:p>
          <a:p>
            <a:pPr eaLnBrk="1" hangingPunct="1"/>
            <a:r>
              <a:rPr lang="fr-FR" altLang="fr-FR" sz="2400"/>
              <a:t>Première (faire)</a:t>
            </a:r>
          </a:p>
          <a:p>
            <a:pPr eaLnBrk="1" hangingPunct="1"/>
            <a:r>
              <a:rPr lang="fr-FR" altLang="fr-FR" sz="2400"/>
              <a:t>Ludique, créative</a:t>
            </a:r>
          </a:p>
          <a:p>
            <a:pPr eaLnBrk="1" hangingPunct="1"/>
            <a:r>
              <a:rPr lang="fr-FR" altLang="fr-FR" sz="2400"/>
              <a:t>Réflexive, seconde</a:t>
            </a:r>
          </a:p>
          <a:p>
            <a:pPr eaLnBrk="1" hangingPunct="1"/>
            <a:r>
              <a:rPr lang="fr-FR" altLang="fr-FR" sz="2400"/>
              <a:t>Refus </a:t>
            </a:r>
          </a:p>
          <a:p>
            <a:pPr eaLnBrk="1" hangingPunct="1"/>
            <a:r>
              <a:rPr lang="fr-FR" altLang="fr-FR" sz="2400"/>
              <a:t>Dogmatique</a:t>
            </a:r>
          </a:p>
        </p:txBody>
      </p:sp>
      <p:sp>
        <p:nvSpPr>
          <p:cNvPr id="21509" name="Oval 5">
            <a:extLst>
              <a:ext uri="{FF2B5EF4-FFF2-40B4-BE49-F238E27FC236}">
                <a16:creationId xmlns:a16="http://schemas.microsoft.com/office/drawing/2014/main" id="{AD9BBC87-B8DD-4F6A-AAA0-02BCE35EF621}"/>
              </a:ext>
            </a:extLst>
          </p:cNvPr>
          <p:cNvSpPr>
            <a:spLocks noChangeArrowheads="1"/>
          </p:cNvSpPr>
          <p:nvPr/>
        </p:nvSpPr>
        <p:spPr bwMode="auto">
          <a:xfrm>
            <a:off x="4211638" y="1844675"/>
            <a:ext cx="1512887" cy="393858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a:ln w="9525">
            <a:solidFill>
              <a:schemeClr val="tx1"/>
            </a:solidFill>
            <a:round/>
            <a:headEnd/>
            <a:tailEnd/>
          </a:ln>
          <a:effectLst>
            <a:outerShdw blurRad="50800" dist="38100" dir="10800000" algn="r" rotWithShape="0">
              <a:prstClr val="black">
                <a:alpha val="40000"/>
              </a:prst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a:t>Tâches</a:t>
            </a:r>
          </a:p>
          <a:p>
            <a:pPr algn="ctr" eaLnBrk="1" hangingPunct="1"/>
            <a:endParaRPr lang="fr-FR" altLang="fr-FR" dirty="0">
              <a:solidFill>
                <a:schemeClr val="accent2"/>
              </a:solidFill>
            </a:endParaRPr>
          </a:p>
        </p:txBody>
      </p:sp>
      <p:sp>
        <p:nvSpPr>
          <p:cNvPr id="21510" name="Text Box 6">
            <a:extLst>
              <a:ext uri="{FF2B5EF4-FFF2-40B4-BE49-F238E27FC236}">
                <a16:creationId xmlns:a16="http://schemas.microsoft.com/office/drawing/2014/main" id="{8AA588AF-6005-4CBE-9A8C-4D61CE63F020}"/>
              </a:ext>
            </a:extLst>
          </p:cNvPr>
          <p:cNvSpPr txBox="1">
            <a:spLocks noChangeArrowheads="1"/>
          </p:cNvSpPr>
          <p:nvPr/>
        </p:nvSpPr>
        <p:spPr bwMode="auto">
          <a:xfrm>
            <a:off x="6367463" y="1766888"/>
            <a:ext cx="2381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b="1" dirty="0">
                <a:solidFill>
                  <a:schemeClr val="accent1"/>
                </a:solidFill>
              </a:rPr>
              <a:t>Postures des élèves</a:t>
            </a:r>
          </a:p>
        </p:txBody>
      </p:sp>
      <p:sp>
        <p:nvSpPr>
          <p:cNvPr id="21511" name="AutoShape 7">
            <a:extLst>
              <a:ext uri="{FF2B5EF4-FFF2-40B4-BE49-F238E27FC236}">
                <a16:creationId xmlns:a16="http://schemas.microsoft.com/office/drawing/2014/main" id="{BD843FB3-35E3-4257-A3C3-745965F7C89C}"/>
              </a:ext>
            </a:extLst>
          </p:cNvPr>
          <p:cNvSpPr>
            <a:spLocks noChangeArrowheads="1"/>
          </p:cNvSpPr>
          <p:nvPr/>
        </p:nvSpPr>
        <p:spPr bwMode="auto">
          <a:xfrm>
            <a:off x="3581355" y="2651919"/>
            <a:ext cx="3095625" cy="215900"/>
          </a:xfrm>
          <a:prstGeom prst="rightArrow">
            <a:avLst>
              <a:gd name="adj1" fmla="val 50000"/>
              <a:gd name="adj2" fmla="val 358456"/>
            </a:avLst>
          </a:prstGeom>
          <a:solidFill>
            <a:schemeClr val="accent1">
              <a:lumMod val="20000"/>
              <a:lumOff val="80000"/>
            </a:schemeClr>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21512" name="AutoShape 8">
            <a:extLst>
              <a:ext uri="{FF2B5EF4-FFF2-40B4-BE49-F238E27FC236}">
                <a16:creationId xmlns:a16="http://schemas.microsoft.com/office/drawing/2014/main" id="{CE589C12-321E-4203-9CCE-81AE7B94D2B2}"/>
              </a:ext>
            </a:extLst>
          </p:cNvPr>
          <p:cNvSpPr>
            <a:spLocks noChangeArrowheads="1"/>
          </p:cNvSpPr>
          <p:nvPr/>
        </p:nvSpPr>
        <p:spPr bwMode="auto">
          <a:xfrm>
            <a:off x="3492500" y="5300663"/>
            <a:ext cx="2879725" cy="215900"/>
          </a:xfrm>
          <a:prstGeom prst="leftArrow">
            <a:avLst>
              <a:gd name="adj1" fmla="val 50000"/>
              <a:gd name="adj2" fmla="val 333456"/>
            </a:avLst>
          </a:prstGeom>
          <a:solidFill>
            <a:schemeClr val="accent1">
              <a:lumMod val="20000"/>
              <a:lumOff val="80000"/>
            </a:schemeClr>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21513" name="Text Box 9">
            <a:extLst>
              <a:ext uri="{FF2B5EF4-FFF2-40B4-BE49-F238E27FC236}">
                <a16:creationId xmlns:a16="http://schemas.microsoft.com/office/drawing/2014/main" id="{1D450856-12A2-4AAA-B0D6-D4A23D123CCF}"/>
              </a:ext>
            </a:extLst>
          </p:cNvPr>
          <p:cNvSpPr txBox="1">
            <a:spLocks noChangeArrowheads="1"/>
          </p:cNvSpPr>
          <p:nvPr/>
        </p:nvSpPr>
        <p:spPr bwMode="auto">
          <a:xfrm>
            <a:off x="4284663" y="5648325"/>
            <a:ext cx="1525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400" dirty="0">
                <a:solidFill>
                  <a:srgbClr val="FF0000"/>
                </a:solidFill>
              </a:rPr>
              <a:t>Langages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9E49E-FBB2-45C3-B9E1-ED13B7D4D492}"/>
              </a:ext>
            </a:extLst>
          </p:cNvPr>
          <p:cNvSpPr>
            <a:spLocks noGrp="1"/>
          </p:cNvSpPr>
          <p:nvPr>
            <p:ph type="title"/>
          </p:nvPr>
        </p:nvSpPr>
        <p:spPr/>
        <p:txBody>
          <a:bodyPr/>
          <a:lstStyle/>
          <a:p>
            <a:r>
              <a:rPr lang="fr-FR" dirty="0">
                <a:solidFill>
                  <a:schemeClr val="accent1"/>
                </a:solidFill>
              </a:rPr>
              <a:t>Définition du geste professionnel</a:t>
            </a:r>
            <a:endParaRPr lang="fr-FR" dirty="0"/>
          </a:p>
        </p:txBody>
      </p:sp>
      <p:sp>
        <p:nvSpPr>
          <p:cNvPr id="3" name="Espace réservé du contenu 2">
            <a:extLst>
              <a:ext uri="{FF2B5EF4-FFF2-40B4-BE49-F238E27FC236}">
                <a16:creationId xmlns:a16="http://schemas.microsoft.com/office/drawing/2014/main" id="{2F6B64D0-B41A-4BE6-BD99-00AD1629FF78}"/>
              </a:ext>
            </a:extLst>
          </p:cNvPr>
          <p:cNvSpPr>
            <a:spLocks noGrp="1"/>
          </p:cNvSpPr>
          <p:nvPr>
            <p:ph idx="1"/>
          </p:nvPr>
        </p:nvSpPr>
        <p:spPr>
          <a:xfrm>
            <a:off x="628650" y="1825625"/>
            <a:ext cx="7886700" cy="3031601"/>
          </a:xfrm>
        </p:spPr>
        <p:txBody>
          <a:bodyPr/>
          <a:lstStyle/>
          <a:p>
            <a:r>
              <a:rPr lang="fr-FR" dirty="0"/>
              <a:t>Il a une visée spécifique (faire apprendre, éduquer).</a:t>
            </a:r>
          </a:p>
          <a:p>
            <a:r>
              <a:rPr lang="fr-FR" dirty="0"/>
              <a:t>Il est adressé et donc partagé.</a:t>
            </a:r>
          </a:p>
          <a:p>
            <a:r>
              <a:rPr lang="fr-FR" dirty="0"/>
              <a:t>II est situé et ajusté  au contexte didactique.</a:t>
            </a:r>
          </a:p>
          <a:p>
            <a:r>
              <a:rPr lang="fr-FR" dirty="0"/>
              <a:t>Il est inscrit dans  une culture , une histoire personnelle.</a:t>
            </a:r>
          </a:p>
          <a:p>
            <a:r>
              <a:rPr lang="fr-FR" altLang="fr-FR" dirty="0"/>
              <a:t>Il s’inscrit dans un système de gestes (postures).</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419830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BB88E6-D7F5-4C31-B5C3-93A66562ACF2}"/>
              </a:ext>
            </a:extLst>
          </p:cNvPr>
          <p:cNvSpPr>
            <a:spLocks noGrp="1"/>
          </p:cNvSpPr>
          <p:nvPr>
            <p:ph type="title"/>
          </p:nvPr>
        </p:nvSpPr>
        <p:spPr/>
        <p:txBody>
          <a:bodyPr>
            <a:normAutofit/>
          </a:bodyPr>
          <a:lstStyle/>
          <a:p>
            <a:pPr algn="ctr"/>
            <a:r>
              <a:rPr lang="fr-FR" sz="3100" dirty="0">
                <a:solidFill>
                  <a:schemeClr val="accent1"/>
                </a:solidFill>
              </a:rPr>
              <a:t>Un multi agenda de préoccupations enchâssées</a:t>
            </a:r>
            <a:br>
              <a:rPr lang="fr-FR" dirty="0"/>
            </a:br>
            <a:endParaRPr lang="fr-FR" dirty="0"/>
          </a:p>
        </p:txBody>
      </p:sp>
      <p:grpSp>
        <p:nvGrpSpPr>
          <p:cNvPr id="20" name="Groupe 19">
            <a:extLst>
              <a:ext uri="{FF2B5EF4-FFF2-40B4-BE49-F238E27FC236}">
                <a16:creationId xmlns:a16="http://schemas.microsoft.com/office/drawing/2014/main" id="{CC224430-0641-447C-87E8-7E0A13C76915}"/>
              </a:ext>
            </a:extLst>
          </p:cNvPr>
          <p:cNvGrpSpPr/>
          <p:nvPr/>
        </p:nvGrpSpPr>
        <p:grpSpPr>
          <a:xfrm>
            <a:off x="75521" y="1402226"/>
            <a:ext cx="9068479" cy="5364334"/>
            <a:chOff x="75521" y="1402226"/>
            <a:chExt cx="9068479" cy="5364334"/>
          </a:xfrm>
        </p:grpSpPr>
        <p:grpSp>
          <p:nvGrpSpPr>
            <p:cNvPr id="4" name="Groupe 3">
              <a:extLst>
                <a:ext uri="{FF2B5EF4-FFF2-40B4-BE49-F238E27FC236}">
                  <a16:creationId xmlns:a16="http://schemas.microsoft.com/office/drawing/2014/main" id="{D86B4624-52CB-4B4A-BED4-B80513D91FE8}"/>
                </a:ext>
              </a:extLst>
            </p:cNvPr>
            <p:cNvGrpSpPr/>
            <p:nvPr/>
          </p:nvGrpSpPr>
          <p:grpSpPr>
            <a:xfrm>
              <a:off x="1352531" y="2009500"/>
              <a:ext cx="6438937" cy="3829337"/>
              <a:chOff x="0" y="0"/>
              <a:chExt cx="6928988" cy="3879730"/>
            </a:xfrm>
          </p:grpSpPr>
          <p:sp>
            <p:nvSpPr>
              <p:cNvPr id="5" name="Ellipse 4">
                <a:extLst>
                  <a:ext uri="{FF2B5EF4-FFF2-40B4-BE49-F238E27FC236}">
                    <a16:creationId xmlns:a16="http://schemas.microsoft.com/office/drawing/2014/main" id="{E655AFD2-1D30-4CCA-A39F-8F0DB972AA7E}"/>
                  </a:ext>
                </a:extLst>
              </p:cNvPr>
              <p:cNvSpPr/>
              <p:nvPr/>
            </p:nvSpPr>
            <p:spPr>
              <a:xfrm>
                <a:off x="742950" y="428625"/>
                <a:ext cx="5428172" cy="3037696"/>
              </a:xfrm>
              <a:prstGeom prst="ellipse">
                <a:avLst/>
              </a:prstGeom>
              <a:ln w="5715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Ellipse 5">
                <a:extLst>
                  <a:ext uri="{FF2B5EF4-FFF2-40B4-BE49-F238E27FC236}">
                    <a16:creationId xmlns:a16="http://schemas.microsoft.com/office/drawing/2014/main" id="{FD88E8F2-9FBD-48CF-8CBB-CADA16F3A3D7}"/>
                  </a:ext>
                </a:extLst>
              </p:cNvPr>
              <p:cNvSpPr/>
              <p:nvPr/>
            </p:nvSpPr>
            <p:spPr>
              <a:xfrm>
                <a:off x="2619375" y="1419225"/>
                <a:ext cx="1759789" cy="9747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Objet de savoir</a:t>
                </a:r>
                <a:endParaRPr lang="fr-FR" sz="1100">
                  <a:effectLst/>
                  <a:ea typeface="Calibri" panose="020F0502020204030204" pitchFamily="34" charset="0"/>
                  <a:cs typeface="Times New Roman" panose="02020603050405020304" pitchFamily="18" charset="0"/>
                </a:endParaRPr>
              </a:p>
              <a:p>
                <a:pPr algn="ctr">
                  <a:lnSpc>
                    <a:spcPct val="107000"/>
                  </a:lnSpc>
                  <a:spcAft>
                    <a:spcPts val="800"/>
                  </a:spcAft>
                </a:pPr>
                <a:r>
                  <a:rPr lang="fr-FR" sz="1200">
                    <a:effectLst/>
                    <a:ea typeface="Calibri" panose="020F0502020204030204" pitchFamily="34" charset="0"/>
                    <a:cs typeface="Times New Roman" panose="02020603050405020304" pitchFamily="18" charset="0"/>
                  </a:rPr>
                  <a:t>Techniques</a:t>
                </a:r>
                <a:endParaRPr lang="fr-FR" sz="1100">
                  <a:effectLst/>
                  <a:ea typeface="Calibri" panose="020F0502020204030204" pitchFamily="34" charset="0"/>
                  <a:cs typeface="Times New Roman" panose="02020603050405020304" pitchFamily="18" charset="0"/>
                </a:endParaRPr>
              </a:p>
            </p:txBody>
          </p:sp>
          <p:sp>
            <p:nvSpPr>
              <p:cNvPr id="7" name="Ellipse 6">
                <a:extLst>
                  <a:ext uri="{FF2B5EF4-FFF2-40B4-BE49-F238E27FC236}">
                    <a16:creationId xmlns:a16="http://schemas.microsoft.com/office/drawing/2014/main" id="{8A16C8C1-34C6-4B52-B544-0CE6368520C2}"/>
                  </a:ext>
                </a:extLst>
              </p:cNvPr>
              <p:cNvSpPr/>
              <p:nvPr/>
            </p:nvSpPr>
            <p:spPr>
              <a:xfrm>
                <a:off x="0" y="1514475"/>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Etayage</a:t>
                </a:r>
                <a:endParaRPr lang="fr-FR" sz="1100">
                  <a:effectLst/>
                  <a:ea typeface="Calibri" panose="020F0502020204030204" pitchFamily="34" charset="0"/>
                  <a:cs typeface="Times New Roman" panose="02020603050405020304" pitchFamily="18" charset="0"/>
                </a:endParaRPr>
              </a:p>
            </p:txBody>
          </p:sp>
          <p:sp>
            <p:nvSpPr>
              <p:cNvPr id="8" name="Ellipse 7">
                <a:extLst>
                  <a:ext uri="{FF2B5EF4-FFF2-40B4-BE49-F238E27FC236}">
                    <a16:creationId xmlns:a16="http://schemas.microsoft.com/office/drawing/2014/main" id="{12398B95-AEEA-45A4-939B-5BC0F87DEE6C}"/>
                  </a:ext>
                </a:extLst>
              </p:cNvPr>
              <p:cNvSpPr/>
              <p:nvPr/>
            </p:nvSpPr>
            <p:spPr>
              <a:xfrm>
                <a:off x="5324475" y="1533525"/>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Atmosphère</a:t>
                </a:r>
                <a:endParaRPr lang="fr-FR" sz="1100">
                  <a:effectLst/>
                  <a:ea typeface="Calibri" panose="020F0502020204030204" pitchFamily="34" charset="0"/>
                  <a:cs typeface="Times New Roman" panose="02020603050405020304" pitchFamily="18" charset="0"/>
                </a:endParaRPr>
              </a:p>
            </p:txBody>
          </p:sp>
          <p:sp>
            <p:nvSpPr>
              <p:cNvPr id="9" name="Ellipse 8">
                <a:extLst>
                  <a:ext uri="{FF2B5EF4-FFF2-40B4-BE49-F238E27FC236}">
                    <a16:creationId xmlns:a16="http://schemas.microsoft.com/office/drawing/2014/main" id="{B77232CF-0685-40A2-803A-6EE65FBF244A}"/>
                  </a:ext>
                </a:extLst>
              </p:cNvPr>
              <p:cNvSpPr/>
              <p:nvPr/>
            </p:nvSpPr>
            <p:spPr>
              <a:xfrm>
                <a:off x="2676525" y="0"/>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Tissage</a:t>
                </a:r>
                <a:endParaRPr lang="fr-FR" sz="1100">
                  <a:effectLst/>
                  <a:ea typeface="Calibri" panose="020F0502020204030204" pitchFamily="34" charset="0"/>
                  <a:cs typeface="Times New Roman" panose="02020603050405020304" pitchFamily="18" charset="0"/>
                </a:endParaRPr>
              </a:p>
            </p:txBody>
          </p:sp>
          <p:sp>
            <p:nvSpPr>
              <p:cNvPr id="10" name="Ellipse 9">
                <a:extLst>
                  <a:ext uri="{FF2B5EF4-FFF2-40B4-BE49-F238E27FC236}">
                    <a16:creationId xmlns:a16="http://schemas.microsoft.com/office/drawing/2014/main" id="{1527D073-CCC3-4E2A-8CD3-A5A8D93F5E69}"/>
                  </a:ext>
                </a:extLst>
              </p:cNvPr>
              <p:cNvSpPr/>
              <p:nvPr/>
            </p:nvSpPr>
            <p:spPr>
              <a:xfrm>
                <a:off x="2676525" y="3086100"/>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Pilotage des tâches</a:t>
                </a:r>
                <a:endParaRPr lang="fr-FR" sz="1100">
                  <a:effectLst/>
                  <a:ea typeface="Calibri" panose="020F0502020204030204" pitchFamily="34" charset="0"/>
                  <a:cs typeface="Times New Roman" panose="02020603050405020304" pitchFamily="18" charset="0"/>
                </a:endParaRPr>
              </a:p>
            </p:txBody>
          </p:sp>
          <p:cxnSp>
            <p:nvCxnSpPr>
              <p:cNvPr id="11" name="Connecteur droit avec flèche 10">
                <a:extLst>
                  <a:ext uri="{FF2B5EF4-FFF2-40B4-BE49-F238E27FC236}">
                    <a16:creationId xmlns:a16="http://schemas.microsoft.com/office/drawing/2014/main" id="{CFB98E92-311B-45D1-8B88-A2B8256537D2}"/>
                  </a:ext>
                </a:extLst>
              </p:cNvPr>
              <p:cNvCxnSpPr/>
              <p:nvPr/>
            </p:nvCxnSpPr>
            <p:spPr>
              <a:xfrm>
                <a:off x="1724025" y="1933575"/>
                <a:ext cx="750498"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2" name="Connecteur droit avec flèche 11">
                <a:extLst>
                  <a:ext uri="{FF2B5EF4-FFF2-40B4-BE49-F238E27FC236}">
                    <a16:creationId xmlns:a16="http://schemas.microsoft.com/office/drawing/2014/main" id="{0002EBB3-726E-4E14-82D9-0A8132A245DA}"/>
                  </a:ext>
                </a:extLst>
              </p:cNvPr>
              <p:cNvCxnSpPr/>
              <p:nvPr/>
            </p:nvCxnSpPr>
            <p:spPr>
              <a:xfrm>
                <a:off x="3448050" y="895350"/>
                <a:ext cx="0" cy="38818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Connecteur droit avec flèche 12">
                <a:extLst>
                  <a:ext uri="{FF2B5EF4-FFF2-40B4-BE49-F238E27FC236}">
                    <a16:creationId xmlns:a16="http://schemas.microsoft.com/office/drawing/2014/main" id="{28B56605-4459-4FC3-BF5A-97A2779B37DF}"/>
                  </a:ext>
                </a:extLst>
              </p:cNvPr>
              <p:cNvCxnSpPr/>
              <p:nvPr/>
            </p:nvCxnSpPr>
            <p:spPr>
              <a:xfrm flipH="1">
                <a:off x="4495800" y="1933575"/>
                <a:ext cx="741872"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4" name="Connecteur droit avec flèche 13">
                <a:extLst>
                  <a:ext uri="{FF2B5EF4-FFF2-40B4-BE49-F238E27FC236}">
                    <a16:creationId xmlns:a16="http://schemas.microsoft.com/office/drawing/2014/main" id="{A55BA4CD-51AB-4ABD-AC9F-3539EA1C32B2}"/>
                  </a:ext>
                </a:extLst>
              </p:cNvPr>
              <p:cNvCxnSpPr/>
              <p:nvPr/>
            </p:nvCxnSpPr>
            <p:spPr>
              <a:xfrm flipV="1">
                <a:off x="3495675" y="2505075"/>
                <a:ext cx="0" cy="51758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sp>
          <p:nvSpPr>
            <p:cNvPr id="15" name="Rectangle 14">
              <a:extLst>
                <a:ext uri="{FF2B5EF4-FFF2-40B4-BE49-F238E27FC236}">
                  <a16:creationId xmlns:a16="http://schemas.microsoft.com/office/drawing/2014/main" id="{992C26CA-2B06-4606-9F0B-D232B7C68969}"/>
                </a:ext>
              </a:extLst>
            </p:cNvPr>
            <p:cNvSpPr/>
            <p:nvPr/>
          </p:nvSpPr>
          <p:spPr>
            <a:xfrm>
              <a:off x="3206879" y="1402226"/>
              <a:ext cx="3047384" cy="646331"/>
            </a:xfrm>
            <a:prstGeom prst="rect">
              <a:avLst/>
            </a:prstGeom>
          </p:spPr>
          <p:txBody>
            <a:bodyPr wrap="square">
              <a:spAutoFit/>
            </a:bodyPr>
            <a:lstStyle/>
            <a:p>
              <a:pPr algn="ctr"/>
              <a:r>
                <a:rPr lang="fr-FR" dirty="0"/>
                <a:t>Donner du sens à la situation et au savoir visé</a:t>
              </a:r>
            </a:p>
          </p:txBody>
        </p:sp>
        <p:sp>
          <p:nvSpPr>
            <p:cNvPr id="16" name="Rectangle 15">
              <a:extLst>
                <a:ext uri="{FF2B5EF4-FFF2-40B4-BE49-F238E27FC236}">
                  <a16:creationId xmlns:a16="http://schemas.microsoft.com/office/drawing/2014/main" id="{D7B6C4A1-0D61-4667-B4ED-5D7E52AB1660}"/>
                </a:ext>
              </a:extLst>
            </p:cNvPr>
            <p:cNvSpPr/>
            <p:nvPr/>
          </p:nvSpPr>
          <p:spPr>
            <a:xfrm>
              <a:off x="7772604" y="3090599"/>
              <a:ext cx="1371396" cy="1477328"/>
            </a:xfrm>
            <a:prstGeom prst="rect">
              <a:avLst/>
            </a:prstGeom>
          </p:spPr>
          <p:txBody>
            <a:bodyPr wrap="square">
              <a:spAutoFit/>
            </a:bodyPr>
            <a:lstStyle/>
            <a:p>
              <a:r>
                <a:rPr lang="fr-FR" dirty="0"/>
                <a:t>L’ethos</a:t>
              </a:r>
            </a:p>
            <a:p>
              <a:r>
                <a:rPr lang="fr-FR" dirty="0"/>
                <a:t>Créer</a:t>
              </a:r>
            </a:p>
            <a:p>
              <a:r>
                <a:rPr lang="fr-FR" dirty="0"/>
                <a:t>Maintenir</a:t>
              </a:r>
            </a:p>
            <a:p>
              <a:r>
                <a:rPr lang="fr-FR" dirty="0"/>
                <a:t>des espaces</a:t>
              </a:r>
            </a:p>
            <a:p>
              <a:r>
                <a:rPr lang="fr-FR" dirty="0"/>
                <a:t>dialogiques </a:t>
              </a:r>
            </a:p>
          </p:txBody>
        </p:sp>
        <p:sp>
          <p:nvSpPr>
            <p:cNvPr id="17" name="Rectangle 16">
              <a:extLst>
                <a:ext uri="{FF2B5EF4-FFF2-40B4-BE49-F238E27FC236}">
                  <a16:creationId xmlns:a16="http://schemas.microsoft.com/office/drawing/2014/main" id="{0C7F5EA8-4F0C-4799-A3F5-FF9338F644B8}"/>
                </a:ext>
              </a:extLst>
            </p:cNvPr>
            <p:cNvSpPr/>
            <p:nvPr/>
          </p:nvSpPr>
          <p:spPr>
            <a:xfrm>
              <a:off x="3784088" y="5843230"/>
              <a:ext cx="2152924" cy="923330"/>
            </a:xfrm>
            <a:prstGeom prst="rect">
              <a:avLst/>
            </a:prstGeom>
          </p:spPr>
          <p:txBody>
            <a:bodyPr wrap="square">
              <a:spAutoFit/>
            </a:bodyPr>
            <a:lstStyle/>
            <a:p>
              <a:r>
                <a:rPr lang="fr-FR" dirty="0"/>
                <a:t>Gérer les contraintes</a:t>
              </a:r>
            </a:p>
            <a:p>
              <a:r>
                <a:rPr lang="fr-FR" dirty="0"/>
                <a:t>Espace temps </a:t>
              </a:r>
            </a:p>
            <a:p>
              <a:r>
                <a:rPr lang="fr-FR" dirty="0"/>
                <a:t>De la situation</a:t>
              </a:r>
            </a:p>
          </p:txBody>
        </p:sp>
        <p:sp>
          <p:nvSpPr>
            <p:cNvPr id="18" name="Rectangle 17">
              <a:extLst>
                <a:ext uri="{FF2B5EF4-FFF2-40B4-BE49-F238E27FC236}">
                  <a16:creationId xmlns:a16="http://schemas.microsoft.com/office/drawing/2014/main" id="{C01420F2-503F-43C8-8A0E-687221A4ABE7}"/>
                </a:ext>
              </a:extLst>
            </p:cNvPr>
            <p:cNvSpPr/>
            <p:nvPr/>
          </p:nvSpPr>
          <p:spPr>
            <a:xfrm>
              <a:off x="75521" y="3134263"/>
              <a:ext cx="1927184" cy="923330"/>
            </a:xfrm>
            <a:prstGeom prst="rect">
              <a:avLst/>
            </a:prstGeom>
          </p:spPr>
          <p:txBody>
            <a:bodyPr wrap="square">
              <a:spAutoFit/>
            </a:bodyPr>
            <a:lstStyle/>
            <a:p>
              <a:r>
                <a:rPr lang="fr-FR" dirty="0"/>
                <a:t>Faire comprendre</a:t>
              </a:r>
            </a:p>
            <a:p>
              <a:r>
                <a:rPr lang="fr-FR" dirty="0"/>
                <a:t>Faire dire</a:t>
              </a:r>
            </a:p>
            <a:p>
              <a:r>
                <a:rPr lang="fr-FR" dirty="0"/>
                <a:t>Faire faire</a:t>
              </a:r>
            </a:p>
          </p:txBody>
        </p:sp>
        <p:sp>
          <p:nvSpPr>
            <p:cNvPr id="19" name="Rectangle 18">
              <a:extLst>
                <a:ext uri="{FF2B5EF4-FFF2-40B4-BE49-F238E27FC236}">
                  <a16:creationId xmlns:a16="http://schemas.microsoft.com/office/drawing/2014/main" id="{5AA9D540-35DE-4C00-A9A2-4708BD080E14}"/>
                </a:ext>
              </a:extLst>
            </p:cNvPr>
            <p:cNvSpPr/>
            <p:nvPr/>
          </p:nvSpPr>
          <p:spPr>
            <a:xfrm>
              <a:off x="4914003" y="4282124"/>
              <a:ext cx="1820939" cy="646331"/>
            </a:xfrm>
            <a:prstGeom prst="rect">
              <a:avLst/>
            </a:prstGeom>
          </p:spPr>
          <p:txBody>
            <a:bodyPr wrap="square">
              <a:spAutoFit/>
            </a:bodyPr>
            <a:lstStyle/>
            <a:p>
              <a:r>
                <a:rPr lang="fr-FR" dirty="0"/>
                <a:t>préoccupation centrale</a:t>
              </a:r>
            </a:p>
          </p:txBody>
        </p:sp>
      </p:grpSp>
    </p:spTree>
    <p:extLst>
      <p:ext uri="{BB962C8B-B14F-4D97-AF65-F5344CB8AC3E}">
        <p14:creationId xmlns:p14="http://schemas.microsoft.com/office/powerpoint/2010/main" val="1588132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llipse 30">
            <a:extLst>
              <a:ext uri="{FF2B5EF4-FFF2-40B4-BE49-F238E27FC236}">
                <a16:creationId xmlns:a16="http://schemas.microsoft.com/office/drawing/2014/main" id="{B0E0D252-8941-4FE9-823F-5C8109C9DFD5}"/>
              </a:ext>
            </a:extLst>
          </p:cNvPr>
          <p:cNvSpPr/>
          <p:nvPr/>
        </p:nvSpPr>
        <p:spPr>
          <a:xfrm>
            <a:off x="656321" y="1246094"/>
            <a:ext cx="7789209" cy="5155173"/>
          </a:xfrm>
          <a:prstGeom prst="ellipse">
            <a:avLst/>
          </a:prstGeom>
          <a:noFill/>
          <a:ln w="38100" cap="flat" cmpd="sng" algn="ctr">
            <a:solidFill>
              <a:schemeClr val="accent6">
                <a:lumMod val="60000"/>
                <a:lumOff val="4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fr-FR" dirty="0"/>
          </a:p>
        </p:txBody>
      </p:sp>
      <p:sp>
        <p:nvSpPr>
          <p:cNvPr id="2" name="Titre 1">
            <a:extLst>
              <a:ext uri="{FF2B5EF4-FFF2-40B4-BE49-F238E27FC236}">
                <a16:creationId xmlns:a16="http://schemas.microsoft.com/office/drawing/2014/main" id="{7DBB88E6-D7F5-4C31-B5C3-93A66562ACF2}"/>
              </a:ext>
            </a:extLst>
          </p:cNvPr>
          <p:cNvSpPr>
            <a:spLocks noGrp="1"/>
          </p:cNvSpPr>
          <p:nvPr>
            <p:ph type="title"/>
          </p:nvPr>
        </p:nvSpPr>
        <p:spPr/>
        <p:txBody>
          <a:bodyPr>
            <a:normAutofit/>
          </a:bodyPr>
          <a:lstStyle/>
          <a:p>
            <a:pPr algn="ctr"/>
            <a:r>
              <a:rPr lang="fr-FR" sz="3100" dirty="0">
                <a:solidFill>
                  <a:schemeClr val="accent1"/>
                </a:solidFill>
              </a:rPr>
              <a:t>un multi agenda de préoccupations enchâssées</a:t>
            </a:r>
            <a:br>
              <a:rPr lang="fr-FR" dirty="0"/>
            </a:br>
            <a:endParaRPr lang="fr-FR" dirty="0"/>
          </a:p>
        </p:txBody>
      </p:sp>
      <p:grpSp>
        <p:nvGrpSpPr>
          <p:cNvPr id="4" name="Groupe 3">
            <a:extLst>
              <a:ext uri="{FF2B5EF4-FFF2-40B4-BE49-F238E27FC236}">
                <a16:creationId xmlns:a16="http://schemas.microsoft.com/office/drawing/2014/main" id="{D86B4624-52CB-4B4A-BED4-B80513D91FE8}"/>
              </a:ext>
            </a:extLst>
          </p:cNvPr>
          <p:cNvGrpSpPr/>
          <p:nvPr/>
        </p:nvGrpSpPr>
        <p:grpSpPr>
          <a:xfrm>
            <a:off x="1352531" y="2009500"/>
            <a:ext cx="6438937" cy="3829337"/>
            <a:chOff x="0" y="0"/>
            <a:chExt cx="6928988" cy="3879730"/>
          </a:xfrm>
        </p:grpSpPr>
        <p:sp>
          <p:nvSpPr>
            <p:cNvPr id="5" name="Ellipse 4">
              <a:extLst>
                <a:ext uri="{FF2B5EF4-FFF2-40B4-BE49-F238E27FC236}">
                  <a16:creationId xmlns:a16="http://schemas.microsoft.com/office/drawing/2014/main" id="{E655AFD2-1D30-4CCA-A39F-8F0DB972AA7E}"/>
                </a:ext>
              </a:extLst>
            </p:cNvPr>
            <p:cNvSpPr/>
            <p:nvPr/>
          </p:nvSpPr>
          <p:spPr>
            <a:xfrm>
              <a:off x="742950" y="428625"/>
              <a:ext cx="5428172" cy="3037696"/>
            </a:xfrm>
            <a:prstGeom prst="ellipse">
              <a:avLst/>
            </a:prstGeom>
            <a:ln w="5715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Ellipse 5">
              <a:extLst>
                <a:ext uri="{FF2B5EF4-FFF2-40B4-BE49-F238E27FC236}">
                  <a16:creationId xmlns:a16="http://schemas.microsoft.com/office/drawing/2014/main" id="{FD88E8F2-9FBD-48CF-8CBB-CADA16F3A3D7}"/>
                </a:ext>
              </a:extLst>
            </p:cNvPr>
            <p:cNvSpPr/>
            <p:nvPr/>
          </p:nvSpPr>
          <p:spPr>
            <a:xfrm>
              <a:off x="2619375" y="1419225"/>
              <a:ext cx="1759789" cy="9747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Objet de savoir</a:t>
              </a:r>
              <a:endParaRPr lang="fr-FR" sz="1100">
                <a:effectLst/>
                <a:ea typeface="Calibri" panose="020F0502020204030204" pitchFamily="34" charset="0"/>
                <a:cs typeface="Times New Roman" panose="02020603050405020304" pitchFamily="18" charset="0"/>
              </a:endParaRPr>
            </a:p>
            <a:p>
              <a:pPr algn="ctr">
                <a:lnSpc>
                  <a:spcPct val="107000"/>
                </a:lnSpc>
                <a:spcAft>
                  <a:spcPts val="800"/>
                </a:spcAft>
              </a:pPr>
              <a:r>
                <a:rPr lang="fr-FR" sz="1200">
                  <a:effectLst/>
                  <a:ea typeface="Calibri" panose="020F0502020204030204" pitchFamily="34" charset="0"/>
                  <a:cs typeface="Times New Roman" panose="02020603050405020304" pitchFamily="18" charset="0"/>
                </a:rPr>
                <a:t>Techniques</a:t>
              </a:r>
              <a:endParaRPr lang="fr-FR" sz="1100">
                <a:effectLst/>
                <a:ea typeface="Calibri" panose="020F0502020204030204" pitchFamily="34" charset="0"/>
                <a:cs typeface="Times New Roman" panose="02020603050405020304" pitchFamily="18" charset="0"/>
              </a:endParaRPr>
            </a:p>
          </p:txBody>
        </p:sp>
        <p:sp>
          <p:nvSpPr>
            <p:cNvPr id="7" name="Ellipse 6">
              <a:extLst>
                <a:ext uri="{FF2B5EF4-FFF2-40B4-BE49-F238E27FC236}">
                  <a16:creationId xmlns:a16="http://schemas.microsoft.com/office/drawing/2014/main" id="{8A16C8C1-34C6-4B52-B544-0CE6368520C2}"/>
                </a:ext>
              </a:extLst>
            </p:cNvPr>
            <p:cNvSpPr/>
            <p:nvPr/>
          </p:nvSpPr>
          <p:spPr>
            <a:xfrm>
              <a:off x="0" y="1514475"/>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dirty="0">
                  <a:effectLst/>
                  <a:ea typeface="Calibri" panose="020F0502020204030204" pitchFamily="34" charset="0"/>
                  <a:cs typeface="Times New Roman" panose="02020603050405020304" pitchFamily="18" charset="0"/>
                </a:rPr>
                <a:t>Etayage</a:t>
              </a:r>
              <a:endParaRPr lang="fr-FR" sz="1100" dirty="0">
                <a:effectLst/>
                <a:ea typeface="Calibri" panose="020F0502020204030204" pitchFamily="34" charset="0"/>
                <a:cs typeface="Times New Roman" panose="02020603050405020304" pitchFamily="18" charset="0"/>
              </a:endParaRPr>
            </a:p>
          </p:txBody>
        </p:sp>
        <p:sp>
          <p:nvSpPr>
            <p:cNvPr id="8" name="Ellipse 7">
              <a:extLst>
                <a:ext uri="{FF2B5EF4-FFF2-40B4-BE49-F238E27FC236}">
                  <a16:creationId xmlns:a16="http://schemas.microsoft.com/office/drawing/2014/main" id="{12398B95-AEEA-45A4-939B-5BC0F87DEE6C}"/>
                </a:ext>
              </a:extLst>
            </p:cNvPr>
            <p:cNvSpPr/>
            <p:nvPr/>
          </p:nvSpPr>
          <p:spPr>
            <a:xfrm>
              <a:off x="5324475" y="1533525"/>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Atmosphère</a:t>
              </a:r>
              <a:endParaRPr lang="fr-FR" sz="1100">
                <a:effectLst/>
                <a:ea typeface="Calibri" panose="020F0502020204030204" pitchFamily="34" charset="0"/>
                <a:cs typeface="Times New Roman" panose="02020603050405020304" pitchFamily="18" charset="0"/>
              </a:endParaRPr>
            </a:p>
          </p:txBody>
        </p:sp>
        <p:sp>
          <p:nvSpPr>
            <p:cNvPr id="9" name="Ellipse 8">
              <a:extLst>
                <a:ext uri="{FF2B5EF4-FFF2-40B4-BE49-F238E27FC236}">
                  <a16:creationId xmlns:a16="http://schemas.microsoft.com/office/drawing/2014/main" id="{B77232CF-0685-40A2-803A-6EE65FBF244A}"/>
                </a:ext>
              </a:extLst>
            </p:cNvPr>
            <p:cNvSpPr/>
            <p:nvPr/>
          </p:nvSpPr>
          <p:spPr>
            <a:xfrm>
              <a:off x="2676525" y="0"/>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Tissage</a:t>
              </a:r>
              <a:endParaRPr lang="fr-FR" sz="1100">
                <a:effectLst/>
                <a:ea typeface="Calibri" panose="020F0502020204030204" pitchFamily="34" charset="0"/>
                <a:cs typeface="Times New Roman" panose="02020603050405020304" pitchFamily="18" charset="0"/>
              </a:endParaRPr>
            </a:p>
          </p:txBody>
        </p:sp>
        <p:sp>
          <p:nvSpPr>
            <p:cNvPr id="10" name="Ellipse 9">
              <a:extLst>
                <a:ext uri="{FF2B5EF4-FFF2-40B4-BE49-F238E27FC236}">
                  <a16:creationId xmlns:a16="http://schemas.microsoft.com/office/drawing/2014/main" id="{1527D073-CCC3-4E2A-8CD3-A5A8D93F5E69}"/>
                </a:ext>
              </a:extLst>
            </p:cNvPr>
            <p:cNvSpPr/>
            <p:nvPr/>
          </p:nvSpPr>
          <p:spPr>
            <a:xfrm>
              <a:off x="2676525" y="3086100"/>
              <a:ext cx="1604513" cy="79363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200">
                  <a:effectLst/>
                  <a:ea typeface="Calibri" panose="020F0502020204030204" pitchFamily="34" charset="0"/>
                  <a:cs typeface="Times New Roman" panose="02020603050405020304" pitchFamily="18" charset="0"/>
                </a:rPr>
                <a:t>Pilotage des tâches</a:t>
              </a:r>
              <a:endParaRPr lang="fr-FR" sz="1100">
                <a:effectLst/>
                <a:ea typeface="Calibri" panose="020F0502020204030204" pitchFamily="34" charset="0"/>
                <a:cs typeface="Times New Roman" panose="02020603050405020304" pitchFamily="18" charset="0"/>
              </a:endParaRPr>
            </a:p>
          </p:txBody>
        </p:sp>
        <p:cxnSp>
          <p:nvCxnSpPr>
            <p:cNvPr id="11" name="Connecteur droit avec flèche 10">
              <a:extLst>
                <a:ext uri="{FF2B5EF4-FFF2-40B4-BE49-F238E27FC236}">
                  <a16:creationId xmlns:a16="http://schemas.microsoft.com/office/drawing/2014/main" id="{CFB98E92-311B-45D1-8B88-A2B8256537D2}"/>
                </a:ext>
              </a:extLst>
            </p:cNvPr>
            <p:cNvCxnSpPr/>
            <p:nvPr/>
          </p:nvCxnSpPr>
          <p:spPr>
            <a:xfrm>
              <a:off x="1724025" y="1933575"/>
              <a:ext cx="750498"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2" name="Connecteur droit avec flèche 11">
              <a:extLst>
                <a:ext uri="{FF2B5EF4-FFF2-40B4-BE49-F238E27FC236}">
                  <a16:creationId xmlns:a16="http://schemas.microsoft.com/office/drawing/2014/main" id="{0002EBB3-726E-4E14-82D9-0A8132A245DA}"/>
                </a:ext>
              </a:extLst>
            </p:cNvPr>
            <p:cNvCxnSpPr/>
            <p:nvPr/>
          </p:nvCxnSpPr>
          <p:spPr>
            <a:xfrm>
              <a:off x="3448050" y="895350"/>
              <a:ext cx="0" cy="38818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Connecteur droit avec flèche 12">
              <a:extLst>
                <a:ext uri="{FF2B5EF4-FFF2-40B4-BE49-F238E27FC236}">
                  <a16:creationId xmlns:a16="http://schemas.microsoft.com/office/drawing/2014/main" id="{28B56605-4459-4FC3-BF5A-97A2779B37DF}"/>
                </a:ext>
              </a:extLst>
            </p:cNvPr>
            <p:cNvCxnSpPr/>
            <p:nvPr/>
          </p:nvCxnSpPr>
          <p:spPr>
            <a:xfrm flipH="1">
              <a:off x="4495800" y="1933575"/>
              <a:ext cx="741872"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4" name="Connecteur droit avec flèche 13">
              <a:extLst>
                <a:ext uri="{FF2B5EF4-FFF2-40B4-BE49-F238E27FC236}">
                  <a16:creationId xmlns:a16="http://schemas.microsoft.com/office/drawing/2014/main" id="{A55BA4CD-51AB-4ABD-AC9F-3539EA1C32B2}"/>
                </a:ext>
              </a:extLst>
            </p:cNvPr>
            <p:cNvCxnSpPr/>
            <p:nvPr/>
          </p:nvCxnSpPr>
          <p:spPr>
            <a:xfrm flipV="1">
              <a:off x="3495675" y="2505075"/>
              <a:ext cx="0" cy="51758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sp>
        <p:nvSpPr>
          <p:cNvPr id="3" name="Ellipse 2">
            <a:extLst>
              <a:ext uri="{FF2B5EF4-FFF2-40B4-BE49-F238E27FC236}">
                <a16:creationId xmlns:a16="http://schemas.microsoft.com/office/drawing/2014/main" id="{AF50AEA2-0622-4BED-89B6-B070176082AC}"/>
              </a:ext>
            </a:extLst>
          </p:cNvPr>
          <p:cNvSpPr/>
          <p:nvPr/>
        </p:nvSpPr>
        <p:spPr>
          <a:xfrm>
            <a:off x="69284" y="3130955"/>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Soutien</a:t>
            </a:r>
          </a:p>
        </p:txBody>
      </p:sp>
      <p:sp>
        <p:nvSpPr>
          <p:cNvPr id="21" name="Ellipse 20">
            <a:extLst>
              <a:ext uri="{FF2B5EF4-FFF2-40B4-BE49-F238E27FC236}">
                <a16:creationId xmlns:a16="http://schemas.microsoft.com/office/drawing/2014/main" id="{B3F4B8C4-F5C6-440A-B774-0735640FA1E7}"/>
              </a:ext>
            </a:extLst>
          </p:cNvPr>
          <p:cNvSpPr/>
          <p:nvPr/>
        </p:nvSpPr>
        <p:spPr>
          <a:xfrm>
            <a:off x="2489" y="4004309"/>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Contrôle</a:t>
            </a:r>
          </a:p>
        </p:txBody>
      </p:sp>
      <p:sp>
        <p:nvSpPr>
          <p:cNvPr id="22" name="Ellipse 21">
            <a:extLst>
              <a:ext uri="{FF2B5EF4-FFF2-40B4-BE49-F238E27FC236}">
                <a16:creationId xmlns:a16="http://schemas.microsoft.com/office/drawing/2014/main" id="{FE2B5FC8-DD80-424C-8E80-0A9BBE9FB098}"/>
              </a:ext>
            </a:extLst>
          </p:cNvPr>
          <p:cNvSpPr/>
          <p:nvPr/>
        </p:nvSpPr>
        <p:spPr>
          <a:xfrm>
            <a:off x="16997" y="4703780"/>
            <a:ext cx="2071037"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Approfondissement</a:t>
            </a:r>
          </a:p>
        </p:txBody>
      </p:sp>
      <p:sp>
        <p:nvSpPr>
          <p:cNvPr id="23" name="Ellipse 22">
            <a:extLst>
              <a:ext uri="{FF2B5EF4-FFF2-40B4-BE49-F238E27FC236}">
                <a16:creationId xmlns:a16="http://schemas.microsoft.com/office/drawing/2014/main" id="{82047584-C47B-48D4-8E5D-6A1048E244C0}"/>
              </a:ext>
            </a:extLst>
          </p:cNvPr>
          <p:cNvSpPr/>
          <p:nvPr/>
        </p:nvSpPr>
        <p:spPr>
          <a:xfrm>
            <a:off x="3078439" y="1145575"/>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Entrée en matière</a:t>
            </a:r>
          </a:p>
        </p:txBody>
      </p:sp>
      <p:sp>
        <p:nvSpPr>
          <p:cNvPr id="24" name="Ellipse 23">
            <a:extLst>
              <a:ext uri="{FF2B5EF4-FFF2-40B4-BE49-F238E27FC236}">
                <a16:creationId xmlns:a16="http://schemas.microsoft.com/office/drawing/2014/main" id="{6C4DF582-5EE2-438A-A34B-BA28912EBF59}"/>
              </a:ext>
            </a:extLst>
          </p:cNvPr>
          <p:cNvSpPr/>
          <p:nvPr/>
        </p:nvSpPr>
        <p:spPr>
          <a:xfrm>
            <a:off x="4884010" y="1142911"/>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Transition</a:t>
            </a:r>
          </a:p>
        </p:txBody>
      </p:sp>
      <p:sp>
        <p:nvSpPr>
          <p:cNvPr id="25" name="Ellipse 24">
            <a:extLst>
              <a:ext uri="{FF2B5EF4-FFF2-40B4-BE49-F238E27FC236}">
                <a16:creationId xmlns:a16="http://schemas.microsoft.com/office/drawing/2014/main" id="{1531FE0D-9647-4D75-8303-CD8234203DD0}"/>
              </a:ext>
            </a:extLst>
          </p:cNvPr>
          <p:cNvSpPr/>
          <p:nvPr/>
        </p:nvSpPr>
        <p:spPr>
          <a:xfrm>
            <a:off x="7470110" y="2691092"/>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Ludique</a:t>
            </a:r>
          </a:p>
        </p:txBody>
      </p:sp>
      <p:sp>
        <p:nvSpPr>
          <p:cNvPr id="26" name="Ellipse 25">
            <a:extLst>
              <a:ext uri="{FF2B5EF4-FFF2-40B4-BE49-F238E27FC236}">
                <a16:creationId xmlns:a16="http://schemas.microsoft.com/office/drawing/2014/main" id="{8F672A17-F4A5-4050-8914-E0D7C5FF7523}"/>
              </a:ext>
            </a:extLst>
          </p:cNvPr>
          <p:cNvSpPr/>
          <p:nvPr/>
        </p:nvSpPr>
        <p:spPr>
          <a:xfrm>
            <a:off x="7711225" y="3331098"/>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Affectivité</a:t>
            </a:r>
          </a:p>
        </p:txBody>
      </p:sp>
      <p:sp>
        <p:nvSpPr>
          <p:cNvPr id="27" name="Ellipse 26">
            <a:extLst>
              <a:ext uri="{FF2B5EF4-FFF2-40B4-BE49-F238E27FC236}">
                <a16:creationId xmlns:a16="http://schemas.microsoft.com/office/drawing/2014/main" id="{99781C2B-4F49-48BF-BCF3-7A751E43F815}"/>
              </a:ext>
            </a:extLst>
          </p:cNvPr>
          <p:cNvSpPr/>
          <p:nvPr/>
        </p:nvSpPr>
        <p:spPr>
          <a:xfrm>
            <a:off x="7622103" y="4153911"/>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Enrôlement</a:t>
            </a:r>
          </a:p>
        </p:txBody>
      </p:sp>
      <p:sp>
        <p:nvSpPr>
          <p:cNvPr id="28" name="Ellipse 27">
            <a:extLst>
              <a:ext uri="{FF2B5EF4-FFF2-40B4-BE49-F238E27FC236}">
                <a16:creationId xmlns:a16="http://schemas.microsoft.com/office/drawing/2014/main" id="{5FF6A5F1-D56E-4D20-8691-80ED783EF306}"/>
              </a:ext>
            </a:extLst>
          </p:cNvPr>
          <p:cNvSpPr/>
          <p:nvPr/>
        </p:nvSpPr>
        <p:spPr>
          <a:xfrm>
            <a:off x="2423335" y="5902696"/>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Timing</a:t>
            </a:r>
          </a:p>
        </p:txBody>
      </p:sp>
      <p:sp>
        <p:nvSpPr>
          <p:cNvPr id="29" name="Ellipse 28">
            <a:extLst>
              <a:ext uri="{FF2B5EF4-FFF2-40B4-BE49-F238E27FC236}">
                <a16:creationId xmlns:a16="http://schemas.microsoft.com/office/drawing/2014/main" id="{AF01230C-DB52-4AF3-9844-A6F1F673DE59}"/>
              </a:ext>
            </a:extLst>
          </p:cNvPr>
          <p:cNvSpPr/>
          <p:nvPr/>
        </p:nvSpPr>
        <p:spPr>
          <a:xfrm>
            <a:off x="3786651" y="6264274"/>
            <a:ext cx="1416424"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Instruments</a:t>
            </a:r>
          </a:p>
        </p:txBody>
      </p:sp>
      <p:sp>
        <p:nvSpPr>
          <p:cNvPr id="30" name="Ellipse 29">
            <a:extLst>
              <a:ext uri="{FF2B5EF4-FFF2-40B4-BE49-F238E27FC236}">
                <a16:creationId xmlns:a16="http://schemas.microsoft.com/office/drawing/2014/main" id="{80ACB348-BFD2-4F5E-BF86-A2FBD28A41AF}"/>
              </a:ext>
            </a:extLst>
          </p:cNvPr>
          <p:cNvSpPr/>
          <p:nvPr/>
        </p:nvSpPr>
        <p:spPr>
          <a:xfrm>
            <a:off x="5174445" y="5944067"/>
            <a:ext cx="1628772" cy="4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Déplacements</a:t>
            </a:r>
          </a:p>
        </p:txBody>
      </p:sp>
      <p:cxnSp>
        <p:nvCxnSpPr>
          <p:cNvPr id="33" name="Connecteur droit 32">
            <a:extLst>
              <a:ext uri="{FF2B5EF4-FFF2-40B4-BE49-F238E27FC236}">
                <a16:creationId xmlns:a16="http://schemas.microsoft.com/office/drawing/2014/main" id="{49B8886A-8B75-484C-A667-297930477D35}"/>
              </a:ext>
            </a:extLst>
          </p:cNvPr>
          <p:cNvCxnSpPr>
            <a:cxnSpLocks/>
            <a:stCxn id="7" idx="1"/>
          </p:cNvCxnSpPr>
          <p:nvPr/>
        </p:nvCxnSpPr>
        <p:spPr>
          <a:xfrm flipH="1" flipV="1">
            <a:off x="1416545" y="3429000"/>
            <a:ext cx="154343" cy="1900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Connecteur droit 34">
            <a:extLst>
              <a:ext uri="{FF2B5EF4-FFF2-40B4-BE49-F238E27FC236}">
                <a16:creationId xmlns:a16="http://schemas.microsoft.com/office/drawing/2014/main" id="{AF0B3C04-A7D5-40BC-85E5-3D7CCE235DCD}"/>
              </a:ext>
            </a:extLst>
          </p:cNvPr>
          <p:cNvCxnSpPr>
            <a:cxnSpLocks/>
          </p:cNvCxnSpPr>
          <p:nvPr/>
        </p:nvCxnSpPr>
        <p:spPr>
          <a:xfrm flipH="1">
            <a:off x="1352531" y="4077478"/>
            <a:ext cx="64014" cy="73463"/>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necteur droit 36">
            <a:extLst>
              <a:ext uri="{FF2B5EF4-FFF2-40B4-BE49-F238E27FC236}">
                <a16:creationId xmlns:a16="http://schemas.microsoft.com/office/drawing/2014/main" id="{E5E23A2C-463A-4A31-8DF6-7F318BCBCADA}"/>
              </a:ext>
            </a:extLst>
          </p:cNvPr>
          <p:cNvCxnSpPr>
            <a:endCxn id="22" idx="7"/>
          </p:cNvCxnSpPr>
          <p:nvPr/>
        </p:nvCxnSpPr>
        <p:spPr>
          <a:xfrm flipH="1">
            <a:off x="1784738" y="4287626"/>
            <a:ext cx="106223" cy="483109"/>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cteur droit 38">
            <a:extLst>
              <a:ext uri="{FF2B5EF4-FFF2-40B4-BE49-F238E27FC236}">
                <a16:creationId xmlns:a16="http://schemas.microsoft.com/office/drawing/2014/main" id="{C563F012-D624-48AD-AB05-F8DE6E834580}"/>
              </a:ext>
            </a:extLst>
          </p:cNvPr>
          <p:cNvCxnSpPr/>
          <p:nvPr/>
        </p:nvCxnSpPr>
        <p:spPr>
          <a:xfrm flipH="1" flipV="1">
            <a:off x="4033566" y="1584044"/>
            <a:ext cx="224285" cy="4799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Connecteur droit 40">
            <a:extLst>
              <a:ext uri="{FF2B5EF4-FFF2-40B4-BE49-F238E27FC236}">
                <a16:creationId xmlns:a16="http://schemas.microsoft.com/office/drawing/2014/main" id="{9293CFF9-7F4F-40A3-82D0-84C4E7772F3C}"/>
              </a:ext>
            </a:extLst>
          </p:cNvPr>
          <p:cNvCxnSpPr/>
          <p:nvPr/>
        </p:nvCxnSpPr>
        <p:spPr>
          <a:xfrm flipV="1">
            <a:off x="4966447" y="1556785"/>
            <a:ext cx="300949" cy="495482"/>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Connecteur droit 42">
            <a:extLst>
              <a:ext uri="{FF2B5EF4-FFF2-40B4-BE49-F238E27FC236}">
                <a16:creationId xmlns:a16="http://schemas.microsoft.com/office/drawing/2014/main" id="{EC8AC7DC-F460-4333-AA89-C4E42C9C0C1D}"/>
              </a:ext>
            </a:extLst>
          </p:cNvPr>
          <p:cNvCxnSpPr>
            <a:stCxn id="25" idx="3"/>
          </p:cNvCxnSpPr>
          <p:nvPr/>
        </p:nvCxnSpPr>
        <p:spPr>
          <a:xfrm flipH="1">
            <a:off x="7360024" y="3081337"/>
            <a:ext cx="317516" cy="47836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cteur droit 44">
            <a:extLst>
              <a:ext uri="{FF2B5EF4-FFF2-40B4-BE49-F238E27FC236}">
                <a16:creationId xmlns:a16="http://schemas.microsoft.com/office/drawing/2014/main" id="{D3DE2598-2E61-4ED4-8185-1843B3853771}"/>
              </a:ext>
            </a:extLst>
          </p:cNvPr>
          <p:cNvCxnSpPr>
            <a:stCxn id="26" idx="2"/>
            <a:endCxn id="8" idx="7"/>
          </p:cNvCxnSpPr>
          <p:nvPr/>
        </p:nvCxnSpPr>
        <p:spPr>
          <a:xfrm flipH="1">
            <a:off x="7573111" y="3559698"/>
            <a:ext cx="138114" cy="78123"/>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necteur droit 46">
            <a:extLst>
              <a:ext uri="{FF2B5EF4-FFF2-40B4-BE49-F238E27FC236}">
                <a16:creationId xmlns:a16="http://schemas.microsoft.com/office/drawing/2014/main" id="{E16C18B4-B702-4688-8435-4903202C2053}"/>
              </a:ext>
            </a:extLst>
          </p:cNvPr>
          <p:cNvCxnSpPr>
            <a:stCxn id="27" idx="2"/>
          </p:cNvCxnSpPr>
          <p:nvPr/>
        </p:nvCxnSpPr>
        <p:spPr>
          <a:xfrm flipH="1" flipV="1">
            <a:off x="7388304" y="4287626"/>
            <a:ext cx="233799" cy="9488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necteur droit 48">
            <a:extLst>
              <a:ext uri="{FF2B5EF4-FFF2-40B4-BE49-F238E27FC236}">
                <a16:creationId xmlns:a16="http://schemas.microsoft.com/office/drawing/2014/main" id="{E969AFC0-1379-47C0-B942-A327CC0DC357}"/>
              </a:ext>
            </a:extLst>
          </p:cNvPr>
          <p:cNvCxnSpPr>
            <a:stCxn id="28" idx="7"/>
            <a:endCxn id="10" idx="3"/>
          </p:cNvCxnSpPr>
          <p:nvPr/>
        </p:nvCxnSpPr>
        <p:spPr>
          <a:xfrm flipV="1">
            <a:off x="3632329" y="5724122"/>
            <a:ext cx="425787" cy="245529"/>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Connecteur droit 50">
            <a:extLst>
              <a:ext uri="{FF2B5EF4-FFF2-40B4-BE49-F238E27FC236}">
                <a16:creationId xmlns:a16="http://schemas.microsoft.com/office/drawing/2014/main" id="{1CD228E7-C604-463D-9044-703DE775D988}"/>
              </a:ext>
            </a:extLst>
          </p:cNvPr>
          <p:cNvCxnSpPr>
            <a:stCxn id="29" idx="0"/>
            <a:endCxn id="10" idx="4"/>
          </p:cNvCxnSpPr>
          <p:nvPr/>
        </p:nvCxnSpPr>
        <p:spPr>
          <a:xfrm flipV="1">
            <a:off x="4494863" y="5838837"/>
            <a:ext cx="90413" cy="425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52">
            <a:extLst>
              <a:ext uri="{FF2B5EF4-FFF2-40B4-BE49-F238E27FC236}">
                <a16:creationId xmlns:a16="http://schemas.microsoft.com/office/drawing/2014/main" id="{3FBA4830-AAC6-4C56-9F0D-B11FD0B7CC6E}"/>
              </a:ext>
            </a:extLst>
          </p:cNvPr>
          <p:cNvCxnSpPr>
            <a:stCxn id="30" idx="1"/>
            <a:endCxn id="10" idx="5"/>
          </p:cNvCxnSpPr>
          <p:nvPr/>
        </p:nvCxnSpPr>
        <p:spPr>
          <a:xfrm flipH="1" flipV="1">
            <a:off x="5112436" y="5724122"/>
            <a:ext cx="300537" cy="2869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215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024983DE-2D5B-4059-9AF0-F1571DB11DFE}"/>
              </a:ext>
            </a:extLst>
          </p:cNvPr>
          <p:cNvSpPr>
            <a:spLocks noChangeArrowheads="1"/>
          </p:cNvSpPr>
          <p:nvPr/>
        </p:nvSpPr>
        <p:spPr bwMode="auto">
          <a:xfrm>
            <a:off x="2747739" y="5198506"/>
            <a:ext cx="5334000" cy="381000"/>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a:solidFill>
                  <a:srgbClr val="000000"/>
                </a:solidFill>
                <a:latin typeface="+mn-lt"/>
              </a:rPr>
              <a:t>Représentations de la situation  :  Postures</a:t>
            </a:r>
            <a:r>
              <a:rPr lang="fr-FR" altLang="fr-FR" sz="1600" dirty="0">
                <a:latin typeface="+mn-lt"/>
              </a:rPr>
              <a:t> </a:t>
            </a:r>
          </a:p>
        </p:txBody>
      </p:sp>
      <p:sp>
        <p:nvSpPr>
          <p:cNvPr id="13316" name="Rectangle 4">
            <a:extLst>
              <a:ext uri="{FF2B5EF4-FFF2-40B4-BE49-F238E27FC236}">
                <a16:creationId xmlns:a16="http://schemas.microsoft.com/office/drawing/2014/main" id="{3F22ACAB-0322-4A4A-9E5C-CE2A158D61AC}"/>
              </a:ext>
            </a:extLst>
          </p:cNvPr>
          <p:cNvSpPr>
            <a:spLocks noChangeArrowheads="1"/>
          </p:cNvSpPr>
          <p:nvPr/>
        </p:nvSpPr>
        <p:spPr bwMode="auto">
          <a:xfrm>
            <a:off x="1657487" y="1827487"/>
            <a:ext cx="7303319" cy="376237"/>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a:solidFill>
                  <a:srgbClr val="000000"/>
                </a:solidFill>
                <a:latin typeface="+mn-lt"/>
              </a:rPr>
              <a:t>Représentations des possibles de la situation   :  Postures </a:t>
            </a:r>
          </a:p>
        </p:txBody>
      </p:sp>
      <p:grpSp>
        <p:nvGrpSpPr>
          <p:cNvPr id="5" name="Groupe 4">
            <a:extLst>
              <a:ext uri="{FF2B5EF4-FFF2-40B4-BE49-F238E27FC236}">
                <a16:creationId xmlns:a16="http://schemas.microsoft.com/office/drawing/2014/main" id="{441CAE16-4349-4533-ABA1-2C940FD04A7A}"/>
              </a:ext>
            </a:extLst>
          </p:cNvPr>
          <p:cNvGrpSpPr/>
          <p:nvPr/>
        </p:nvGrpSpPr>
        <p:grpSpPr>
          <a:xfrm>
            <a:off x="17322" y="3279849"/>
            <a:ext cx="7975740" cy="1086862"/>
            <a:chOff x="0" y="3104138"/>
            <a:chExt cx="7975740" cy="1086862"/>
          </a:xfrm>
        </p:grpSpPr>
        <p:sp>
          <p:nvSpPr>
            <p:cNvPr id="13317" name="Oval 5">
              <a:extLst>
                <a:ext uri="{FF2B5EF4-FFF2-40B4-BE49-F238E27FC236}">
                  <a16:creationId xmlns:a16="http://schemas.microsoft.com/office/drawing/2014/main" id="{164A3D11-7AC2-4CE6-B2EA-80BDD9DC03A4}"/>
                </a:ext>
              </a:extLst>
            </p:cNvPr>
            <p:cNvSpPr>
              <a:spLocks noChangeArrowheads="1"/>
            </p:cNvSpPr>
            <p:nvPr/>
          </p:nvSpPr>
          <p:spPr bwMode="auto">
            <a:xfrm>
              <a:off x="3876184" y="3124200"/>
              <a:ext cx="11430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latin typeface="+mn-lt"/>
              </a:endParaRPr>
            </a:p>
          </p:txBody>
        </p:sp>
        <p:sp>
          <p:nvSpPr>
            <p:cNvPr id="13318" name="Oval 6">
              <a:extLst>
                <a:ext uri="{FF2B5EF4-FFF2-40B4-BE49-F238E27FC236}">
                  <a16:creationId xmlns:a16="http://schemas.microsoft.com/office/drawing/2014/main" id="{8285DFE1-965B-4CC4-9E11-814F3A7F8A7B}"/>
                </a:ext>
              </a:extLst>
            </p:cNvPr>
            <p:cNvSpPr>
              <a:spLocks noChangeArrowheads="1"/>
            </p:cNvSpPr>
            <p:nvPr/>
          </p:nvSpPr>
          <p:spPr bwMode="auto">
            <a:xfrm>
              <a:off x="6832740" y="3104138"/>
              <a:ext cx="11430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latin typeface="+mn-lt"/>
              </a:endParaRPr>
            </a:p>
          </p:txBody>
        </p:sp>
        <p:sp>
          <p:nvSpPr>
            <p:cNvPr id="13319" name="Oval 7">
              <a:extLst>
                <a:ext uri="{FF2B5EF4-FFF2-40B4-BE49-F238E27FC236}">
                  <a16:creationId xmlns:a16="http://schemas.microsoft.com/office/drawing/2014/main" id="{9501C739-BCFC-4977-8402-9C47309C92CB}"/>
                </a:ext>
              </a:extLst>
            </p:cNvPr>
            <p:cNvSpPr>
              <a:spLocks noChangeArrowheads="1"/>
            </p:cNvSpPr>
            <p:nvPr/>
          </p:nvSpPr>
          <p:spPr bwMode="auto">
            <a:xfrm>
              <a:off x="2438400" y="3124200"/>
              <a:ext cx="11430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latin typeface="+mn-lt"/>
              </a:endParaRPr>
            </a:p>
          </p:txBody>
        </p:sp>
        <p:sp>
          <p:nvSpPr>
            <p:cNvPr id="13320" name="Oval 8">
              <a:extLst>
                <a:ext uri="{FF2B5EF4-FFF2-40B4-BE49-F238E27FC236}">
                  <a16:creationId xmlns:a16="http://schemas.microsoft.com/office/drawing/2014/main" id="{37AB3F74-F9FA-4CF6-8CE3-E221D3800EBF}"/>
                </a:ext>
              </a:extLst>
            </p:cNvPr>
            <p:cNvSpPr>
              <a:spLocks noChangeArrowheads="1"/>
            </p:cNvSpPr>
            <p:nvPr/>
          </p:nvSpPr>
          <p:spPr bwMode="auto">
            <a:xfrm>
              <a:off x="5309147" y="3116550"/>
              <a:ext cx="11430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latin typeface="+mn-lt"/>
              </a:endParaRPr>
            </a:p>
          </p:txBody>
        </p:sp>
        <p:sp>
          <p:nvSpPr>
            <p:cNvPr id="13321" name="Line 9">
              <a:extLst>
                <a:ext uri="{FF2B5EF4-FFF2-40B4-BE49-F238E27FC236}">
                  <a16:creationId xmlns:a16="http://schemas.microsoft.com/office/drawing/2014/main" id="{E453590D-1D24-449F-B185-43C74632D14E}"/>
                </a:ext>
              </a:extLst>
            </p:cNvPr>
            <p:cNvSpPr>
              <a:spLocks noChangeShapeType="1"/>
            </p:cNvSpPr>
            <p:nvPr/>
          </p:nvSpPr>
          <p:spPr bwMode="auto">
            <a:xfrm>
              <a:off x="3581400" y="36576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3322" name="Line 10">
              <a:extLst>
                <a:ext uri="{FF2B5EF4-FFF2-40B4-BE49-F238E27FC236}">
                  <a16:creationId xmlns:a16="http://schemas.microsoft.com/office/drawing/2014/main" id="{9E25A8A4-5CF9-4B4F-8E7F-215C3FFE06C2}"/>
                </a:ext>
              </a:extLst>
            </p:cNvPr>
            <p:cNvSpPr>
              <a:spLocks noChangeShapeType="1"/>
            </p:cNvSpPr>
            <p:nvPr/>
          </p:nvSpPr>
          <p:spPr bwMode="auto">
            <a:xfrm flipV="1">
              <a:off x="5005936" y="36576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3323" name="Line 11">
              <a:extLst>
                <a:ext uri="{FF2B5EF4-FFF2-40B4-BE49-F238E27FC236}">
                  <a16:creationId xmlns:a16="http://schemas.microsoft.com/office/drawing/2014/main" id="{5A3B690C-E125-4691-9D58-E36906901B3C}"/>
                </a:ext>
              </a:extLst>
            </p:cNvPr>
            <p:cNvSpPr>
              <a:spLocks noChangeShapeType="1"/>
            </p:cNvSpPr>
            <p:nvPr/>
          </p:nvSpPr>
          <p:spPr bwMode="auto">
            <a:xfrm>
              <a:off x="6458090" y="3633855"/>
              <a:ext cx="381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3330" name="Text Box 18">
              <a:extLst>
                <a:ext uri="{FF2B5EF4-FFF2-40B4-BE49-F238E27FC236}">
                  <a16:creationId xmlns:a16="http://schemas.microsoft.com/office/drawing/2014/main" id="{C8911858-3CF3-49A1-8CAA-6B1A1417BD7F}"/>
                </a:ext>
              </a:extLst>
            </p:cNvPr>
            <p:cNvSpPr txBox="1">
              <a:spLocks noChangeArrowheads="1"/>
            </p:cNvSpPr>
            <p:nvPr/>
          </p:nvSpPr>
          <p:spPr bwMode="auto">
            <a:xfrm>
              <a:off x="0" y="3379788"/>
              <a:ext cx="116826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200" dirty="0">
                  <a:solidFill>
                    <a:srgbClr val="FF0000"/>
                  </a:solidFill>
                  <a:latin typeface="+mn-lt"/>
                </a:rPr>
                <a:t> </a:t>
              </a:r>
              <a:r>
                <a:rPr lang="fr-FR" altLang="fr-FR" sz="1200" b="1" dirty="0">
                  <a:solidFill>
                    <a:schemeClr val="accent1"/>
                  </a:solidFill>
                  <a:latin typeface="+mn-lt"/>
                </a:rPr>
                <a:t>l’espace de</a:t>
              </a:r>
            </a:p>
            <a:p>
              <a:pPr eaLnBrk="1" hangingPunct="1"/>
              <a:r>
                <a:rPr lang="fr-FR" altLang="fr-FR" sz="1200" b="1" dirty="0">
                  <a:solidFill>
                    <a:schemeClr val="accent1"/>
                  </a:solidFill>
                  <a:latin typeface="+mn-lt"/>
                </a:rPr>
                <a:t> </a:t>
              </a:r>
              <a:r>
                <a:rPr lang="fr-FR" altLang="fr-FR" sz="1200" b="1" dirty="0" err="1">
                  <a:solidFill>
                    <a:schemeClr val="accent1"/>
                  </a:solidFill>
                  <a:latin typeface="+mn-lt"/>
                </a:rPr>
                <a:t>co</a:t>
              </a:r>
              <a:r>
                <a:rPr lang="fr-FR" altLang="fr-FR" sz="1200" b="1" dirty="0">
                  <a:solidFill>
                    <a:schemeClr val="accent1"/>
                  </a:solidFill>
                  <a:latin typeface="+mn-lt"/>
                </a:rPr>
                <a:t>-ajustement</a:t>
              </a:r>
              <a:r>
                <a:rPr lang="fr-FR" altLang="fr-FR" sz="1200" dirty="0">
                  <a:latin typeface="+mn-lt"/>
                </a:rPr>
                <a:t> </a:t>
              </a:r>
            </a:p>
          </p:txBody>
        </p:sp>
        <p:sp>
          <p:nvSpPr>
            <p:cNvPr id="13338" name="Text Box 26">
              <a:extLst>
                <a:ext uri="{FF2B5EF4-FFF2-40B4-BE49-F238E27FC236}">
                  <a16:creationId xmlns:a16="http://schemas.microsoft.com/office/drawing/2014/main" id="{4AF9F018-F70B-45DD-B7B2-AFEED01D5F6A}"/>
                </a:ext>
              </a:extLst>
            </p:cNvPr>
            <p:cNvSpPr txBox="1">
              <a:spLocks noChangeArrowheads="1"/>
            </p:cNvSpPr>
            <p:nvPr/>
          </p:nvSpPr>
          <p:spPr bwMode="auto">
            <a:xfrm>
              <a:off x="2555875" y="3357563"/>
              <a:ext cx="90120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a:latin typeface="+mn-lt"/>
                </a:rPr>
                <a:t>Scénario</a:t>
              </a:r>
            </a:p>
            <a:p>
              <a:pPr eaLnBrk="1" hangingPunct="1"/>
              <a:r>
                <a:rPr lang="fr-FR" altLang="fr-FR" sz="1600">
                  <a:latin typeface="+mn-lt"/>
                </a:rPr>
                <a:t>      1</a:t>
              </a:r>
            </a:p>
          </p:txBody>
        </p:sp>
      </p:grpSp>
      <p:sp>
        <p:nvSpPr>
          <p:cNvPr id="13347" name="Text Box 35">
            <a:extLst>
              <a:ext uri="{FF2B5EF4-FFF2-40B4-BE49-F238E27FC236}">
                <a16:creationId xmlns:a16="http://schemas.microsoft.com/office/drawing/2014/main" id="{57D8022B-65E1-45B5-AA2F-8447C2B54C51}"/>
              </a:ext>
            </a:extLst>
          </p:cNvPr>
          <p:cNvSpPr txBox="1">
            <a:spLocks noChangeArrowheads="1"/>
          </p:cNvSpPr>
          <p:nvPr/>
        </p:nvSpPr>
        <p:spPr bwMode="auto">
          <a:xfrm>
            <a:off x="3822096" y="-10352"/>
            <a:ext cx="242882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b="1" dirty="0">
                <a:solidFill>
                  <a:schemeClr val="accent1"/>
                </a:solidFill>
                <a:latin typeface="+mn-lt"/>
              </a:rPr>
              <a:t>Logiques d’arrière plan </a:t>
            </a:r>
          </a:p>
        </p:txBody>
      </p:sp>
      <p:grpSp>
        <p:nvGrpSpPr>
          <p:cNvPr id="13" name="Groupe 12">
            <a:extLst>
              <a:ext uri="{FF2B5EF4-FFF2-40B4-BE49-F238E27FC236}">
                <a16:creationId xmlns:a16="http://schemas.microsoft.com/office/drawing/2014/main" id="{435C4A84-9C2D-4C34-9ED9-130B6460BA1B}"/>
              </a:ext>
            </a:extLst>
          </p:cNvPr>
          <p:cNvGrpSpPr/>
          <p:nvPr/>
        </p:nvGrpSpPr>
        <p:grpSpPr>
          <a:xfrm>
            <a:off x="-18203" y="361835"/>
            <a:ext cx="9051838" cy="1284562"/>
            <a:chOff x="-18203" y="361835"/>
            <a:chExt cx="9051838" cy="1284562"/>
          </a:xfrm>
        </p:grpSpPr>
        <p:sp>
          <p:nvSpPr>
            <p:cNvPr id="13324" name="Text Box 12">
              <a:extLst>
                <a:ext uri="{FF2B5EF4-FFF2-40B4-BE49-F238E27FC236}">
                  <a16:creationId xmlns:a16="http://schemas.microsoft.com/office/drawing/2014/main" id="{C46FEE89-F67D-4FF6-811D-18D46A8196AC}"/>
                </a:ext>
              </a:extLst>
            </p:cNvPr>
            <p:cNvSpPr txBox="1">
              <a:spLocks noChangeArrowheads="1"/>
            </p:cNvSpPr>
            <p:nvPr/>
          </p:nvSpPr>
          <p:spPr bwMode="auto">
            <a:xfrm>
              <a:off x="-18203" y="455771"/>
              <a:ext cx="129219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200" dirty="0">
                  <a:solidFill>
                    <a:schemeClr val="accent1"/>
                  </a:solidFill>
                  <a:latin typeface="+mn-lt"/>
                </a:rPr>
                <a:t> </a:t>
              </a:r>
              <a:r>
                <a:rPr lang="fr-FR" altLang="fr-FR" sz="1200" b="1" dirty="0">
                  <a:solidFill>
                    <a:schemeClr val="accent1"/>
                  </a:solidFill>
                  <a:latin typeface="+mn-lt"/>
                </a:rPr>
                <a:t>Logiques</a:t>
              </a:r>
            </a:p>
            <a:p>
              <a:pPr algn="ctr" eaLnBrk="1" hangingPunct="1"/>
              <a:r>
                <a:rPr lang="fr-FR" altLang="fr-FR" sz="1200" b="1" dirty="0">
                  <a:solidFill>
                    <a:schemeClr val="accent1"/>
                  </a:solidFill>
                  <a:latin typeface="+mn-lt"/>
                </a:rPr>
                <a:t> profondes</a:t>
              </a:r>
            </a:p>
            <a:p>
              <a:pPr algn="ctr" eaLnBrk="1" hangingPunct="1"/>
              <a:r>
                <a:rPr lang="fr-FR" altLang="fr-FR" sz="1200" b="1" dirty="0">
                  <a:solidFill>
                    <a:schemeClr val="accent1"/>
                  </a:solidFill>
                  <a:latin typeface="+mn-lt"/>
                </a:rPr>
                <a:t>Convictions</a:t>
              </a:r>
            </a:p>
            <a:p>
              <a:pPr algn="ctr" eaLnBrk="1" hangingPunct="1"/>
              <a:r>
                <a:rPr lang="fr-FR" altLang="fr-FR" sz="1200" b="1" dirty="0">
                  <a:solidFill>
                    <a:schemeClr val="accent1"/>
                  </a:solidFill>
                  <a:latin typeface="+mn-lt"/>
                </a:rPr>
                <a:t>enseignant</a:t>
              </a:r>
            </a:p>
          </p:txBody>
        </p:sp>
        <p:grpSp>
          <p:nvGrpSpPr>
            <p:cNvPr id="11" name="Groupe 10">
              <a:extLst>
                <a:ext uri="{FF2B5EF4-FFF2-40B4-BE49-F238E27FC236}">
                  <a16:creationId xmlns:a16="http://schemas.microsoft.com/office/drawing/2014/main" id="{A4BE0888-D927-48FB-B603-ACE33395F1BF}"/>
                </a:ext>
              </a:extLst>
            </p:cNvPr>
            <p:cNvGrpSpPr/>
            <p:nvPr/>
          </p:nvGrpSpPr>
          <p:grpSpPr>
            <a:xfrm>
              <a:off x="1483303" y="361835"/>
              <a:ext cx="7550332" cy="1284562"/>
              <a:chOff x="1404922" y="361835"/>
              <a:chExt cx="7550332" cy="1284562"/>
            </a:xfrm>
          </p:grpSpPr>
          <p:sp>
            <p:nvSpPr>
              <p:cNvPr id="13332" name="Oval 20">
                <a:extLst>
                  <a:ext uri="{FF2B5EF4-FFF2-40B4-BE49-F238E27FC236}">
                    <a16:creationId xmlns:a16="http://schemas.microsoft.com/office/drawing/2014/main" id="{26365D57-812E-4788-96D8-7C64B68C43F4}"/>
                  </a:ext>
                </a:extLst>
              </p:cNvPr>
              <p:cNvSpPr>
                <a:spLocks noChangeArrowheads="1"/>
              </p:cNvSpPr>
              <p:nvPr/>
            </p:nvSpPr>
            <p:spPr bwMode="auto">
              <a:xfrm>
                <a:off x="1404922" y="440690"/>
                <a:ext cx="990600" cy="838200"/>
              </a:xfrm>
              <a:prstGeom prst="ellipse">
                <a:avLst/>
              </a:prstGeom>
              <a:solidFill>
                <a:schemeClr val="bg2">
                  <a:lumMod val="9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valeurs</a:t>
                </a:r>
              </a:p>
            </p:txBody>
          </p:sp>
          <p:sp>
            <p:nvSpPr>
              <p:cNvPr id="13333" name="Oval 21">
                <a:extLst>
                  <a:ext uri="{FF2B5EF4-FFF2-40B4-BE49-F238E27FC236}">
                    <a16:creationId xmlns:a16="http://schemas.microsoft.com/office/drawing/2014/main" id="{1923B137-0877-43EA-BCA7-39940309D00C}"/>
                  </a:ext>
                </a:extLst>
              </p:cNvPr>
              <p:cNvSpPr>
                <a:spLocks noChangeArrowheads="1"/>
              </p:cNvSpPr>
              <p:nvPr/>
            </p:nvSpPr>
            <p:spPr bwMode="auto">
              <a:xfrm>
                <a:off x="2349213" y="423227"/>
                <a:ext cx="1912937" cy="855663"/>
              </a:xfrm>
              <a:prstGeom prst="ellipse">
                <a:avLst/>
              </a:prstGeom>
              <a:solidFill>
                <a:schemeClr val="bg2">
                  <a:lumMod val="9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conceptions</a:t>
                </a:r>
              </a:p>
              <a:p>
                <a:pPr algn="ctr" eaLnBrk="1" hangingPunct="1"/>
                <a:r>
                  <a:rPr lang="fr-FR" altLang="fr-FR">
                    <a:latin typeface="+mn-lt"/>
                  </a:rPr>
                  <a:t>apprentissage</a:t>
                </a:r>
              </a:p>
            </p:txBody>
          </p:sp>
          <p:sp>
            <p:nvSpPr>
              <p:cNvPr id="13334" name="Oval 22">
                <a:extLst>
                  <a:ext uri="{FF2B5EF4-FFF2-40B4-BE49-F238E27FC236}">
                    <a16:creationId xmlns:a16="http://schemas.microsoft.com/office/drawing/2014/main" id="{64DB8319-C26C-4A5D-A2D4-9AA02CC353DE}"/>
                  </a:ext>
                </a:extLst>
              </p:cNvPr>
              <p:cNvSpPr>
                <a:spLocks noChangeArrowheads="1"/>
              </p:cNvSpPr>
              <p:nvPr/>
            </p:nvSpPr>
            <p:spPr bwMode="auto">
              <a:xfrm>
                <a:off x="4038312" y="409733"/>
                <a:ext cx="1447800" cy="855663"/>
              </a:xfrm>
              <a:prstGeom prst="ellipse">
                <a:avLst/>
              </a:prstGeom>
              <a:solidFill>
                <a:schemeClr val="bg2">
                  <a:lumMod val="9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prescriptions</a:t>
                </a:r>
              </a:p>
            </p:txBody>
          </p:sp>
          <p:sp>
            <p:nvSpPr>
              <p:cNvPr id="13335" name="Oval 23">
                <a:extLst>
                  <a:ext uri="{FF2B5EF4-FFF2-40B4-BE49-F238E27FC236}">
                    <a16:creationId xmlns:a16="http://schemas.microsoft.com/office/drawing/2014/main" id="{B6E5F50D-7AF4-4550-88A8-B83D907C8CF5}"/>
                  </a:ext>
                </a:extLst>
              </p:cNvPr>
              <p:cNvSpPr>
                <a:spLocks noChangeArrowheads="1"/>
              </p:cNvSpPr>
              <p:nvPr/>
            </p:nvSpPr>
            <p:spPr bwMode="auto">
              <a:xfrm>
                <a:off x="5430557" y="361835"/>
                <a:ext cx="1096638" cy="925622"/>
              </a:xfrm>
              <a:prstGeom prst="ellipse">
                <a:avLst/>
              </a:prstGeom>
              <a:solidFill>
                <a:schemeClr val="bg2">
                  <a:lumMod val="9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langage</a:t>
                </a:r>
              </a:p>
            </p:txBody>
          </p:sp>
          <p:sp>
            <p:nvSpPr>
              <p:cNvPr id="13336" name="Oval 24">
                <a:extLst>
                  <a:ext uri="{FF2B5EF4-FFF2-40B4-BE49-F238E27FC236}">
                    <a16:creationId xmlns:a16="http://schemas.microsoft.com/office/drawing/2014/main" id="{2CEE0E44-30D9-4B3B-97B3-573C3C4EB5AF}"/>
                  </a:ext>
                </a:extLst>
              </p:cNvPr>
              <p:cNvSpPr>
                <a:spLocks noChangeArrowheads="1"/>
              </p:cNvSpPr>
              <p:nvPr/>
            </p:nvSpPr>
            <p:spPr bwMode="auto">
              <a:xfrm>
                <a:off x="6435123" y="431763"/>
                <a:ext cx="1600200" cy="855662"/>
              </a:xfrm>
              <a:prstGeom prst="ellipse">
                <a:avLst/>
              </a:prstGeom>
              <a:solidFill>
                <a:schemeClr val="bg2">
                  <a:lumMod val="9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Expériences</a:t>
                </a:r>
              </a:p>
              <a:p>
                <a:pPr algn="ctr" eaLnBrk="1" hangingPunct="1"/>
                <a:r>
                  <a:rPr lang="fr-FR" altLang="fr-FR">
                    <a:latin typeface="+mn-lt"/>
                  </a:rPr>
                  <a:t>scol, sociales </a:t>
                </a:r>
              </a:p>
            </p:txBody>
          </p:sp>
          <p:sp>
            <p:nvSpPr>
              <p:cNvPr id="13345" name="Rectangle 33">
                <a:extLst>
                  <a:ext uri="{FF2B5EF4-FFF2-40B4-BE49-F238E27FC236}">
                    <a16:creationId xmlns:a16="http://schemas.microsoft.com/office/drawing/2014/main" id="{EFAD4AC7-5060-4155-B4FC-6B52642D1319}"/>
                  </a:ext>
                </a:extLst>
              </p:cNvPr>
              <p:cNvSpPr>
                <a:spLocks noChangeArrowheads="1"/>
              </p:cNvSpPr>
              <p:nvPr/>
            </p:nvSpPr>
            <p:spPr bwMode="auto">
              <a:xfrm>
                <a:off x="2760329" y="1331279"/>
                <a:ext cx="2087562" cy="315117"/>
              </a:xfrm>
              <a:prstGeom prst="rect">
                <a:avLst/>
              </a:prstGeom>
              <a:solidFill>
                <a:srgbClr val="33CC33"/>
              </a:solidFill>
              <a:ln w="9525">
                <a:solidFill>
                  <a:srgbClr val="33CC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Vision des élèves</a:t>
                </a:r>
              </a:p>
            </p:txBody>
          </p:sp>
          <p:sp>
            <p:nvSpPr>
              <p:cNvPr id="13346" name="Rectangle 34">
                <a:extLst>
                  <a:ext uri="{FF2B5EF4-FFF2-40B4-BE49-F238E27FC236}">
                    <a16:creationId xmlns:a16="http://schemas.microsoft.com/office/drawing/2014/main" id="{6E313D08-2DED-4962-B8D3-7A0794FD6812}"/>
                  </a:ext>
                </a:extLst>
              </p:cNvPr>
              <p:cNvSpPr>
                <a:spLocks noChangeArrowheads="1"/>
              </p:cNvSpPr>
              <p:nvPr/>
            </p:nvSpPr>
            <p:spPr bwMode="auto">
              <a:xfrm>
                <a:off x="5795675" y="1319969"/>
                <a:ext cx="2087563" cy="326428"/>
              </a:xfrm>
              <a:prstGeom prst="rect">
                <a:avLst/>
              </a:prstGeom>
              <a:solidFill>
                <a:schemeClr val="accent1">
                  <a:lumMod val="40000"/>
                  <a:lumOff val="60000"/>
                </a:schemeClr>
              </a:solidFill>
              <a:ln w="9525">
                <a:no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dirty="0">
                    <a:latin typeface="+mn-lt"/>
                  </a:rPr>
                  <a:t>Vision des</a:t>
                </a:r>
                <a:r>
                  <a:rPr lang="fr-FR" altLang="fr-FR" dirty="0">
                    <a:solidFill>
                      <a:schemeClr val="bg1"/>
                    </a:solidFill>
                    <a:latin typeface="+mn-lt"/>
                  </a:rPr>
                  <a:t> </a:t>
                </a:r>
                <a:r>
                  <a:rPr lang="fr-FR" altLang="fr-FR" dirty="0">
                    <a:latin typeface="+mn-lt"/>
                  </a:rPr>
                  <a:t>savoirs</a:t>
                </a:r>
              </a:p>
            </p:txBody>
          </p:sp>
          <p:sp>
            <p:nvSpPr>
              <p:cNvPr id="13348" name="Oval 36">
                <a:extLst>
                  <a:ext uri="{FF2B5EF4-FFF2-40B4-BE49-F238E27FC236}">
                    <a16:creationId xmlns:a16="http://schemas.microsoft.com/office/drawing/2014/main" id="{736D0CB2-12D5-465F-861D-B5B5CE1E2438}"/>
                  </a:ext>
                </a:extLst>
              </p:cNvPr>
              <p:cNvSpPr>
                <a:spLocks noChangeArrowheads="1"/>
              </p:cNvSpPr>
              <p:nvPr/>
            </p:nvSpPr>
            <p:spPr bwMode="auto">
              <a:xfrm>
                <a:off x="7824954" y="409733"/>
                <a:ext cx="1130300" cy="914400"/>
              </a:xfrm>
              <a:prstGeom prst="ellipse">
                <a:avLst/>
              </a:prstGeom>
              <a:solidFill>
                <a:srgbClr val="FF99CC"/>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émotions</a:t>
                </a:r>
              </a:p>
            </p:txBody>
          </p:sp>
        </p:grpSp>
      </p:grpSp>
      <p:grpSp>
        <p:nvGrpSpPr>
          <p:cNvPr id="15" name="Groupe 14">
            <a:extLst>
              <a:ext uri="{FF2B5EF4-FFF2-40B4-BE49-F238E27FC236}">
                <a16:creationId xmlns:a16="http://schemas.microsoft.com/office/drawing/2014/main" id="{5286FDFB-7EDF-410F-A9DE-BD27F54A0F49}"/>
              </a:ext>
            </a:extLst>
          </p:cNvPr>
          <p:cNvGrpSpPr/>
          <p:nvPr/>
        </p:nvGrpSpPr>
        <p:grpSpPr>
          <a:xfrm>
            <a:off x="140739" y="5639594"/>
            <a:ext cx="8718424" cy="1060475"/>
            <a:chOff x="140739" y="5639594"/>
            <a:chExt cx="8718424" cy="1060475"/>
          </a:xfrm>
        </p:grpSpPr>
        <p:sp>
          <p:nvSpPr>
            <p:cNvPr id="13331" name="Text Box 19">
              <a:extLst>
                <a:ext uri="{FF2B5EF4-FFF2-40B4-BE49-F238E27FC236}">
                  <a16:creationId xmlns:a16="http://schemas.microsoft.com/office/drawing/2014/main" id="{474CC4EE-6EA7-423F-8FC0-3FC25CACFE2D}"/>
                </a:ext>
              </a:extLst>
            </p:cNvPr>
            <p:cNvSpPr txBox="1">
              <a:spLocks noChangeArrowheads="1"/>
            </p:cNvSpPr>
            <p:nvPr/>
          </p:nvSpPr>
          <p:spPr bwMode="auto">
            <a:xfrm>
              <a:off x="140739" y="5886720"/>
              <a:ext cx="8744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200" b="1" dirty="0">
                  <a:solidFill>
                    <a:schemeClr val="accent1"/>
                  </a:solidFill>
                  <a:latin typeface="+mn-lt"/>
                </a:rPr>
                <a:t>Le déjà-là</a:t>
              </a:r>
            </a:p>
            <a:p>
              <a:pPr algn="ctr" eaLnBrk="1" hangingPunct="1"/>
              <a:r>
                <a:rPr lang="fr-FR" altLang="fr-FR" sz="1200" b="1" dirty="0">
                  <a:solidFill>
                    <a:schemeClr val="accent1"/>
                  </a:solidFill>
                  <a:latin typeface="+mn-lt"/>
                </a:rPr>
                <a:t>des élèves </a:t>
              </a:r>
            </a:p>
          </p:txBody>
        </p:sp>
        <p:grpSp>
          <p:nvGrpSpPr>
            <p:cNvPr id="10" name="Groupe 9">
              <a:extLst>
                <a:ext uri="{FF2B5EF4-FFF2-40B4-BE49-F238E27FC236}">
                  <a16:creationId xmlns:a16="http://schemas.microsoft.com/office/drawing/2014/main" id="{877D3E5D-AB8D-4FF2-A2FA-BC77E38F153E}"/>
                </a:ext>
              </a:extLst>
            </p:cNvPr>
            <p:cNvGrpSpPr/>
            <p:nvPr/>
          </p:nvGrpSpPr>
          <p:grpSpPr>
            <a:xfrm>
              <a:off x="1591529" y="5639594"/>
              <a:ext cx="7267634" cy="1060475"/>
              <a:chOff x="1591529" y="5639594"/>
              <a:chExt cx="7267634" cy="1060475"/>
            </a:xfrm>
          </p:grpSpPr>
          <p:sp>
            <p:nvSpPr>
              <p:cNvPr id="13341" name="Oval 29">
                <a:extLst>
                  <a:ext uri="{FF2B5EF4-FFF2-40B4-BE49-F238E27FC236}">
                    <a16:creationId xmlns:a16="http://schemas.microsoft.com/office/drawing/2014/main" id="{03A2EE0C-42D2-43CB-994B-A11CE2DC1DA8}"/>
                  </a:ext>
                </a:extLst>
              </p:cNvPr>
              <p:cNvSpPr>
                <a:spLocks noChangeArrowheads="1"/>
              </p:cNvSpPr>
              <p:nvPr/>
            </p:nvSpPr>
            <p:spPr bwMode="auto">
              <a:xfrm>
                <a:off x="5378439" y="5693928"/>
                <a:ext cx="1295400" cy="990600"/>
              </a:xfrm>
              <a:prstGeom prst="ellipse">
                <a:avLst/>
              </a:prstGeom>
              <a:solidFill>
                <a:schemeClr val="tx2">
                  <a:lumMod val="20000"/>
                  <a:lumOff val="8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a:latin typeface="+mn-lt"/>
                  </a:rPr>
                  <a:t>  </a:t>
                </a:r>
              </a:p>
            </p:txBody>
          </p:sp>
          <p:sp>
            <p:nvSpPr>
              <p:cNvPr id="13314" name="Oval 2">
                <a:extLst>
                  <a:ext uri="{FF2B5EF4-FFF2-40B4-BE49-F238E27FC236}">
                    <a16:creationId xmlns:a16="http://schemas.microsoft.com/office/drawing/2014/main" id="{1EB159B4-5982-41AC-8867-9B9BADE07E1B}"/>
                  </a:ext>
                </a:extLst>
              </p:cNvPr>
              <p:cNvSpPr>
                <a:spLocks noChangeArrowheads="1"/>
              </p:cNvSpPr>
              <p:nvPr/>
            </p:nvSpPr>
            <p:spPr bwMode="auto">
              <a:xfrm>
                <a:off x="1591529" y="5639594"/>
                <a:ext cx="1371600" cy="990600"/>
              </a:xfrm>
              <a:prstGeom prst="ellipse">
                <a:avLst/>
              </a:prstGeom>
              <a:solidFill>
                <a:schemeClr val="tx2">
                  <a:lumMod val="20000"/>
                  <a:lumOff val="8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a:latin typeface="+mn-lt"/>
                  </a:rPr>
                  <a:t> </a:t>
                </a:r>
                <a:r>
                  <a:rPr lang="fr-FR" altLang="fr-FR" dirty="0">
                    <a:latin typeface="+mn-lt"/>
                  </a:rPr>
                  <a:t>Projet, valeurs</a:t>
                </a:r>
                <a:r>
                  <a:rPr lang="fr-FR" altLang="fr-FR" sz="2400" dirty="0">
                    <a:latin typeface="+mn-lt"/>
                  </a:rPr>
                  <a:t> </a:t>
                </a:r>
              </a:p>
            </p:txBody>
          </p:sp>
          <p:sp>
            <p:nvSpPr>
              <p:cNvPr id="13325" name="Text Box 13">
                <a:extLst>
                  <a:ext uri="{FF2B5EF4-FFF2-40B4-BE49-F238E27FC236}">
                    <a16:creationId xmlns:a16="http://schemas.microsoft.com/office/drawing/2014/main" id="{419D0F44-C004-4F06-B1CB-333B6E78E6AE}"/>
                  </a:ext>
                </a:extLst>
              </p:cNvPr>
              <p:cNvSpPr txBox="1">
                <a:spLocks noChangeArrowheads="1"/>
              </p:cNvSpPr>
              <p:nvPr/>
            </p:nvSpPr>
            <p:spPr bwMode="auto">
              <a:xfrm>
                <a:off x="3363015" y="6259513"/>
                <a:ext cx="228600" cy="304800"/>
              </a:xfrm>
              <a:prstGeom prst="rect">
                <a:avLst/>
              </a:prstGeom>
              <a:solidFill>
                <a:schemeClr val="tx2">
                  <a:lumMod val="20000"/>
                  <a:lumOff val="80000"/>
                </a:schemeClr>
              </a:solidFill>
              <a:ln>
                <a:noFill/>
              </a:ln>
              <a:effec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a:latin typeface="+mn-lt"/>
                  </a:rPr>
                  <a:t> </a:t>
                </a:r>
              </a:p>
            </p:txBody>
          </p:sp>
          <p:sp>
            <p:nvSpPr>
              <p:cNvPr id="13327" name="Text Box 15">
                <a:extLst>
                  <a:ext uri="{FF2B5EF4-FFF2-40B4-BE49-F238E27FC236}">
                    <a16:creationId xmlns:a16="http://schemas.microsoft.com/office/drawing/2014/main" id="{0C8B4C62-62B8-4411-A25D-96761D93460F}"/>
                  </a:ext>
                </a:extLst>
              </p:cNvPr>
              <p:cNvSpPr txBox="1">
                <a:spLocks noChangeArrowheads="1"/>
              </p:cNvSpPr>
              <p:nvPr/>
            </p:nvSpPr>
            <p:spPr bwMode="auto">
              <a:xfrm>
                <a:off x="5576606" y="5841023"/>
                <a:ext cx="959110" cy="646331"/>
              </a:xfrm>
              <a:prstGeom prst="rect">
                <a:avLst/>
              </a:prstGeom>
              <a:solidFill>
                <a:schemeClr val="tx2">
                  <a:lumMod val="20000"/>
                  <a:lumOff val="80000"/>
                </a:schemeClr>
              </a:solidFill>
              <a:ln>
                <a:noFill/>
              </a:ln>
              <a:effec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dirty="0">
                    <a:latin typeface="+mn-lt"/>
                  </a:rPr>
                  <a:t>Identité</a:t>
                </a:r>
                <a:r>
                  <a:rPr lang="fr-FR" altLang="fr-FR" sz="1400" dirty="0">
                    <a:latin typeface="+mn-lt"/>
                  </a:rPr>
                  <a:t> </a:t>
                </a:r>
              </a:p>
              <a:p>
                <a:pPr algn="ctr" eaLnBrk="1" hangingPunct="1"/>
                <a:r>
                  <a:rPr lang="fr-FR" altLang="fr-FR" dirty="0">
                    <a:latin typeface="+mn-lt"/>
                  </a:rPr>
                  <a:t>scolaire</a:t>
                </a:r>
              </a:p>
            </p:txBody>
          </p:sp>
          <p:sp>
            <p:nvSpPr>
              <p:cNvPr id="13339" name="Oval 27">
                <a:extLst>
                  <a:ext uri="{FF2B5EF4-FFF2-40B4-BE49-F238E27FC236}">
                    <a16:creationId xmlns:a16="http://schemas.microsoft.com/office/drawing/2014/main" id="{39C27317-B8F5-4A52-82AD-0C4542155FDC}"/>
                  </a:ext>
                </a:extLst>
              </p:cNvPr>
              <p:cNvSpPr>
                <a:spLocks noChangeArrowheads="1"/>
              </p:cNvSpPr>
              <p:nvPr/>
            </p:nvSpPr>
            <p:spPr bwMode="auto">
              <a:xfrm>
                <a:off x="2963129" y="5668889"/>
                <a:ext cx="1295400" cy="990600"/>
              </a:xfrm>
              <a:prstGeom prst="ellipse">
                <a:avLst/>
              </a:prstGeom>
              <a:solidFill>
                <a:schemeClr val="tx2">
                  <a:lumMod val="20000"/>
                  <a:lumOff val="8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a:latin typeface="+mn-lt"/>
                  </a:rPr>
                  <a:t>  </a:t>
                </a:r>
              </a:p>
            </p:txBody>
          </p:sp>
          <p:sp>
            <p:nvSpPr>
              <p:cNvPr id="13340" name="Oval 28">
                <a:extLst>
                  <a:ext uri="{FF2B5EF4-FFF2-40B4-BE49-F238E27FC236}">
                    <a16:creationId xmlns:a16="http://schemas.microsoft.com/office/drawing/2014/main" id="{853A4AF3-5BDC-42EC-A671-7A2F4D0461F7}"/>
                  </a:ext>
                </a:extLst>
              </p:cNvPr>
              <p:cNvSpPr>
                <a:spLocks noChangeArrowheads="1"/>
              </p:cNvSpPr>
              <p:nvPr/>
            </p:nvSpPr>
            <p:spPr bwMode="auto">
              <a:xfrm>
                <a:off x="4148336" y="5709469"/>
                <a:ext cx="1295400" cy="990600"/>
              </a:xfrm>
              <a:prstGeom prst="ellipse">
                <a:avLst/>
              </a:prstGeom>
              <a:solidFill>
                <a:schemeClr val="tx2">
                  <a:lumMod val="20000"/>
                  <a:lumOff val="8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 </a:t>
                </a:r>
                <a:r>
                  <a:rPr lang="fr-FR" altLang="fr-FR">
                    <a:solidFill>
                      <a:srgbClr val="000000"/>
                    </a:solidFill>
                    <a:latin typeface="+mn-lt"/>
                  </a:rPr>
                  <a:t>Savoirs</a:t>
                </a:r>
                <a:r>
                  <a:rPr lang="fr-FR" altLang="fr-FR" sz="2400">
                    <a:solidFill>
                      <a:srgbClr val="000000"/>
                    </a:solidFill>
                    <a:latin typeface="+mn-lt"/>
                  </a:rPr>
                  <a:t> </a:t>
                </a:r>
              </a:p>
            </p:txBody>
          </p:sp>
          <p:sp>
            <p:nvSpPr>
              <p:cNvPr id="13343" name="Oval 31">
                <a:extLst>
                  <a:ext uri="{FF2B5EF4-FFF2-40B4-BE49-F238E27FC236}">
                    <a16:creationId xmlns:a16="http://schemas.microsoft.com/office/drawing/2014/main" id="{636E9996-5C60-4092-83F4-B15C83731ECA}"/>
                  </a:ext>
                </a:extLst>
              </p:cNvPr>
              <p:cNvSpPr>
                <a:spLocks noChangeArrowheads="1"/>
              </p:cNvSpPr>
              <p:nvPr/>
            </p:nvSpPr>
            <p:spPr bwMode="auto">
              <a:xfrm>
                <a:off x="7522612" y="5676117"/>
                <a:ext cx="1295400" cy="990600"/>
              </a:xfrm>
              <a:prstGeom prst="ellipse">
                <a:avLst/>
              </a:prstGeom>
              <a:solidFill>
                <a:schemeClr val="tx2">
                  <a:lumMod val="20000"/>
                  <a:lumOff val="80000"/>
                </a:schemeClr>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a:latin typeface="+mn-lt"/>
                  </a:rPr>
                  <a:t>  </a:t>
                </a:r>
              </a:p>
            </p:txBody>
          </p:sp>
          <p:sp>
            <p:nvSpPr>
              <p:cNvPr id="55" name="Oval 36">
                <a:extLst>
                  <a:ext uri="{FF2B5EF4-FFF2-40B4-BE49-F238E27FC236}">
                    <a16:creationId xmlns:a16="http://schemas.microsoft.com/office/drawing/2014/main" id="{AAB85ACA-6E79-4F34-90A1-337E8EF418DD}"/>
                  </a:ext>
                </a:extLst>
              </p:cNvPr>
              <p:cNvSpPr>
                <a:spLocks noChangeArrowheads="1"/>
              </p:cNvSpPr>
              <p:nvPr/>
            </p:nvSpPr>
            <p:spPr bwMode="auto">
              <a:xfrm>
                <a:off x="6535716" y="5745089"/>
                <a:ext cx="1130300" cy="914400"/>
              </a:xfrm>
              <a:prstGeom prst="ellipse">
                <a:avLst/>
              </a:prstGeom>
              <a:solidFill>
                <a:srgbClr val="FF99CC"/>
              </a:solidFill>
              <a:ln w="9525">
                <a:solidFill>
                  <a:schemeClr val="tx1"/>
                </a:solidFill>
                <a:round/>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a:latin typeface="+mn-lt"/>
                  </a:rPr>
                  <a:t>émotions</a:t>
                </a:r>
              </a:p>
            </p:txBody>
          </p:sp>
          <p:sp>
            <p:nvSpPr>
              <p:cNvPr id="13326" name="Text Box 14">
                <a:extLst>
                  <a:ext uri="{FF2B5EF4-FFF2-40B4-BE49-F238E27FC236}">
                    <a16:creationId xmlns:a16="http://schemas.microsoft.com/office/drawing/2014/main" id="{8C97D53B-FF12-4C6F-B933-631F99874A7B}"/>
                  </a:ext>
                </a:extLst>
              </p:cNvPr>
              <p:cNvSpPr txBox="1">
                <a:spLocks noChangeArrowheads="1"/>
              </p:cNvSpPr>
              <p:nvPr/>
            </p:nvSpPr>
            <p:spPr bwMode="auto">
              <a:xfrm>
                <a:off x="3039329" y="5650653"/>
                <a:ext cx="1143000" cy="915988"/>
              </a:xfrm>
              <a:prstGeom prst="rect">
                <a:avLst/>
              </a:prstGeom>
              <a:noFill/>
              <a:ln>
                <a:noFill/>
              </a:ln>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dirty="0" err="1">
                    <a:latin typeface="+mn-lt"/>
                  </a:rPr>
                  <a:t>Exp</a:t>
                </a:r>
                <a:r>
                  <a:rPr lang="fr-FR" altLang="fr-FR" dirty="0">
                    <a:latin typeface="+mn-lt"/>
                  </a:rPr>
                  <a:t> scolaire,</a:t>
                </a:r>
                <a:r>
                  <a:rPr lang="fr-FR" altLang="fr-FR" sz="1400" dirty="0">
                    <a:latin typeface="+mn-lt"/>
                  </a:rPr>
                  <a:t> </a:t>
                </a:r>
                <a:r>
                  <a:rPr lang="fr-FR" altLang="fr-FR" dirty="0">
                    <a:latin typeface="+mn-lt"/>
                  </a:rPr>
                  <a:t>sociale</a:t>
                </a:r>
              </a:p>
            </p:txBody>
          </p:sp>
          <p:sp>
            <p:nvSpPr>
              <p:cNvPr id="13329" name="Text Box 17">
                <a:extLst>
                  <a:ext uri="{FF2B5EF4-FFF2-40B4-BE49-F238E27FC236}">
                    <a16:creationId xmlns:a16="http://schemas.microsoft.com/office/drawing/2014/main" id="{07015A10-5CBB-42D8-9DA5-D163DFA89CF3}"/>
                  </a:ext>
                </a:extLst>
              </p:cNvPr>
              <p:cNvSpPr txBox="1">
                <a:spLocks noChangeArrowheads="1"/>
              </p:cNvSpPr>
              <p:nvPr/>
            </p:nvSpPr>
            <p:spPr bwMode="auto">
              <a:xfrm>
                <a:off x="7666016" y="5801936"/>
                <a:ext cx="1193147" cy="646331"/>
              </a:xfrm>
              <a:prstGeom prst="rect">
                <a:avLst/>
              </a:prstGeom>
              <a:noFill/>
              <a:ln>
                <a:noFill/>
              </a:ln>
              <a:effec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dirty="0">
                    <a:latin typeface="+mn-lt"/>
                  </a:rPr>
                  <a:t>Rapport </a:t>
                </a:r>
              </a:p>
              <a:p>
                <a:pPr algn="ctr" eaLnBrk="1" hangingPunct="1"/>
                <a:r>
                  <a:rPr lang="fr-FR" altLang="fr-FR" dirty="0">
                    <a:latin typeface="+mn-lt"/>
                  </a:rPr>
                  <a:t>au langage</a:t>
                </a:r>
              </a:p>
            </p:txBody>
          </p:sp>
        </p:grpSp>
      </p:grpSp>
      <p:grpSp>
        <p:nvGrpSpPr>
          <p:cNvPr id="14" name="Groupe 13">
            <a:extLst>
              <a:ext uri="{FF2B5EF4-FFF2-40B4-BE49-F238E27FC236}">
                <a16:creationId xmlns:a16="http://schemas.microsoft.com/office/drawing/2014/main" id="{51BA2304-0936-4C88-87D7-D27D4EB0CB79}"/>
              </a:ext>
            </a:extLst>
          </p:cNvPr>
          <p:cNvGrpSpPr/>
          <p:nvPr/>
        </p:nvGrpSpPr>
        <p:grpSpPr>
          <a:xfrm>
            <a:off x="-3691" y="2156147"/>
            <a:ext cx="8555509" cy="808880"/>
            <a:chOff x="-3691" y="2156147"/>
            <a:chExt cx="8555509" cy="808880"/>
          </a:xfrm>
        </p:grpSpPr>
        <p:grpSp>
          <p:nvGrpSpPr>
            <p:cNvPr id="12" name="Groupe 11">
              <a:extLst>
                <a:ext uri="{FF2B5EF4-FFF2-40B4-BE49-F238E27FC236}">
                  <a16:creationId xmlns:a16="http://schemas.microsoft.com/office/drawing/2014/main" id="{ACF308AF-AC8A-4A5E-AC7C-F0EE59692FD9}"/>
                </a:ext>
              </a:extLst>
            </p:cNvPr>
            <p:cNvGrpSpPr/>
            <p:nvPr/>
          </p:nvGrpSpPr>
          <p:grpSpPr>
            <a:xfrm>
              <a:off x="2098025" y="2335970"/>
              <a:ext cx="6453793" cy="629057"/>
              <a:chOff x="2098025" y="2231462"/>
              <a:chExt cx="6453793" cy="629057"/>
            </a:xfrm>
          </p:grpSpPr>
          <p:sp>
            <p:nvSpPr>
              <p:cNvPr id="2" name="ZoneTexte 1">
                <a:extLst>
                  <a:ext uri="{FF2B5EF4-FFF2-40B4-BE49-F238E27FC236}">
                    <a16:creationId xmlns:a16="http://schemas.microsoft.com/office/drawing/2014/main" id="{05B01F85-CCBA-4F69-BD0C-E9518AD2CAF7}"/>
                  </a:ext>
                </a:extLst>
              </p:cNvPr>
              <p:cNvSpPr txBox="1"/>
              <p:nvPr/>
            </p:nvSpPr>
            <p:spPr>
              <a:xfrm>
                <a:off x="2098025" y="2235602"/>
                <a:ext cx="908454" cy="369332"/>
              </a:xfrm>
              <a:prstGeom prst="rect">
                <a:avLst/>
              </a:prstGeom>
              <a:solidFill>
                <a:schemeClr val="accent1">
                  <a:lumMod val="60000"/>
                  <a:lumOff val="40000"/>
                </a:schemeClr>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Etayage</a:t>
                </a:r>
              </a:p>
            </p:txBody>
          </p:sp>
          <p:sp>
            <p:nvSpPr>
              <p:cNvPr id="38" name="ZoneTexte 37">
                <a:extLst>
                  <a:ext uri="{FF2B5EF4-FFF2-40B4-BE49-F238E27FC236}">
                    <a16:creationId xmlns:a16="http://schemas.microsoft.com/office/drawing/2014/main" id="{6290F10A-4F61-43F6-A999-6836861CA6D2}"/>
                  </a:ext>
                </a:extLst>
              </p:cNvPr>
              <p:cNvSpPr txBox="1"/>
              <p:nvPr/>
            </p:nvSpPr>
            <p:spPr>
              <a:xfrm>
                <a:off x="3336997" y="2231462"/>
                <a:ext cx="1336391" cy="369332"/>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Atmosphère</a:t>
                </a:r>
              </a:p>
            </p:txBody>
          </p:sp>
          <p:sp>
            <p:nvSpPr>
              <p:cNvPr id="39" name="ZoneTexte 38">
                <a:extLst>
                  <a:ext uri="{FF2B5EF4-FFF2-40B4-BE49-F238E27FC236}">
                    <a16:creationId xmlns:a16="http://schemas.microsoft.com/office/drawing/2014/main" id="{6E2566BE-5004-41E5-B5FD-DB617F5D560F}"/>
                  </a:ext>
                </a:extLst>
              </p:cNvPr>
              <p:cNvSpPr txBox="1"/>
              <p:nvPr/>
            </p:nvSpPr>
            <p:spPr>
              <a:xfrm>
                <a:off x="4837813" y="2243735"/>
                <a:ext cx="839974" cy="369332"/>
              </a:xfrm>
              <a:prstGeom prst="rect">
                <a:avLst/>
              </a:prstGeom>
              <a:solidFill>
                <a:schemeClr val="accent3">
                  <a:lumMod val="75000"/>
                </a:schemeClr>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Savoirs</a:t>
                </a:r>
              </a:p>
            </p:txBody>
          </p:sp>
          <p:sp>
            <p:nvSpPr>
              <p:cNvPr id="40" name="ZoneTexte 39">
                <a:extLst>
                  <a:ext uri="{FF2B5EF4-FFF2-40B4-BE49-F238E27FC236}">
                    <a16:creationId xmlns:a16="http://schemas.microsoft.com/office/drawing/2014/main" id="{2029C9CC-1DFD-4548-A202-F99ECA12DC9D}"/>
                  </a:ext>
                </a:extLst>
              </p:cNvPr>
              <p:cNvSpPr txBox="1"/>
              <p:nvPr/>
            </p:nvSpPr>
            <p:spPr>
              <a:xfrm>
                <a:off x="5847443" y="2238421"/>
                <a:ext cx="862416" cy="369332"/>
              </a:xfrm>
              <a:prstGeom prst="rect">
                <a:avLst/>
              </a:prstGeom>
              <a:solidFill>
                <a:srgbClr val="00B050"/>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Tissage</a:t>
                </a:r>
              </a:p>
            </p:txBody>
          </p:sp>
          <p:sp>
            <p:nvSpPr>
              <p:cNvPr id="41" name="ZoneTexte 40">
                <a:extLst>
                  <a:ext uri="{FF2B5EF4-FFF2-40B4-BE49-F238E27FC236}">
                    <a16:creationId xmlns:a16="http://schemas.microsoft.com/office/drawing/2014/main" id="{11DCD1C3-A7E6-49E3-AB9E-D2B2FC538DB7}"/>
                  </a:ext>
                </a:extLst>
              </p:cNvPr>
              <p:cNvSpPr txBox="1"/>
              <p:nvPr/>
            </p:nvSpPr>
            <p:spPr>
              <a:xfrm>
                <a:off x="6878180" y="2241171"/>
                <a:ext cx="1673638"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fr-FR" dirty="0"/>
                  <a:t>Espace / Temps</a:t>
                </a:r>
              </a:p>
            </p:txBody>
          </p:sp>
          <p:cxnSp>
            <p:nvCxnSpPr>
              <p:cNvPr id="4" name="Connecteur droit avec flèche 3">
                <a:extLst>
                  <a:ext uri="{FF2B5EF4-FFF2-40B4-BE49-F238E27FC236}">
                    <a16:creationId xmlns:a16="http://schemas.microsoft.com/office/drawing/2014/main" id="{CE85ADA6-2093-4517-BD03-D91EB06302A1}"/>
                  </a:ext>
                </a:extLst>
              </p:cNvPr>
              <p:cNvCxnSpPr/>
              <p:nvPr/>
            </p:nvCxnSpPr>
            <p:spPr>
              <a:xfrm>
                <a:off x="2272937" y="2600794"/>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A12D52AA-8D0F-4C31-97D7-59FEFC5A9865}"/>
                  </a:ext>
                </a:extLst>
              </p:cNvPr>
              <p:cNvCxnSpPr/>
              <p:nvPr/>
            </p:nvCxnSpPr>
            <p:spPr>
              <a:xfrm>
                <a:off x="2504355" y="2607968"/>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A0E6D44F-E5E7-4A83-975F-F5392B9A3DCB}"/>
                  </a:ext>
                </a:extLst>
              </p:cNvPr>
              <p:cNvCxnSpPr/>
              <p:nvPr/>
            </p:nvCxnSpPr>
            <p:spPr>
              <a:xfrm>
                <a:off x="2736669" y="2607968"/>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0F01B149-EF07-4789-B784-9F8634363D02}"/>
                  </a:ext>
                </a:extLst>
              </p:cNvPr>
              <p:cNvCxnSpPr/>
              <p:nvPr/>
            </p:nvCxnSpPr>
            <p:spPr>
              <a:xfrm>
                <a:off x="3773774" y="2600794"/>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B01B38F7-5832-47B5-BBCF-F910A5ABFE84}"/>
                  </a:ext>
                </a:extLst>
              </p:cNvPr>
              <p:cNvCxnSpPr/>
              <p:nvPr/>
            </p:nvCxnSpPr>
            <p:spPr>
              <a:xfrm>
                <a:off x="4005192" y="2607968"/>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EF70B0E-F167-4C4F-8595-37FFEA309613}"/>
                  </a:ext>
                </a:extLst>
              </p:cNvPr>
              <p:cNvCxnSpPr/>
              <p:nvPr/>
            </p:nvCxnSpPr>
            <p:spPr>
              <a:xfrm>
                <a:off x="4237506" y="2607968"/>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Connecteur droit avec flèche 48">
                <a:extLst>
                  <a:ext uri="{FF2B5EF4-FFF2-40B4-BE49-F238E27FC236}">
                    <a16:creationId xmlns:a16="http://schemas.microsoft.com/office/drawing/2014/main" id="{6EE4F7AD-FD5B-46D1-BB4F-D9FD4C8CF10A}"/>
                  </a:ext>
                </a:extLst>
              </p:cNvPr>
              <p:cNvCxnSpPr/>
              <p:nvPr/>
            </p:nvCxnSpPr>
            <p:spPr>
              <a:xfrm>
                <a:off x="6042128" y="2615145"/>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46356816-3D7A-4208-B982-9DF78878CA81}"/>
                  </a:ext>
                </a:extLst>
              </p:cNvPr>
              <p:cNvCxnSpPr/>
              <p:nvPr/>
            </p:nvCxnSpPr>
            <p:spPr>
              <a:xfrm>
                <a:off x="6273546" y="2622319"/>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Connecteur droit avec flèche 50">
                <a:extLst>
                  <a:ext uri="{FF2B5EF4-FFF2-40B4-BE49-F238E27FC236}">
                    <a16:creationId xmlns:a16="http://schemas.microsoft.com/office/drawing/2014/main" id="{8B8C23C5-21BA-4E70-A976-915BDC1001DD}"/>
                  </a:ext>
                </a:extLst>
              </p:cNvPr>
              <p:cNvCxnSpPr/>
              <p:nvPr/>
            </p:nvCxnSpPr>
            <p:spPr>
              <a:xfrm>
                <a:off x="6505860" y="2622319"/>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Connecteur droit avec flèche 51">
                <a:extLst>
                  <a:ext uri="{FF2B5EF4-FFF2-40B4-BE49-F238E27FC236}">
                    <a16:creationId xmlns:a16="http://schemas.microsoft.com/office/drawing/2014/main" id="{4A6C39C0-F74B-4EA6-B290-A27413778E86}"/>
                  </a:ext>
                </a:extLst>
              </p:cNvPr>
              <p:cNvCxnSpPr/>
              <p:nvPr/>
            </p:nvCxnSpPr>
            <p:spPr>
              <a:xfrm>
                <a:off x="7422437" y="2610540"/>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Connecteur droit avec flèche 52">
                <a:extLst>
                  <a:ext uri="{FF2B5EF4-FFF2-40B4-BE49-F238E27FC236}">
                    <a16:creationId xmlns:a16="http://schemas.microsoft.com/office/drawing/2014/main" id="{544B4621-45F5-462A-9746-3E48C885AC33}"/>
                  </a:ext>
                </a:extLst>
              </p:cNvPr>
              <p:cNvCxnSpPr/>
              <p:nvPr/>
            </p:nvCxnSpPr>
            <p:spPr>
              <a:xfrm>
                <a:off x="7653855" y="2617714"/>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3C1918F0-3B8F-4000-B369-2866273F9D15}"/>
                  </a:ext>
                </a:extLst>
              </p:cNvPr>
              <p:cNvCxnSpPr/>
              <p:nvPr/>
            </p:nvCxnSpPr>
            <p:spPr>
              <a:xfrm>
                <a:off x="7886169" y="2617714"/>
                <a:ext cx="0" cy="2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57" name="Text Box 19">
              <a:extLst>
                <a:ext uri="{FF2B5EF4-FFF2-40B4-BE49-F238E27FC236}">
                  <a16:creationId xmlns:a16="http://schemas.microsoft.com/office/drawing/2014/main" id="{B6AE8413-3763-4C02-8323-5108D30D520A}"/>
                </a:ext>
              </a:extLst>
            </p:cNvPr>
            <p:cNvSpPr txBox="1">
              <a:spLocks noChangeArrowheads="1"/>
            </p:cNvSpPr>
            <p:nvPr/>
          </p:nvSpPr>
          <p:spPr bwMode="auto">
            <a:xfrm>
              <a:off x="-3691" y="2156147"/>
              <a:ext cx="131419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200" b="1" dirty="0">
                  <a:solidFill>
                    <a:schemeClr val="accent1"/>
                  </a:solidFill>
                  <a:latin typeface="+mn-lt"/>
                </a:rPr>
                <a:t>Les préoccupations des enseignants </a:t>
              </a:r>
            </a:p>
          </p:txBody>
        </p:sp>
      </p:grpSp>
      <p:sp>
        <p:nvSpPr>
          <p:cNvPr id="59" name="Text Box 18">
            <a:extLst>
              <a:ext uri="{FF2B5EF4-FFF2-40B4-BE49-F238E27FC236}">
                <a16:creationId xmlns:a16="http://schemas.microsoft.com/office/drawing/2014/main" id="{2801664F-5C80-4E7B-9339-DBE415CD83F8}"/>
              </a:ext>
            </a:extLst>
          </p:cNvPr>
          <p:cNvSpPr txBox="1">
            <a:spLocks noChangeArrowheads="1"/>
          </p:cNvSpPr>
          <p:nvPr/>
        </p:nvSpPr>
        <p:spPr bwMode="auto">
          <a:xfrm>
            <a:off x="13189" y="4195117"/>
            <a:ext cx="116826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200" dirty="0">
                <a:solidFill>
                  <a:srgbClr val="FF0000"/>
                </a:solidFill>
                <a:latin typeface="+mn-lt"/>
              </a:rPr>
              <a:t> </a:t>
            </a:r>
            <a:r>
              <a:rPr lang="fr-FR" altLang="fr-FR" sz="1200" b="1" dirty="0">
                <a:solidFill>
                  <a:schemeClr val="accent1"/>
                </a:solidFill>
                <a:latin typeface="+mn-lt"/>
              </a:rPr>
              <a:t>Les gestes du métier d’élève</a:t>
            </a:r>
            <a:endParaRPr lang="fr-FR" altLang="fr-FR" sz="1200" dirty="0">
              <a:latin typeface="+mn-lt"/>
            </a:endParaRPr>
          </a:p>
        </p:txBody>
      </p:sp>
      <p:sp>
        <p:nvSpPr>
          <p:cNvPr id="60" name="Text Box 18">
            <a:extLst>
              <a:ext uri="{FF2B5EF4-FFF2-40B4-BE49-F238E27FC236}">
                <a16:creationId xmlns:a16="http://schemas.microsoft.com/office/drawing/2014/main" id="{5A2C617D-D608-4C90-A86A-D5A6B68BCD81}"/>
              </a:ext>
            </a:extLst>
          </p:cNvPr>
          <p:cNvSpPr txBox="1">
            <a:spLocks noChangeArrowheads="1"/>
          </p:cNvSpPr>
          <p:nvPr/>
        </p:nvSpPr>
        <p:spPr bwMode="auto">
          <a:xfrm>
            <a:off x="-18203" y="3051360"/>
            <a:ext cx="152240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200" dirty="0">
                <a:solidFill>
                  <a:srgbClr val="FF0000"/>
                </a:solidFill>
                <a:latin typeface="+mn-lt"/>
              </a:rPr>
              <a:t> </a:t>
            </a:r>
            <a:r>
              <a:rPr lang="fr-FR" altLang="fr-FR" sz="1200" b="1" dirty="0">
                <a:solidFill>
                  <a:schemeClr val="accent1"/>
                </a:solidFill>
                <a:latin typeface="+mn-lt"/>
              </a:rPr>
              <a:t>Les gestes du métier d’enseignant</a:t>
            </a:r>
            <a:endParaRPr lang="fr-FR" altLang="fr-FR" sz="1200" dirty="0">
              <a:latin typeface="+mn-lt"/>
            </a:endParaRPr>
          </a:p>
        </p:txBody>
      </p:sp>
      <p:cxnSp>
        <p:nvCxnSpPr>
          <p:cNvPr id="7" name="Connecteur droit avec flèche 6">
            <a:extLst>
              <a:ext uri="{FF2B5EF4-FFF2-40B4-BE49-F238E27FC236}">
                <a16:creationId xmlns:a16="http://schemas.microsoft.com/office/drawing/2014/main" id="{55F7A551-DC60-4BF7-BD42-6D4218B7586A}"/>
              </a:ext>
            </a:extLst>
          </p:cNvPr>
          <p:cNvCxnSpPr/>
          <p:nvPr/>
        </p:nvCxnSpPr>
        <p:spPr>
          <a:xfrm>
            <a:off x="1404922" y="455771"/>
            <a:ext cx="0" cy="3057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a:extLst>
              <a:ext uri="{FF2B5EF4-FFF2-40B4-BE49-F238E27FC236}">
                <a16:creationId xmlns:a16="http://schemas.microsoft.com/office/drawing/2014/main" id="{DE908EAE-1D39-443C-BCEB-FFF0764C88F2}"/>
              </a:ext>
            </a:extLst>
          </p:cNvPr>
          <p:cNvCxnSpPr/>
          <p:nvPr/>
        </p:nvCxnSpPr>
        <p:spPr>
          <a:xfrm flipV="1">
            <a:off x="1410714" y="4195117"/>
            <a:ext cx="0" cy="2292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 name="Groupe 15">
            <a:extLst>
              <a:ext uri="{FF2B5EF4-FFF2-40B4-BE49-F238E27FC236}">
                <a16:creationId xmlns:a16="http://schemas.microsoft.com/office/drawing/2014/main" id="{13980020-3284-42F4-9B70-50480A4AA08A}"/>
              </a:ext>
            </a:extLst>
          </p:cNvPr>
          <p:cNvGrpSpPr/>
          <p:nvPr/>
        </p:nvGrpSpPr>
        <p:grpSpPr>
          <a:xfrm>
            <a:off x="-38710" y="4690294"/>
            <a:ext cx="8761698" cy="535816"/>
            <a:chOff x="-38710" y="4690294"/>
            <a:chExt cx="8761698" cy="535816"/>
          </a:xfrm>
        </p:grpSpPr>
        <p:sp>
          <p:nvSpPr>
            <p:cNvPr id="56" name="Text Box 19">
              <a:extLst>
                <a:ext uri="{FF2B5EF4-FFF2-40B4-BE49-F238E27FC236}">
                  <a16:creationId xmlns:a16="http://schemas.microsoft.com/office/drawing/2014/main" id="{FA7000A6-BE74-48C3-844D-2EB1C55332D3}"/>
                </a:ext>
              </a:extLst>
            </p:cNvPr>
            <p:cNvSpPr txBox="1">
              <a:spLocks noChangeArrowheads="1"/>
            </p:cNvSpPr>
            <p:nvPr/>
          </p:nvSpPr>
          <p:spPr bwMode="auto">
            <a:xfrm>
              <a:off x="-38710" y="4764445"/>
              <a:ext cx="146271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200" b="1" dirty="0">
                  <a:solidFill>
                    <a:schemeClr val="accent1"/>
                  </a:solidFill>
                  <a:latin typeface="+mn-lt"/>
                </a:rPr>
                <a:t>Les préoccupations des élèves </a:t>
              </a:r>
            </a:p>
          </p:txBody>
        </p:sp>
        <p:sp>
          <p:nvSpPr>
            <p:cNvPr id="69" name="ZoneTexte 68">
              <a:extLst>
                <a:ext uri="{FF2B5EF4-FFF2-40B4-BE49-F238E27FC236}">
                  <a16:creationId xmlns:a16="http://schemas.microsoft.com/office/drawing/2014/main" id="{FB60F47C-832F-4479-A9D6-BCE0A5C659C1}"/>
                </a:ext>
              </a:extLst>
            </p:cNvPr>
            <p:cNvSpPr txBox="1"/>
            <p:nvPr/>
          </p:nvSpPr>
          <p:spPr>
            <a:xfrm>
              <a:off x="1782525" y="4700613"/>
              <a:ext cx="1346394" cy="369332"/>
            </a:xfrm>
            <a:prstGeom prst="rect">
              <a:avLst/>
            </a:prstGeom>
            <a:solidFill>
              <a:schemeClr val="accent1">
                <a:lumMod val="60000"/>
                <a:lumOff val="40000"/>
              </a:schemeClr>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Coopération</a:t>
              </a:r>
            </a:p>
          </p:txBody>
        </p:sp>
        <p:sp>
          <p:nvSpPr>
            <p:cNvPr id="70" name="ZoneTexte 69">
              <a:extLst>
                <a:ext uri="{FF2B5EF4-FFF2-40B4-BE49-F238E27FC236}">
                  <a16:creationId xmlns:a16="http://schemas.microsoft.com/office/drawing/2014/main" id="{2365AEE5-B839-42F5-9D08-E1556BCE06B3}"/>
                </a:ext>
              </a:extLst>
            </p:cNvPr>
            <p:cNvSpPr txBox="1"/>
            <p:nvPr/>
          </p:nvSpPr>
          <p:spPr>
            <a:xfrm>
              <a:off x="4494794" y="4707795"/>
              <a:ext cx="1234953" cy="369332"/>
            </a:xfrm>
            <a:prstGeom prst="rect">
              <a:avLst/>
            </a:prstGeom>
            <a:solidFill>
              <a:schemeClr val="accent3">
                <a:lumMod val="75000"/>
              </a:schemeClr>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Techniques</a:t>
              </a:r>
            </a:p>
          </p:txBody>
        </p:sp>
        <p:sp>
          <p:nvSpPr>
            <p:cNvPr id="71" name="ZoneTexte 70">
              <a:extLst>
                <a:ext uri="{FF2B5EF4-FFF2-40B4-BE49-F238E27FC236}">
                  <a16:creationId xmlns:a16="http://schemas.microsoft.com/office/drawing/2014/main" id="{1C60BEBE-7059-47DC-BE39-9EAE3C3F887E}"/>
                </a:ext>
              </a:extLst>
            </p:cNvPr>
            <p:cNvSpPr txBox="1"/>
            <p:nvPr/>
          </p:nvSpPr>
          <p:spPr>
            <a:xfrm>
              <a:off x="3451827" y="4700851"/>
              <a:ext cx="684867" cy="369332"/>
            </a:xfrm>
            <a:prstGeom prst="rect">
              <a:avLst/>
            </a:prstGeom>
            <a:solidFill>
              <a:schemeClr val="accent2"/>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Rôles</a:t>
              </a:r>
            </a:p>
          </p:txBody>
        </p:sp>
        <p:sp>
          <p:nvSpPr>
            <p:cNvPr id="72" name="ZoneTexte 71">
              <a:extLst>
                <a:ext uri="{FF2B5EF4-FFF2-40B4-BE49-F238E27FC236}">
                  <a16:creationId xmlns:a16="http://schemas.microsoft.com/office/drawing/2014/main" id="{F89205E4-1386-4D69-8487-776EC0B4847C}"/>
                </a:ext>
              </a:extLst>
            </p:cNvPr>
            <p:cNvSpPr txBox="1"/>
            <p:nvPr/>
          </p:nvSpPr>
          <p:spPr>
            <a:xfrm>
              <a:off x="6106927" y="4697071"/>
              <a:ext cx="662361" cy="369332"/>
            </a:xfrm>
            <a:prstGeom prst="rect">
              <a:avLst/>
            </a:prstGeom>
            <a:solidFill>
              <a:srgbClr val="00B050"/>
            </a:solidFill>
          </p:spPr>
          <p:style>
            <a:lnRef idx="3">
              <a:schemeClr val="lt1"/>
            </a:lnRef>
            <a:fillRef idx="1">
              <a:schemeClr val="accent2"/>
            </a:fillRef>
            <a:effectRef idx="1">
              <a:schemeClr val="accent2"/>
            </a:effectRef>
            <a:fontRef idx="minor">
              <a:schemeClr val="lt1"/>
            </a:fontRef>
          </p:style>
          <p:txBody>
            <a:bodyPr wrap="none" rtlCol="0">
              <a:spAutoFit/>
            </a:bodyPr>
            <a:lstStyle/>
            <a:p>
              <a:r>
                <a:rPr lang="fr-FR" dirty="0"/>
                <a:t>Liens</a:t>
              </a:r>
            </a:p>
          </p:txBody>
        </p:sp>
        <p:sp>
          <p:nvSpPr>
            <p:cNvPr id="73" name="ZoneTexte 72">
              <a:extLst>
                <a:ext uri="{FF2B5EF4-FFF2-40B4-BE49-F238E27FC236}">
                  <a16:creationId xmlns:a16="http://schemas.microsoft.com/office/drawing/2014/main" id="{B488455A-138A-4D42-AFE4-6A7AF4A1BDBF}"/>
                </a:ext>
              </a:extLst>
            </p:cNvPr>
            <p:cNvSpPr txBox="1"/>
            <p:nvPr/>
          </p:nvSpPr>
          <p:spPr>
            <a:xfrm>
              <a:off x="7049350" y="4690294"/>
              <a:ext cx="1673638"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fr-FR" dirty="0"/>
                <a:t>Espace / Temps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3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P spid="13316" grpId="0" animBg="1"/>
      <p:bldP spid="59" grpId="0"/>
      <p:bldP spid="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BF6398-2DBB-4777-8C22-9EF7B5F628FB}"/>
              </a:ext>
            </a:extLst>
          </p:cNvPr>
          <p:cNvSpPr>
            <a:spLocks noGrp="1"/>
          </p:cNvSpPr>
          <p:nvPr>
            <p:ph type="title"/>
          </p:nvPr>
        </p:nvSpPr>
        <p:spPr/>
        <p:txBody>
          <a:bodyPr/>
          <a:lstStyle/>
          <a:p>
            <a:pPr algn="ctr"/>
            <a:r>
              <a:rPr lang="fr-FR" dirty="0">
                <a:solidFill>
                  <a:schemeClr val="accent1"/>
                </a:solidFill>
              </a:rPr>
              <a:t>Une posture, définition</a:t>
            </a:r>
          </a:p>
        </p:txBody>
      </p:sp>
      <p:sp>
        <p:nvSpPr>
          <p:cNvPr id="3" name="Espace réservé du contenu 2">
            <a:extLst>
              <a:ext uri="{FF2B5EF4-FFF2-40B4-BE49-F238E27FC236}">
                <a16:creationId xmlns:a16="http://schemas.microsoft.com/office/drawing/2014/main" id="{854471F2-EC7A-422E-B6D1-40B7D36FF15D}"/>
              </a:ext>
            </a:extLst>
          </p:cNvPr>
          <p:cNvSpPr>
            <a:spLocks noGrp="1"/>
          </p:cNvSpPr>
          <p:nvPr>
            <p:ph idx="1"/>
          </p:nvPr>
        </p:nvSpPr>
        <p:spPr>
          <a:xfrm>
            <a:off x="628650" y="1825625"/>
            <a:ext cx="7886700" cy="2877004"/>
          </a:xfrm>
        </p:spPr>
        <p:txBody>
          <a:bodyPr/>
          <a:lstStyle/>
          <a:p>
            <a:pPr marL="0" indent="0">
              <a:buNone/>
            </a:pPr>
            <a:r>
              <a:rPr lang="fr-FR" dirty="0"/>
              <a:t>La posture est :</a:t>
            </a:r>
          </a:p>
          <a:p>
            <a:r>
              <a:rPr lang="fr-FR" dirty="0"/>
              <a:t>Une combinaison momentanée de gestes pour résoudre un problème.</a:t>
            </a:r>
          </a:p>
          <a:p>
            <a:r>
              <a:rPr lang="fr-FR" dirty="0"/>
              <a:t>Une forme d’engagement.</a:t>
            </a:r>
          </a:p>
          <a:p>
            <a:r>
              <a:rPr lang="fr-FR" dirty="0"/>
              <a:t>Chaque individu dispose d’une panoplie plus ou moins ouverte de postures.</a:t>
            </a:r>
          </a:p>
        </p:txBody>
      </p:sp>
    </p:spTree>
    <p:extLst>
      <p:ext uri="{BB962C8B-B14F-4D97-AF65-F5344CB8AC3E}">
        <p14:creationId xmlns:p14="http://schemas.microsoft.com/office/powerpoint/2010/main" val="1684769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E1BCA7-CA72-4108-80E3-D02DAEFC2286}"/>
              </a:ext>
            </a:extLst>
          </p:cNvPr>
          <p:cNvSpPr>
            <a:spLocks noGrp="1"/>
          </p:cNvSpPr>
          <p:nvPr>
            <p:ph type="title"/>
          </p:nvPr>
        </p:nvSpPr>
        <p:spPr/>
        <p:txBody>
          <a:bodyPr/>
          <a:lstStyle/>
          <a:p>
            <a:r>
              <a:rPr lang="fr-FR" dirty="0">
                <a:solidFill>
                  <a:schemeClr val="accent1"/>
                </a:solidFill>
              </a:rPr>
              <a:t>L’activité :</a:t>
            </a:r>
          </a:p>
        </p:txBody>
      </p:sp>
      <p:sp>
        <p:nvSpPr>
          <p:cNvPr id="3" name="Espace réservé du contenu 2">
            <a:extLst>
              <a:ext uri="{FF2B5EF4-FFF2-40B4-BE49-F238E27FC236}">
                <a16:creationId xmlns:a16="http://schemas.microsoft.com/office/drawing/2014/main" id="{CDC98621-8EDD-4C56-9D75-CDE3000426E3}"/>
              </a:ext>
            </a:extLst>
          </p:cNvPr>
          <p:cNvSpPr>
            <a:spLocks noGrp="1"/>
          </p:cNvSpPr>
          <p:nvPr>
            <p:ph idx="1"/>
          </p:nvPr>
        </p:nvSpPr>
        <p:spPr>
          <a:xfrm>
            <a:off x="628650" y="1825625"/>
            <a:ext cx="7886700" cy="4351338"/>
          </a:xfrm>
        </p:spPr>
        <p:txBody>
          <a:bodyPr/>
          <a:lstStyle/>
          <a:p>
            <a:pPr marL="0" indent="0">
              <a:buNone/>
            </a:pPr>
            <a:r>
              <a:rPr lang="fr-FR" dirty="0"/>
              <a:t>L’objectif est de découvrir les postures des enseignants et des élèves.</a:t>
            </a:r>
          </a:p>
          <a:p>
            <a:endParaRPr lang="fr-FR" dirty="0"/>
          </a:p>
          <a:p>
            <a:pPr marL="0" indent="0">
              <a:buNone/>
            </a:pPr>
            <a:r>
              <a:rPr lang="fr-FR" dirty="0"/>
              <a:t>A l’aide du document d’observation :</a:t>
            </a:r>
          </a:p>
          <a:p>
            <a:r>
              <a:rPr lang="fr-FR" dirty="0"/>
              <a:t>Un groupe observe l’enseignant</a:t>
            </a:r>
          </a:p>
          <a:p>
            <a:pPr marL="0" indent="0">
              <a:buNone/>
            </a:pPr>
            <a:endParaRPr lang="fr-FR" dirty="0"/>
          </a:p>
          <a:p>
            <a:pPr marL="0" indent="0">
              <a:buNone/>
            </a:pPr>
            <a:endParaRPr lang="fr-FR" dirty="0"/>
          </a:p>
          <a:p>
            <a:r>
              <a:rPr lang="fr-FR" dirty="0"/>
              <a:t>Un groupe observe les élèves</a:t>
            </a:r>
          </a:p>
          <a:p>
            <a:endParaRPr lang="fr-FR" dirty="0"/>
          </a:p>
        </p:txBody>
      </p:sp>
      <p:pic>
        <p:nvPicPr>
          <p:cNvPr id="5" name="Image 4">
            <a:extLst>
              <a:ext uri="{FF2B5EF4-FFF2-40B4-BE49-F238E27FC236}">
                <a16:creationId xmlns:a16="http://schemas.microsoft.com/office/drawing/2014/main" id="{E17E5623-B064-4149-A1D0-9D78F04F52DB}"/>
              </a:ext>
            </a:extLst>
          </p:cNvPr>
          <p:cNvPicPr>
            <a:picLocks noChangeAspect="1"/>
          </p:cNvPicPr>
          <p:nvPr/>
        </p:nvPicPr>
        <p:blipFill>
          <a:blip r:embed="rId2"/>
          <a:stretch>
            <a:fillRect/>
          </a:stretch>
        </p:blipFill>
        <p:spPr>
          <a:xfrm>
            <a:off x="6392635" y="3136968"/>
            <a:ext cx="1728651" cy="1728651"/>
          </a:xfrm>
          <a:prstGeom prst="rect">
            <a:avLst/>
          </a:prstGeom>
        </p:spPr>
      </p:pic>
      <p:pic>
        <p:nvPicPr>
          <p:cNvPr id="4" name="Image 3">
            <a:extLst>
              <a:ext uri="{FF2B5EF4-FFF2-40B4-BE49-F238E27FC236}">
                <a16:creationId xmlns:a16="http://schemas.microsoft.com/office/drawing/2014/main" id="{C47FE946-6837-44B0-BF4B-C85F8689623C}"/>
              </a:ext>
            </a:extLst>
          </p:cNvPr>
          <p:cNvPicPr>
            <a:picLocks noChangeAspect="1"/>
          </p:cNvPicPr>
          <p:nvPr/>
        </p:nvPicPr>
        <p:blipFill>
          <a:blip r:embed="rId3"/>
          <a:stretch>
            <a:fillRect/>
          </a:stretch>
        </p:blipFill>
        <p:spPr>
          <a:xfrm>
            <a:off x="5987685" y="4746684"/>
            <a:ext cx="2527665" cy="1549214"/>
          </a:xfrm>
          <a:prstGeom prst="rect">
            <a:avLst/>
          </a:prstGeom>
        </p:spPr>
      </p:pic>
    </p:spTree>
    <p:extLst>
      <p:ext uri="{BB962C8B-B14F-4D97-AF65-F5344CB8AC3E}">
        <p14:creationId xmlns:p14="http://schemas.microsoft.com/office/powerpoint/2010/main" val="322807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A385A7-33EC-4A39-9BEE-238515106B57}"/>
              </a:ext>
            </a:extLst>
          </p:cNvPr>
          <p:cNvSpPr>
            <a:spLocks noGrp="1"/>
          </p:cNvSpPr>
          <p:nvPr>
            <p:ph type="title"/>
          </p:nvPr>
        </p:nvSpPr>
        <p:spPr/>
        <p:txBody>
          <a:bodyPr>
            <a:normAutofit/>
          </a:bodyPr>
          <a:lstStyle/>
          <a:p>
            <a:r>
              <a:rPr lang="fr-FR" sz="3600" dirty="0">
                <a:solidFill>
                  <a:schemeClr val="accent1"/>
                </a:solidFill>
              </a:rPr>
              <a:t>Les postures d’étayage des enseignants</a:t>
            </a:r>
          </a:p>
        </p:txBody>
      </p:sp>
      <p:graphicFrame>
        <p:nvGraphicFramePr>
          <p:cNvPr id="4" name="Espace réservé du contenu 3">
            <a:extLst>
              <a:ext uri="{FF2B5EF4-FFF2-40B4-BE49-F238E27FC236}">
                <a16:creationId xmlns:a16="http://schemas.microsoft.com/office/drawing/2014/main" id="{FF515E26-A906-42D6-844C-377DA46AB69D}"/>
              </a:ext>
            </a:extLst>
          </p:cNvPr>
          <p:cNvGraphicFramePr>
            <a:graphicFrameLocks noGrp="1"/>
          </p:cNvGraphicFramePr>
          <p:nvPr>
            <p:ph idx="1"/>
            <p:extLst>
              <p:ext uri="{D42A27DB-BD31-4B8C-83A1-F6EECF244321}">
                <p14:modId xmlns:p14="http://schemas.microsoft.com/office/powerpoint/2010/main" val="3186232124"/>
              </p:ext>
            </p:extLst>
          </p:nvPr>
        </p:nvGraphicFramePr>
        <p:xfrm>
          <a:off x="628650" y="1825625"/>
          <a:ext cx="7886700" cy="4602480"/>
        </p:xfrm>
        <a:graphic>
          <a:graphicData uri="http://schemas.openxmlformats.org/drawingml/2006/table">
            <a:tbl>
              <a:tblPr bandRow="1">
                <a:tableStyleId>{5C22544A-7EE6-4342-B048-85BDC9FD1C3A}</a:tableStyleId>
              </a:tblPr>
              <a:tblGrid>
                <a:gridCol w="2785110">
                  <a:extLst>
                    <a:ext uri="{9D8B030D-6E8A-4147-A177-3AD203B41FA5}">
                      <a16:colId xmlns:a16="http://schemas.microsoft.com/office/drawing/2014/main" val="4132446011"/>
                    </a:ext>
                  </a:extLst>
                </a:gridCol>
                <a:gridCol w="5101590">
                  <a:extLst>
                    <a:ext uri="{9D8B030D-6E8A-4147-A177-3AD203B41FA5}">
                      <a16:colId xmlns:a16="http://schemas.microsoft.com/office/drawing/2014/main" val="137566902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de contrôle :</a:t>
                      </a:r>
                      <a:r>
                        <a:rPr lang="fr-FR" sz="1400" kern="1200" dirty="0">
                          <a:solidFill>
                            <a:schemeClr val="dk1"/>
                          </a:solidFill>
                          <a:effectLst/>
                          <a:latin typeface="+mn-lt"/>
                          <a:ea typeface="+mn-ea"/>
                          <a:cs typeface="+mn-cs"/>
                        </a:rPr>
                        <a:t> </a:t>
                      </a: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Pilotage serré de l’avancée des tâches, l’enseignant cherche à faire avancer tout le groupe en synchronie.</a:t>
                      </a:r>
                    </a:p>
                    <a:p>
                      <a:endParaRPr lang="fr-FR" sz="1400" dirty="0"/>
                    </a:p>
                  </a:txBody>
                  <a:tcPr/>
                </a:tc>
                <a:extLst>
                  <a:ext uri="{0D108BD9-81ED-4DB2-BD59-A6C34878D82A}">
                    <a16:rowId xmlns:a16="http://schemas.microsoft.com/office/drawing/2014/main" val="28539666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d’accompagnement :</a:t>
                      </a:r>
                      <a:r>
                        <a:rPr lang="fr-FR" sz="1400" kern="1200" dirty="0">
                          <a:solidFill>
                            <a:schemeClr val="dk1"/>
                          </a:solidFill>
                          <a:effectLst/>
                          <a:latin typeface="+mn-lt"/>
                          <a:ea typeface="+mn-ea"/>
                          <a:cs typeface="+mn-cs"/>
                        </a:rPr>
                        <a:t> </a:t>
                      </a: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Le maître apporte, une aide ponctuelle, en partie individuelle en partie collective, en fonction de l’avancée de la tâche et des obstacles à surmonter.</a:t>
                      </a:r>
                    </a:p>
                    <a:p>
                      <a:endParaRPr lang="fr-FR" sz="1400" dirty="0"/>
                    </a:p>
                  </a:txBody>
                  <a:tcPr/>
                </a:tc>
                <a:extLst>
                  <a:ext uri="{0D108BD9-81ED-4DB2-BD59-A6C34878D82A}">
                    <a16:rowId xmlns:a16="http://schemas.microsoft.com/office/drawing/2014/main" val="204184412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de lâcher-prise :</a:t>
                      </a:r>
                      <a:endParaRPr lang="fr-FR" sz="1400" kern="1200" dirty="0">
                        <a:solidFill>
                          <a:schemeClr val="dk1"/>
                        </a:solidFill>
                        <a:effectLst/>
                        <a:latin typeface="+mn-lt"/>
                        <a:ea typeface="+mn-ea"/>
                        <a:cs typeface="+mn-cs"/>
                      </a:endParaRP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L’enseignant assigne aux élèves la responsabilité de leur travail et l’autorisation à expérimenter les chemins qu’ils choisissent.</a:t>
                      </a:r>
                    </a:p>
                    <a:p>
                      <a:endParaRPr lang="fr-FR" sz="1400" dirty="0"/>
                    </a:p>
                  </a:txBody>
                  <a:tcPr/>
                </a:tc>
                <a:extLst>
                  <a:ext uri="{0D108BD9-81ED-4DB2-BD59-A6C34878D82A}">
                    <a16:rowId xmlns:a16="http://schemas.microsoft.com/office/drawing/2014/main" val="3757981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de sur-étayage ou contre-étayage :</a:t>
                      </a:r>
                      <a:r>
                        <a:rPr lang="fr-FR" sz="1400" kern="1200" dirty="0">
                          <a:solidFill>
                            <a:schemeClr val="dk1"/>
                          </a:solidFill>
                          <a:effectLst/>
                          <a:latin typeface="+mn-lt"/>
                          <a:ea typeface="+mn-ea"/>
                          <a:cs typeface="+mn-cs"/>
                        </a:rPr>
                        <a:t> </a:t>
                      </a: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L’enseignant, pour avancer plus vite, peut aller jusqu’à faire à la place de l’élève.</a:t>
                      </a:r>
                    </a:p>
                    <a:p>
                      <a:endParaRPr lang="fr-FR" sz="1400" dirty="0"/>
                    </a:p>
                  </a:txBody>
                  <a:tcPr/>
                </a:tc>
                <a:extLst>
                  <a:ext uri="{0D108BD9-81ED-4DB2-BD59-A6C34878D82A}">
                    <a16:rowId xmlns:a16="http://schemas.microsoft.com/office/drawing/2014/main" val="16239762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d’enseignement :</a:t>
                      </a:r>
                      <a:r>
                        <a:rPr lang="fr-FR" sz="1400" kern="1200" dirty="0">
                          <a:solidFill>
                            <a:schemeClr val="dk1"/>
                          </a:solidFill>
                          <a:effectLst/>
                          <a:latin typeface="+mn-lt"/>
                          <a:ea typeface="+mn-ea"/>
                          <a:cs typeface="+mn-cs"/>
                        </a:rPr>
                        <a:t> </a:t>
                      </a: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L’enseignant formule, structure les savoirs, les normes, en fait éventuellement la démonstration.</a:t>
                      </a:r>
                    </a:p>
                    <a:p>
                      <a:endParaRPr lang="fr-FR" sz="1400" dirty="0"/>
                    </a:p>
                  </a:txBody>
                  <a:tcPr/>
                </a:tc>
                <a:extLst>
                  <a:ext uri="{0D108BD9-81ED-4DB2-BD59-A6C34878D82A}">
                    <a16:rowId xmlns:a16="http://schemas.microsoft.com/office/drawing/2014/main" val="23025851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kern="1200" dirty="0">
                          <a:solidFill>
                            <a:schemeClr val="dk1"/>
                          </a:solidFill>
                          <a:effectLst/>
                          <a:latin typeface="+mn-lt"/>
                          <a:ea typeface="+mn-ea"/>
                          <a:cs typeface="+mn-cs"/>
                        </a:rPr>
                        <a:t>La posture dite du « magicien » :</a:t>
                      </a:r>
                      <a:r>
                        <a:rPr lang="fr-FR" sz="1400" kern="1200" dirty="0">
                          <a:solidFill>
                            <a:schemeClr val="dk1"/>
                          </a:solidFill>
                          <a:effectLst/>
                          <a:latin typeface="+mn-lt"/>
                          <a:ea typeface="+mn-ea"/>
                          <a:cs typeface="+mn-cs"/>
                        </a:rPr>
                        <a:t> </a:t>
                      </a:r>
                    </a:p>
                    <a:p>
                      <a:endParaRPr lang="fr-FR"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L’enseignant capte momentanément l’attention des élèves par des jeux, des gestes théâtraux, des récits frappants.</a:t>
                      </a:r>
                    </a:p>
                    <a:p>
                      <a:endParaRPr lang="fr-FR" sz="1400" dirty="0"/>
                    </a:p>
                  </a:txBody>
                  <a:tcPr/>
                </a:tc>
                <a:extLst>
                  <a:ext uri="{0D108BD9-81ED-4DB2-BD59-A6C34878D82A}">
                    <a16:rowId xmlns:a16="http://schemas.microsoft.com/office/drawing/2014/main" val="546838430"/>
                  </a:ext>
                </a:extLst>
              </a:tr>
            </a:tbl>
          </a:graphicData>
        </a:graphic>
      </p:graphicFrame>
    </p:spTree>
    <p:extLst>
      <p:ext uri="{BB962C8B-B14F-4D97-AF65-F5344CB8AC3E}">
        <p14:creationId xmlns:p14="http://schemas.microsoft.com/office/powerpoint/2010/main" val="2376362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A385A7-33EC-4A39-9BEE-238515106B57}"/>
              </a:ext>
            </a:extLst>
          </p:cNvPr>
          <p:cNvSpPr>
            <a:spLocks noGrp="1"/>
          </p:cNvSpPr>
          <p:nvPr>
            <p:ph type="title"/>
          </p:nvPr>
        </p:nvSpPr>
        <p:spPr/>
        <p:txBody>
          <a:bodyPr>
            <a:normAutofit/>
          </a:bodyPr>
          <a:lstStyle/>
          <a:p>
            <a:r>
              <a:rPr lang="fr-FR" sz="3600" dirty="0">
                <a:solidFill>
                  <a:schemeClr val="accent1"/>
                </a:solidFill>
              </a:rPr>
              <a:t>Les postures d’étayage des enseignants</a:t>
            </a:r>
          </a:p>
        </p:txBody>
      </p:sp>
      <p:graphicFrame>
        <p:nvGraphicFramePr>
          <p:cNvPr id="4" name="Espace réservé du contenu 3">
            <a:extLst>
              <a:ext uri="{FF2B5EF4-FFF2-40B4-BE49-F238E27FC236}">
                <a16:creationId xmlns:a16="http://schemas.microsoft.com/office/drawing/2014/main" id="{FF515E26-A906-42D6-844C-377DA46AB69D}"/>
              </a:ext>
            </a:extLst>
          </p:cNvPr>
          <p:cNvGraphicFramePr>
            <a:graphicFrameLocks noGrp="1"/>
          </p:cNvGraphicFramePr>
          <p:nvPr>
            <p:ph idx="1"/>
            <p:extLst>
              <p:ext uri="{D42A27DB-BD31-4B8C-83A1-F6EECF244321}">
                <p14:modId xmlns:p14="http://schemas.microsoft.com/office/powerpoint/2010/main" val="2114657748"/>
              </p:ext>
            </p:extLst>
          </p:nvPr>
        </p:nvGraphicFramePr>
        <p:xfrm>
          <a:off x="628650" y="1825625"/>
          <a:ext cx="7886700" cy="4084320"/>
        </p:xfrm>
        <a:graphic>
          <a:graphicData uri="http://schemas.openxmlformats.org/drawingml/2006/table">
            <a:tbl>
              <a:tblPr bandRow="1">
                <a:tableStyleId>{5C22544A-7EE6-4342-B048-85BDC9FD1C3A}</a:tableStyleId>
              </a:tblPr>
              <a:tblGrid>
                <a:gridCol w="2158093">
                  <a:extLst>
                    <a:ext uri="{9D8B030D-6E8A-4147-A177-3AD203B41FA5}">
                      <a16:colId xmlns:a16="http://schemas.microsoft.com/office/drawing/2014/main" val="4132446011"/>
                    </a:ext>
                  </a:extLst>
                </a:gridCol>
                <a:gridCol w="2630839">
                  <a:extLst>
                    <a:ext uri="{9D8B030D-6E8A-4147-A177-3AD203B41FA5}">
                      <a16:colId xmlns:a16="http://schemas.microsoft.com/office/drawing/2014/main" val="3408431686"/>
                    </a:ext>
                  </a:extLst>
                </a:gridCol>
                <a:gridCol w="3097768">
                  <a:extLst>
                    <a:ext uri="{9D8B030D-6E8A-4147-A177-3AD203B41FA5}">
                      <a16:colId xmlns:a16="http://schemas.microsoft.com/office/drawing/2014/main" val="1375669024"/>
                    </a:ext>
                  </a:extLst>
                </a:gridCol>
              </a:tblGrid>
              <a:tr h="370840">
                <a:tc>
                  <a:txBody>
                    <a:bodyPr/>
                    <a:lstStyle/>
                    <a:p>
                      <a:r>
                        <a:rPr lang="fr-FR" altLang="fr-FR" sz="1400" dirty="0">
                          <a:latin typeface="+mn-lt"/>
                        </a:rPr>
                        <a:t>« Scolaire » </a:t>
                      </a:r>
                      <a:endParaRPr lang="fr-FR" sz="1400" dirty="0">
                        <a:latin typeface="+mn-lt"/>
                      </a:endParaRPr>
                    </a:p>
                  </a:txBody>
                  <a:tcPr/>
                </a:tc>
                <a:tc>
                  <a:txBody>
                    <a:bodyPr/>
                    <a:lstStyle/>
                    <a:p>
                      <a:r>
                        <a:rPr lang="fr-FR" altLang="fr-FR" sz="1400" dirty="0">
                          <a:solidFill>
                            <a:srgbClr val="FF3300"/>
                          </a:solidFill>
                          <a:latin typeface="+mn-lt"/>
                        </a:rPr>
                        <a:t>Pas d’autorisation à penser</a:t>
                      </a:r>
                      <a:endParaRPr lang="fr-FR" sz="1400" dirty="0">
                        <a:latin typeface="+mn-lt"/>
                      </a:endParaRPr>
                    </a:p>
                  </a:txBody>
                  <a:tcPr/>
                </a:tc>
                <a:tc>
                  <a:txBody>
                    <a:bodyPr/>
                    <a:lstStyle/>
                    <a:p>
                      <a:pPr eaLnBrk="1" hangingPunct="1"/>
                      <a:r>
                        <a:rPr lang="fr-FR" altLang="fr-FR" sz="1400" dirty="0">
                          <a:latin typeface="+mn-lt"/>
                        </a:rPr>
                        <a:t>Insécurité , être en règle</a:t>
                      </a:r>
                    </a:p>
                    <a:p>
                      <a:pPr eaLnBrk="1" hangingPunct="1"/>
                      <a:r>
                        <a:rPr lang="fr-FR" altLang="fr-FR" sz="1400" dirty="0">
                          <a:latin typeface="+mn-lt"/>
                        </a:rPr>
                        <a:t>Dépendance au M. à la tâche</a:t>
                      </a:r>
                    </a:p>
                    <a:p>
                      <a:pPr eaLnBrk="1" hangingPunct="1"/>
                      <a:r>
                        <a:rPr lang="fr-FR" altLang="fr-FR" sz="1400" dirty="0">
                          <a:latin typeface="+mn-lt"/>
                        </a:rPr>
                        <a:t>Refus des pairs</a:t>
                      </a:r>
                    </a:p>
                    <a:p>
                      <a:pPr eaLnBrk="1" hangingPunct="1"/>
                      <a:r>
                        <a:rPr lang="fr-FR" altLang="fr-FR" sz="1400" dirty="0">
                          <a:latin typeface="+mn-lt"/>
                        </a:rPr>
                        <a:t>Se conformer ou  faire semblant </a:t>
                      </a:r>
                      <a:endParaRPr lang="fr-FR" sz="1400" dirty="0">
                        <a:latin typeface="+mn-lt"/>
                      </a:endParaRPr>
                    </a:p>
                  </a:txBody>
                  <a:tcPr/>
                </a:tc>
                <a:extLst>
                  <a:ext uri="{0D108BD9-81ED-4DB2-BD59-A6C34878D82A}">
                    <a16:rowId xmlns:a16="http://schemas.microsoft.com/office/drawing/2014/main" val="2853966656"/>
                  </a:ext>
                </a:extLst>
              </a:tr>
              <a:tr h="370840">
                <a:tc>
                  <a:txBody>
                    <a:bodyPr/>
                    <a:lstStyle/>
                    <a:p>
                      <a:r>
                        <a:rPr lang="fr-FR" altLang="fr-FR" sz="1400" dirty="0">
                          <a:latin typeface="+mn-lt"/>
                        </a:rPr>
                        <a:t>Ludique </a:t>
                      </a:r>
                      <a:endParaRPr lang="fr-FR" sz="1400" dirty="0">
                        <a:latin typeface="+mn-lt"/>
                      </a:endParaRPr>
                    </a:p>
                  </a:txBody>
                  <a:tcPr/>
                </a:tc>
                <a:tc>
                  <a:txBody>
                    <a:bodyPr/>
                    <a:lstStyle/>
                    <a:p>
                      <a:pPr eaLnBrk="1" hangingPunct="1"/>
                      <a:r>
                        <a:rPr lang="fr-FR" altLang="fr-FR" sz="1400" dirty="0">
                          <a:solidFill>
                            <a:srgbClr val="FF3300"/>
                          </a:solidFill>
                          <a:latin typeface="+mn-lt"/>
                        </a:rPr>
                        <a:t>Détournement</a:t>
                      </a:r>
                    </a:p>
                    <a:p>
                      <a:pPr eaLnBrk="1" hangingPunct="1"/>
                      <a:r>
                        <a:rPr lang="fr-FR" altLang="fr-FR" sz="1400" dirty="0">
                          <a:solidFill>
                            <a:srgbClr val="FF3300"/>
                          </a:solidFill>
                          <a:latin typeface="+mn-lt"/>
                        </a:rPr>
                        <a:t>Créativité hors des normes</a:t>
                      </a:r>
                    </a:p>
                    <a:p>
                      <a:endParaRPr lang="fr-FR" sz="1400" dirty="0">
                        <a:latin typeface="+mn-lt"/>
                      </a:endParaRPr>
                    </a:p>
                  </a:txBody>
                  <a:tcPr/>
                </a:tc>
                <a:tc>
                  <a:txBody>
                    <a:bodyPr/>
                    <a:lstStyle/>
                    <a:p>
                      <a:endParaRPr lang="fr-FR" sz="1400" dirty="0">
                        <a:latin typeface="+mn-lt"/>
                      </a:endParaRPr>
                    </a:p>
                  </a:txBody>
                  <a:tcPr/>
                </a:tc>
                <a:extLst>
                  <a:ext uri="{0D108BD9-81ED-4DB2-BD59-A6C34878D82A}">
                    <a16:rowId xmlns:a16="http://schemas.microsoft.com/office/drawing/2014/main" val="2041844123"/>
                  </a:ext>
                </a:extLst>
              </a:tr>
              <a:tr h="370840">
                <a:tc>
                  <a:txBody>
                    <a:bodyPr/>
                    <a:lstStyle/>
                    <a:p>
                      <a:r>
                        <a:rPr lang="fr-FR" altLang="fr-FR" sz="1400" dirty="0">
                          <a:latin typeface="+mn-lt"/>
                        </a:rPr>
                        <a:t>Première </a:t>
                      </a:r>
                      <a:endParaRPr lang="fr-FR" sz="1400" dirty="0">
                        <a:latin typeface="+mn-lt"/>
                      </a:endParaRPr>
                    </a:p>
                  </a:txBody>
                  <a:tcPr/>
                </a:tc>
                <a:tc>
                  <a:txBody>
                    <a:bodyPr/>
                    <a:lstStyle/>
                    <a:p>
                      <a:r>
                        <a:rPr lang="fr-FR" altLang="fr-FR" sz="1400" dirty="0">
                          <a:solidFill>
                            <a:srgbClr val="FF3300"/>
                          </a:solidFill>
                          <a:latin typeface="+mn-lt"/>
                        </a:rPr>
                        <a:t>Dans le faire</a:t>
                      </a:r>
                      <a:endParaRPr lang="fr-FR" sz="1400" dirty="0">
                        <a:latin typeface="+mn-lt"/>
                      </a:endParaRPr>
                    </a:p>
                  </a:txBody>
                  <a:tcPr/>
                </a:tc>
                <a:tc>
                  <a:txBody>
                    <a:bodyPr/>
                    <a:lstStyle/>
                    <a:p>
                      <a:pPr eaLnBrk="1" hangingPunct="1"/>
                      <a:r>
                        <a:rPr lang="fr-FR" altLang="fr-FR" sz="1400" dirty="0">
                          <a:latin typeface="+mn-lt"/>
                        </a:rPr>
                        <a:t>Implication forte</a:t>
                      </a:r>
                    </a:p>
                    <a:p>
                      <a:pPr eaLnBrk="1" hangingPunct="1"/>
                      <a:r>
                        <a:rPr lang="fr-FR" altLang="fr-FR" sz="1400" dirty="0">
                          <a:latin typeface="+mn-lt"/>
                        </a:rPr>
                        <a:t>Brut d’écrit ou de pensée</a:t>
                      </a:r>
                    </a:p>
                    <a:p>
                      <a:pPr eaLnBrk="1" hangingPunct="1"/>
                      <a:r>
                        <a:rPr lang="fr-FR" altLang="fr-FR" sz="1400" dirty="0">
                          <a:latin typeface="+mn-lt"/>
                        </a:rPr>
                        <a:t>Identification </a:t>
                      </a:r>
                    </a:p>
                    <a:p>
                      <a:pPr eaLnBrk="1" hangingPunct="1"/>
                      <a:r>
                        <a:rPr lang="fr-FR" altLang="fr-FR" sz="1400" dirty="0">
                          <a:latin typeface="+mn-lt"/>
                        </a:rPr>
                        <a:t>Absence de lien entre les tâches </a:t>
                      </a:r>
                      <a:endParaRPr lang="fr-FR" sz="1400" dirty="0">
                        <a:latin typeface="+mn-lt"/>
                      </a:endParaRPr>
                    </a:p>
                  </a:txBody>
                  <a:tcPr/>
                </a:tc>
                <a:extLst>
                  <a:ext uri="{0D108BD9-81ED-4DB2-BD59-A6C34878D82A}">
                    <a16:rowId xmlns:a16="http://schemas.microsoft.com/office/drawing/2014/main" val="3757981841"/>
                  </a:ext>
                </a:extLst>
              </a:tr>
              <a:tr h="370840">
                <a:tc>
                  <a:txBody>
                    <a:bodyPr/>
                    <a:lstStyle/>
                    <a:p>
                      <a:r>
                        <a:rPr lang="fr-FR" altLang="fr-FR" sz="1400" dirty="0">
                          <a:latin typeface="+mn-lt"/>
                        </a:rPr>
                        <a:t>Réflexive  </a:t>
                      </a:r>
                      <a:endParaRPr lang="fr-FR" sz="1400" dirty="0">
                        <a:latin typeface="+mn-lt"/>
                      </a:endParaRPr>
                    </a:p>
                  </a:txBody>
                  <a:tcPr/>
                </a:tc>
                <a:tc>
                  <a:txBody>
                    <a:bodyPr/>
                    <a:lstStyle/>
                    <a:p>
                      <a:r>
                        <a:rPr lang="fr-FR" altLang="fr-FR" sz="1400" dirty="0">
                          <a:solidFill>
                            <a:srgbClr val="FF3300"/>
                          </a:solidFill>
                          <a:latin typeface="+mn-lt"/>
                        </a:rPr>
                        <a:t>Prise de distance</a:t>
                      </a:r>
                      <a:endParaRPr lang="fr-FR" sz="1400" dirty="0">
                        <a:latin typeface="+mn-lt"/>
                      </a:endParaRPr>
                    </a:p>
                  </a:txBody>
                  <a:tcPr/>
                </a:tc>
                <a:tc>
                  <a:txBody>
                    <a:bodyPr/>
                    <a:lstStyle/>
                    <a:p>
                      <a:pPr eaLnBrk="1" hangingPunct="1"/>
                      <a:r>
                        <a:rPr lang="fr-FR" altLang="fr-FR" sz="1400" dirty="0">
                          <a:latin typeface="+mn-lt"/>
                        </a:rPr>
                        <a:t>Penser sur les tâches </a:t>
                      </a:r>
                    </a:p>
                    <a:p>
                      <a:pPr eaLnBrk="1" hangingPunct="1"/>
                      <a:r>
                        <a:rPr lang="fr-FR" altLang="fr-FR" sz="1400" dirty="0">
                          <a:latin typeface="+mn-lt"/>
                        </a:rPr>
                        <a:t>Les objets de savoir sont nommés</a:t>
                      </a:r>
                    </a:p>
                    <a:p>
                      <a:pPr eaLnBrk="1" hangingPunct="1"/>
                      <a:r>
                        <a:rPr lang="fr-FR" altLang="fr-FR" sz="1400" dirty="0">
                          <a:latin typeface="+mn-lt"/>
                        </a:rPr>
                        <a:t>Conscience de sa propre activité de pensée</a:t>
                      </a:r>
                    </a:p>
                  </a:txBody>
                  <a:tcPr/>
                </a:tc>
                <a:extLst>
                  <a:ext uri="{0D108BD9-81ED-4DB2-BD59-A6C34878D82A}">
                    <a16:rowId xmlns:a16="http://schemas.microsoft.com/office/drawing/2014/main" val="16239762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1400" dirty="0">
                          <a:latin typeface="+mn-lt"/>
                          <a:cs typeface="Times New Roman" panose="02020603050405020304" pitchFamily="18" charset="0"/>
                        </a:rPr>
                        <a:t>Posture de refus</a:t>
                      </a:r>
                    </a:p>
                    <a:p>
                      <a:endParaRPr lang="fr-FR" sz="1400" dirty="0">
                        <a:latin typeface="+mn-lt"/>
                      </a:endParaRPr>
                    </a:p>
                  </a:txBody>
                  <a:tcPr/>
                </a:tc>
                <a:tc>
                  <a:txBody>
                    <a:bodyPr/>
                    <a:lstStyle/>
                    <a:p>
                      <a:endParaRPr lang="fr-FR" sz="1400" dirty="0">
                        <a:latin typeface="+mn-lt"/>
                      </a:endParaRPr>
                    </a:p>
                  </a:txBody>
                  <a:tcPr/>
                </a:tc>
                <a:tc>
                  <a:txBody>
                    <a:bodyPr/>
                    <a:lstStyle/>
                    <a:p>
                      <a:endParaRPr lang="fr-FR" sz="1400" dirty="0">
                        <a:latin typeface="+mn-lt"/>
                      </a:endParaRPr>
                    </a:p>
                  </a:txBody>
                  <a:tcPr/>
                </a:tc>
                <a:extLst>
                  <a:ext uri="{0D108BD9-81ED-4DB2-BD59-A6C34878D82A}">
                    <a16:rowId xmlns:a16="http://schemas.microsoft.com/office/drawing/2014/main" val="2302585119"/>
                  </a:ext>
                </a:extLst>
              </a:tr>
            </a:tbl>
          </a:graphicData>
        </a:graphic>
      </p:graphicFrame>
    </p:spTree>
    <p:extLst>
      <p:ext uri="{BB962C8B-B14F-4D97-AF65-F5344CB8AC3E}">
        <p14:creationId xmlns:p14="http://schemas.microsoft.com/office/powerpoint/2010/main" val="3419025327"/>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413</TotalTime>
  <Words>1140</Words>
  <Application>Microsoft Office PowerPoint</Application>
  <PresentationFormat>Affichage à l'écran (4:3)</PresentationFormat>
  <Paragraphs>281</Paragraphs>
  <Slides>11</Slides>
  <Notes>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Calibri Light</vt:lpstr>
      <vt:lpstr>Thème Office</vt:lpstr>
      <vt:lpstr>Geste professionnel  Postures d’étayage  des enseignants    Postures d’apprentissage des élèves</vt:lpstr>
      <vt:lpstr>Définition du geste professionnel</vt:lpstr>
      <vt:lpstr>Un multi agenda de préoccupations enchâssées </vt:lpstr>
      <vt:lpstr>un multi agenda de préoccupations enchâssées </vt:lpstr>
      <vt:lpstr>Présentation PowerPoint</vt:lpstr>
      <vt:lpstr>Une posture, définition</vt:lpstr>
      <vt:lpstr>L’activité :</vt:lpstr>
      <vt:lpstr>Les postures d’étayage des enseignants</vt:lpstr>
      <vt:lpstr>Les postures d’étayage des enseignants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Gestes professionnels  Postures d’étayage  des enseignants    Postures d’apprentissage des élèves</dc:title>
  <dc:creator>Philippe GESSET</dc:creator>
  <cp:lastModifiedBy>Philippe GESSET</cp:lastModifiedBy>
  <cp:revision>22</cp:revision>
  <dcterms:created xsi:type="dcterms:W3CDTF">2019-05-21T08:54:09Z</dcterms:created>
  <dcterms:modified xsi:type="dcterms:W3CDTF">2019-05-21T15:47:15Z</dcterms:modified>
</cp:coreProperties>
</file>