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2.xml" ContentType="application/vnd.openxmlformats-officedocument.presentationml.tags+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650" r:id="rId2"/>
    <p:sldMasterId id="2147483648" r:id="rId3"/>
    <p:sldMasterId id="2147483857" r:id="rId4"/>
    <p:sldMasterId id="2147484367" r:id="rId5"/>
  </p:sldMasterIdLst>
  <p:notesMasterIdLst>
    <p:notesMasterId r:id="rId22"/>
  </p:notesMasterIdLst>
  <p:handoutMasterIdLst>
    <p:handoutMasterId r:id="rId23"/>
  </p:handoutMasterIdLst>
  <p:sldIdLst>
    <p:sldId id="334" r:id="rId6"/>
    <p:sldId id="304" r:id="rId7"/>
    <p:sldId id="316" r:id="rId8"/>
    <p:sldId id="330" r:id="rId9"/>
    <p:sldId id="298" r:id="rId10"/>
    <p:sldId id="319" r:id="rId11"/>
    <p:sldId id="320" r:id="rId12"/>
    <p:sldId id="305" r:id="rId13"/>
    <p:sldId id="331" r:id="rId14"/>
    <p:sldId id="296" r:id="rId15"/>
    <p:sldId id="317" r:id="rId16"/>
    <p:sldId id="325" r:id="rId17"/>
    <p:sldId id="326" r:id="rId18"/>
    <p:sldId id="327" r:id="rId19"/>
    <p:sldId id="333" r:id="rId20"/>
    <p:sldId id="328"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10">
          <p15:clr>
            <a:srgbClr val="A4A3A4"/>
          </p15:clr>
        </p15:guide>
        <p15:guide id="2" pos="28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27F"/>
    <a:srgbClr val="EB9998"/>
    <a:srgbClr val="CFB5F6"/>
    <a:srgbClr val="EA6563"/>
    <a:srgbClr val="9E7CCA"/>
    <a:srgbClr val="B9FF56"/>
    <a:srgbClr val="DEEEF8"/>
    <a:srgbClr val="D5E3E9"/>
    <a:srgbClr val="D7E3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0199" autoAdjust="0"/>
  </p:normalViewPr>
  <p:slideViewPr>
    <p:cSldViewPr>
      <p:cViewPr varScale="1">
        <p:scale>
          <a:sx n="103" d="100"/>
          <a:sy n="103" d="100"/>
        </p:scale>
        <p:origin x="1362" y="108"/>
      </p:cViewPr>
      <p:guideLst>
        <p:guide orient="horz" pos="4110"/>
        <p:guide pos="28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8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lIns="0" tIns="0" rIns="0" anchor="b" anchorCtr="0"/>
        <a:lstStyle/>
        <a:p>
          <a:pPr marL="0" indent="0" algn="ctr">
            <a:spcAft>
              <a:spcPts val="0"/>
            </a:spcAft>
          </a:pPr>
          <a:r>
            <a:rPr lang="fr-FR" sz="1400" b="0" baseline="0" dirty="0">
              <a:solidFill>
                <a:schemeClr val="tx1"/>
              </a:solidFill>
            </a:rPr>
            <a:t>Dimension </a:t>
          </a:r>
          <a:r>
            <a:rPr lang="fr-FR" sz="1400" b="1" baseline="0" dirty="0">
              <a:solidFill>
                <a:schemeClr val="tx1"/>
              </a:solidFill>
            </a:rPr>
            <a:t>ingénierie-design</a:t>
          </a:r>
        </a:p>
        <a:p>
          <a:pPr marL="0" indent="0" algn="ctr">
            <a:spcAft>
              <a:spcPts val="0"/>
            </a:spcAft>
          </a:pPr>
          <a:r>
            <a:rPr lang="fr-FR" sz="1400" b="1" baseline="0" dirty="0">
              <a:solidFill>
                <a:schemeClr val="tx1"/>
              </a:solidFill>
            </a:rPr>
            <a:t>Métiers d’arts et d’industrie</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312"/>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80" custLinFactNeighborY="-951"/>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1445" custLinFactNeighborY="-3288"/>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439BF81B-060C-CD46-A35E-061432813C89}" type="presOf" srcId="{FAC96BBC-E70B-4A01-A869-009A30B96857}" destId="{6C06388F-54D5-427C-8AC6-496EBCE30733}" srcOrd="1"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D5EC2C6C-327D-0447-88F1-BB030533A39F}" type="presOf" srcId="{D049336E-53B7-4724-ADAD-EBF81DBC3F0F}" destId="{4EC56D41-A0D2-49E4-89E2-7E20D92B96E5}" srcOrd="0" destOrd="0" presId="urn:microsoft.com/office/officeart/2005/8/layout/chart3"/>
    <dgm:cxn modelId="{8E8EF96E-24A4-A045-A12D-6CB03DD277B8}" type="presOf" srcId="{457B5753-BE04-4427-BF43-78D2E082050F}" destId="{135D9BB0-4F71-44C6-BEE3-E199E561AD2B}" srcOrd="1" destOrd="0" presId="urn:microsoft.com/office/officeart/2005/8/layout/chart3"/>
    <dgm:cxn modelId="{35256593-DE30-9246-88C9-A19E10CED3D0}" type="presOf" srcId="{0D5BEDC3-A63A-4300-8ADD-56A47DE8D6D1}" destId="{70580A2D-BDFA-41EF-83F5-DF3072504320}" srcOrd="0" destOrd="0" presId="urn:microsoft.com/office/officeart/2005/8/layout/chart3"/>
    <dgm:cxn modelId="{8A8B4EA3-EA6F-5C45-BBDD-96C1A695F7AB}" type="presOf" srcId="{D049336E-53B7-4724-ADAD-EBF81DBC3F0F}" destId="{925AD94C-CB63-4D15-B3A9-F9288EE460F7}" srcOrd="1" destOrd="0" presId="urn:microsoft.com/office/officeart/2005/8/layout/chart3"/>
    <dgm:cxn modelId="{064ECEBA-D4BE-0A48-A111-88FBB59DAC1E}" type="presOf" srcId="{FAC96BBC-E70B-4A01-A869-009A30B96857}" destId="{9B848C34-4BFB-4D45-923A-E6F682FCFCCA}" srcOrd="0" destOrd="0" presId="urn:microsoft.com/office/officeart/2005/8/layout/chart3"/>
    <dgm:cxn modelId="{6599E8E5-861B-2240-BF0C-5156DC6C8082}" type="presOf" srcId="{457B5753-BE04-4427-BF43-78D2E082050F}" destId="{4F669CC3-7B5B-4B7B-A754-47B608F8F562}"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58B50542-159F-7B45-966D-F3FF8556F6F3}" type="presParOf" srcId="{70580A2D-BDFA-41EF-83F5-DF3072504320}" destId="{4F669CC3-7B5B-4B7B-A754-47B608F8F562}" srcOrd="0" destOrd="0" presId="urn:microsoft.com/office/officeart/2005/8/layout/chart3"/>
    <dgm:cxn modelId="{4811DC54-04C8-A44B-8212-51AA8BC8A502}" type="presParOf" srcId="{70580A2D-BDFA-41EF-83F5-DF3072504320}" destId="{135D9BB0-4F71-44C6-BEE3-E199E561AD2B}" srcOrd="1" destOrd="0" presId="urn:microsoft.com/office/officeart/2005/8/layout/chart3"/>
    <dgm:cxn modelId="{A94DA8E8-95A4-6B43-9FAE-5A87A2AA6C3F}" type="presParOf" srcId="{70580A2D-BDFA-41EF-83F5-DF3072504320}" destId="{4EC56D41-A0D2-49E4-89E2-7E20D92B96E5}" srcOrd="2" destOrd="0" presId="urn:microsoft.com/office/officeart/2005/8/layout/chart3"/>
    <dgm:cxn modelId="{ECBE05F3-8DE0-A340-8BFC-954008900E14}" type="presParOf" srcId="{70580A2D-BDFA-41EF-83F5-DF3072504320}" destId="{925AD94C-CB63-4D15-B3A9-F9288EE460F7}" srcOrd="3" destOrd="0" presId="urn:microsoft.com/office/officeart/2005/8/layout/chart3"/>
    <dgm:cxn modelId="{5ABF2BD4-CD76-B54E-949C-13D4FF2127CC}" type="presParOf" srcId="{70580A2D-BDFA-41EF-83F5-DF3072504320}" destId="{9B848C34-4BFB-4D45-923A-E6F682FCFCCA}" srcOrd="4" destOrd="0" presId="urn:microsoft.com/office/officeart/2005/8/layout/chart3"/>
    <dgm:cxn modelId="{82590441-9345-374B-BB7E-1B90EF618EE8}"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a:solidFill>
                <a:schemeClr val="tx1"/>
              </a:solidFill>
            </a:rPr>
            <a:t>ingénierie-design</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BCAA970F-F331-DB42-96CE-8E41B6BA3991}" type="presOf" srcId="{FAC96BBC-E70B-4A01-A869-009A30B96857}" destId="{6C06388F-54D5-427C-8AC6-496EBCE30733}"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6CC95622-8D59-4F46-868E-989D86936874}" type="presOf" srcId="{457B5753-BE04-4427-BF43-78D2E082050F}" destId="{135D9BB0-4F71-44C6-BEE3-E199E561AD2B}" srcOrd="1" destOrd="0" presId="urn:microsoft.com/office/officeart/2005/8/layout/chart3"/>
    <dgm:cxn modelId="{D9418E58-A4BE-CA49-9B42-FB56BCC35862}" type="presOf" srcId="{0D5BEDC3-A63A-4300-8ADD-56A47DE8D6D1}" destId="{70580A2D-BDFA-41EF-83F5-DF3072504320}" srcOrd="0" destOrd="0" presId="urn:microsoft.com/office/officeart/2005/8/layout/chart3"/>
    <dgm:cxn modelId="{58170A5A-D9B7-5A4A-ACAC-67DD1421AF2B}" type="presOf" srcId="{D049336E-53B7-4724-ADAD-EBF81DBC3F0F}" destId="{4EC56D41-A0D2-49E4-89E2-7E20D92B96E5}" srcOrd="0" destOrd="0" presId="urn:microsoft.com/office/officeart/2005/8/layout/chart3"/>
    <dgm:cxn modelId="{47BE4D7E-96F4-4643-97A8-CCDB8A5244F0}" type="presOf" srcId="{457B5753-BE04-4427-BF43-78D2E082050F}" destId="{4F669CC3-7B5B-4B7B-A754-47B608F8F562}" srcOrd="0" destOrd="0" presId="urn:microsoft.com/office/officeart/2005/8/layout/chart3"/>
    <dgm:cxn modelId="{19EEEB8D-AFC2-8144-B9AA-C43E4F4C46AB}" type="presOf" srcId="{D049336E-53B7-4724-ADAD-EBF81DBC3F0F}" destId="{925AD94C-CB63-4D15-B3A9-F9288EE460F7}"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D80C3EFF-435B-8A42-94B0-84A333FF2638}" type="presOf" srcId="{FAC96BBC-E70B-4A01-A869-009A30B96857}" destId="{9B848C34-4BFB-4D45-923A-E6F682FCFCCA}" srcOrd="0" destOrd="0" presId="urn:microsoft.com/office/officeart/2005/8/layout/chart3"/>
    <dgm:cxn modelId="{584C3010-E70A-8449-A0F9-B8FA8BBA3BDE}" type="presParOf" srcId="{70580A2D-BDFA-41EF-83F5-DF3072504320}" destId="{4F669CC3-7B5B-4B7B-A754-47B608F8F562}" srcOrd="0" destOrd="0" presId="urn:microsoft.com/office/officeart/2005/8/layout/chart3"/>
    <dgm:cxn modelId="{98559B1C-586A-FB42-9EBA-6156539557B5}" type="presParOf" srcId="{70580A2D-BDFA-41EF-83F5-DF3072504320}" destId="{135D9BB0-4F71-44C6-BEE3-E199E561AD2B}" srcOrd="1" destOrd="0" presId="urn:microsoft.com/office/officeart/2005/8/layout/chart3"/>
    <dgm:cxn modelId="{F1D1EF80-A1B5-C54C-9360-7D6CE57FCA1B}" type="presParOf" srcId="{70580A2D-BDFA-41EF-83F5-DF3072504320}" destId="{4EC56D41-A0D2-49E4-89E2-7E20D92B96E5}" srcOrd="2" destOrd="0" presId="urn:microsoft.com/office/officeart/2005/8/layout/chart3"/>
    <dgm:cxn modelId="{FD973EA0-667D-9947-A15E-83D305314324}" type="presParOf" srcId="{70580A2D-BDFA-41EF-83F5-DF3072504320}" destId="{925AD94C-CB63-4D15-B3A9-F9288EE460F7}" srcOrd="3" destOrd="0" presId="urn:microsoft.com/office/officeart/2005/8/layout/chart3"/>
    <dgm:cxn modelId="{A3574C32-C459-3644-98E3-13910330CBBB}" type="presParOf" srcId="{70580A2D-BDFA-41EF-83F5-DF3072504320}" destId="{9B848C34-4BFB-4D45-923A-E6F682FCFCCA}" srcOrd="4" destOrd="0" presId="urn:microsoft.com/office/officeart/2005/8/layout/chart3"/>
    <dgm:cxn modelId="{24E7774B-EE3E-9847-BED2-2A2CE8B371EF}"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a:solidFill>
                <a:schemeClr val="tx1"/>
              </a:solidFill>
            </a:rPr>
            <a:t>ingénierie-design</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08A81D0A-4AC2-8140-937B-23CEFA1AEDC6}" type="presOf" srcId="{457B5753-BE04-4427-BF43-78D2E082050F}" destId="{4F669CC3-7B5B-4B7B-A754-47B608F8F562}"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6815071C-5E68-B041-B506-7C0F00D905E9}" type="presOf" srcId="{FAC96BBC-E70B-4A01-A869-009A30B96857}" destId="{9B848C34-4BFB-4D45-923A-E6F682FCFCCA}"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5629D828-D831-2645-89EC-24A487A88D52}" type="presOf" srcId="{457B5753-BE04-4427-BF43-78D2E082050F}" destId="{135D9BB0-4F71-44C6-BEE3-E199E561AD2B}" srcOrd="1" destOrd="0" presId="urn:microsoft.com/office/officeart/2005/8/layout/chart3"/>
    <dgm:cxn modelId="{66A60529-33A3-264F-8491-30F843461C82}" type="presOf" srcId="{D049336E-53B7-4724-ADAD-EBF81DBC3F0F}" destId="{925AD94C-CB63-4D15-B3A9-F9288EE460F7}" srcOrd="1" destOrd="0" presId="urn:microsoft.com/office/officeart/2005/8/layout/chart3"/>
    <dgm:cxn modelId="{9BB1F9AE-6B07-6A41-A846-A58873FF5B23}" type="presOf" srcId="{0D5BEDC3-A63A-4300-8ADD-56A47DE8D6D1}" destId="{70580A2D-BDFA-41EF-83F5-DF3072504320}" srcOrd="0" destOrd="0" presId="urn:microsoft.com/office/officeart/2005/8/layout/chart3"/>
    <dgm:cxn modelId="{56E178DC-3280-BB47-8422-D1E5C7BF1FE9}" type="presOf" srcId="{D049336E-53B7-4724-ADAD-EBF81DBC3F0F}" destId="{4EC56D41-A0D2-49E4-89E2-7E20D92B96E5}" srcOrd="0" destOrd="0" presId="urn:microsoft.com/office/officeart/2005/8/layout/chart3"/>
    <dgm:cxn modelId="{B8A79ADC-7DA4-3144-80BD-E81F26FCD9C8}" type="presOf" srcId="{FAC96BBC-E70B-4A01-A869-009A30B96857}" destId="{6C06388F-54D5-427C-8AC6-496EBCE30733}"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8007702C-12E8-C049-B04D-1ACA60522722}" type="presParOf" srcId="{70580A2D-BDFA-41EF-83F5-DF3072504320}" destId="{4F669CC3-7B5B-4B7B-A754-47B608F8F562}" srcOrd="0" destOrd="0" presId="urn:microsoft.com/office/officeart/2005/8/layout/chart3"/>
    <dgm:cxn modelId="{223677AA-362A-F948-90F0-4CF36981EF3E}" type="presParOf" srcId="{70580A2D-BDFA-41EF-83F5-DF3072504320}" destId="{135D9BB0-4F71-44C6-BEE3-E199E561AD2B}" srcOrd="1" destOrd="0" presId="urn:microsoft.com/office/officeart/2005/8/layout/chart3"/>
    <dgm:cxn modelId="{15F4D560-B7B8-C84D-8AE2-0EACF3ABC440}" type="presParOf" srcId="{70580A2D-BDFA-41EF-83F5-DF3072504320}" destId="{4EC56D41-A0D2-49E4-89E2-7E20D92B96E5}" srcOrd="2" destOrd="0" presId="urn:microsoft.com/office/officeart/2005/8/layout/chart3"/>
    <dgm:cxn modelId="{46BCE3CA-7D8D-0547-AAD3-07E2F445AE26}" type="presParOf" srcId="{70580A2D-BDFA-41EF-83F5-DF3072504320}" destId="{925AD94C-CB63-4D15-B3A9-F9288EE460F7}" srcOrd="3" destOrd="0" presId="urn:microsoft.com/office/officeart/2005/8/layout/chart3"/>
    <dgm:cxn modelId="{E1C331CC-1FCB-6A40-9F60-5770D5C4311B}" type="presParOf" srcId="{70580A2D-BDFA-41EF-83F5-DF3072504320}" destId="{9B848C34-4BFB-4D45-923A-E6F682FCFCCA}" srcOrd="4" destOrd="0" presId="urn:microsoft.com/office/officeart/2005/8/layout/chart3"/>
    <dgm:cxn modelId="{7EFD1D63-5C86-9045-AA2A-331AC48D64DA}"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a:solidFill>
                <a:schemeClr val="tx1"/>
              </a:solidFill>
            </a:rPr>
            <a:t>ingénierie-design</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A2A72719-AFF8-5349-A038-6F86641DC9E0}" type="presOf" srcId="{457B5753-BE04-4427-BF43-78D2E082050F}" destId="{135D9BB0-4F71-44C6-BEE3-E199E561AD2B}" srcOrd="1"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2845138C-EE42-9A41-BFCB-E37E68624EAF}" type="presOf" srcId="{FAC96BBC-E70B-4A01-A869-009A30B96857}" destId="{6C06388F-54D5-427C-8AC6-496EBCE30733}" srcOrd="1" destOrd="0" presId="urn:microsoft.com/office/officeart/2005/8/layout/chart3"/>
    <dgm:cxn modelId="{A68337AA-3EF0-AA40-9B10-1055257AB896}" type="presOf" srcId="{FAC96BBC-E70B-4A01-A869-009A30B96857}" destId="{9B848C34-4BFB-4D45-923A-E6F682FCFCCA}" srcOrd="0" destOrd="0" presId="urn:microsoft.com/office/officeart/2005/8/layout/chart3"/>
    <dgm:cxn modelId="{913E7AAB-3882-2A47-A978-B7AB0C649A55}" type="presOf" srcId="{457B5753-BE04-4427-BF43-78D2E082050F}" destId="{4F669CC3-7B5B-4B7B-A754-47B608F8F562}" srcOrd="0" destOrd="0" presId="urn:microsoft.com/office/officeart/2005/8/layout/chart3"/>
    <dgm:cxn modelId="{F11498DC-F738-A948-B341-3D1A8584A8BE}" type="presOf" srcId="{D049336E-53B7-4724-ADAD-EBF81DBC3F0F}" destId="{4EC56D41-A0D2-49E4-89E2-7E20D92B96E5}" srcOrd="0" destOrd="0" presId="urn:microsoft.com/office/officeart/2005/8/layout/chart3"/>
    <dgm:cxn modelId="{DC173BED-B008-5545-90BC-AD728A04E4CA}" type="presOf" srcId="{0D5BEDC3-A63A-4300-8ADD-56A47DE8D6D1}" destId="{70580A2D-BDFA-41EF-83F5-DF3072504320}" srcOrd="0" destOrd="0" presId="urn:microsoft.com/office/officeart/2005/8/layout/chart3"/>
    <dgm:cxn modelId="{2DE882FA-B8C1-DA47-8944-3DD965337F92}" type="presOf" srcId="{D049336E-53B7-4724-ADAD-EBF81DBC3F0F}" destId="{925AD94C-CB63-4D15-B3A9-F9288EE460F7}"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F903BFA9-A868-4744-9874-A3F4C0EA6865}" type="presParOf" srcId="{70580A2D-BDFA-41EF-83F5-DF3072504320}" destId="{4F669CC3-7B5B-4B7B-A754-47B608F8F562}" srcOrd="0" destOrd="0" presId="urn:microsoft.com/office/officeart/2005/8/layout/chart3"/>
    <dgm:cxn modelId="{9FEB8BDF-071B-9445-895D-A14D1B2E2EE2}" type="presParOf" srcId="{70580A2D-BDFA-41EF-83F5-DF3072504320}" destId="{135D9BB0-4F71-44C6-BEE3-E199E561AD2B}" srcOrd="1" destOrd="0" presId="urn:microsoft.com/office/officeart/2005/8/layout/chart3"/>
    <dgm:cxn modelId="{F5F43BA3-9392-D943-9F3C-33909EDE72B4}" type="presParOf" srcId="{70580A2D-BDFA-41EF-83F5-DF3072504320}" destId="{4EC56D41-A0D2-49E4-89E2-7E20D92B96E5}" srcOrd="2" destOrd="0" presId="urn:microsoft.com/office/officeart/2005/8/layout/chart3"/>
    <dgm:cxn modelId="{38C47F62-5B01-3B4B-8054-0002CE29BA41}" type="presParOf" srcId="{70580A2D-BDFA-41EF-83F5-DF3072504320}" destId="{925AD94C-CB63-4D15-B3A9-F9288EE460F7}" srcOrd="3" destOrd="0" presId="urn:microsoft.com/office/officeart/2005/8/layout/chart3"/>
    <dgm:cxn modelId="{A56082EC-9652-0B42-B071-D7C2535F6F0E}" type="presParOf" srcId="{70580A2D-BDFA-41EF-83F5-DF3072504320}" destId="{9B848C34-4BFB-4D45-923A-E6F682FCFCCA}" srcOrd="4" destOrd="0" presId="urn:microsoft.com/office/officeart/2005/8/layout/chart3"/>
    <dgm:cxn modelId="{CC50D076-0B96-CC4C-A4AD-9D72CF8C3F85}"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technique et </a:t>
          </a:r>
          <a:r>
            <a:rPr lang="fr-FR" sz="1600" b="1" dirty="0">
              <a:solidFill>
                <a:schemeClr val="tx1"/>
              </a:solidFill>
            </a:rPr>
            <a:t>scientifique</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err="1">
              <a:solidFill>
                <a:schemeClr val="tx1"/>
              </a:solidFill>
            </a:rPr>
            <a:t>imétiers</a:t>
          </a:r>
          <a:r>
            <a:rPr lang="fr-FR" sz="1400" b="1" baseline="0" dirty="0">
              <a:solidFill>
                <a:schemeClr val="tx1"/>
              </a:solidFill>
            </a:rPr>
            <a:t> d’arts et d’industrie</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62D10B06-55A7-B84C-9E82-EB7E2881E714}" type="presOf" srcId="{0D5BEDC3-A63A-4300-8ADD-56A47DE8D6D1}" destId="{70580A2D-BDFA-41EF-83F5-DF3072504320}"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FFF2E342-A7C2-C24C-A192-3D1FD6A11B9C}" type="presOf" srcId="{FAC96BBC-E70B-4A01-A869-009A30B96857}" destId="{9B848C34-4BFB-4D45-923A-E6F682FCFCCA}" srcOrd="0" destOrd="0" presId="urn:microsoft.com/office/officeart/2005/8/layout/chart3"/>
    <dgm:cxn modelId="{3C53CF47-8EBA-424F-8252-E4A3F35C86C4}" type="presOf" srcId="{FAC96BBC-E70B-4A01-A869-009A30B96857}" destId="{6C06388F-54D5-427C-8AC6-496EBCE30733}" srcOrd="1" destOrd="0" presId="urn:microsoft.com/office/officeart/2005/8/layout/chart3"/>
    <dgm:cxn modelId="{8C94C37C-24CD-8141-BD6A-123A700E79FC}" type="presOf" srcId="{457B5753-BE04-4427-BF43-78D2E082050F}" destId="{135D9BB0-4F71-44C6-BEE3-E199E561AD2B}" srcOrd="1" destOrd="0" presId="urn:microsoft.com/office/officeart/2005/8/layout/chart3"/>
    <dgm:cxn modelId="{BC8BFFB8-E4B0-AE41-8D8E-64762F3EF942}" type="presOf" srcId="{D049336E-53B7-4724-ADAD-EBF81DBC3F0F}" destId="{4EC56D41-A0D2-49E4-89E2-7E20D92B96E5}" srcOrd="0" destOrd="0" presId="urn:microsoft.com/office/officeart/2005/8/layout/chart3"/>
    <dgm:cxn modelId="{23682ABC-BD0C-4246-B6B1-E81B30FDCD76}" type="presOf" srcId="{D049336E-53B7-4724-ADAD-EBF81DBC3F0F}" destId="{925AD94C-CB63-4D15-B3A9-F9288EE460F7}" srcOrd="1" destOrd="0" presId="urn:microsoft.com/office/officeart/2005/8/layout/chart3"/>
    <dgm:cxn modelId="{7D4A13CA-88B8-2240-8BEE-DD225F0AE7B8}" type="presOf" srcId="{457B5753-BE04-4427-BF43-78D2E082050F}" destId="{4F669CC3-7B5B-4B7B-A754-47B608F8F562}"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A5D6BEBB-4B17-0E44-A398-FD5575312DFD}" type="presParOf" srcId="{70580A2D-BDFA-41EF-83F5-DF3072504320}" destId="{4F669CC3-7B5B-4B7B-A754-47B608F8F562}" srcOrd="0" destOrd="0" presId="urn:microsoft.com/office/officeart/2005/8/layout/chart3"/>
    <dgm:cxn modelId="{9BA93FA8-E93D-C649-84E0-7801BC5AD4A7}" type="presParOf" srcId="{70580A2D-BDFA-41EF-83F5-DF3072504320}" destId="{135D9BB0-4F71-44C6-BEE3-E199E561AD2B}" srcOrd="1" destOrd="0" presId="urn:microsoft.com/office/officeart/2005/8/layout/chart3"/>
    <dgm:cxn modelId="{48B90320-7333-294E-A4CD-51AE4C74F937}" type="presParOf" srcId="{70580A2D-BDFA-41EF-83F5-DF3072504320}" destId="{4EC56D41-A0D2-49E4-89E2-7E20D92B96E5}" srcOrd="2" destOrd="0" presId="urn:microsoft.com/office/officeart/2005/8/layout/chart3"/>
    <dgm:cxn modelId="{CC1292AE-E4DA-844B-B0BB-4F9664F42388}" type="presParOf" srcId="{70580A2D-BDFA-41EF-83F5-DF3072504320}" destId="{925AD94C-CB63-4D15-B3A9-F9288EE460F7}" srcOrd="3" destOrd="0" presId="urn:microsoft.com/office/officeart/2005/8/layout/chart3"/>
    <dgm:cxn modelId="{97675EBE-9F87-9F43-B193-3A8F1E3CA630}" type="presParOf" srcId="{70580A2D-BDFA-41EF-83F5-DF3072504320}" destId="{9B848C34-4BFB-4D45-923A-E6F682FCFCCA}" srcOrd="4" destOrd="0" presId="urn:microsoft.com/office/officeart/2005/8/layout/chart3"/>
    <dgm:cxn modelId="{EFCB3F9B-3222-DC42-915F-137023C114CE}"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t>Dimension scientifique</a:t>
          </a:r>
          <a:r>
            <a:rPr lang="fr-FR" dirty="0"/>
            <a:t> et technique</a:t>
          </a:r>
        </a:p>
      </dgm:t>
    </dgm:pt>
    <dgm:pt modelId="{AFA47B3D-22BF-4A9D-BA2E-33061659EF65}" type="parTrans" cxnId="{19152D1E-24EB-44A9-9771-CA3D547EC2AC}">
      <dgm:prSet/>
      <dgm:spPr/>
      <dgm:t>
        <a:bodyPr/>
        <a:lstStyle/>
        <a:p>
          <a:endParaRPr lang="fr-FR"/>
        </a:p>
      </dgm:t>
    </dgm:pt>
    <dgm:pt modelId="{E818318C-F7C5-47FE-978B-20F3D0BE98A5}" type="sibTrans" cxnId="{19152D1E-24EB-44A9-9771-CA3D547EC2AC}">
      <dgm:prSet/>
      <dgm:spPr/>
      <dgm:t>
        <a:bodyPr/>
        <a:lstStyle/>
        <a:p>
          <a:endParaRPr lang="fr-FR"/>
        </a:p>
      </dgm:t>
    </dgm:pt>
    <dgm:pt modelId="{D049336E-53B7-4724-ADAD-EBF81DBC3F0F}">
      <dgm:prSet phldrT="[Texte]"/>
      <dgm:spPr/>
      <dgm:t>
        <a:bodyPr/>
        <a:lstStyle/>
        <a:p>
          <a:r>
            <a:rPr lang="fr-FR" b="1"/>
            <a:t>Dimension socioculturelle</a:t>
          </a:r>
          <a:r>
            <a:rPr lang="fr-FR"/>
            <a:t> </a:t>
          </a:r>
          <a:endParaRPr lang="fr-FR" dirty="0"/>
        </a:p>
      </dgm:t>
    </dgm:pt>
    <dgm:pt modelId="{675807DE-0DC9-4D1E-8C98-DEB3E7CB8766}" type="parTrans" cxnId="{3E9A0C14-C977-4336-954B-09A2025A68B3}">
      <dgm:prSet/>
      <dgm:spPr/>
      <dgm:t>
        <a:bodyPr/>
        <a:lstStyle/>
        <a:p>
          <a:endParaRPr lang="fr-FR"/>
        </a:p>
      </dgm:t>
    </dgm:pt>
    <dgm:pt modelId="{F91CE30F-0DB6-4824-BF84-B9180D943242}" type="sibTrans" cxnId="{3E9A0C14-C977-4336-954B-09A2025A68B3}">
      <dgm:prSet/>
      <dgm:spPr/>
      <dgm:t>
        <a:bodyPr/>
        <a:lstStyle/>
        <a:p>
          <a:endParaRPr lang="fr-FR"/>
        </a:p>
      </dgm:t>
    </dgm:pt>
    <dgm:pt modelId="{FAC96BBC-E70B-4A01-A869-009A30B96857}">
      <dgm:prSet phldrT="[Texte]"/>
      <dgm:spPr/>
      <dgm:t>
        <a:bodyPr/>
        <a:lstStyle/>
        <a:p>
          <a:r>
            <a:rPr lang="fr-FR" b="1" dirty="0"/>
            <a:t>Dimension ingénierie-design</a:t>
          </a:r>
          <a:endParaRPr lang="fr-FR" dirty="0"/>
        </a:p>
      </dgm:t>
    </dgm:pt>
    <dgm:pt modelId="{710C1B2A-4DE4-4FDE-A263-6F4892C1B314}" type="parTrans" cxnId="{55D788FE-ABF2-41A7-81F9-843AF6136521}">
      <dgm:prSet/>
      <dgm:spPr/>
      <dgm:t>
        <a:bodyPr/>
        <a:lstStyle/>
        <a:p>
          <a:endParaRPr lang="fr-FR"/>
        </a:p>
      </dgm:t>
    </dgm:pt>
    <dgm:pt modelId="{36C23821-42A8-444C-9E19-A24544EA183D}" type="sibTrans" cxnId="{55D788FE-ABF2-41A7-81F9-843AF6136521}">
      <dgm:prSet/>
      <dgm:spPr/>
      <dgm:t>
        <a:bodyPr/>
        <a:lstStyle/>
        <a:p>
          <a:endParaRPr lang="fr-F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4120F324-3ED1-704B-BCA0-3477DA3D73FE}" type="presOf" srcId="{457B5753-BE04-4427-BF43-78D2E082050F}" destId="{4F669CC3-7B5B-4B7B-A754-47B608F8F562}" srcOrd="0" destOrd="0" presId="urn:microsoft.com/office/officeart/2005/8/layout/chart3"/>
    <dgm:cxn modelId="{83C8AC2D-0DAA-744E-9043-5882571F556C}" type="presOf" srcId="{FAC96BBC-E70B-4A01-A869-009A30B96857}" destId="{9B848C34-4BFB-4D45-923A-E6F682FCFCCA}" srcOrd="0" destOrd="0" presId="urn:microsoft.com/office/officeart/2005/8/layout/chart3"/>
    <dgm:cxn modelId="{A8352D64-BCC7-F440-9DBB-CC74F86244F1}" type="presOf" srcId="{FAC96BBC-E70B-4A01-A869-009A30B96857}" destId="{6C06388F-54D5-427C-8AC6-496EBCE30733}" srcOrd="1" destOrd="0" presId="urn:microsoft.com/office/officeart/2005/8/layout/chart3"/>
    <dgm:cxn modelId="{48CAC599-113C-F944-A2D2-8B5F1ECE19C2}" type="presOf" srcId="{0D5BEDC3-A63A-4300-8ADD-56A47DE8D6D1}" destId="{70580A2D-BDFA-41EF-83F5-DF3072504320}" srcOrd="0" destOrd="0" presId="urn:microsoft.com/office/officeart/2005/8/layout/chart3"/>
    <dgm:cxn modelId="{42D9619B-3962-6347-93A4-C23A27F817E8}" type="presOf" srcId="{457B5753-BE04-4427-BF43-78D2E082050F}" destId="{135D9BB0-4F71-44C6-BEE3-E199E561AD2B}" srcOrd="1" destOrd="0" presId="urn:microsoft.com/office/officeart/2005/8/layout/chart3"/>
    <dgm:cxn modelId="{4020AEA7-7577-A442-89E5-CA0B0F3F6C48}" type="presOf" srcId="{D049336E-53B7-4724-ADAD-EBF81DBC3F0F}" destId="{925AD94C-CB63-4D15-B3A9-F9288EE460F7}" srcOrd="1" destOrd="0" presId="urn:microsoft.com/office/officeart/2005/8/layout/chart3"/>
    <dgm:cxn modelId="{F17DFCC6-EEB7-4F45-99EA-3C678C917281}" type="presOf" srcId="{D049336E-53B7-4724-ADAD-EBF81DBC3F0F}" destId="{4EC56D41-A0D2-49E4-89E2-7E20D92B96E5}"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2AB1ECE1-3810-654A-BFA7-C2E9BA73CF29}" type="presParOf" srcId="{70580A2D-BDFA-41EF-83F5-DF3072504320}" destId="{4F669CC3-7B5B-4B7B-A754-47B608F8F562}" srcOrd="0" destOrd="0" presId="urn:microsoft.com/office/officeart/2005/8/layout/chart3"/>
    <dgm:cxn modelId="{32F2581F-7469-2245-AD6D-DA330305E30B}" type="presParOf" srcId="{70580A2D-BDFA-41EF-83F5-DF3072504320}" destId="{135D9BB0-4F71-44C6-BEE3-E199E561AD2B}" srcOrd="1" destOrd="0" presId="urn:microsoft.com/office/officeart/2005/8/layout/chart3"/>
    <dgm:cxn modelId="{D5BC5CA9-C97B-4F49-85F1-5DC34D4FA57D}" type="presParOf" srcId="{70580A2D-BDFA-41EF-83F5-DF3072504320}" destId="{4EC56D41-A0D2-49E4-89E2-7E20D92B96E5}" srcOrd="2" destOrd="0" presId="urn:microsoft.com/office/officeart/2005/8/layout/chart3"/>
    <dgm:cxn modelId="{ACF5B3D6-7135-1446-BA73-D699E369F1FA}" type="presParOf" srcId="{70580A2D-BDFA-41EF-83F5-DF3072504320}" destId="{925AD94C-CB63-4D15-B3A9-F9288EE460F7}" srcOrd="3" destOrd="0" presId="urn:microsoft.com/office/officeart/2005/8/layout/chart3"/>
    <dgm:cxn modelId="{0E3FD449-381D-564C-AB11-E3800D82315F}" type="presParOf" srcId="{70580A2D-BDFA-41EF-83F5-DF3072504320}" destId="{9B848C34-4BFB-4D45-923A-E6F682FCFCCA}" srcOrd="4" destOrd="0" presId="urn:microsoft.com/office/officeart/2005/8/layout/chart3"/>
    <dgm:cxn modelId="{1D922BDE-0D2A-DD4F-838A-264715E52314}"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t>Dimension scientifique</a:t>
          </a:r>
          <a:r>
            <a:rPr lang="fr-FR" dirty="0"/>
            <a:t> et technique</a:t>
          </a:r>
        </a:p>
      </dgm:t>
    </dgm:pt>
    <dgm:pt modelId="{AFA47B3D-22BF-4A9D-BA2E-33061659EF65}" type="parTrans" cxnId="{19152D1E-24EB-44A9-9771-CA3D547EC2AC}">
      <dgm:prSet/>
      <dgm:spPr/>
      <dgm:t>
        <a:bodyPr/>
        <a:lstStyle/>
        <a:p>
          <a:endParaRPr lang="fr-FR"/>
        </a:p>
      </dgm:t>
    </dgm:pt>
    <dgm:pt modelId="{E818318C-F7C5-47FE-978B-20F3D0BE98A5}" type="sibTrans" cxnId="{19152D1E-24EB-44A9-9771-CA3D547EC2AC}">
      <dgm:prSet/>
      <dgm:spPr/>
      <dgm:t>
        <a:bodyPr/>
        <a:lstStyle/>
        <a:p>
          <a:endParaRPr lang="fr-FR"/>
        </a:p>
      </dgm:t>
    </dgm:pt>
    <dgm:pt modelId="{D049336E-53B7-4724-ADAD-EBF81DBC3F0F}">
      <dgm:prSet phldrT="[Texte]"/>
      <dgm:spPr/>
      <dgm:t>
        <a:bodyPr/>
        <a:lstStyle/>
        <a:p>
          <a:r>
            <a:rPr lang="fr-FR" b="1"/>
            <a:t>Dimension socioculturelle</a:t>
          </a:r>
          <a:r>
            <a:rPr lang="fr-FR"/>
            <a:t> </a:t>
          </a:r>
          <a:endParaRPr lang="fr-FR" dirty="0"/>
        </a:p>
      </dgm:t>
    </dgm:pt>
    <dgm:pt modelId="{675807DE-0DC9-4D1E-8C98-DEB3E7CB8766}" type="parTrans" cxnId="{3E9A0C14-C977-4336-954B-09A2025A68B3}">
      <dgm:prSet/>
      <dgm:spPr/>
      <dgm:t>
        <a:bodyPr/>
        <a:lstStyle/>
        <a:p>
          <a:endParaRPr lang="fr-FR"/>
        </a:p>
      </dgm:t>
    </dgm:pt>
    <dgm:pt modelId="{F91CE30F-0DB6-4824-BF84-B9180D943242}" type="sibTrans" cxnId="{3E9A0C14-C977-4336-954B-09A2025A68B3}">
      <dgm:prSet/>
      <dgm:spPr/>
      <dgm:t>
        <a:bodyPr/>
        <a:lstStyle/>
        <a:p>
          <a:endParaRPr lang="fr-FR"/>
        </a:p>
      </dgm:t>
    </dgm:pt>
    <dgm:pt modelId="{FAC96BBC-E70B-4A01-A869-009A30B96857}">
      <dgm:prSet phldrT="[Texte]"/>
      <dgm:spPr/>
      <dgm:t>
        <a:bodyPr/>
        <a:lstStyle/>
        <a:p>
          <a:r>
            <a:rPr lang="fr-FR" b="1" dirty="0"/>
            <a:t>Dimension ingénierie-design, métiers d’industrie</a:t>
          </a:r>
          <a:endParaRPr lang="fr-FR" dirty="0"/>
        </a:p>
      </dgm:t>
    </dgm:pt>
    <dgm:pt modelId="{710C1B2A-4DE4-4FDE-A263-6F4892C1B314}" type="parTrans" cxnId="{55D788FE-ABF2-41A7-81F9-843AF6136521}">
      <dgm:prSet/>
      <dgm:spPr/>
      <dgm:t>
        <a:bodyPr/>
        <a:lstStyle/>
        <a:p>
          <a:endParaRPr lang="fr-FR"/>
        </a:p>
      </dgm:t>
    </dgm:pt>
    <dgm:pt modelId="{36C23821-42A8-444C-9E19-A24544EA183D}" type="sibTrans" cxnId="{55D788FE-ABF2-41A7-81F9-843AF6136521}">
      <dgm:prSet/>
      <dgm:spPr/>
      <dgm:t>
        <a:bodyPr/>
        <a:lstStyle/>
        <a:p>
          <a:endParaRPr lang="fr-F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04ECD936-01E4-2846-80B8-C219E2CBF37A}" type="presOf" srcId="{457B5753-BE04-4427-BF43-78D2E082050F}" destId="{135D9BB0-4F71-44C6-BEE3-E199E561AD2B}" srcOrd="1" destOrd="0" presId="urn:microsoft.com/office/officeart/2005/8/layout/chart3"/>
    <dgm:cxn modelId="{F080984C-A3B7-E948-AFE9-3E68A119BBFA}" type="presOf" srcId="{457B5753-BE04-4427-BF43-78D2E082050F}" destId="{4F669CC3-7B5B-4B7B-A754-47B608F8F562}" srcOrd="0" destOrd="0" presId="urn:microsoft.com/office/officeart/2005/8/layout/chart3"/>
    <dgm:cxn modelId="{87A9C679-EECA-444B-BB90-6BC7606CCAF5}" type="presOf" srcId="{D049336E-53B7-4724-ADAD-EBF81DBC3F0F}" destId="{925AD94C-CB63-4D15-B3A9-F9288EE460F7}" srcOrd="1" destOrd="0" presId="urn:microsoft.com/office/officeart/2005/8/layout/chart3"/>
    <dgm:cxn modelId="{78A9E659-FCD8-D446-B577-AB017B70C01D}" type="presOf" srcId="{0D5BEDC3-A63A-4300-8ADD-56A47DE8D6D1}" destId="{70580A2D-BDFA-41EF-83F5-DF3072504320}" srcOrd="0" destOrd="0" presId="urn:microsoft.com/office/officeart/2005/8/layout/chart3"/>
    <dgm:cxn modelId="{2238795A-A316-1C4B-B2D2-9C07CCBC7315}" type="presOf" srcId="{FAC96BBC-E70B-4A01-A869-009A30B96857}" destId="{9B848C34-4BFB-4D45-923A-E6F682FCFCCA}" srcOrd="0" destOrd="0" presId="urn:microsoft.com/office/officeart/2005/8/layout/chart3"/>
    <dgm:cxn modelId="{3BA9B9B3-8F21-E843-AE74-10EA50524E3A}" type="presOf" srcId="{FAC96BBC-E70B-4A01-A869-009A30B96857}" destId="{6C06388F-54D5-427C-8AC6-496EBCE30733}" srcOrd="1" destOrd="0" presId="urn:microsoft.com/office/officeart/2005/8/layout/chart3"/>
    <dgm:cxn modelId="{4DD2F5BD-684D-6148-AD2F-96E5A5D06DF6}" type="presOf" srcId="{D049336E-53B7-4724-ADAD-EBF81DBC3F0F}" destId="{4EC56D41-A0D2-49E4-89E2-7E20D92B96E5}"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7AFC5DB0-FF8E-3842-B4E5-6A6AA6BF44E9}" type="presParOf" srcId="{70580A2D-BDFA-41EF-83F5-DF3072504320}" destId="{4F669CC3-7B5B-4B7B-A754-47B608F8F562}" srcOrd="0" destOrd="0" presId="urn:microsoft.com/office/officeart/2005/8/layout/chart3"/>
    <dgm:cxn modelId="{162B6FA7-7778-1646-974E-BFE76B97B2A3}" type="presParOf" srcId="{70580A2D-BDFA-41EF-83F5-DF3072504320}" destId="{135D9BB0-4F71-44C6-BEE3-E199E561AD2B}" srcOrd="1" destOrd="0" presId="urn:microsoft.com/office/officeart/2005/8/layout/chart3"/>
    <dgm:cxn modelId="{4ED1A94D-9B1B-CF46-8B33-73395E37347A}" type="presParOf" srcId="{70580A2D-BDFA-41EF-83F5-DF3072504320}" destId="{4EC56D41-A0D2-49E4-89E2-7E20D92B96E5}" srcOrd="2" destOrd="0" presId="urn:microsoft.com/office/officeart/2005/8/layout/chart3"/>
    <dgm:cxn modelId="{FA627BB6-AD5A-5C4F-9F53-3B8509786545}" type="presParOf" srcId="{70580A2D-BDFA-41EF-83F5-DF3072504320}" destId="{925AD94C-CB63-4D15-B3A9-F9288EE460F7}" srcOrd="3" destOrd="0" presId="urn:microsoft.com/office/officeart/2005/8/layout/chart3"/>
    <dgm:cxn modelId="{0D60C3C7-819A-A24A-BC40-77863D85ABBA}" type="presParOf" srcId="{70580A2D-BDFA-41EF-83F5-DF3072504320}" destId="{9B848C34-4BFB-4D45-923A-E6F682FCFCCA}" srcOrd="4" destOrd="0" presId="urn:microsoft.com/office/officeart/2005/8/layout/chart3"/>
    <dgm:cxn modelId="{6E76770A-0F30-3444-9446-1A4A0E7B4163}"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t>Dimension scientifique</a:t>
          </a:r>
          <a:r>
            <a:rPr lang="fr-FR" dirty="0"/>
            <a:t> et technique</a:t>
          </a:r>
        </a:p>
      </dgm:t>
    </dgm:pt>
    <dgm:pt modelId="{AFA47B3D-22BF-4A9D-BA2E-33061659EF65}" type="parTrans" cxnId="{19152D1E-24EB-44A9-9771-CA3D547EC2AC}">
      <dgm:prSet/>
      <dgm:spPr/>
      <dgm:t>
        <a:bodyPr/>
        <a:lstStyle/>
        <a:p>
          <a:endParaRPr lang="fr-FR"/>
        </a:p>
      </dgm:t>
    </dgm:pt>
    <dgm:pt modelId="{E818318C-F7C5-47FE-978B-20F3D0BE98A5}" type="sibTrans" cxnId="{19152D1E-24EB-44A9-9771-CA3D547EC2AC}">
      <dgm:prSet/>
      <dgm:spPr/>
      <dgm:t>
        <a:bodyPr/>
        <a:lstStyle/>
        <a:p>
          <a:endParaRPr lang="fr-FR"/>
        </a:p>
      </dgm:t>
    </dgm:pt>
    <dgm:pt modelId="{D049336E-53B7-4724-ADAD-EBF81DBC3F0F}">
      <dgm:prSet phldrT="[Texte]"/>
      <dgm:spPr/>
      <dgm:t>
        <a:bodyPr/>
        <a:lstStyle/>
        <a:p>
          <a:r>
            <a:rPr lang="fr-FR" b="1"/>
            <a:t>Dimension socioculturelle</a:t>
          </a:r>
          <a:r>
            <a:rPr lang="fr-FR"/>
            <a:t> </a:t>
          </a:r>
          <a:endParaRPr lang="fr-FR" dirty="0"/>
        </a:p>
      </dgm:t>
    </dgm:pt>
    <dgm:pt modelId="{675807DE-0DC9-4D1E-8C98-DEB3E7CB8766}" type="parTrans" cxnId="{3E9A0C14-C977-4336-954B-09A2025A68B3}">
      <dgm:prSet/>
      <dgm:spPr/>
      <dgm:t>
        <a:bodyPr/>
        <a:lstStyle/>
        <a:p>
          <a:endParaRPr lang="fr-FR"/>
        </a:p>
      </dgm:t>
    </dgm:pt>
    <dgm:pt modelId="{F91CE30F-0DB6-4824-BF84-B9180D943242}" type="sibTrans" cxnId="{3E9A0C14-C977-4336-954B-09A2025A68B3}">
      <dgm:prSet/>
      <dgm:spPr/>
      <dgm:t>
        <a:bodyPr/>
        <a:lstStyle/>
        <a:p>
          <a:endParaRPr lang="fr-FR"/>
        </a:p>
      </dgm:t>
    </dgm:pt>
    <dgm:pt modelId="{FAC96BBC-E70B-4A01-A869-009A30B96857}">
      <dgm:prSet phldrT="[Texte]"/>
      <dgm:spPr/>
      <dgm:t>
        <a:bodyPr/>
        <a:lstStyle/>
        <a:p>
          <a:r>
            <a:rPr lang="fr-FR" b="1" dirty="0"/>
            <a:t>Dimension ingénierie-design, métiers d’arts et d’industrie</a:t>
          </a:r>
          <a:endParaRPr lang="fr-FR" dirty="0"/>
        </a:p>
      </dgm:t>
    </dgm:pt>
    <dgm:pt modelId="{710C1B2A-4DE4-4FDE-A263-6F4892C1B314}" type="parTrans" cxnId="{55D788FE-ABF2-41A7-81F9-843AF6136521}">
      <dgm:prSet/>
      <dgm:spPr/>
      <dgm:t>
        <a:bodyPr/>
        <a:lstStyle/>
        <a:p>
          <a:endParaRPr lang="fr-FR"/>
        </a:p>
      </dgm:t>
    </dgm:pt>
    <dgm:pt modelId="{36C23821-42A8-444C-9E19-A24544EA183D}" type="sibTrans" cxnId="{55D788FE-ABF2-41A7-81F9-843AF6136521}">
      <dgm:prSet/>
      <dgm:spPr/>
      <dgm:t>
        <a:bodyPr/>
        <a:lstStyle/>
        <a:p>
          <a:endParaRPr lang="fr-F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81F2D65B-DF27-E045-811E-456494D7F359}" type="presOf" srcId="{D049336E-53B7-4724-ADAD-EBF81DBC3F0F}" destId="{4EC56D41-A0D2-49E4-89E2-7E20D92B96E5}" srcOrd="0" destOrd="0" presId="urn:microsoft.com/office/officeart/2005/8/layout/chart3"/>
    <dgm:cxn modelId="{0E06D25F-CA03-F246-896B-D0874ABD8842}" type="presOf" srcId="{457B5753-BE04-4427-BF43-78D2E082050F}" destId="{135D9BB0-4F71-44C6-BEE3-E199E561AD2B}" srcOrd="1" destOrd="0" presId="urn:microsoft.com/office/officeart/2005/8/layout/chart3"/>
    <dgm:cxn modelId="{07EBD071-365F-D947-A524-D45714E5C3BA}" type="presOf" srcId="{0D5BEDC3-A63A-4300-8ADD-56A47DE8D6D1}" destId="{70580A2D-BDFA-41EF-83F5-DF3072504320}" srcOrd="0" destOrd="0" presId="urn:microsoft.com/office/officeart/2005/8/layout/chart3"/>
    <dgm:cxn modelId="{7667BD94-B7B2-6845-919E-97AC45147038}" type="presOf" srcId="{457B5753-BE04-4427-BF43-78D2E082050F}" destId="{4F669CC3-7B5B-4B7B-A754-47B608F8F562}" srcOrd="0" destOrd="0" presId="urn:microsoft.com/office/officeart/2005/8/layout/chart3"/>
    <dgm:cxn modelId="{6EFD5AAC-89C4-844B-BF64-D0594AD1D5EC}" type="presOf" srcId="{FAC96BBC-E70B-4A01-A869-009A30B96857}" destId="{6C06388F-54D5-427C-8AC6-496EBCE30733}" srcOrd="1" destOrd="0" presId="urn:microsoft.com/office/officeart/2005/8/layout/chart3"/>
    <dgm:cxn modelId="{3A8EA1C9-3F4F-EA4E-A405-19FBD066BAFE}" type="presOf" srcId="{D049336E-53B7-4724-ADAD-EBF81DBC3F0F}" destId="{925AD94C-CB63-4D15-B3A9-F9288EE460F7}" srcOrd="1" destOrd="0" presId="urn:microsoft.com/office/officeart/2005/8/layout/chart3"/>
    <dgm:cxn modelId="{BD0582ED-85D7-A247-BA42-41DD1E044CE4}" type="presOf" srcId="{FAC96BBC-E70B-4A01-A869-009A30B96857}" destId="{9B848C34-4BFB-4D45-923A-E6F682FCFCCA}"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0AB1230B-A08B-F347-A889-4681D35F6752}" type="presParOf" srcId="{70580A2D-BDFA-41EF-83F5-DF3072504320}" destId="{4F669CC3-7B5B-4B7B-A754-47B608F8F562}" srcOrd="0" destOrd="0" presId="urn:microsoft.com/office/officeart/2005/8/layout/chart3"/>
    <dgm:cxn modelId="{2BF05F5D-C5A5-944E-ADB8-AFFF55D9A126}" type="presParOf" srcId="{70580A2D-BDFA-41EF-83F5-DF3072504320}" destId="{135D9BB0-4F71-44C6-BEE3-E199E561AD2B}" srcOrd="1" destOrd="0" presId="urn:microsoft.com/office/officeart/2005/8/layout/chart3"/>
    <dgm:cxn modelId="{A7CFED5D-CB39-2142-AEBE-579C75F09644}" type="presParOf" srcId="{70580A2D-BDFA-41EF-83F5-DF3072504320}" destId="{4EC56D41-A0D2-49E4-89E2-7E20D92B96E5}" srcOrd="2" destOrd="0" presId="urn:microsoft.com/office/officeart/2005/8/layout/chart3"/>
    <dgm:cxn modelId="{FE96309F-19BA-164F-A98E-CA0495E55B27}" type="presParOf" srcId="{70580A2D-BDFA-41EF-83F5-DF3072504320}" destId="{925AD94C-CB63-4D15-B3A9-F9288EE460F7}" srcOrd="3" destOrd="0" presId="urn:microsoft.com/office/officeart/2005/8/layout/chart3"/>
    <dgm:cxn modelId="{6B75C607-E1B7-B046-950B-CE6781364724}" type="presParOf" srcId="{70580A2D-BDFA-41EF-83F5-DF3072504320}" destId="{9B848C34-4BFB-4D45-923A-E6F682FCFCCA}" srcOrd="4" destOrd="0" presId="urn:microsoft.com/office/officeart/2005/8/layout/chart3"/>
    <dgm:cxn modelId="{051A8E75-6AE3-4943-99A0-B166E0DE656B}"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a:solidFill>
                <a:schemeClr val="tx1"/>
              </a:solidFill>
            </a:rPr>
            <a:t>ingénierie-design</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8A569007-6F3D-1D48-BEC4-D0EEEBD6D6D7}" type="presOf" srcId="{D049336E-53B7-4724-ADAD-EBF81DBC3F0F}" destId="{4EC56D41-A0D2-49E4-89E2-7E20D92B96E5}" srcOrd="0" destOrd="0" presId="urn:microsoft.com/office/officeart/2005/8/layout/chart3"/>
    <dgm:cxn modelId="{970AC70F-E713-734D-9F33-4B6F44C3AE1B}" type="presOf" srcId="{FAC96BBC-E70B-4A01-A869-009A30B96857}" destId="{6C06388F-54D5-427C-8AC6-496EBCE30733}" srcOrd="1" destOrd="0" presId="urn:microsoft.com/office/officeart/2005/8/layout/chart3"/>
    <dgm:cxn modelId="{61C0DC0F-12DB-E841-A37D-64FEBBCF70AC}" type="presOf" srcId="{FAC96BBC-E70B-4A01-A869-009A30B96857}" destId="{9B848C34-4BFB-4D45-923A-E6F682FCFCCA}"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AAB4C03C-7A8E-7541-B50C-96BCB8063B85}" type="presOf" srcId="{457B5753-BE04-4427-BF43-78D2E082050F}" destId="{4F669CC3-7B5B-4B7B-A754-47B608F8F562}" srcOrd="0" destOrd="0" presId="urn:microsoft.com/office/officeart/2005/8/layout/chart3"/>
    <dgm:cxn modelId="{57FCAC4D-A819-E247-A30F-FF997A14BB21}" type="presOf" srcId="{D049336E-53B7-4724-ADAD-EBF81DBC3F0F}" destId="{925AD94C-CB63-4D15-B3A9-F9288EE460F7}" srcOrd="1" destOrd="0" presId="urn:microsoft.com/office/officeart/2005/8/layout/chart3"/>
    <dgm:cxn modelId="{07D72C7C-A7E3-A54F-AC16-B3AF3002D99C}" type="presOf" srcId="{457B5753-BE04-4427-BF43-78D2E082050F}" destId="{135D9BB0-4F71-44C6-BEE3-E199E561AD2B}" srcOrd="1" destOrd="0" presId="urn:microsoft.com/office/officeart/2005/8/layout/chart3"/>
    <dgm:cxn modelId="{DA1FB5D6-47D4-5A49-8654-CBB3BD0FEE24}" type="presOf" srcId="{0D5BEDC3-A63A-4300-8ADD-56A47DE8D6D1}" destId="{70580A2D-BDFA-41EF-83F5-DF3072504320}"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0A2820EE-21C7-D645-9573-33CF186AC5DB}" type="presParOf" srcId="{70580A2D-BDFA-41EF-83F5-DF3072504320}" destId="{4F669CC3-7B5B-4B7B-A754-47B608F8F562}" srcOrd="0" destOrd="0" presId="urn:microsoft.com/office/officeart/2005/8/layout/chart3"/>
    <dgm:cxn modelId="{814DE61E-BA5A-6646-ACC5-6F12C33A51E1}" type="presParOf" srcId="{70580A2D-BDFA-41EF-83F5-DF3072504320}" destId="{135D9BB0-4F71-44C6-BEE3-E199E561AD2B}" srcOrd="1" destOrd="0" presId="urn:microsoft.com/office/officeart/2005/8/layout/chart3"/>
    <dgm:cxn modelId="{72C247D5-A5E3-A043-82FC-193B33BC299B}" type="presParOf" srcId="{70580A2D-BDFA-41EF-83F5-DF3072504320}" destId="{4EC56D41-A0D2-49E4-89E2-7E20D92B96E5}" srcOrd="2" destOrd="0" presId="urn:microsoft.com/office/officeart/2005/8/layout/chart3"/>
    <dgm:cxn modelId="{5DFE2256-2B0C-C94A-AEB3-F73DE4771982}" type="presParOf" srcId="{70580A2D-BDFA-41EF-83F5-DF3072504320}" destId="{925AD94C-CB63-4D15-B3A9-F9288EE460F7}" srcOrd="3" destOrd="0" presId="urn:microsoft.com/office/officeart/2005/8/layout/chart3"/>
    <dgm:cxn modelId="{9112954D-1554-9C4B-BC1C-09EA62F86159}" type="presParOf" srcId="{70580A2D-BDFA-41EF-83F5-DF3072504320}" destId="{9B848C34-4BFB-4D45-923A-E6F682FCFCCA}" srcOrd="4" destOrd="0" presId="urn:microsoft.com/office/officeart/2005/8/layout/chart3"/>
    <dgm:cxn modelId="{309BA317-2A33-7045-83D9-E2B2A91B11C4}"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solidFill>
                <a:srgbClr val="000000"/>
              </a:solidFill>
            </a:rPr>
            <a:t>Dimension scientifique</a:t>
          </a:r>
          <a:r>
            <a:rPr lang="fr-FR"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a:solidFill>
                <a:srgbClr val="000000"/>
              </a:solidFill>
            </a:rPr>
            <a:t>Dimension socioculturelle</a:t>
          </a:r>
          <a:r>
            <a:rPr lang="fr-FR">
              <a:solidFill>
                <a:srgbClr val="000000"/>
              </a:solidFill>
            </a:rPr>
            <a:t> </a:t>
          </a:r>
          <a:endParaRPr lang="fr-FR"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custT="1"/>
      <dgm:spPr/>
      <dgm:t>
        <a:bodyPr/>
        <a:lstStyle/>
        <a:p>
          <a:r>
            <a:rPr lang="fr-FR" sz="1200" b="1" dirty="0">
              <a:solidFill>
                <a:srgbClr val="000000"/>
              </a:solidFill>
            </a:rPr>
            <a:t>Dimension ingénierie-design métiers d’arts et d’industrie</a:t>
          </a:r>
          <a:endParaRPr lang="fr-FR" sz="1200"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82645" custScaleY="82645"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133100" custScaleY="133100"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A45E2525-7198-5E44-93B3-9428A8E9FC8F}" type="presOf" srcId="{D049336E-53B7-4724-ADAD-EBF81DBC3F0F}" destId="{925AD94C-CB63-4D15-B3A9-F9288EE460F7}" srcOrd="1" destOrd="0" presId="urn:microsoft.com/office/officeart/2005/8/layout/chart3"/>
    <dgm:cxn modelId="{C18D976E-E55C-6F4F-A849-D0DC40E3FF02}" type="presOf" srcId="{FAC96BBC-E70B-4A01-A869-009A30B96857}" destId="{9B848C34-4BFB-4D45-923A-E6F682FCFCCA}" srcOrd="0" destOrd="0" presId="urn:microsoft.com/office/officeart/2005/8/layout/chart3"/>
    <dgm:cxn modelId="{107CB771-5C6A-4E41-A9D4-E7AD359D015F}" type="presOf" srcId="{457B5753-BE04-4427-BF43-78D2E082050F}" destId="{135D9BB0-4F71-44C6-BEE3-E199E561AD2B}" srcOrd="1" destOrd="0" presId="urn:microsoft.com/office/officeart/2005/8/layout/chart3"/>
    <dgm:cxn modelId="{D3513281-1ED9-E949-983C-22727B290722}" type="presOf" srcId="{457B5753-BE04-4427-BF43-78D2E082050F}" destId="{4F669CC3-7B5B-4B7B-A754-47B608F8F562}" srcOrd="0" destOrd="0" presId="urn:microsoft.com/office/officeart/2005/8/layout/chart3"/>
    <dgm:cxn modelId="{DCE9528B-DF74-1C4A-9F13-3BF554D7DF83}" type="presOf" srcId="{FAC96BBC-E70B-4A01-A869-009A30B96857}" destId="{6C06388F-54D5-427C-8AC6-496EBCE30733}" srcOrd="1" destOrd="0" presId="urn:microsoft.com/office/officeart/2005/8/layout/chart3"/>
    <dgm:cxn modelId="{1D959CB8-DAA1-9943-99AE-1A48A0F22578}" type="presOf" srcId="{0D5BEDC3-A63A-4300-8ADD-56A47DE8D6D1}" destId="{70580A2D-BDFA-41EF-83F5-DF3072504320}" srcOrd="0" destOrd="0" presId="urn:microsoft.com/office/officeart/2005/8/layout/chart3"/>
    <dgm:cxn modelId="{58DF8BFB-BDFD-1C4E-A5A9-E7EEFFDD8416}" type="presOf" srcId="{D049336E-53B7-4724-ADAD-EBF81DBC3F0F}" destId="{4EC56D41-A0D2-49E4-89E2-7E20D92B96E5}"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3B65A99F-E084-E846-8FF7-30CAED79DCFC}" type="presParOf" srcId="{70580A2D-BDFA-41EF-83F5-DF3072504320}" destId="{4F669CC3-7B5B-4B7B-A754-47B608F8F562}" srcOrd="0" destOrd="0" presId="urn:microsoft.com/office/officeart/2005/8/layout/chart3"/>
    <dgm:cxn modelId="{5512BACE-12F8-494F-B3F7-0175210D1252}" type="presParOf" srcId="{70580A2D-BDFA-41EF-83F5-DF3072504320}" destId="{135D9BB0-4F71-44C6-BEE3-E199E561AD2B}" srcOrd="1" destOrd="0" presId="urn:microsoft.com/office/officeart/2005/8/layout/chart3"/>
    <dgm:cxn modelId="{F59EEB3D-B25F-8548-8894-AAE724ACB278}" type="presParOf" srcId="{70580A2D-BDFA-41EF-83F5-DF3072504320}" destId="{4EC56D41-A0D2-49E4-89E2-7E20D92B96E5}" srcOrd="2" destOrd="0" presId="urn:microsoft.com/office/officeart/2005/8/layout/chart3"/>
    <dgm:cxn modelId="{983F7C72-1740-BC41-B34D-09114F7328BF}" type="presParOf" srcId="{70580A2D-BDFA-41EF-83F5-DF3072504320}" destId="{925AD94C-CB63-4D15-B3A9-F9288EE460F7}" srcOrd="3" destOrd="0" presId="urn:microsoft.com/office/officeart/2005/8/layout/chart3"/>
    <dgm:cxn modelId="{3DC66DCD-C459-CB41-89B3-2E60CE888D97}" type="presParOf" srcId="{70580A2D-BDFA-41EF-83F5-DF3072504320}" destId="{9B848C34-4BFB-4D45-923A-E6F682FCFCCA}" srcOrd="4" destOrd="0" presId="urn:microsoft.com/office/officeart/2005/8/layout/chart3"/>
    <dgm:cxn modelId="{CF2ED4A1-327F-0741-ADBA-3510A3CE6F74}"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solidFill>
                <a:srgbClr val="000000"/>
              </a:solidFill>
            </a:rPr>
            <a:t>Dimension scientifique</a:t>
          </a:r>
          <a:r>
            <a:rPr lang="fr-FR"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a:solidFill>
                <a:srgbClr val="000000"/>
              </a:solidFill>
            </a:rPr>
            <a:t>Dimension socioculturelle</a:t>
          </a:r>
          <a:r>
            <a:rPr lang="fr-FR">
              <a:solidFill>
                <a:srgbClr val="000000"/>
              </a:solidFill>
            </a:rPr>
            <a:t> </a:t>
          </a:r>
          <a:endParaRPr lang="fr-FR"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custT="1"/>
      <dgm:spPr/>
      <dgm:t>
        <a:bodyPr/>
        <a:lstStyle/>
        <a:p>
          <a:r>
            <a:rPr lang="fr-FR" sz="1200" b="1" dirty="0">
              <a:solidFill>
                <a:srgbClr val="000000"/>
              </a:solidFill>
            </a:rPr>
            <a:t>Dimension ingénierie-design métiers d’arts et d’industrie</a:t>
          </a:r>
          <a:endParaRPr lang="fr-FR" sz="1200"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82645" custScaleY="82645"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133100" custScaleY="133100"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C6CE4908-48C4-E249-AAF8-6C07C5808C32}" type="presOf" srcId="{0D5BEDC3-A63A-4300-8ADD-56A47DE8D6D1}" destId="{70580A2D-BDFA-41EF-83F5-DF3072504320}"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59A25A24-0015-A44D-9983-910FE9E1E2C7}" type="presOf" srcId="{D049336E-53B7-4724-ADAD-EBF81DBC3F0F}" destId="{4EC56D41-A0D2-49E4-89E2-7E20D92B96E5}" srcOrd="0" destOrd="0" presId="urn:microsoft.com/office/officeart/2005/8/layout/chart3"/>
    <dgm:cxn modelId="{1EA1B132-5CCC-EB4F-B7D5-3839228846BB}" type="presOf" srcId="{457B5753-BE04-4427-BF43-78D2E082050F}" destId="{135D9BB0-4F71-44C6-BEE3-E199E561AD2B}" srcOrd="1" destOrd="0" presId="urn:microsoft.com/office/officeart/2005/8/layout/chart3"/>
    <dgm:cxn modelId="{31456C50-7359-2B4D-A155-00A5F64D7515}" type="presOf" srcId="{457B5753-BE04-4427-BF43-78D2E082050F}" destId="{4F669CC3-7B5B-4B7B-A754-47B608F8F562}" srcOrd="0" destOrd="0" presId="urn:microsoft.com/office/officeart/2005/8/layout/chart3"/>
    <dgm:cxn modelId="{FF0B21A8-FF75-7142-B430-8F4EF0C1D492}" type="presOf" srcId="{D049336E-53B7-4724-ADAD-EBF81DBC3F0F}" destId="{925AD94C-CB63-4D15-B3A9-F9288EE460F7}" srcOrd="1" destOrd="0" presId="urn:microsoft.com/office/officeart/2005/8/layout/chart3"/>
    <dgm:cxn modelId="{3D3218E6-F437-B64C-B95C-C6B73274ED9D}" type="presOf" srcId="{FAC96BBC-E70B-4A01-A869-009A30B96857}" destId="{6C06388F-54D5-427C-8AC6-496EBCE30733}" srcOrd="1" destOrd="0" presId="urn:microsoft.com/office/officeart/2005/8/layout/chart3"/>
    <dgm:cxn modelId="{1D9C76FD-F877-AF40-84EC-F5F30D4BAF87}" type="presOf" srcId="{FAC96BBC-E70B-4A01-A869-009A30B96857}" destId="{9B848C34-4BFB-4D45-923A-E6F682FCFCCA}"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137B9D42-12D3-E344-AE4A-2B6896491ED7}" type="presParOf" srcId="{70580A2D-BDFA-41EF-83F5-DF3072504320}" destId="{4F669CC3-7B5B-4B7B-A754-47B608F8F562}" srcOrd="0" destOrd="0" presId="urn:microsoft.com/office/officeart/2005/8/layout/chart3"/>
    <dgm:cxn modelId="{D979F713-5090-8642-A9D9-3D98ABD038B9}" type="presParOf" srcId="{70580A2D-BDFA-41EF-83F5-DF3072504320}" destId="{135D9BB0-4F71-44C6-BEE3-E199E561AD2B}" srcOrd="1" destOrd="0" presId="urn:microsoft.com/office/officeart/2005/8/layout/chart3"/>
    <dgm:cxn modelId="{C0415542-B8DA-BD43-A12A-09E6B66F9225}" type="presParOf" srcId="{70580A2D-BDFA-41EF-83F5-DF3072504320}" destId="{4EC56D41-A0D2-49E4-89E2-7E20D92B96E5}" srcOrd="2" destOrd="0" presId="urn:microsoft.com/office/officeart/2005/8/layout/chart3"/>
    <dgm:cxn modelId="{AFE92152-02D5-3B4A-8F49-893975CAF660}" type="presParOf" srcId="{70580A2D-BDFA-41EF-83F5-DF3072504320}" destId="{925AD94C-CB63-4D15-B3A9-F9288EE460F7}" srcOrd="3" destOrd="0" presId="urn:microsoft.com/office/officeart/2005/8/layout/chart3"/>
    <dgm:cxn modelId="{791F36E1-67EB-8D42-A7D7-00F0C988FD6D}" type="presParOf" srcId="{70580A2D-BDFA-41EF-83F5-DF3072504320}" destId="{9B848C34-4BFB-4D45-923A-E6F682FCFCCA}" srcOrd="4" destOrd="0" presId="urn:microsoft.com/office/officeart/2005/8/layout/chart3"/>
    <dgm:cxn modelId="{D5EC5F95-E6EE-3044-A253-4BB79C5CA2FE}"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solidFill>
                <a:srgbClr val="000000"/>
              </a:solidFill>
            </a:rPr>
            <a:t>Dimension scientifique</a:t>
          </a:r>
          <a:r>
            <a:rPr lang="fr-FR"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a:solidFill>
                <a:srgbClr val="000000"/>
              </a:solidFill>
            </a:rPr>
            <a:t>Dimension socioculturelle</a:t>
          </a:r>
          <a:r>
            <a:rPr lang="fr-FR">
              <a:solidFill>
                <a:srgbClr val="000000"/>
              </a:solidFill>
            </a:rPr>
            <a:t> </a:t>
          </a:r>
          <a:endParaRPr lang="fr-FR"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custT="1"/>
      <dgm:spPr/>
      <dgm:t>
        <a:bodyPr/>
        <a:lstStyle/>
        <a:p>
          <a:r>
            <a:rPr lang="fr-FR" sz="1200" b="1" dirty="0">
              <a:solidFill>
                <a:srgbClr val="000000"/>
              </a:solidFill>
            </a:rPr>
            <a:t>Dimension ingénierie-design métiers d’arts et d’industrie</a:t>
          </a:r>
          <a:endParaRPr lang="fr-FR" sz="1200"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82645" custScaleY="82645"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133100" custScaleY="133100"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5AD2A513-4A49-F740-9CE1-316315867C42}" type="presOf" srcId="{FAC96BBC-E70B-4A01-A869-009A30B96857}" destId="{6C06388F-54D5-427C-8AC6-496EBCE30733}"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E82E1D72-B5BA-4B41-9438-03D53953FF2A}" type="presOf" srcId="{FAC96BBC-E70B-4A01-A869-009A30B96857}" destId="{9B848C34-4BFB-4D45-923A-E6F682FCFCCA}" srcOrd="0" destOrd="0" presId="urn:microsoft.com/office/officeart/2005/8/layout/chart3"/>
    <dgm:cxn modelId="{FA88FE5A-0D51-6842-A087-95D6973F49EE}" type="presOf" srcId="{D049336E-53B7-4724-ADAD-EBF81DBC3F0F}" destId="{925AD94C-CB63-4D15-B3A9-F9288EE460F7}" srcOrd="1" destOrd="0" presId="urn:microsoft.com/office/officeart/2005/8/layout/chart3"/>
    <dgm:cxn modelId="{066376D9-FEAB-9246-A9A1-3BF64F7B1E91}" type="presOf" srcId="{0D5BEDC3-A63A-4300-8ADD-56A47DE8D6D1}" destId="{70580A2D-BDFA-41EF-83F5-DF3072504320}" srcOrd="0" destOrd="0" presId="urn:microsoft.com/office/officeart/2005/8/layout/chart3"/>
    <dgm:cxn modelId="{A97CE4E3-F7CD-4E4B-8393-75C9F70EDD1E}" type="presOf" srcId="{D049336E-53B7-4724-ADAD-EBF81DBC3F0F}" destId="{4EC56D41-A0D2-49E4-89E2-7E20D92B96E5}" srcOrd="0" destOrd="0" presId="urn:microsoft.com/office/officeart/2005/8/layout/chart3"/>
    <dgm:cxn modelId="{123C14E8-F103-A241-92E5-84990504F1F1}" type="presOf" srcId="{457B5753-BE04-4427-BF43-78D2E082050F}" destId="{4F669CC3-7B5B-4B7B-A754-47B608F8F562}" srcOrd="0" destOrd="0" presId="urn:microsoft.com/office/officeart/2005/8/layout/chart3"/>
    <dgm:cxn modelId="{E9E142F5-1813-F448-9181-169D093C0C96}" type="presOf" srcId="{457B5753-BE04-4427-BF43-78D2E082050F}" destId="{135D9BB0-4F71-44C6-BEE3-E199E561AD2B}"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693E7DAC-3713-2F4B-92F4-627D4373C5AF}" type="presParOf" srcId="{70580A2D-BDFA-41EF-83F5-DF3072504320}" destId="{4F669CC3-7B5B-4B7B-A754-47B608F8F562}" srcOrd="0" destOrd="0" presId="urn:microsoft.com/office/officeart/2005/8/layout/chart3"/>
    <dgm:cxn modelId="{C958D541-6403-8A41-8A07-73887D1A76BD}" type="presParOf" srcId="{70580A2D-BDFA-41EF-83F5-DF3072504320}" destId="{135D9BB0-4F71-44C6-BEE3-E199E561AD2B}" srcOrd="1" destOrd="0" presId="urn:microsoft.com/office/officeart/2005/8/layout/chart3"/>
    <dgm:cxn modelId="{4ACBF691-96F9-AF4A-9682-7ED0BA265A57}" type="presParOf" srcId="{70580A2D-BDFA-41EF-83F5-DF3072504320}" destId="{4EC56D41-A0D2-49E4-89E2-7E20D92B96E5}" srcOrd="2" destOrd="0" presId="urn:microsoft.com/office/officeart/2005/8/layout/chart3"/>
    <dgm:cxn modelId="{693838EC-2320-5242-BC0F-2D2B96683AD1}" type="presParOf" srcId="{70580A2D-BDFA-41EF-83F5-DF3072504320}" destId="{925AD94C-CB63-4D15-B3A9-F9288EE460F7}" srcOrd="3" destOrd="0" presId="urn:microsoft.com/office/officeart/2005/8/layout/chart3"/>
    <dgm:cxn modelId="{17ECFA24-D9A3-4847-B216-53876FF3125E}" type="presParOf" srcId="{70580A2D-BDFA-41EF-83F5-DF3072504320}" destId="{9B848C34-4BFB-4D45-923A-E6F682FCFCCA}" srcOrd="4" destOrd="0" presId="urn:microsoft.com/office/officeart/2005/8/layout/chart3"/>
    <dgm:cxn modelId="{FAA8D7C3-E009-244E-84EB-9D07C27E37D3}"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solidFill>
                <a:srgbClr val="000000"/>
              </a:solidFill>
            </a:rPr>
            <a:t>Dimension scientifique et technique</a:t>
          </a:r>
          <a:r>
            <a:rPr lang="fr-FR"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custT="1"/>
      <dgm:spPr/>
      <dgm:t>
        <a:bodyPr/>
        <a:lstStyle/>
        <a:p>
          <a:r>
            <a:rPr lang="fr-FR" sz="1200" b="1" dirty="0">
              <a:solidFill>
                <a:srgbClr val="000000"/>
              </a:solidFill>
            </a:rPr>
            <a:t>Dimension socioculturelle</a:t>
          </a:r>
          <a:r>
            <a:rPr lang="fr-FR" sz="1200" dirty="0">
              <a:solidFill>
                <a:srgbClr val="000000"/>
              </a:solidFill>
            </a:rPr>
            <a:t> </a:t>
          </a: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dgm:spPr/>
      <dgm:t>
        <a:bodyPr/>
        <a:lstStyle/>
        <a:p>
          <a:r>
            <a:rPr lang="fr-FR" b="1" dirty="0">
              <a:solidFill>
                <a:srgbClr val="000000"/>
              </a:solidFill>
            </a:rPr>
            <a:t>Dimension ingénierie-design métiers d’arts et d’industrie</a:t>
          </a:r>
          <a:endParaRPr lang="fr-FR"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21000" custScaleY="121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82645" custScaleY="82645"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7FA7C90A-7F69-314E-A054-985BBEFF51DF}" type="presOf" srcId="{D049336E-53B7-4724-ADAD-EBF81DBC3F0F}" destId="{925AD94C-CB63-4D15-B3A9-F9288EE460F7}"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23651819-2FEB-D343-83EA-47233C8E9EFA}" type="presOf" srcId="{D049336E-53B7-4724-ADAD-EBF81DBC3F0F}" destId="{4EC56D41-A0D2-49E4-89E2-7E20D92B96E5}"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94DD80A9-0F24-834E-A25B-68E1BE823943}" type="presOf" srcId="{457B5753-BE04-4427-BF43-78D2E082050F}" destId="{4F669CC3-7B5B-4B7B-A754-47B608F8F562}" srcOrd="0" destOrd="0" presId="urn:microsoft.com/office/officeart/2005/8/layout/chart3"/>
    <dgm:cxn modelId="{BDE035C1-69F1-FE47-9E30-7A0872558A8E}" type="presOf" srcId="{457B5753-BE04-4427-BF43-78D2E082050F}" destId="{135D9BB0-4F71-44C6-BEE3-E199E561AD2B}" srcOrd="1" destOrd="0" presId="urn:microsoft.com/office/officeart/2005/8/layout/chart3"/>
    <dgm:cxn modelId="{B839A8D1-6D58-0648-B499-E24DB3C046EB}" type="presOf" srcId="{FAC96BBC-E70B-4A01-A869-009A30B96857}" destId="{6C06388F-54D5-427C-8AC6-496EBCE30733}" srcOrd="1" destOrd="0" presId="urn:microsoft.com/office/officeart/2005/8/layout/chart3"/>
    <dgm:cxn modelId="{8A7C5BED-3A63-AE49-AEB3-CA3DE4973AC2}" type="presOf" srcId="{0D5BEDC3-A63A-4300-8ADD-56A47DE8D6D1}" destId="{70580A2D-BDFA-41EF-83F5-DF3072504320}" srcOrd="0" destOrd="0" presId="urn:microsoft.com/office/officeart/2005/8/layout/chart3"/>
    <dgm:cxn modelId="{E8F092F2-E312-F242-A9DB-484032829777}" type="presOf" srcId="{FAC96BBC-E70B-4A01-A869-009A30B96857}" destId="{9B848C34-4BFB-4D45-923A-E6F682FCFCCA}"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AB328C0B-E5A2-0A44-9550-788680E0DD77}" type="presParOf" srcId="{70580A2D-BDFA-41EF-83F5-DF3072504320}" destId="{4F669CC3-7B5B-4B7B-A754-47B608F8F562}" srcOrd="0" destOrd="0" presId="urn:microsoft.com/office/officeart/2005/8/layout/chart3"/>
    <dgm:cxn modelId="{21A25E14-A1CA-DC48-9A42-C6E43E4033AD}" type="presParOf" srcId="{70580A2D-BDFA-41EF-83F5-DF3072504320}" destId="{135D9BB0-4F71-44C6-BEE3-E199E561AD2B}" srcOrd="1" destOrd="0" presId="urn:microsoft.com/office/officeart/2005/8/layout/chart3"/>
    <dgm:cxn modelId="{FBBF3C2D-1AD5-A041-B562-878C90485124}" type="presParOf" srcId="{70580A2D-BDFA-41EF-83F5-DF3072504320}" destId="{4EC56D41-A0D2-49E4-89E2-7E20D92B96E5}" srcOrd="2" destOrd="0" presId="urn:microsoft.com/office/officeart/2005/8/layout/chart3"/>
    <dgm:cxn modelId="{FC697339-4A1A-5A40-9533-EDD071C44D7E}" type="presParOf" srcId="{70580A2D-BDFA-41EF-83F5-DF3072504320}" destId="{925AD94C-CB63-4D15-B3A9-F9288EE460F7}" srcOrd="3" destOrd="0" presId="urn:microsoft.com/office/officeart/2005/8/layout/chart3"/>
    <dgm:cxn modelId="{04D40AD4-CF1F-BC43-AD65-D1E5845E52E8}" type="presParOf" srcId="{70580A2D-BDFA-41EF-83F5-DF3072504320}" destId="{9B848C34-4BFB-4D45-923A-E6F682FCFCCA}" srcOrd="4" destOrd="0" presId="urn:microsoft.com/office/officeart/2005/8/layout/chart3"/>
    <dgm:cxn modelId="{3C6F67F0-C9A7-534C-8395-EE68987EE8C6}"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a:solidFill>
                <a:schemeClr val="tx1"/>
              </a:solidFill>
            </a:rPr>
            <a:t>ingénierie-design</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5746403E-321F-6646-A059-92D90B82F118}" type="presOf" srcId="{FAC96BBC-E70B-4A01-A869-009A30B96857}" destId="{6C06388F-54D5-427C-8AC6-496EBCE30733}" srcOrd="1" destOrd="0" presId="urn:microsoft.com/office/officeart/2005/8/layout/chart3"/>
    <dgm:cxn modelId="{34546A63-6EEF-6E47-80E4-49FF5F9B979D}" type="presOf" srcId="{D049336E-53B7-4724-ADAD-EBF81DBC3F0F}" destId="{4EC56D41-A0D2-49E4-89E2-7E20D92B96E5}" srcOrd="0" destOrd="0" presId="urn:microsoft.com/office/officeart/2005/8/layout/chart3"/>
    <dgm:cxn modelId="{9F46B644-B6EB-C642-825D-BDC5B2D98C1C}" type="presOf" srcId="{457B5753-BE04-4427-BF43-78D2E082050F}" destId="{135D9BB0-4F71-44C6-BEE3-E199E561AD2B}" srcOrd="1" destOrd="0" presId="urn:microsoft.com/office/officeart/2005/8/layout/chart3"/>
    <dgm:cxn modelId="{4DA7CA48-5A21-A04D-9B9B-E6F24C8F8D41}" type="presOf" srcId="{D049336E-53B7-4724-ADAD-EBF81DBC3F0F}" destId="{925AD94C-CB63-4D15-B3A9-F9288EE460F7}" srcOrd="1" destOrd="0" presId="urn:microsoft.com/office/officeart/2005/8/layout/chart3"/>
    <dgm:cxn modelId="{F0F2366F-BBF6-1944-A98E-A8EF299D913E}" type="presOf" srcId="{0D5BEDC3-A63A-4300-8ADD-56A47DE8D6D1}" destId="{70580A2D-BDFA-41EF-83F5-DF3072504320}" srcOrd="0" destOrd="0" presId="urn:microsoft.com/office/officeart/2005/8/layout/chart3"/>
    <dgm:cxn modelId="{4B6385AE-6070-4A41-B3D2-1F92B69113C0}" type="presOf" srcId="{FAC96BBC-E70B-4A01-A869-009A30B96857}" destId="{9B848C34-4BFB-4D45-923A-E6F682FCFCCA}" srcOrd="0" destOrd="0" presId="urn:microsoft.com/office/officeart/2005/8/layout/chart3"/>
    <dgm:cxn modelId="{D46EEEC4-FD51-B04B-A991-A5D6D26906DF}" type="presOf" srcId="{457B5753-BE04-4427-BF43-78D2E082050F}" destId="{4F669CC3-7B5B-4B7B-A754-47B608F8F562}"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1CE4F726-E699-E94A-AE47-05B8F3870E92}" type="presParOf" srcId="{70580A2D-BDFA-41EF-83F5-DF3072504320}" destId="{4F669CC3-7B5B-4B7B-A754-47B608F8F562}" srcOrd="0" destOrd="0" presId="urn:microsoft.com/office/officeart/2005/8/layout/chart3"/>
    <dgm:cxn modelId="{57C315BB-77C4-1245-87E4-2F6FF17B8739}" type="presParOf" srcId="{70580A2D-BDFA-41EF-83F5-DF3072504320}" destId="{135D9BB0-4F71-44C6-BEE3-E199E561AD2B}" srcOrd="1" destOrd="0" presId="urn:microsoft.com/office/officeart/2005/8/layout/chart3"/>
    <dgm:cxn modelId="{E0E2791E-D925-1D40-ABEB-72909B1618A5}" type="presParOf" srcId="{70580A2D-BDFA-41EF-83F5-DF3072504320}" destId="{4EC56D41-A0D2-49E4-89E2-7E20D92B96E5}" srcOrd="2" destOrd="0" presId="urn:microsoft.com/office/officeart/2005/8/layout/chart3"/>
    <dgm:cxn modelId="{1E619086-EC8E-C449-A3CE-806BAB67DD2B}" type="presParOf" srcId="{70580A2D-BDFA-41EF-83F5-DF3072504320}" destId="{925AD94C-CB63-4D15-B3A9-F9288EE460F7}" srcOrd="3" destOrd="0" presId="urn:microsoft.com/office/officeart/2005/8/layout/chart3"/>
    <dgm:cxn modelId="{9CBF4092-906C-5943-93CD-D7116A0B0090}" type="presParOf" srcId="{70580A2D-BDFA-41EF-83F5-DF3072504320}" destId="{9B848C34-4BFB-4D45-923A-E6F682FCFCCA}" srcOrd="4" destOrd="0" presId="urn:microsoft.com/office/officeart/2005/8/layout/chart3"/>
    <dgm:cxn modelId="{5BE5ECBE-5606-B341-8BC1-7AFFBD21F204}"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200" b="1" dirty="0">
              <a:solidFill>
                <a:srgbClr val="000000"/>
              </a:solidFill>
            </a:rPr>
            <a:t>Dimension scientifique et technique</a:t>
          </a:r>
          <a:r>
            <a:rPr lang="fr-FR" sz="1200"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dirty="0">
              <a:solidFill>
                <a:srgbClr val="000000"/>
              </a:solidFill>
            </a:rPr>
            <a:t>Dimension socioculturelle</a:t>
          </a:r>
          <a:r>
            <a:rPr lang="fr-FR" dirty="0">
              <a:solidFill>
                <a:srgbClr val="000000"/>
              </a:solidFill>
            </a:rPr>
            <a:t> </a:t>
          </a: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dgm:spPr/>
      <dgm:t>
        <a:bodyPr/>
        <a:lstStyle/>
        <a:p>
          <a:r>
            <a:rPr lang="fr-FR" b="1" dirty="0">
              <a:solidFill>
                <a:srgbClr val="000000"/>
              </a:solidFill>
            </a:rPr>
            <a:t>Dimension ingénierie-design métiers d’arts et d’industrie</a:t>
          </a:r>
          <a:endParaRPr lang="fr-FR"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33100" custScaleY="133100"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90909" custScaleY="90909"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90909" custScaleY="90909"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A2B3630A-E0AE-A24A-B168-897944844BE9}" type="presOf" srcId="{457B5753-BE04-4427-BF43-78D2E082050F}" destId="{135D9BB0-4F71-44C6-BEE3-E199E561AD2B}"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37943728-50E4-7D42-8F3B-4355D6F280E9}" type="presOf" srcId="{457B5753-BE04-4427-BF43-78D2E082050F}" destId="{4F669CC3-7B5B-4B7B-A754-47B608F8F562}" srcOrd="0" destOrd="0" presId="urn:microsoft.com/office/officeart/2005/8/layout/chart3"/>
    <dgm:cxn modelId="{DB10DA28-FFB2-3041-9E66-6C77491F130F}" type="presOf" srcId="{FAC96BBC-E70B-4A01-A869-009A30B96857}" destId="{6C06388F-54D5-427C-8AC6-496EBCE30733}" srcOrd="1" destOrd="0" presId="urn:microsoft.com/office/officeart/2005/8/layout/chart3"/>
    <dgm:cxn modelId="{C021A33A-9154-5540-A6A0-E503B14476E3}" type="presOf" srcId="{D049336E-53B7-4724-ADAD-EBF81DBC3F0F}" destId="{925AD94C-CB63-4D15-B3A9-F9288EE460F7}" srcOrd="1" destOrd="0" presId="urn:microsoft.com/office/officeart/2005/8/layout/chart3"/>
    <dgm:cxn modelId="{D9A92879-D64D-C04C-BE7D-5B7B9C6D6F0B}" type="presOf" srcId="{0D5BEDC3-A63A-4300-8ADD-56A47DE8D6D1}" destId="{70580A2D-BDFA-41EF-83F5-DF3072504320}" srcOrd="0" destOrd="0" presId="urn:microsoft.com/office/officeart/2005/8/layout/chart3"/>
    <dgm:cxn modelId="{2CE6647D-24E9-CA45-93E7-61276505ED76}" type="presOf" srcId="{FAC96BBC-E70B-4A01-A869-009A30B96857}" destId="{9B848C34-4BFB-4D45-923A-E6F682FCFCCA}" srcOrd="0" destOrd="0" presId="urn:microsoft.com/office/officeart/2005/8/layout/chart3"/>
    <dgm:cxn modelId="{33E1E3F0-6633-6A41-94BE-0A28CF7F7F5B}" type="presOf" srcId="{D049336E-53B7-4724-ADAD-EBF81DBC3F0F}" destId="{4EC56D41-A0D2-49E4-89E2-7E20D92B96E5}"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F0C5C3DB-6BFE-EC4D-A299-ED068ED2856C}" type="presParOf" srcId="{70580A2D-BDFA-41EF-83F5-DF3072504320}" destId="{4F669CC3-7B5B-4B7B-A754-47B608F8F562}" srcOrd="0" destOrd="0" presId="urn:microsoft.com/office/officeart/2005/8/layout/chart3"/>
    <dgm:cxn modelId="{24A741A4-48B9-2C43-8EC1-8EEC18EDFD61}" type="presParOf" srcId="{70580A2D-BDFA-41EF-83F5-DF3072504320}" destId="{135D9BB0-4F71-44C6-BEE3-E199E561AD2B}" srcOrd="1" destOrd="0" presId="urn:microsoft.com/office/officeart/2005/8/layout/chart3"/>
    <dgm:cxn modelId="{E52AAB1B-D26B-4149-A718-A37E7BE618A1}" type="presParOf" srcId="{70580A2D-BDFA-41EF-83F5-DF3072504320}" destId="{4EC56D41-A0D2-49E4-89E2-7E20D92B96E5}" srcOrd="2" destOrd="0" presId="urn:microsoft.com/office/officeart/2005/8/layout/chart3"/>
    <dgm:cxn modelId="{C5E601A9-7C10-8F44-8D54-99423171C922}" type="presParOf" srcId="{70580A2D-BDFA-41EF-83F5-DF3072504320}" destId="{925AD94C-CB63-4D15-B3A9-F9288EE460F7}" srcOrd="3" destOrd="0" presId="urn:microsoft.com/office/officeart/2005/8/layout/chart3"/>
    <dgm:cxn modelId="{D4D6E8AA-6E0B-BF4C-BACD-E110612A48AE}" type="presParOf" srcId="{70580A2D-BDFA-41EF-83F5-DF3072504320}" destId="{9B848C34-4BFB-4D45-923A-E6F682FCFCCA}" srcOrd="4" destOrd="0" presId="urn:microsoft.com/office/officeart/2005/8/layout/chart3"/>
    <dgm:cxn modelId="{3AA312CA-C430-A641-A573-E78DF3114428}"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200" b="1" dirty="0">
              <a:solidFill>
                <a:srgbClr val="000000"/>
              </a:solidFill>
            </a:rPr>
            <a:t>Dimension scientifique et technique</a:t>
          </a:r>
          <a:r>
            <a:rPr lang="fr-FR" sz="1200"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dirty="0">
              <a:solidFill>
                <a:srgbClr val="000000"/>
              </a:solidFill>
            </a:rPr>
            <a:t>Dimension socioculturelle</a:t>
          </a:r>
          <a:r>
            <a:rPr lang="fr-FR" dirty="0">
              <a:solidFill>
                <a:srgbClr val="000000"/>
              </a:solidFill>
            </a:rPr>
            <a:t> </a:t>
          </a: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dgm:spPr/>
      <dgm:t>
        <a:bodyPr/>
        <a:lstStyle/>
        <a:p>
          <a:r>
            <a:rPr lang="fr-FR" b="1" dirty="0">
              <a:solidFill>
                <a:srgbClr val="000000"/>
              </a:solidFill>
            </a:rPr>
            <a:t>Dimension ingénierie-design métiers d’arts et d’industrie</a:t>
          </a:r>
          <a:endParaRPr lang="fr-FR"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33100" custScaleY="133100"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90909" custScaleY="90909"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90909" custScaleY="90909"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993F7E21-AAF9-FC44-B0A1-FCF5491F5CFA}" type="presOf" srcId="{457B5753-BE04-4427-BF43-78D2E082050F}" destId="{4F669CC3-7B5B-4B7B-A754-47B608F8F562}" srcOrd="0" destOrd="0" presId="urn:microsoft.com/office/officeart/2005/8/layout/chart3"/>
    <dgm:cxn modelId="{85E9F775-02EA-5446-82E5-3E4222412563}" type="presOf" srcId="{FAC96BBC-E70B-4A01-A869-009A30B96857}" destId="{6C06388F-54D5-427C-8AC6-496EBCE30733}" srcOrd="1" destOrd="0" presId="urn:microsoft.com/office/officeart/2005/8/layout/chart3"/>
    <dgm:cxn modelId="{25DF7F99-0E80-4949-A545-BF07066BFD12}" type="presOf" srcId="{D049336E-53B7-4724-ADAD-EBF81DBC3F0F}" destId="{4EC56D41-A0D2-49E4-89E2-7E20D92B96E5}" srcOrd="0" destOrd="0" presId="urn:microsoft.com/office/officeart/2005/8/layout/chart3"/>
    <dgm:cxn modelId="{33B24ACC-AF63-434E-8A5C-6D5E96809FF4}" type="presOf" srcId="{D049336E-53B7-4724-ADAD-EBF81DBC3F0F}" destId="{925AD94C-CB63-4D15-B3A9-F9288EE460F7}" srcOrd="1" destOrd="0" presId="urn:microsoft.com/office/officeart/2005/8/layout/chart3"/>
    <dgm:cxn modelId="{EA8515CF-977F-1A47-95BA-A769F5EEA0AE}" type="presOf" srcId="{FAC96BBC-E70B-4A01-A869-009A30B96857}" destId="{9B848C34-4BFB-4D45-923A-E6F682FCFCCA}" srcOrd="0" destOrd="0" presId="urn:microsoft.com/office/officeart/2005/8/layout/chart3"/>
    <dgm:cxn modelId="{474602E0-883F-8746-8CCD-B6C6635A5C29}" type="presOf" srcId="{0D5BEDC3-A63A-4300-8ADD-56A47DE8D6D1}" destId="{70580A2D-BDFA-41EF-83F5-DF3072504320}" srcOrd="0" destOrd="0" presId="urn:microsoft.com/office/officeart/2005/8/layout/chart3"/>
    <dgm:cxn modelId="{32D7EAF2-8CF4-5E4F-98CE-CD3CDBA0F200}" type="presOf" srcId="{457B5753-BE04-4427-BF43-78D2E082050F}" destId="{135D9BB0-4F71-44C6-BEE3-E199E561AD2B}"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A6219AB4-185B-CB48-92AB-14BE3009AE1E}" type="presParOf" srcId="{70580A2D-BDFA-41EF-83F5-DF3072504320}" destId="{4F669CC3-7B5B-4B7B-A754-47B608F8F562}" srcOrd="0" destOrd="0" presId="urn:microsoft.com/office/officeart/2005/8/layout/chart3"/>
    <dgm:cxn modelId="{438BFFC2-C3F6-684C-9088-F121EF2F10CF}" type="presParOf" srcId="{70580A2D-BDFA-41EF-83F5-DF3072504320}" destId="{135D9BB0-4F71-44C6-BEE3-E199E561AD2B}" srcOrd="1" destOrd="0" presId="urn:microsoft.com/office/officeart/2005/8/layout/chart3"/>
    <dgm:cxn modelId="{EF1DE38E-FF7B-4347-B309-9FCF44949ADC}" type="presParOf" srcId="{70580A2D-BDFA-41EF-83F5-DF3072504320}" destId="{4EC56D41-A0D2-49E4-89E2-7E20D92B96E5}" srcOrd="2" destOrd="0" presId="urn:microsoft.com/office/officeart/2005/8/layout/chart3"/>
    <dgm:cxn modelId="{B48EFE4E-3C1A-5F40-88B1-D318DA27D4B6}" type="presParOf" srcId="{70580A2D-BDFA-41EF-83F5-DF3072504320}" destId="{925AD94C-CB63-4D15-B3A9-F9288EE460F7}" srcOrd="3" destOrd="0" presId="urn:microsoft.com/office/officeart/2005/8/layout/chart3"/>
    <dgm:cxn modelId="{427623B7-20AE-0949-9D7D-FE80E2986C3B}" type="presParOf" srcId="{70580A2D-BDFA-41EF-83F5-DF3072504320}" destId="{9B848C34-4BFB-4D45-923A-E6F682FCFCCA}" srcOrd="4" destOrd="0" presId="urn:microsoft.com/office/officeart/2005/8/layout/chart3"/>
    <dgm:cxn modelId="{3E47E30D-194B-3B46-9E8E-8EB4BCAF2F5D}"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01223" y="288037"/>
          <a:ext cx="3834835" cy="3729259"/>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6186" y="976174"/>
        <a:ext cx="1301104" cy="1243086"/>
      </dsp:txXfrm>
    </dsp:sp>
    <dsp:sp modelId="{4EC56D41-A0D2-49E4-89E2-7E20D92B96E5}">
      <dsp:nvSpPr>
        <dsp:cNvPr id="0" name=""/>
        <dsp:cNvSpPr/>
      </dsp:nvSpPr>
      <dsp:spPr>
        <a:xfrm>
          <a:off x="1216242" y="375197"/>
          <a:ext cx="3729259" cy="3729259"/>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7349" y="2728182"/>
        <a:ext cx="1687046" cy="1154294"/>
      </dsp:txXfrm>
    </dsp:sp>
    <dsp:sp modelId="{9B848C34-4BFB-4D45-923A-E6F682FCFCCA}">
      <dsp:nvSpPr>
        <dsp:cNvPr id="0" name=""/>
        <dsp:cNvSpPr/>
      </dsp:nvSpPr>
      <dsp:spPr>
        <a:xfrm>
          <a:off x="1159371" y="288044"/>
          <a:ext cx="3729259" cy="3729259"/>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17780" numCol="1" spcCol="1270" anchor="b" anchorCtr="0">
          <a:noAutofit/>
        </a:bodyPr>
        <a:lstStyle/>
        <a:p>
          <a:pPr marL="0" lvl="0" indent="0" algn="ctr"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r>
            <a:rPr lang="fr-FR" sz="1400" b="1" kern="1200" baseline="0" dirty="0">
              <a:solidFill>
                <a:schemeClr val="tx1"/>
              </a:solidFill>
            </a:rPr>
            <a:t>Métiers d’arts et d’industrie</a:t>
          </a:r>
        </a:p>
        <a:p>
          <a:pPr lvl="0" algn="ctr" defTabSz="622300">
            <a:lnSpc>
              <a:spcPct val="90000"/>
            </a:lnSpc>
            <a:spcBef>
              <a:spcPct val="0"/>
            </a:spcBef>
            <a:spcAft>
              <a:spcPts val="0"/>
            </a:spcAft>
            <a:buNone/>
          </a:pPr>
          <a:endParaRPr lang="fr-FR" sz="1200" b="1" kern="1200" baseline="0" dirty="0">
            <a:solidFill>
              <a:schemeClr val="tx1"/>
            </a:solidFill>
          </a:endParaRPr>
        </a:p>
        <a:p>
          <a:pPr lvl="0" algn="ctr" defTabSz="622300">
            <a:lnSpc>
              <a:spcPct val="90000"/>
            </a:lnSpc>
            <a:spcBef>
              <a:spcPct val="0"/>
            </a:spcBef>
            <a:spcAft>
              <a:spcPct val="35000"/>
            </a:spcAft>
            <a:buNone/>
          </a:pPr>
          <a:endParaRPr lang="fr-FR" sz="1100" kern="1200" dirty="0">
            <a:solidFill>
              <a:schemeClr val="tx1"/>
            </a:solidFill>
          </a:endParaRPr>
        </a:p>
      </dsp:txBody>
      <dsp:txXfrm>
        <a:off x="1558934" y="1020577"/>
        <a:ext cx="1265284" cy="12430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technique et </a:t>
          </a:r>
          <a:r>
            <a:rPr lang="fr-FR" sz="1600" b="1" kern="1200" dirty="0">
              <a:solidFill>
                <a:schemeClr val="tx1"/>
              </a:solidFill>
            </a:rPr>
            <a:t>scientifique</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err="1">
              <a:solidFill>
                <a:schemeClr val="tx1"/>
              </a:solidFill>
            </a:rPr>
            <a:t>imétiers</a:t>
          </a:r>
          <a:r>
            <a:rPr lang="fr-FR" sz="1400" b="1" kern="1200" baseline="0" dirty="0">
              <a:solidFill>
                <a:schemeClr val="tx1"/>
              </a:solidFill>
            </a:rPr>
            <a:t> d’arts et d’industrie</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26933" y="156476"/>
          <a:ext cx="1758223" cy="175822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t>Dimension scientifique</a:t>
          </a:r>
          <a:r>
            <a:rPr lang="fr-FR" sz="800" kern="1200" dirty="0"/>
            <a:t> et technique</a:t>
          </a:r>
        </a:p>
      </dsp:txBody>
      <dsp:txXfrm>
        <a:off x="1382862" y="480910"/>
        <a:ext cx="596540" cy="586074"/>
      </dsp:txXfrm>
    </dsp:sp>
    <dsp:sp modelId="{4EC56D41-A0D2-49E4-89E2-7E20D92B96E5}">
      <dsp:nvSpPr>
        <dsp:cNvPr id="0" name=""/>
        <dsp:cNvSpPr/>
      </dsp:nvSpPr>
      <dsp:spPr>
        <a:xfrm>
          <a:off x="389839" y="215521"/>
          <a:ext cx="1758223" cy="175822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a:t>Dimension socioculturelle</a:t>
          </a:r>
          <a:r>
            <a:rPr lang="fr-FR" sz="800" kern="1200"/>
            <a:t> </a:t>
          </a:r>
          <a:endParaRPr lang="fr-FR" sz="800" kern="1200" dirty="0"/>
        </a:p>
      </dsp:txBody>
      <dsp:txXfrm>
        <a:off x="871257" y="1324876"/>
        <a:ext cx="795386" cy="544211"/>
      </dsp:txXfrm>
    </dsp:sp>
    <dsp:sp modelId="{9B848C34-4BFB-4D45-923A-E6F682FCFCCA}">
      <dsp:nvSpPr>
        <dsp:cNvPr id="0" name=""/>
        <dsp:cNvSpPr/>
      </dsp:nvSpPr>
      <dsp:spPr>
        <a:xfrm>
          <a:off x="367878" y="156480"/>
          <a:ext cx="1758223" cy="175822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t>Dimension ingénierie-design</a:t>
          </a:r>
          <a:endParaRPr lang="fr-FR" sz="800" kern="1200" dirty="0"/>
        </a:p>
      </dsp:txBody>
      <dsp:txXfrm>
        <a:off x="556259" y="501845"/>
        <a:ext cx="596540" cy="5860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26933" y="156476"/>
          <a:ext cx="1758223" cy="175822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t>Dimension scientifique</a:t>
          </a:r>
          <a:r>
            <a:rPr lang="fr-FR" sz="800" kern="1200" dirty="0"/>
            <a:t> et technique</a:t>
          </a:r>
        </a:p>
      </dsp:txBody>
      <dsp:txXfrm>
        <a:off x="1382862" y="480910"/>
        <a:ext cx="596540" cy="586074"/>
      </dsp:txXfrm>
    </dsp:sp>
    <dsp:sp modelId="{4EC56D41-A0D2-49E4-89E2-7E20D92B96E5}">
      <dsp:nvSpPr>
        <dsp:cNvPr id="0" name=""/>
        <dsp:cNvSpPr/>
      </dsp:nvSpPr>
      <dsp:spPr>
        <a:xfrm>
          <a:off x="389839" y="215521"/>
          <a:ext cx="1758223" cy="175822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a:t>Dimension socioculturelle</a:t>
          </a:r>
          <a:r>
            <a:rPr lang="fr-FR" sz="800" kern="1200"/>
            <a:t> </a:t>
          </a:r>
          <a:endParaRPr lang="fr-FR" sz="800" kern="1200" dirty="0"/>
        </a:p>
      </dsp:txBody>
      <dsp:txXfrm>
        <a:off x="871257" y="1324876"/>
        <a:ext cx="795386" cy="544211"/>
      </dsp:txXfrm>
    </dsp:sp>
    <dsp:sp modelId="{9B848C34-4BFB-4D45-923A-E6F682FCFCCA}">
      <dsp:nvSpPr>
        <dsp:cNvPr id="0" name=""/>
        <dsp:cNvSpPr/>
      </dsp:nvSpPr>
      <dsp:spPr>
        <a:xfrm>
          <a:off x="367878" y="156480"/>
          <a:ext cx="1758223" cy="175822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t>Dimension ingénierie-design, métiers d’industrie</a:t>
          </a:r>
          <a:endParaRPr lang="fr-FR" sz="800" kern="1200" dirty="0"/>
        </a:p>
      </dsp:txBody>
      <dsp:txXfrm>
        <a:off x="556259" y="501845"/>
        <a:ext cx="596540" cy="5860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26933" y="156476"/>
          <a:ext cx="1758223" cy="175822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b="1" kern="1200" dirty="0"/>
            <a:t>Dimension scientifique</a:t>
          </a:r>
          <a:r>
            <a:rPr lang="fr-FR" sz="700" kern="1200" dirty="0"/>
            <a:t> et technique</a:t>
          </a:r>
        </a:p>
      </dsp:txBody>
      <dsp:txXfrm>
        <a:off x="1382862" y="480910"/>
        <a:ext cx="596540" cy="586074"/>
      </dsp:txXfrm>
    </dsp:sp>
    <dsp:sp modelId="{4EC56D41-A0D2-49E4-89E2-7E20D92B96E5}">
      <dsp:nvSpPr>
        <dsp:cNvPr id="0" name=""/>
        <dsp:cNvSpPr/>
      </dsp:nvSpPr>
      <dsp:spPr>
        <a:xfrm>
          <a:off x="389839" y="215521"/>
          <a:ext cx="1758223" cy="175822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b="1" kern="1200"/>
            <a:t>Dimension socioculturelle</a:t>
          </a:r>
          <a:r>
            <a:rPr lang="fr-FR" sz="700" kern="1200"/>
            <a:t> </a:t>
          </a:r>
          <a:endParaRPr lang="fr-FR" sz="700" kern="1200" dirty="0"/>
        </a:p>
      </dsp:txBody>
      <dsp:txXfrm>
        <a:off x="871257" y="1324876"/>
        <a:ext cx="795386" cy="544211"/>
      </dsp:txXfrm>
    </dsp:sp>
    <dsp:sp modelId="{9B848C34-4BFB-4D45-923A-E6F682FCFCCA}">
      <dsp:nvSpPr>
        <dsp:cNvPr id="0" name=""/>
        <dsp:cNvSpPr/>
      </dsp:nvSpPr>
      <dsp:spPr>
        <a:xfrm>
          <a:off x="367878" y="156480"/>
          <a:ext cx="1758223" cy="175822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b="1" kern="1200" dirty="0"/>
            <a:t>Dimension ingénierie-design, métiers d’arts et d’industrie</a:t>
          </a:r>
          <a:endParaRPr lang="fr-FR" sz="700" kern="1200" dirty="0"/>
        </a:p>
      </dsp:txBody>
      <dsp:txXfrm>
        <a:off x="556259" y="501845"/>
        <a:ext cx="596540" cy="586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scientifique</a:t>
          </a:r>
          <a:r>
            <a:rPr lang="fr-FR" sz="800" kern="1200" dirty="0">
              <a:solidFill>
                <a:srgbClr val="000000"/>
              </a:solidFill>
            </a:rPr>
            <a:t> </a:t>
          </a:r>
        </a:p>
      </dsp:txBody>
      <dsp:txXfrm>
        <a:off x="2053483" y="684698"/>
        <a:ext cx="612625" cy="601877"/>
      </dsp:txXfrm>
    </dsp:sp>
    <dsp:sp modelId="{4EC56D41-A0D2-49E4-89E2-7E20D92B96E5}">
      <dsp:nvSpPr>
        <dsp:cNvPr id="0" name=""/>
        <dsp:cNvSpPr/>
      </dsp:nvSpPr>
      <dsp:spPr>
        <a:xfrm>
          <a:off x="1025683" y="424886"/>
          <a:ext cx="1805633" cy="180563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a:solidFill>
                <a:srgbClr val="000000"/>
              </a:solidFill>
            </a:rPr>
            <a:t>Dimension socioculturelle</a:t>
          </a:r>
          <a:r>
            <a:rPr lang="fr-FR" sz="800" kern="1200">
              <a:solidFill>
                <a:srgbClr val="000000"/>
              </a:solidFill>
            </a:rPr>
            <a:t> </a:t>
          </a:r>
          <a:endParaRPr lang="fr-FR" sz="800" kern="1200" dirty="0">
            <a:solidFill>
              <a:srgbClr val="000000"/>
            </a:solidFill>
          </a:endParaRPr>
        </a:p>
      </dsp:txBody>
      <dsp:txXfrm>
        <a:off x="1520083" y="1564154"/>
        <a:ext cx="816834" cy="558886"/>
      </dsp:txXfrm>
    </dsp:sp>
    <dsp:sp modelId="{9B848C34-4BFB-4D45-923A-E6F682FCFCCA}">
      <dsp:nvSpPr>
        <dsp:cNvPr id="0" name=""/>
        <dsp:cNvSpPr/>
      </dsp:nvSpPr>
      <dsp:spPr>
        <a:xfrm>
          <a:off x="447223" y="-199651"/>
          <a:ext cx="2907977" cy="2907977"/>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ingénierie-design métiers d’arts et d’industrie</a:t>
          </a:r>
          <a:endParaRPr lang="fr-FR" sz="1200" kern="1200" dirty="0">
            <a:solidFill>
              <a:srgbClr val="000000"/>
            </a:solidFill>
          </a:endParaRPr>
        </a:p>
      </dsp:txBody>
      <dsp:txXfrm>
        <a:off x="758792" y="371558"/>
        <a:ext cx="986635" cy="969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scientifique</a:t>
          </a:r>
          <a:r>
            <a:rPr lang="fr-FR" sz="800" kern="1200" dirty="0">
              <a:solidFill>
                <a:srgbClr val="000000"/>
              </a:solidFill>
            </a:rPr>
            <a:t> </a:t>
          </a:r>
        </a:p>
      </dsp:txBody>
      <dsp:txXfrm>
        <a:off x="2053483" y="684698"/>
        <a:ext cx="612625" cy="601877"/>
      </dsp:txXfrm>
    </dsp:sp>
    <dsp:sp modelId="{4EC56D41-A0D2-49E4-89E2-7E20D92B96E5}">
      <dsp:nvSpPr>
        <dsp:cNvPr id="0" name=""/>
        <dsp:cNvSpPr/>
      </dsp:nvSpPr>
      <dsp:spPr>
        <a:xfrm>
          <a:off x="1025683" y="424886"/>
          <a:ext cx="1805633" cy="180563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a:solidFill>
                <a:srgbClr val="000000"/>
              </a:solidFill>
            </a:rPr>
            <a:t>Dimension socioculturelle</a:t>
          </a:r>
          <a:r>
            <a:rPr lang="fr-FR" sz="800" kern="1200">
              <a:solidFill>
                <a:srgbClr val="000000"/>
              </a:solidFill>
            </a:rPr>
            <a:t> </a:t>
          </a:r>
          <a:endParaRPr lang="fr-FR" sz="800" kern="1200" dirty="0">
            <a:solidFill>
              <a:srgbClr val="000000"/>
            </a:solidFill>
          </a:endParaRPr>
        </a:p>
      </dsp:txBody>
      <dsp:txXfrm>
        <a:off x="1520083" y="1564154"/>
        <a:ext cx="816834" cy="558886"/>
      </dsp:txXfrm>
    </dsp:sp>
    <dsp:sp modelId="{9B848C34-4BFB-4D45-923A-E6F682FCFCCA}">
      <dsp:nvSpPr>
        <dsp:cNvPr id="0" name=""/>
        <dsp:cNvSpPr/>
      </dsp:nvSpPr>
      <dsp:spPr>
        <a:xfrm>
          <a:off x="447223" y="-199651"/>
          <a:ext cx="2907977" cy="2907977"/>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ingénierie-design métiers d’arts et d’industrie</a:t>
          </a:r>
          <a:endParaRPr lang="fr-FR" sz="1200" kern="1200" dirty="0">
            <a:solidFill>
              <a:srgbClr val="000000"/>
            </a:solidFill>
          </a:endParaRPr>
        </a:p>
      </dsp:txBody>
      <dsp:txXfrm>
        <a:off x="758792" y="371558"/>
        <a:ext cx="986635" cy="969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scientifique</a:t>
          </a:r>
          <a:r>
            <a:rPr lang="fr-FR" sz="800" kern="1200" dirty="0">
              <a:solidFill>
                <a:srgbClr val="000000"/>
              </a:solidFill>
            </a:rPr>
            <a:t> </a:t>
          </a:r>
        </a:p>
      </dsp:txBody>
      <dsp:txXfrm>
        <a:off x="2053483" y="684698"/>
        <a:ext cx="612625" cy="601877"/>
      </dsp:txXfrm>
    </dsp:sp>
    <dsp:sp modelId="{4EC56D41-A0D2-49E4-89E2-7E20D92B96E5}">
      <dsp:nvSpPr>
        <dsp:cNvPr id="0" name=""/>
        <dsp:cNvSpPr/>
      </dsp:nvSpPr>
      <dsp:spPr>
        <a:xfrm>
          <a:off x="1025683" y="424886"/>
          <a:ext cx="1805633" cy="180563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a:solidFill>
                <a:srgbClr val="000000"/>
              </a:solidFill>
            </a:rPr>
            <a:t>Dimension socioculturelle</a:t>
          </a:r>
          <a:r>
            <a:rPr lang="fr-FR" sz="800" kern="1200">
              <a:solidFill>
                <a:srgbClr val="000000"/>
              </a:solidFill>
            </a:rPr>
            <a:t> </a:t>
          </a:r>
          <a:endParaRPr lang="fr-FR" sz="800" kern="1200" dirty="0">
            <a:solidFill>
              <a:srgbClr val="000000"/>
            </a:solidFill>
          </a:endParaRPr>
        </a:p>
      </dsp:txBody>
      <dsp:txXfrm>
        <a:off x="1520083" y="1564154"/>
        <a:ext cx="816834" cy="558886"/>
      </dsp:txXfrm>
    </dsp:sp>
    <dsp:sp modelId="{9B848C34-4BFB-4D45-923A-E6F682FCFCCA}">
      <dsp:nvSpPr>
        <dsp:cNvPr id="0" name=""/>
        <dsp:cNvSpPr/>
      </dsp:nvSpPr>
      <dsp:spPr>
        <a:xfrm>
          <a:off x="447223" y="-199651"/>
          <a:ext cx="2907977" cy="2907977"/>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ingénierie-design métiers d’arts et d’industrie</a:t>
          </a:r>
          <a:endParaRPr lang="fr-FR" sz="1200" kern="1200" dirty="0">
            <a:solidFill>
              <a:srgbClr val="000000"/>
            </a:solidFill>
          </a:endParaRPr>
        </a:p>
      </dsp:txBody>
      <dsp:txXfrm>
        <a:off x="758792" y="371558"/>
        <a:ext cx="986635" cy="9693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rgbClr val="000000"/>
              </a:solidFill>
            </a:rPr>
            <a:t>Dimension scientifique et technique</a:t>
          </a:r>
          <a:r>
            <a:rPr lang="fr-FR" sz="700" kern="1200" dirty="0">
              <a:solidFill>
                <a:srgbClr val="000000"/>
              </a:solidFill>
            </a:rPr>
            <a:t> </a:t>
          </a:r>
        </a:p>
      </dsp:txBody>
      <dsp:txXfrm>
        <a:off x="2053483" y="684698"/>
        <a:ext cx="612625" cy="601877"/>
      </dsp:txXfrm>
    </dsp:sp>
    <dsp:sp modelId="{4EC56D41-A0D2-49E4-89E2-7E20D92B96E5}">
      <dsp:nvSpPr>
        <dsp:cNvPr id="0" name=""/>
        <dsp:cNvSpPr/>
      </dsp:nvSpPr>
      <dsp:spPr>
        <a:xfrm>
          <a:off x="606692" y="5894"/>
          <a:ext cx="2643615" cy="2643615"/>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socioculturelle</a:t>
          </a:r>
          <a:r>
            <a:rPr lang="fr-FR" sz="1200" kern="1200" dirty="0">
              <a:solidFill>
                <a:srgbClr val="000000"/>
              </a:solidFill>
            </a:rPr>
            <a:t> </a:t>
          </a:r>
        </a:p>
      </dsp:txBody>
      <dsp:txXfrm>
        <a:off x="1330539" y="1673890"/>
        <a:ext cx="1195921" cy="818262"/>
      </dsp:txXfrm>
    </dsp:sp>
    <dsp:sp modelId="{9B848C34-4BFB-4D45-923A-E6F682FCFCCA}">
      <dsp:nvSpPr>
        <dsp:cNvPr id="0" name=""/>
        <dsp:cNvSpPr/>
      </dsp:nvSpPr>
      <dsp:spPr>
        <a:xfrm>
          <a:off x="998395" y="351520"/>
          <a:ext cx="1805633" cy="180563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rgbClr val="000000"/>
              </a:solidFill>
            </a:rPr>
            <a:t>Dimension ingénierie-design métiers d’arts et d’industrie</a:t>
          </a:r>
          <a:endParaRPr lang="fr-FR" sz="700" kern="1200" dirty="0">
            <a:solidFill>
              <a:srgbClr val="000000"/>
            </a:solidFill>
          </a:endParaRPr>
        </a:p>
      </dsp:txBody>
      <dsp:txXfrm>
        <a:off x="1191856" y="706198"/>
        <a:ext cx="612625" cy="6018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07984" y="-134631"/>
          <a:ext cx="2907977" cy="2907977"/>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scientifique et technique</a:t>
          </a:r>
          <a:r>
            <a:rPr lang="fr-FR" sz="1200" kern="1200" dirty="0">
              <a:solidFill>
                <a:srgbClr val="000000"/>
              </a:solidFill>
            </a:rPr>
            <a:t> </a:t>
          </a:r>
        </a:p>
      </dsp:txBody>
      <dsp:txXfrm>
        <a:off x="1989024" y="401959"/>
        <a:ext cx="986635" cy="969325"/>
      </dsp:txXfrm>
    </dsp:sp>
    <dsp:sp modelId="{4EC56D41-A0D2-49E4-89E2-7E20D92B96E5}">
      <dsp:nvSpPr>
        <dsp:cNvPr id="0" name=""/>
        <dsp:cNvSpPr/>
      </dsp:nvSpPr>
      <dsp:spPr>
        <a:xfrm>
          <a:off x="822786" y="399633"/>
          <a:ext cx="1986185" cy="1986185"/>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socioculturelle</a:t>
          </a:r>
          <a:r>
            <a:rPr lang="fr-FR" sz="800" kern="1200" dirty="0">
              <a:solidFill>
                <a:srgbClr val="000000"/>
              </a:solidFill>
            </a:rPr>
            <a:t> </a:t>
          </a:r>
        </a:p>
      </dsp:txBody>
      <dsp:txXfrm>
        <a:off x="1366622" y="1652822"/>
        <a:ext cx="898512" cy="614771"/>
      </dsp:txXfrm>
    </dsp:sp>
    <dsp:sp modelId="{9B848C34-4BFB-4D45-923A-E6F682FCFCCA}">
      <dsp:nvSpPr>
        <dsp:cNvPr id="0" name=""/>
        <dsp:cNvSpPr/>
      </dsp:nvSpPr>
      <dsp:spPr>
        <a:xfrm>
          <a:off x="795497" y="326268"/>
          <a:ext cx="1986185" cy="1986185"/>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ingénierie-design métiers d’arts et d’industrie</a:t>
          </a:r>
          <a:endParaRPr lang="fr-FR" sz="800" kern="1200" dirty="0">
            <a:solidFill>
              <a:srgbClr val="000000"/>
            </a:solidFill>
          </a:endParaRPr>
        </a:p>
      </dsp:txBody>
      <dsp:txXfrm>
        <a:off x="1008303" y="716411"/>
        <a:ext cx="673884" cy="6620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07984" y="-134631"/>
          <a:ext cx="2907977" cy="2907977"/>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scientifique et technique</a:t>
          </a:r>
          <a:r>
            <a:rPr lang="fr-FR" sz="1200" kern="1200" dirty="0">
              <a:solidFill>
                <a:srgbClr val="000000"/>
              </a:solidFill>
            </a:rPr>
            <a:t> </a:t>
          </a:r>
        </a:p>
      </dsp:txBody>
      <dsp:txXfrm>
        <a:off x="1989024" y="401959"/>
        <a:ext cx="986635" cy="969325"/>
      </dsp:txXfrm>
    </dsp:sp>
    <dsp:sp modelId="{4EC56D41-A0D2-49E4-89E2-7E20D92B96E5}">
      <dsp:nvSpPr>
        <dsp:cNvPr id="0" name=""/>
        <dsp:cNvSpPr/>
      </dsp:nvSpPr>
      <dsp:spPr>
        <a:xfrm>
          <a:off x="822786" y="399633"/>
          <a:ext cx="1986185" cy="1986185"/>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socioculturelle</a:t>
          </a:r>
          <a:r>
            <a:rPr lang="fr-FR" sz="800" kern="1200" dirty="0">
              <a:solidFill>
                <a:srgbClr val="000000"/>
              </a:solidFill>
            </a:rPr>
            <a:t> </a:t>
          </a:r>
        </a:p>
      </dsp:txBody>
      <dsp:txXfrm>
        <a:off x="1366622" y="1652822"/>
        <a:ext cx="898512" cy="614771"/>
      </dsp:txXfrm>
    </dsp:sp>
    <dsp:sp modelId="{9B848C34-4BFB-4D45-923A-E6F682FCFCCA}">
      <dsp:nvSpPr>
        <dsp:cNvPr id="0" name=""/>
        <dsp:cNvSpPr/>
      </dsp:nvSpPr>
      <dsp:spPr>
        <a:xfrm>
          <a:off x="795497" y="326268"/>
          <a:ext cx="1986185" cy="1986185"/>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ingénierie-design métiers d’arts et d’industrie</a:t>
          </a:r>
          <a:endParaRPr lang="fr-FR" sz="800" kern="1200" dirty="0">
            <a:solidFill>
              <a:srgbClr val="000000"/>
            </a:solidFill>
          </a:endParaRPr>
        </a:p>
      </dsp:txBody>
      <dsp:txXfrm>
        <a:off x="1008303" y="716411"/>
        <a:ext cx="673884" cy="66206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5C678897-4510-2149-BADF-8800B8EC7358}" type="datetime1">
              <a:rPr lang="fr-FR"/>
              <a:pPr/>
              <a:t>02/10/2018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C0055A8A-E2E5-9640-9224-1C36B0CA0913}" type="slidenum">
              <a:rPr lang="fr-FR"/>
              <a:pPr/>
              <a:t>‹N°›</a:t>
            </a:fld>
            <a:endParaRPr lang="fr-FR"/>
          </a:p>
        </p:txBody>
      </p:sp>
    </p:spTree>
    <p:extLst>
      <p:ext uri="{BB962C8B-B14F-4D97-AF65-F5344CB8AC3E}">
        <p14:creationId xmlns:p14="http://schemas.microsoft.com/office/powerpoint/2010/main" val="2752922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252E2FAD-9936-BF41-9D00-FAC086CA9113}" type="slidenum">
              <a:rPr lang="fr-FR"/>
              <a:pPr/>
              <a:t>‹N°›</a:t>
            </a:fld>
            <a:endParaRPr lang="fr-FR"/>
          </a:p>
        </p:txBody>
      </p:sp>
    </p:spTree>
    <p:extLst>
      <p:ext uri="{BB962C8B-B14F-4D97-AF65-F5344CB8AC3E}">
        <p14:creationId xmlns:p14="http://schemas.microsoft.com/office/powerpoint/2010/main" val="16826221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Arial" charset="0"/>
                <a:ea typeface="ＭＳ Ｐゴシック" charset="0"/>
                <a:cs typeface="Arial" charset="0"/>
              </a:rPr>
              <a:t>Les relations entre la technologie, les sciences et la culture évoluent, elles sont désormais de plus en plus intégrées. Les sciences et la technologie se fécondent mutuellement et ne peuvent plus être étudiées de façon indépendante. Il en est de même de l'évolution des modes de vie qui sont intimement liés à l'innovation technologique et aux progrès scientifiques. </a:t>
            </a:r>
            <a:r>
              <a:rPr lang="fr-FR" sz="1200" b="1" kern="1200" dirty="0">
                <a:solidFill>
                  <a:schemeClr val="tx1"/>
                </a:solidFill>
                <a:effectLst/>
                <a:latin typeface="Arial" charset="0"/>
                <a:ea typeface="ＭＳ Ｐゴシック" charset="0"/>
                <a:cs typeface="Arial" charset="0"/>
              </a:rPr>
              <a:t>L’enseignement de la technologique doit ainsi permettre de doter chaque futur citoyen d’une culture faisant de lui un acteur éclairé et responsable de l’usage des technologies et des enjeux éthiques associés.</a:t>
            </a:r>
            <a:endParaRPr lang="fr-FR" sz="1200" kern="1200" dirty="0">
              <a:solidFill>
                <a:schemeClr val="tx1"/>
              </a:solidFill>
              <a:effectLst/>
              <a:latin typeface="Arial" charset="0"/>
              <a:ea typeface="ＭＳ Ｐゴシック" charset="0"/>
              <a:cs typeface="Arial" charset="0"/>
            </a:endParaRPr>
          </a:p>
          <a:p>
            <a:r>
              <a:rPr lang="fr-FR" sz="1200" kern="1200" dirty="0">
                <a:solidFill>
                  <a:schemeClr val="tx1"/>
                </a:solidFill>
                <a:effectLst/>
                <a:latin typeface="Arial" charset="0"/>
                <a:ea typeface="ＭＳ Ｐゴシック" charset="0"/>
                <a:cs typeface="Arial" charset="0"/>
              </a:rPr>
              <a:t>Dans ce contexte, l’enseignement de la technologie se positionne comme un enseignement général et de culture visant l’acquisition de compétences partagées et spécifiques pour concevoir et réaliser les systèmes de demain. Il participe de façon déterminante à l’approche de la complexité et de l’environnement social du réel technique. </a:t>
            </a:r>
            <a:r>
              <a:rPr lang="fr-FR" sz="1200" b="1" kern="1200" dirty="0">
                <a:solidFill>
                  <a:schemeClr val="tx1"/>
                </a:solidFill>
                <a:effectLst/>
                <a:latin typeface="Arial" charset="0"/>
                <a:ea typeface="ＭＳ Ｐゴシック" charset="0"/>
                <a:cs typeface="Arial" charset="0"/>
              </a:rPr>
              <a:t>Il permet aussi l’acquisition de comportements essentiels pour la réussite personnelle et la formation du citoyen, comme le travail en équipe, le respect d’un contrat, l’approche progressive et itérative d’une solution qui n’est jamais unique, la prise de décisions multicritères sur la base de compromis acceptables, l’utilisation de démarches de créativité, etc.</a:t>
            </a:r>
            <a:endParaRPr lang="fr-FR" sz="1200" kern="1200" dirty="0">
              <a:solidFill>
                <a:schemeClr val="tx1"/>
              </a:solidFill>
              <a:effectLst/>
              <a:latin typeface="Arial" charset="0"/>
              <a:ea typeface="ＭＳ Ｐゴシック" charset="0"/>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2</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Arial" charset="0"/>
                <a:ea typeface="ＭＳ Ｐゴシック" charset="0"/>
                <a:cs typeface="Arial" charset="0"/>
              </a:rPr>
              <a:t>L’identification et l’analyse des impacts environnementaux des systèmes techniques étudiés permettent d’aborder des études en éco-conception en s’orientant par exemple soit sur la diminution d’un impact environnemental soit sur le changement de typologie du produit (actif vers passif, actif vers jetable, passif vers positif…). </a:t>
            </a:r>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11</a:t>
            </a:fld>
            <a:endParaRPr lang="fr-FR"/>
          </a:p>
        </p:txBody>
      </p:sp>
    </p:spTree>
    <p:extLst>
      <p:ext uri="{BB962C8B-B14F-4D97-AF65-F5344CB8AC3E}">
        <p14:creationId xmlns:p14="http://schemas.microsoft.com/office/powerpoint/2010/main" val="290338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12</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13</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14</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15</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16</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ct val="50000"/>
              </a:spcBef>
            </a:pPr>
            <a:r>
              <a:rPr lang="fr-FR" b="1" dirty="0">
                <a:solidFill>
                  <a:schemeClr val="bg1"/>
                </a:solidFill>
              </a:rPr>
              <a:t>La technologie structurale </a:t>
            </a:r>
            <a:r>
              <a:rPr lang="fr-FR" dirty="0">
                <a:solidFill>
                  <a:schemeClr val="bg1"/>
                </a:solidFill>
              </a:rPr>
              <a:t>décompose un objet ou un système technique en éléments simples fonctionnel ou matériel.</a:t>
            </a:r>
          </a:p>
          <a:p>
            <a:pPr algn="just">
              <a:spcBef>
                <a:spcPct val="50000"/>
              </a:spcBef>
            </a:pPr>
            <a:r>
              <a:rPr lang="fr-FR" dirty="0">
                <a:solidFill>
                  <a:schemeClr val="bg1"/>
                </a:solidFill>
              </a:rPr>
              <a:t>Elle montre comment la fonction d’usage est réalisée à partir  de fonctions simples.  Elle s’intéresse à la façon d’assembler des composants ou ensembles matériels pour réaliser un objet ou un système technique.</a:t>
            </a:r>
            <a:endParaRPr lang="fr-FR" b="1" dirty="0">
              <a:solidFill>
                <a:schemeClr val="bg1"/>
              </a:solidFill>
            </a:endParaRPr>
          </a:p>
          <a:p>
            <a:pPr algn="just">
              <a:spcBef>
                <a:spcPct val="50000"/>
              </a:spcBef>
            </a:pPr>
            <a:r>
              <a:rPr lang="fr-FR" b="1" dirty="0">
                <a:solidFill>
                  <a:schemeClr val="bg1"/>
                </a:solidFill>
              </a:rPr>
              <a:t>La technologie génétique </a:t>
            </a:r>
            <a:r>
              <a:rPr lang="fr-FR" dirty="0">
                <a:solidFill>
                  <a:schemeClr val="bg1"/>
                </a:solidFill>
              </a:rPr>
              <a:t>analyse des objets ou systèmes techniques du passé dans leurs perfectionnements successifs, dans l’évolution de leurs usages.</a:t>
            </a:r>
          </a:p>
          <a:p>
            <a:pPr algn="just">
              <a:spcBef>
                <a:spcPct val="50000"/>
              </a:spcBef>
            </a:pPr>
            <a:r>
              <a:rPr lang="fr-FR" dirty="0">
                <a:solidFill>
                  <a:schemeClr val="bg1"/>
                </a:solidFill>
              </a:rPr>
              <a:t>L’approche génétique s’intéresse aux découvertes et inventions nécessaires à la création d’un objet, quelles sont les techniques héritées, quelles sont les évolutions et quels sont les éléments constitutifs existants qui permettent d’obtenir une génération d’objet. </a:t>
            </a:r>
          </a:p>
          <a:p>
            <a:pPr algn="just">
              <a:spcBef>
                <a:spcPct val="50000"/>
              </a:spcBef>
            </a:pPr>
            <a:r>
              <a:rPr lang="fr-FR" b="1" dirty="0">
                <a:solidFill>
                  <a:schemeClr val="bg1"/>
                </a:solidFill>
              </a:rPr>
              <a:t>La technologie générale </a:t>
            </a:r>
            <a:r>
              <a:rPr lang="fr-FR" dirty="0">
                <a:solidFill>
                  <a:schemeClr val="bg1"/>
                </a:solidFill>
              </a:rPr>
              <a:t>s’intéresse à l’impact de la création d’un objet et de son usage, tout au long de sa vie, sur son environnement, dans toutes ses dimensions technologiques et sociales.</a:t>
            </a:r>
          </a:p>
          <a:p>
            <a:pPr algn="just">
              <a:spcBef>
                <a:spcPct val="50000"/>
              </a:spcBef>
            </a:pPr>
            <a:r>
              <a:rPr lang="fr-FR" dirty="0">
                <a:solidFill>
                  <a:schemeClr val="bg1"/>
                </a:solidFill>
              </a:rPr>
              <a:t>On y trouve les préoccupations liées au développement durable et l’éco-conception.</a:t>
            </a:r>
          </a:p>
          <a:p>
            <a:pPr algn="just">
              <a:spcBef>
                <a:spcPct val="50000"/>
              </a:spcBef>
            </a:pPr>
            <a:r>
              <a:rPr lang="fr-FR" b="1" dirty="0">
                <a:solidFill>
                  <a:schemeClr val="bg1"/>
                </a:solidFill>
              </a:rPr>
              <a:t>La technologie générique </a:t>
            </a:r>
            <a:r>
              <a:rPr lang="fr-FR" dirty="0">
                <a:solidFill>
                  <a:schemeClr val="bg1"/>
                </a:solidFill>
              </a:rPr>
              <a:t>explicite les logiques d’invention et de conception de nouveaux objets ou systèmes techniques.</a:t>
            </a:r>
          </a:p>
          <a:p>
            <a:pPr algn="just">
              <a:spcBef>
                <a:spcPct val="50000"/>
              </a:spcBef>
            </a:pPr>
            <a:r>
              <a:rPr lang="fr-FR" dirty="0">
                <a:solidFill>
                  <a:schemeClr val="bg1"/>
                </a:solidFill>
              </a:rPr>
              <a:t>Elle s'intéresse aux techniques et aux procédés nécessaires à la création d’un objet, de sa conception à sa réalisation et jusqu’à son retrait.</a:t>
            </a:r>
          </a:p>
          <a:p>
            <a:pPr algn="just">
              <a:spcBef>
                <a:spcPct val="50000"/>
              </a:spcBef>
            </a:pPr>
            <a:r>
              <a:rPr lang="fr-FR" dirty="0">
                <a:solidFill>
                  <a:schemeClr val="bg1"/>
                </a:solidFill>
              </a:rPr>
              <a:t>Elle mobilise les technologies du numérique tout au long du processus de création d’un nouvel objet ou système.</a:t>
            </a:r>
          </a:p>
          <a:p>
            <a:endParaRPr lang="fr-FR" sz="1200" kern="1200" dirty="0">
              <a:solidFill>
                <a:schemeClr val="tx1"/>
              </a:solidFill>
              <a:effectLst/>
              <a:latin typeface="Arial" charset="0"/>
              <a:ea typeface="ＭＳ Ｐゴシック" charset="0"/>
              <a:cs typeface="Arial" charset="0"/>
            </a:endParaRPr>
          </a:p>
          <a:p>
            <a:r>
              <a:rPr lang="fr-FR" sz="1200" kern="1200" dirty="0">
                <a:solidFill>
                  <a:schemeClr val="tx1"/>
                </a:solidFill>
                <a:effectLst/>
                <a:latin typeface="Arial" charset="0"/>
                <a:ea typeface="ＭＳ Ｐゴシック" charset="0"/>
                <a:cs typeface="Arial" charset="0"/>
              </a:rPr>
              <a:t>Par ces trois dimensions, la technologie participe à la construction et l’acquisition des compétences du socle. Discipline de synthèse et porteuse de démarches pédagogiques innovantes (pédagogie inversée, démarche de projet, pédagogie partagée, faire pour apprendre, etc.), elle nécessite également des apports de connaissances qui lui sont propres. Les outils numériques sont au cœur de l’enseignement de la technologie, de la modélisation du réel dans la dimension scientifique, de l’usage citoyen dans la dimension socioculturelle et de l’innovation et de la créativité dans la dimension de l’ingénierie-design-métiers d’arts et d’industries. L’informatique révèle toute sa puissance en installant une chaine numérique complète prenant en charge toutes les étapes de conception, de l’expression du besoin à la réalisation matérielle sur les machines. La perte du sens de la matière qui en découle est compensée par la réalisation « d’artefacts » par des systèmes d’impression 3D.</a:t>
            </a:r>
          </a:p>
          <a:p>
            <a:r>
              <a:rPr lang="fr-FR" sz="1200" kern="1200" dirty="0">
                <a:solidFill>
                  <a:schemeClr val="tx1"/>
                </a:solidFill>
                <a:effectLst/>
                <a:latin typeface="Arial" charset="0"/>
                <a:ea typeface="ＭＳ Ｐゴシック" charset="0"/>
                <a:cs typeface="Arial" charset="0"/>
              </a:rPr>
              <a:t>Au-delà de l’acquisition de compétences partagées par tous les citoyens, les formations professionnelles visent à développer des compétences spécifiques pour concevoir et réaliser. </a:t>
            </a:r>
            <a:r>
              <a:rPr lang="fr-FR" sz="1200" kern="1200">
                <a:solidFill>
                  <a:schemeClr val="tx1"/>
                </a:solidFill>
                <a:effectLst/>
                <a:latin typeface="Arial" charset="0"/>
                <a:ea typeface="ＭＳ Ｐゴシック" charset="0"/>
                <a:cs typeface="Arial" charset="0"/>
              </a:rPr>
              <a:t>Elles préparent selon les niveaux à des fonctions de création, de conception, d’utilisation, de réalisation, de maintenance et de gestion de biens et de services </a:t>
            </a:r>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3</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4</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Arial" charset="0"/>
                <a:ea typeface="ＭＳ Ｐゴシック" charset="0"/>
                <a:cs typeface="Arial" charset="0"/>
              </a:rPr>
              <a:t>L’innovation technique est une entreprise collective, où l’on travaille en équipes, où l’on échange, où l’on s’inspire des idées et des productions existantes. La conception est à la fois contrainte par le besoin à satisfaire et créative au sens où le résultat n’est pas prédictible. Elle met en jeu de nombreuses relations dont la plus intéressante en formation est celle entre les </a:t>
            </a:r>
            <a:r>
              <a:rPr lang="fr-FR" sz="1200" kern="1200" dirty="0" err="1">
                <a:solidFill>
                  <a:schemeClr val="tx1"/>
                </a:solidFill>
                <a:effectLst/>
                <a:latin typeface="Arial" charset="0"/>
                <a:ea typeface="ＭＳ Ｐゴシック" charset="0"/>
                <a:cs typeface="Arial" charset="0"/>
              </a:rPr>
              <a:t>co</a:t>
            </a:r>
            <a:r>
              <a:rPr lang="fr-FR" sz="1200" kern="1200" dirty="0">
                <a:solidFill>
                  <a:schemeClr val="tx1"/>
                </a:solidFill>
                <a:effectLst/>
                <a:latin typeface="Arial" charset="0"/>
                <a:ea typeface="ＭＳ Ｐゴシック" charset="0"/>
                <a:cs typeface="Arial" charset="0"/>
              </a:rPr>
              <a:t>-concepteurs : </a:t>
            </a:r>
            <a:endParaRPr lang="fr-FR" sz="1400" kern="1200" dirty="0">
              <a:solidFill>
                <a:schemeClr val="tx1"/>
              </a:solidFill>
              <a:effectLst/>
              <a:latin typeface="Arial" charset="0"/>
              <a:ea typeface="ＭＳ Ｐゴシック" charset="0"/>
              <a:cs typeface="Arial" charset="0"/>
            </a:endParaRPr>
          </a:p>
          <a:p>
            <a:pPr lvl="3"/>
            <a:r>
              <a:rPr lang="fr-FR" sz="1200" kern="1200" dirty="0">
                <a:solidFill>
                  <a:schemeClr val="tx1"/>
                </a:solidFill>
                <a:effectLst/>
                <a:latin typeface="Arial" charset="0"/>
                <a:ea typeface="Arial" charset="0"/>
                <a:cs typeface="Arial" charset="0"/>
              </a:rPr>
              <a:t>coopération pour synchroniser ses objectifs ;</a:t>
            </a:r>
            <a:endParaRPr lang="fr-FR" sz="1400" kern="1200" dirty="0">
              <a:solidFill>
                <a:schemeClr val="tx1"/>
              </a:solidFill>
              <a:effectLst/>
              <a:latin typeface="Arial" charset="0"/>
              <a:ea typeface="Arial" charset="0"/>
              <a:cs typeface="Arial" charset="0"/>
            </a:endParaRPr>
          </a:p>
          <a:p>
            <a:pPr lvl="3"/>
            <a:r>
              <a:rPr lang="fr-FR" sz="1200" kern="1200" dirty="0" err="1">
                <a:solidFill>
                  <a:schemeClr val="tx1"/>
                </a:solidFill>
                <a:effectLst/>
                <a:latin typeface="Arial" charset="0"/>
                <a:ea typeface="Arial" charset="0"/>
                <a:cs typeface="Arial" charset="0"/>
              </a:rPr>
              <a:t>co</a:t>
            </a:r>
            <a:r>
              <a:rPr lang="fr-FR" sz="1200" kern="1200" dirty="0">
                <a:solidFill>
                  <a:schemeClr val="tx1"/>
                </a:solidFill>
                <a:effectLst/>
                <a:latin typeface="Arial" charset="0"/>
                <a:ea typeface="Arial" charset="0"/>
                <a:cs typeface="Arial" charset="0"/>
              </a:rPr>
              <a:t>-activité autour de l’objet ;</a:t>
            </a:r>
            <a:endParaRPr lang="fr-FR" sz="1400" kern="1200" dirty="0">
              <a:solidFill>
                <a:schemeClr val="tx1"/>
              </a:solidFill>
              <a:effectLst/>
              <a:latin typeface="Arial" charset="0"/>
              <a:ea typeface="Arial" charset="0"/>
              <a:cs typeface="Arial" charset="0"/>
            </a:endParaRPr>
          </a:p>
          <a:p>
            <a:pPr lvl="3"/>
            <a:r>
              <a:rPr lang="fr-FR" sz="1200" kern="1200" dirty="0">
                <a:solidFill>
                  <a:schemeClr val="tx1"/>
                </a:solidFill>
                <a:effectLst/>
                <a:latin typeface="Arial" charset="0"/>
                <a:ea typeface="Arial" charset="0"/>
                <a:cs typeface="Arial" charset="0"/>
              </a:rPr>
              <a:t>collaboration (on parle de conception collaborative) pour produire les objets ;</a:t>
            </a:r>
            <a:endParaRPr lang="fr-FR" sz="1400" kern="1200" dirty="0">
              <a:solidFill>
                <a:schemeClr val="tx1"/>
              </a:solidFill>
              <a:effectLst/>
              <a:latin typeface="Arial" charset="0"/>
              <a:ea typeface="Arial" charset="0"/>
              <a:cs typeface="Arial" charset="0"/>
            </a:endParaRPr>
          </a:p>
          <a:p>
            <a:pPr lvl="3"/>
            <a:r>
              <a:rPr lang="fr-FR" sz="1200" kern="1200" dirty="0">
                <a:solidFill>
                  <a:schemeClr val="tx1"/>
                </a:solidFill>
                <a:effectLst/>
                <a:latin typeface="Arial" charset="0"/>
                <a:ea typeface="Arial" charset="0"/>
                <a:cs typeface="Arial" charset="0"/>
              </a:rPr>
              <a:t>entre-aide ;</a:t>
            </a:r>
            <a:endParaRPr lang="fr-FR" sz="1400" kern="1200" dirty="0">
              <a:solidFill>
                <a:schemeClr val="tx1"/>
              </a:solidFill>
              <a:effectLst/>
              <a:latin typeface="Arial" charset="0"/>
              <a:ea typeface="Arial" charset="0"/>
              <a:cs typeface="Arial" charset="0"/>
            </a:endParaRPr>
          </a:p>
          <a:p>
            <a:pPr lvl="3"/>
            <a:r>
              <a:rPr lang="fr-FR" sz="1200" kern="1200" dirty="0">
                <a:solidFill>
                  <a:schemeClr val="tx1"/>
                </a:solidFill>
                <a:effectLst/>
                <a:latin typeface="Arial" charset="0"/>
                <a:ea typeface="Arial" charset="0"/>
                <a:cs typeface="Arial" charset="0"/>
              </a:rPr>
              <a:t>etc.</a:t>
            </a:r>
            <a:endParaRPr lang="fr-FR" sz="1400" kern="1200" dirty="0">
              <a:solidFill>
                <a:schemeClr val="tx1"/>
              </a:solidFill>
              <a:effectLst/>
              <a:latin typeface="Arial" charset="0"/>
              <a:ea typeface="Arial" charset="0"/>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5</a:t>
            </a:fld>
            <a:endParaRPr lang="fr-FR"/>
          </a:p>
        </p:txBody>
      </p:sp>
    </p:spTree>
    <p:extLst>
      <p:ext uri="{BB962C8B-B14F-4D97-AF65-F5344CB8AC3E}">
        <p14:creationId xmlns:p14="http://schemas.microsoft.com/office/powerpoint/2010/main" val="287525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Arial" charset="0"/>
                <a:ea typeface="ＭＳ Ｐゴシック" charset="0"/>
                <a:cs typeface="Arial" charset="0"/>
              </a:rPr>
              <a:t>Pour un designer ou un technicien, innover signifie être capable d'identifier un problème et le </a:t>
            </a:r>
            <a:r>
              <a:rPr lang="fr-FR" sz="1200" kern="1200" dirty="0" err="1">
                <a:solidFill>
                  <a:schemeClr val="tx1"/>
                </a:solidFill>
                <a:effectLst/>
                <a:latin typeface="Arial" charset="0"/>
                <a:ea typeface="ＭＳ Ｐゴシック" charset="0"/>
                <a:cs typeface="Arial" charset="0"/>
              </a:rPr>
              <a:t>requestionner</a:t>
            </a:r>
            <a:r>
              <a:rPr lang="fr-FR" sz="1200" kern="1200" dirty="0">
                <a:solidFill>
                  <a:schemeClr val="tx1"/>
                </a:solidFill>
                <a:effectLst/>
                <a:latin typeface="Arial" charset="0"/>
                <a:ea typeface="ＭＳ Ｐゴシック" charset="0"/>
                <a:cs typeface="Arial" charset="0"/>
              </a:rPr>
              <a:t> pour mieux répondre à un contexte singulier. S’interroger sur les conditions de production des objets favorise le bien fondé de leur usage et une meilleure adaptation à leur environnement. Ils doivent parfois modifier leur conception pour repenser leur cycle de vie. Cette démarche participe à une éthique de la conception. </a:t>
            </a:r>
            <a:r>
              <a:rPr lang="fr-FR" sz="1200" b="1" kern="1200" dirty="0">
                <a:solidFill>
                  <a:schemeClr val="tx1"/>
                </a:solidFill>
                <a:effectLst/>
                <a:latin typeface="Arial" charset="0"/>
                <a:ea typeface="ＭＳ Ｐゴシック" charset="0"/>
                <a:cs typeface="Arial" charset="0"/>
              </a:rPr>
              <a:t>Le designer et l’ingénieur adoptent ainsi un positionnement citoyen assumé au sein de la société par une connaissance approfondie de ses enjeux : l’impact environnemental, les coûts énergétiques, de transformation et de transport, la durée de vie des produits et leur recyclage.</a:t>
            </a:r>
            <a:r>
              <a:rPr lang="fr-FR" sz="1200" kern="1200" dirty="0">
                <a:solidFill>
                  <a:schemeClr val="tx1"/>
                </a:solidFill>
                <a:effectLst/>
                <a:latin typeface="Arial" charset="0"/>
                <a:ea typeface="ＭＳ Ｐゴシック" charset="0"/>
                <a:cs typeface="Arial" charset="0"/>
              </a:rPr>
              <a:t> </a:t>
            </a:r>
            <a:r>
              <a:rPr lang="fr-FR" sz="1200" kern="1200">
                <a:solidFill>
                  <a:schemeClr val="tx1"/>
                </a:solidFill>
                <a:effectLst/>
                <a:latin typeface="Arial" charset="0"/>
                <a:ea typeface="ＭＳ Ｐゴシック" charset="0"/>
                <a:cs typeface="Arial" charset="0"/>
              </a:rPr>
              <a:t>Il répond ainsi aux besoins et aux principes d’une écologie humaine adaptée à son époque.</a:t>
            </a:r>
          </a:p>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6</a:t>
            </a:fld>
            <a:endParaRPr lang="fr-FR"/>
          </a:p>
        </p:txBody>
      </p:sp>
    </p:spTree>
    <p:extLst>
      <p:ext uri="{BB962C8B-B14F-4D97-AF65-F5344CB8AC3E}">
        <p14:creationId xmlns:p14="http://schemas.microsoft.com/office/powerpoint/2010/main" val="287525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7</a:t>
            </a:fld>
            <a:endParaRPr lang="fr-FR"/>
          </a:p>
        </p:txBody>
      </p:sp>
    </p:spTree>
    <p:extLst>
      <p:ext uri="{BB962C8B-B14F-4D97-AF65-F5344CB8AC3E}">
        <p14:creationId xmlns:p14="http://schemas.microsoft.com/office/powerpoint/2010/main" val="287525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Arial" charset="0"/>
                <a:ea typeface="ＭＳ Ｐゴシック" charset="0"/>
                <a:cs typeface="Arial" charset="0"/>
              </a:rPr>
              <a:t>En créant, l’homme interagit avec son milieu, il préexiste aux objets qu’il fait naître et se construit dans les rapports humains, sociaux et économiques que les objets engendrent. </a:t>
            </a:r>
            <a:r>
              <a:rPr lang="fr-FR" sz="1200" b="1" kern="1200" dirty="0">
                <a:solidFill>
                  <a:schemeClr val="tx1"/>
                </a:solidFill>
                <a:effectLst/>
                <a:latin typeface="Arial" charset="0"/>
                <a:ea typeface="ＭＳ Ｐゴシック" charset="0"/>
                <a:cs typeface="Arial" charset="0"/>
              </a:rPr>
              <a:t>Art et technique participent tous deux de l’activité créatrice de l’homme qui fait de lui un être de culture. Les sciences et technologies offrent les perspectives bouleversantes d’un « Homme augmenté » et interroge profondément l’éthique et la responsabilité citoyenne.</a:t>
            </a:r>
            <a:endParaRPr lang="fr-FR" sz="1200" kern="1200" dirty="0">
              <a:solidFill>
                <a:schemeClr val="tx1"/>
              </a:solidFill>
              <a:effectLst/>
              <a:latin typeface="Arial" charset="0"/>
              <a:ea typeface="ＭＳ Ｐゴシック" charset="0"/>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8</a:t>
            </a:fld>
            <a:endParaRPr lang="fr-FR"/>
          </a:p>
        </p:txBody>
      </p:sp>
    </p:spTree>
    <p:extLst>
      <p:ext uri="{BB962C8B-B14F-4D97-AF65-F5344CB8AC3E}">
        <p14:creationId xmlns:p14="http://schemas.microsoft.com/office/powerpoint/2010/main" val="371307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9</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Arial" charset="0"/>
                <a:ea typeface="ＭＳ Ｐゴシック" charset="0"/>
                <a:cs typeface="Arial" charset="0"/>
              </a:rPr>
              <a:t>Donner du sens aux activités pédagogiques impose de les centrer autour de cette démarche de l’ingénieur en particulier par l’analyse des écarts entre le souhaité, le réalisé et le simulé. Celle-ci développe l’esprit critique et conduit éventuellement à la remise en cause des protocoles expérimentaux, des mesures effectuées, des modèles retenus, dans le cadre d’une véritable réflexion scientifique de l’ingénieur. La technologie renforce le matérialisme méthodologique en montrant que tout ce qui est expérimentalement accessible dans le monde réel est matériel ou d’origine matérielle (doté d’énergie). </a:t>
            </a:r>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10</a:t>
            </a:fld>
            <a:endParaRPr lang="fr-FR"/>
          </a:p>
        </p:txBody>
      </p:sp>
    </p:spTree>
    <p:extLst>
      <p:ext uri="{BB962C8B-B14F-4D97-AF65-F5344CB8AC3E}">
        <p14:creationId xmlns:p14="http://schemas.microsoft.com/office/powerpoint/2010/main" val="290338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37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28699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70379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ZoneTexte 6"/>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870057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a:t>Titre de la page de contenu</a:t>
            </a:r>
          </a:p>
        </p:txBody>
      </p:sp>
      <p:sp>
        <p:nvSpPr>
          <p:cNvPr id="6"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404162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252613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57751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2073299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3066998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449971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80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Rectangle 5"/>
          <p:cNvSpPr>
            <a:spLocks noGrp="1" noChangeArrowheads="1"/>
          </p:cNvSpPr>
          <p:nvPr>
            <p:ph type="ftr" sz="quarter" idx="10"/>
          </p:nvPr>
        </p:nvSpPr>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797135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115509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2259407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308272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3962218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a:solidFill>
                  <a:srgbClr val="3C3C3C"/>
                </a:solidFill>
                <a:ea typeface="Arial"/>
              </a:rPr>
              <a:t>Titre de la page de contenu</a:t>
            </a: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3707330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7557BCC-4F01-4AC1-91B6-825DAAB0B334}" type="datetimeFigureOut">
              <a:rPr lang="fr-FR" smtClean="0">
                <a:solidFill>
                  <a:srgbClr val="000000"/>
                </a:solidFill>
              </a:rPr>
              <a:pPr/>
              <a:t>02/10/2018</a:t>
            </a:fld>
            <a:endParaRPr lang="fr-FR">
              <a:solidFill>
                <a:srgbClr val="000000"/>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srgbClr val="000000"/>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E5405BD-443F-43A6-8500-45CDD9B45BAE}" type="slidenum">
              <a:rPr lang="fr-FR" smtClean="0">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390361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BB9EC40-B9AC-7E46-A0D6-A8C85203311E}" type="datetimeFigureOut">
              <a:rPr lang="fr-FR" smtClean="0">
                <a:solidFill>
                  <a:srgbClr val="000000"/>
                </a:solidFill>
              </a:rPr>
              <a:pPr/>
              <a:t>02/10/2018</a:t>
            </a:fld>
            <a:endParaRPr lang="fr-FR">
              <a:solidFill>
                <a:srgbClr val="000000"/>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solidFill>
                <a:srgbClr val="000000"/>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E76CEEF1-FB23-9A46-B7C4-C82176BF4881}" type="slidenum">
              <a:rPr lang="fr-FR" smtClean="0">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10921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et modifiez le titre</a:t>
            </a:r>
          </a:p>
        </p:txBody>
      </p:sp>
      <p:sp>
        <p:nvSpPr>
          <p:cNvPr id="3" name="Espace réservé du tableau 2"/>
          <p:cNvSpPr>
            <a:spLocks noGrp="1"/>
          </p:cNvSpPr>
          <p:nvPr>
            <p:ph type="tbl" idx="1"/>
          </p:nvPr>
        </p:nvSpPr>
        <p:spPr>
          <a:xfrm>
            <a:off x="457200" y="1600200"/>
            <a:ext cx="8229600" cy="4525963"/>
          </a:xfrm>
          <a:prstGeom prst="rect">
            <a:avLst/>
          </a:prstGeom>
        </p:spPr>
        <p:txBody>
          <a:bodyPr rtlCol="0">
            <a:normAutofit/>
          </a:bodyPr>
          <a:lstStyle/>
          <a:p>
            <a:pPr lvl="0"/>
            <a:endParaRPr lang="fr-FR" noProof="0"/>
          </a:p>
        </p:txBody>
      </p:sp>
      <p:sp>
        <p:nvSpPr>
          <p:cNvPr id="4" name="Espace réservé de la date 3"/>
          <p:cNvSpPr>
            <a:spLocks noGrp="1"/>
          </p:cNvSpPr>
          <p:nvPr>
            <p:ph type="dt" sz="half" idx="10"/>
          </p:nvPr>
        </p:nvSpPr>
        <p:spPr>
          <a:xfrm>
            <a:off x="395288" y="6381750"/>
            <a:ext cx="2133600" cy="476250"/>
          </a:xfrm>
          <a:prstGeom prst="rect">
            <a:avLst/>
          </a:prstGeom>
        </p:spPr>
        <p:txBody>
          <a:bodyPr/>
          <a:lstStyle>
            <a:lvl1pPr>
              <a:defRPr/>
            </a:lvl1pPr>
          </a:lstStyle>
          <a:p>
            <a:pPr>
              <a:defRPr/>
            </a:pPr>
            <a:fld id="{4B808085-FDC2-AC4F-A88D-4317D0059F60}" type="datetime1">
              <a:rPr lang="fr-FR"/>
              <a:pPr>
                <a:defRPr/>
              </a:pPr>
              <a:t>02/10/2018</a:t>
            </a:fld>
            <a:endParaRPr lang="fr-FR"/>
          </a:p>
        </p:txBody>
      </p:sp>
      <p:sp>
        <p:nvSpPr>
          <p:cNvPr id="5" name="Espace réservé du pied de page 4"/>
          <p:cNvSpPr>
            <a:spLocks noGrp="1"/>
          </p:cNvSpPr>
          <p:nvPr>
            <p:ph type="ftr" sz="quarter" idx="11"/>
          </p:nvPr>
        </p:nvSpPr>
        <p:spPr>
          <a:xfrm>
            <a:off x="2555875" y="6381750"/>
            <a:ext cx="4608513" cy="476250"/>
          </a:xfr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95116851-5DB6-2747-B70B-83366957F199}" type="slidenum">
              <a:rPr lang="fr-FR"/>
              <a:pPr>
                <a:defRPr/>
              </a:pPr>
              <a:t>‹N°›</a:t>
            </a:fld>
            <a:endParaRPr lang="fr-FR"/>
          </a:p>
        </p:txBody>
      </p:sp>
    </p:spTree>
    <p:extLst>
      <p:ext uri="{BB962C8B-B14F-4D97-AF65-F5344CB8AC3E}">
        <p14:creationId xmlns:p14="http://schemas.microsoft.com/office/powerpoint/2010/main" val="37634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8172400" cy="864096"/>
          </a:xfrm>
        </p:spPr>
        <p:txBody>
          <a:bodyPr/>
          <a:lstStyle/>
          <a:p>
            <a:r>
              <a:rPr lang="fr-FR" dirty="0"/>
              <a:t>Cliquez et modifiez le titre</a:t>
            </a:r>
            <a:endParaRPr lang="en-US" dirty="0"/>
          </a:p>
        </p:txBody>
      </p:sp>
      <p:sp>
        <p:nvSpPr>
          <p:cNvPr id="3" name="Content Placeholder 2"/>
          <p:cNvSpPr>
            <a:spLocks noGrp="1"/>
          </p:cNvSpPr>
          <p:nvPr>
            <p:ph idx="1"/>
          </p:nvPr>
        </p:nvSpPr>
        <p:spPr>
          <a:xfrm>
            <a:off x="761999" y="1484784"/>
            <a:ext cx="7543800" cy="4318248"/>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6248400" y="6208713"/>
            <a:ext cx="2133600" cy="365125"/>
          </a:xfrm>
          <a:prstGeom prst="rect">
            <a:avLst/>
          </a:prstGeom>
        </p:spPr>
        <p:txBody>
          <a:bodyPr/>
          <a:lstStyle>
            <a:lvl1pPr>
              <a:defRPr/>
            </a:lvl1pPr>
          </a:lstStyle>
          <a:p>
            <a:pPr>
              <a:defRPr/>
            </a:pPr>
            <a:fld id="{FF1A3319-E7A2-E943-BA43-C84EF8F3C692}" type="datetime1">
              <a:rPr lang="fr-FR"/>
              <a:pPr>
                <a:defRPr/>
              </a:pPr>
              <a:t>02/10/2018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a:xfrm>
            <a:off x="7620000" y="5688013"/>
            <a:ext cx="762000" cy="365125"/>
          </a:xfrm>
          <a:prstGeom prst="rect">
            <a:avLst/>
          </a:prstGeom>
        </p:spPr>
        <p:txBody>
          <a:bodyPr/>
          <a:lstStyle>
            <a:lvl1pPr>
              <a:defRPr/>
            </a:lvl1pPr>
          </a:lstStyle>
          <a:p>
            <a:pPr>
              <a:defRPr/>
            </a:pPr>
            <a:fld id="{4145B424-4485-0C4F-A5CA-760D2AD4CA2B}" type="slidenum">
              <a:rPr lang="fr-FR"/>
              <a:pPr>
                <a:defRPr/>
              </a:pPr>
              <a:t>‹N°›</a:t>
            </a:fld>
            <a:endParaRPr lang="fr-FR"/>
          </a:p>
        </p:txBody>
      </p:sp>
    </p:spTree>
    <p:extLst>
      <p:ext uri="{BB962C8B-B14F-4D97-AF65-F5344CB8AC3E}">
        <p14:creationId xmlns:p14="http://schemas.microsoft.com/office/powerpoint/2010/main" val="371128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92448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39497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1539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0676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617524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3.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chemeClr val="accent1">
              <a:lumMod val="40000"/>
              <a:lumOff val="60000"/>
            </a:schemeClr>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0" name="Rectangle 3"/>
          <p:cNvSpPr txBox="1">
            <a:spLocks noChangeArrowheads="1"/>
          </p:cNvSpPr>
          <p:nvPr userDrawn="1"/>
        </p:nvSpPr>
        <p:spPr>
          <a:xfrm>
            <a:off x="1836738" y="1844675"/>
            <a:ext cx="6191250" cy="1079500"/>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a:solidFill>
                  <a:srgbClr val="404040"/>
                </a:solidFill>
                <a:latin typeface="Calibri" charset="0"/>
              </a:rPr>
              <a:t>Titre de la présentation </a:t>
            </a:r>
          </a:p>
        </p:txBody>
      </p:sp>
      <p:sp>
        <p:nvSpPr>
          <p:cNvPr id="11" name="Rectangle 4"/>
          <p:cNvSpPr txBox="1">
            <a:spLocks noChangeArrowheads="1"/>
          </p:cNvSpPr>
          <p:nvPr userDrawn="1"/>
        </p:nvSpPr>
        <p:spPr>
          <a:xfrm>
            <a:off x="1908175" y="2852738"/>
            <a:ext cx="6191250" cy="315912"/>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1500">
                <a:solidFill>
                  <a:srgbClr val="0062A8"/>
                </a:solidFill>
                <a:latin typeface="Calibri" charset="0"/>
              </a:rPr>
              <a:t>Sous-titre de la présentation </a:t>
            </a:r>
          </a:p>
        </p:txBody>
      </p:sp>
      <p:sp>
        <p:nvSpPr>
          <p:cNvPr id="16" name="Rectangle 4"/>
          <p:cNvSpPr txBox="1">
            <a:spLocks noChangeArrowheads="1"/>
          </p:cNvSpPr>
          <p:nvPr userDrawn="1"/>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a:solidFill>
                  <a:schemeClr val="tx1">
                    <a:lumMod val="65000"/>
                    <a:lumOff val="35000"/>
                  </a:schemeClr>
                </a:solidFill>
              </a:rPr>
              <a:t>Nom de la direction et du bureau &gt; date   </a:t>
            </a:r>
          </a:p>
        </p:txBody>
      </p:sp>
      <p:cxnSp>
        <p:nvCxnSpPr>
          <p:cNvPr id="17" name="Connecteur droit 16"/>
          <p:cNvCxnSpPr/>
          <p:nvPr userDrawn="1"/>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1031"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5325" y="5949950"/>
            <a:ext cx="1550988"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1"/>
          <p:cNvGrpSpPr>
            <a:grpSpLocks/>
          </p:cNvGrpSpPr>
          <p:nvPr/>
        </p:nvGrpSpPr>
        <p:grpSpPr bwMode="auto">
          <a:xfrm>
            <a:off x="0" y="0"/>
            <a:ext cx="9144000" cy="3883025"/>
            <a:chOff x="0" y="0"/>
            <a:chExt cx="5760" cy="2446"/>
          </a:xfrm>
          <a:solidFill>
            <a:srgbClr val="B9CDE5"/>
          </a:solidFill>
        </p:grpSpPr>
        <p:sp>
          <p:nvSpPr>
            <p:cNvPr id="2056" name="Rectangle 18"/>
            <p:cNvSpPr>
              <a:spLocks noChangeArrowheads="1"/>
            </p:cNvSpPr>
            <p:nvPr userDrawn="1"/>
          </p:nvSpPr>
          <p:spPr bwMode="gray">
            <a:xfrm>
              <a:off x="0" y="0"/>
              <a:ext cx="5760" cy="17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endParaRPr lang="fr-FR" altLang="fr-FR" sz="1800">
                <a:solidFill>
                  <a:srgbClr val="D9D9D9"/>
                </a:solidFill>
                <a:cs typeface="+mn-cs"/>
              </a:endParaRPr>
            </a:p>
          </p:txBody>
        </p:sp>
        <p:sp>
          <p:nvSpPr>
            <p:cNvPr id="4105" name="Freeform 20"/>
            <p:cNvSpPr>
              <a:spLocks/>
            </p:cNvSpPr>
            <p:nvPr userDrawn="1"/>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grpSp>
      <p:sp>
        <p:nvSpPr>
          <p:cNvPr id="4099" name="Rectangle 3"/>
          <p:cNvSpPr>
            <a:spLocks noGrp="1" noChangeArrowheads="1"/>
          </p:cNvSpPr>
          <p:nvPr>
            <p:ph type="title"/>
          </p:nvPr>
        </p:nvSpPr>
        <p:spPr bwMode="gray">
          <a:xfrm>
            <a:off x="1331913" y="2060575"/>
            <a:ext cx="5761037"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fr-FR"/>
              <a:t>Titre de la partie </a:t>
            </a:r>
          </a:p>
        </p:txBody>
      </p:sp>
      <p:sp>
        <p:nvSpPr>
          <p:cNvPr id="10" name="Rectangle 5"/>
          <p:cNvSpPr>
            <a:spLocks noGrp="1" noChangeArrowheads="1"/>
          </p:cNvSpPr>
          <p:nvPr>
            <p:ph type="ftr" sz="quarter" idx="3"/>
          </p:nvPr>
        </p:nvSpPr>
        <p:spPr bwMode="gray">
          <a:xfrm>
            <a:off x="7956550" y="6408738"/>
            <a:ext cx="6477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
        <p:nvSpPr>
          <p:cNvPr id="4102" name="ZoneTexte 10"/>
          <p:cNvSpPr txBox="1">
            <a:spLocks noChangeArrowheads="1"/>
          </p:cNvSpPr>
          <p:nvPr userDrawn="1"/>
        </p:nvSpPr>
        <p:spPr bwMode="auto">
          <a:xfrm>
            <a:off x="2484438" y="6381750"/>
            <a:ext cx="54006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dirty="0">
                <a:solidFill>
                  <a:schemeClr val="accent1"/>
                </a:solidFill>
                <a:latin typeface="Calibri" charset="0"/>
                <a:cs typeface="Calibri" charset="0"/>
              </a:rPr>
              <a:t>PNF IA-IPR mai2015</a:t>
            </a:r>
          </a:p>
          <a:p>
            <a:pPr eaLnBrk="1" hangingPunct="1"/>
            <a:endParaRPr lang="fr-FR" sz="900" dirty="0">
              <a:solidFill>
                <a:schemeClr val="accent1"/>
              </a:solidFill>
              <a:latin typeface="Calibri" charset="0"/>
              <a:cs typeface="Calibri" charset="0"/>
            </a:endParaRPr>
          </a:p>
        </p:txBody>
      </p:sp>
      <p:cxnSp>
        <p:nvCxnSpPr>
          <p:cNvPr id="12" name="Connecteur droit 11"/>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4103" name="Imag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42988" y="6096000"/>
            <a:ext cx="12636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1" r:id="rId1"/>
    <p:sldLayoutId id="2147484352" r:id="rId2"/>
    <p:sldLayoutId id="2147484355" r:id="rId3"/>
    <p:sldLayoutId id="2147484361" r:id="rId4"/>
    <p:sldLayoutId id="2147484362" r:id="rId5"/>
    <p:sldLayoutId id="2147484363" r:id="rId6"/>
    <p:sldLayoutId id="2147484364" r:id="rId7"/>
  </p:sldLayoutIdLst>
  <p:hf hdr="0" ft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l" rtl="0" eaLnBrk="0" fontAlgn="base" hangingPunct="0">
        <a:spcBef>
          <a:spcPct val="0"/>
        </a:spcBef>
        <a:spcAft>
          <a:spcPct val="0"/>
        </a:spcAft>
        <a:buClr>
          <a:schemeClr val="hlink"/>
        </a:buClr>
        <a:buFont typeface="Wingdings" charset="0"/>
        <a:defRPr sz="700" b="1">
          <a:solidFill>
            <a:schemeClr val="bg2"/>
          </a:solidFill>
          <a:latin typeface="+mn-lt"/>
          <a:ea typeface="ＭＳ Ｐゴシック" charset="0"/>
          <a:cs typeface="+mn-cs"/>
        </a:defRPr>
      </a:lvl1pPr>
      <a:lvl2pPr marL="4763" indent="-3175" algn="l" rtl="0" eaLnBrk="0" fontAlgn="base" hangingPunct="0">
        <a:spcBef>
          <a:spcPct val="0"/>
        </a:spcBef>
        <a:spcAft>
          <a:spcPct val="0"/>
        </a:spcAft>
        <a:buFont typeface="Wingdings" charset="0"/>
        <a:defRPr sz="700">
          <a:solidFill>
            <a:schemeClr val="bg2"/>
          </a:solidFill>
          <a:latin typeface="+mn-lt"/>
          <a:ea typeface="+mn-ea"/>
          <a:cs typeface="+mn-cs"/>
        </a:defRPr>
      </a:lvl2pPr>
      <a:lvl3pPr marL="11113" indent="-4763" algn="l" rtl="0" eaLnBrk="0" fontAlgn="base" hangingPunct="0">
        <a:spcBef>
          <a:spcPct val="0"/>
        </a:spcBef>
        <a:spcAft>
          <a:spcPct val="0"/>
        </a:spcAft>
        <a:defRPr sz="700">
          <a:solidFill>
            <a:schemeClr val="bg2"/>
          </a:solidFill>
          <a:latin typeface="+mn-lt"/>
          <a:ea typeface="+mn-ea"/>
          <a:cs typeface="+mn-cs"/>
        </a:defRPr>
      </a:lvl3pPr>
      <a:lvl4pPr marL="17463" indent="-4763" algn="l"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l"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B9CDE5"/>
          </a:solidFill>
          <a:ln>
            <a:noFill/>
          </a:ln>
          <a:extLst/>
        </p:spPr>
        <p:txBody>
          <a:bodyPr/>
          <a:lstStyle/>
          <a:p>
            <a:endParaRPr lang="fr-F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chemeClr val="accent1"/>
                </a:solidFill>
                <a:latin typeface="Calibri" charset="0"/>
                <a:cs typeface="Calibri" charset="0"/>
              </a:rPr>
              <a:t>Page </a:t>
            </a:r>
            <a:fld id="{185E1E9F-DBCA-EE4F-B135-4285061FF2EB}" type="slidenum">
              <a:rPr lang="fr-FR" sz="900">
                <a:solidFill>
                  <a:schemeClr val="accent1"/>
                </a:solidFill>
                <a:latin typeface="Calibri" charset="0"/>
                <a:cs typeface="Calibri" charset="0"/>
              </a:rPr>
              <a:pPr algn="r" eaLnBrk="1" hangingPunct="1"/>
              <a:t>‹N°›</a:t>
            </a:fld>
            <a:endParaRPr lang="fr-FR" sz="900">
              <a:solidFill>
                <a:schemeClr val="accent1"/>
              </a:solidFill>
              <a:latin typeface="Calibri" charset="0"/>
              <a:cs typeface="Calibri" charset="0"/>
            </a:endParaRPr>
          </a:p>
        </p:txBody>
      </p:sp>
      <p:pic>
        <p:nvPicPr>
          <p:cNvPr id="5128" name="Image 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50" r:id="rId6"/>
    <p:sldLayoutId id="2147484351" r:id="rId7"/>
    <p:sldLayoutId id="2147484354" r:id="rId8"/>
    <p:sldLayoutId id="2147484357" r:id="rId9"/>
    <p:sldLayoutId id="2147484366" r:id="rId10"/>
  </p:sldLayoutIdLst>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B9CD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solidFill>
              <a:srgbClr val="B9CD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1" name="Rectangle 4"/>
          <p:cNvSpPr txBox="1">
            <a:spLocks noChangeArrowheads="1"/>
          </p:cNvSpPr>
          <p:nvPr userDrawn="1"/>
        </p:nvSpPr>
        <p:spPr>
          <a:xfrm>
            <a:off x="1258888" y="2349500"/>
            <a:ext cx="6191250" cy="935038"/>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buFont typeface="Wingdings" charset="0"/>
              <a:buNone/>
            </a:pPr>
            <a:r>
              <a:rPr lang="fr-FR" sz="1500">
                <a:solidFill>
                  <a:srgbClr val="0062A8"/>
                </a:solidFill>
                <a:latin typeface="Calibri" charset="0"/>
              </a:rPr>
              <a:t>Vous pouvez consulter cette présentation powerpoint </a:t>
            </a:r>
            <a:br>
              <a:rPr lang="fr-FR" sz="1500">
                <a:solidFill>
                  <a:srgbClr val="0062A8"/>
                </a:solidFill>
                <a:latin typeface="Calibri" charset="0"/>
              </a:rPr>
            </a:br>
            <a:r>
              <a:rPr lang="fr-FR" sz="1500">
                <a:solidFill>
                  <a:srgbClr val="0062A8"/>
                </a:solidFill>
                <a:latin typeface="Calibri" charset="0"/>
              </a:rPr>
              <a:t>sur « Adresse web »</a:t>
            </a:r>
          </a:p>
          <a:p>
            <a:pPr eaLnBrk="1" hangingPunct="1">
              <a:spcBef>
                <a:spcPct val="20000"/>
              </a:spcBef>
              <a:buFont typeface="Wingdings" charset="0"/>
              <a:buNone/>
            </a:pPr>
            <a:r>
              <a:rPr lang="fr-FR" sz="1500">
                <a:solidFill>
                  <a:srgbClr val="0062A8"/>
                </a:solidFill>
                <a:latin typeface="Calibri" charset="0"/>
              </a:rPr>
              <a:t> </a:t>
            </a:r>
          </a:p>
        </p:txBody>
      </p:sp>
      <p:sp>
        <p:nvSpPr>
          <p:cNvPr id="13" name="Rectangle 4"/>
          <p:cNvSpPr txBox="1">
            <a:spLocks noChangeArrowheads="1"/>
          </p:cNvSpPr>
          <p:nvPr userDrawn="1"/>
        </p:nvSpPr>
        <p:spPr>
          <a:xfrm>
            <a:off x="3203575" y="4192588"/>
            <a:ext cx="6119813" cy="315912"/>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a:solidFill>
                  <a:schemeClr val="tx1">
                    <a:lumMod val="65000"/>
                    <a:lumOff val="35000"/>
                  </a:schemeClr>
                </a:solidFill>
              </a:rPr>
              <a:t>Contact </a:t>
            </a:r>
          </a:p>
          <a:p>
            <a:pPr>
              <a:defRPr/>
            </a:pPr>
            <a:r>
              <a:rPr lang="fr-FR" dirty="0">
                <a:solidFill>
                  <a:schemeClr val="tx1">
                    <a:lumMod val="65000"/>
                    <a:lumOff val="35000"/>
                  </a:schemeClr>
                </a:solidFill>
              </a:rPr>
              <a:t>Adresse </a:t>
            </a:r>
          </a:p>
          <a:p>
            <a:pPr>
              <a:defRPr/>
            </a:pPr>
            <a:r>
              <a:rPr lang="fr-FR" dirty="0">
                <a:solidFill>
                  <a:schemeClr val="tx1">
                    <a:lumMod val="65000"/>
                    <a:lumOff val="35000"/>
                  </a:schemeClr>
                </a:solidFill>
              </a:rPr>
              <a:t>mail </a:t>
            </a:r>
          </a:p>
        </p:txBody>
      </p:sp>
      <p:cxnSp>
        <p:nvCxnSpPr>
          <p:cNvPr id="14" name="Connecteur droit 13"/>
          <p:cNvCxnSpPr/>
          <p:nvPr userDrawn="1"/>
        </p:nvCxnSpPr>
        <p:spPr>
          <a:xfrm>
            <a:off x="3275013" y="4221163"/>
            <a:ext cx="2233612"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8198"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3588" y="5661025"/>
            <a:ext cx="1479550"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solidFill>
                <a:srgbClr val="000000"/>
              </a:solidFill>
            </a:endParaRP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sp>
        <p:nvSpPr>
          <p:cNvPr id="6150" name="ZoneTexte 2"/>
          <p:cNvSpPr txBox="1">
            <a:spLocks noChangeArrowheads="1"/>
          </p:cNvSpPr>
          <p:nvPr userDrawn="1"/>
        </p:nvSpPr>
        <p:spPr bwMode="auto">
          <a:xfrm>
            <a:off x="2484438" y="6381750"/>
            <a:ext cx="5400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dirty="0">
                <a:solidFill>
                  <a:srgbClr val="0062A8"/>
                </a:solidFill>
                <a:latin typeface="Calibri" charset="0"/>
                <a:cs typeface="Calibri" charset="0"/>
              </a:rPr>
              <a:t>PNF-IA-IPR&gt; 25 novembre 2014 </a:t>
            </a:r>
          </a:p>
          <a:p>
            <a:pPr eaLnBrk="1" hangingPunct="1"/>
            <a:endParaRPr lang="fr-FR" sz="900" dirty="0">
              <a:solidFill>
                <a:srgbClr val="0062A8"/>
              </a:solidFill>
              <a:latin typeface="Calibri" charset="0"/>
              <a:cs typeface="Calibri" charset="0"/>
            </a:endParaRP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rgbClr val="0062A8"/>
                </a:solidFill>
                <a:latin typeface="Calibri" charset="0"/>
                <a:cs typeface="Calibri" charset="0"/>
              </a:rPr>
              <a:t>Page </a:t>
            </a:r>
            <a:fld id="{185E1E9F-DBCA-EE4F-B135-4285061FF2EB}" type="slidenum">
              <a:rPr lang="fr-FR" sz="900">
                <a:solidFill>
                  <a:srgbClr val="0062A8"/>
                </a:solidFill>
                <a:latin typeface="Calibri" charset="0"/>
                <a:cs typeface="Calibri" charset="0"/>
              </a:rPr>
              <a:pPr algn="r" eaLnBrk="1" hangingPunct="1"/>
              <a:t>‹N°›</a:t>
            </a:fld>
            <a:endParaRPr lang="fr-FR" sz="900">
              <a:solidFill>
                <a:srgbClr val="0062A8"/>
              </a:solidFill>
              <a:latin typeface="Calibri" charset="0"/>
              <a:cs typeface="Calibri" charset="0"/>
            </a:endParaRPr>
          </a:p>
        </p:txBody>
      </p:sp>
      <p:pic>
        <p:nvPicPr>
          <p:cNvPr id="5128" name="Imag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59840352"/>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Lst>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10.xml"/><Relationship Id="rId7" Type="http://schemas.openxmlformats.org/officeDocument/2006/relationships/diagramQuickStyle" Target="../diagrams/quickStyle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12.emf"/><Relationship Id="rId4" Type="http://schemas.openxmlformats.org/officeDocument/2006/relationships/notesSlide" Target="../notesSlides/notesSlide9.xml"/><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image" Target="../media/image16.png"/><Relationship Id="rId3" Type="http://schemas.openxmlformats.org/officeDocument/2006/relationships/slideLayout" Target="../slideLayouts/slideLayout10.xml"/><Relationship Id="rId7" Type="http://schemas.openxmlformats.org/officeDocument/2006/relationships/diagramQuickStyle" Target="../diagrams/quickStyle9.xml"/><Relationship Id="rId12" Type="http://schemas.openxmlformats.org/officeDocument/2006/relationships/image" Target="../media/image1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diagramLayout" Target="../diagrams/layout9.xml"/><Relationship Id="rId11" Type="http://schemas.openxmlformats.org/officeDocument/2006/relationships/image" Target="../media/image14.png"/><Relationship Id="rId5" Type="http://schemas.openxmlformats.org/officeDocument/2006/relationships/diagramData" Target="../diagrams/data9.xml"/><Relationship Id="rId10" Type="http://schemas.openxmlformats.org/officeDocument/2006/relationships/image" Target="../media/image13.png"/><Relationship Id="rId4" Type="http://schemas.openxmlformats.org/officeDocument/2006/relationships/notesSlide" Target="../notesSlides/notesSlide10.xml"/><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diagramLayout" Target="../diagrams/layout10.xml"/><Relationship Id="rId18" Type="http://schemas.openxmlformats.org/officeDocument/2006/relationships/image" Target="../media/image4.jp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diagramData" Target="../diagrams/data10.xml"/><Relationship Id="rId17" Type="http://schemas.openxmlformats.org/officeDocument/2006/relationships/image" Target="../media/image3.jpeg"/><Relationship Id="rId2" Type="http://schemas.openxmlformats.org/officeDocument/2006/relationships/tags" Target="../tags/tag37.xml"/><Relationship Id="rId16" Type="http://schemas.microsoft.com/office/2007/relationships/diagramDrawing" Target="../diagrams/drawing10.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notesSlide" Target="../notesSlides/notesSlide11.xml"/><Relationship Id="rId5" Type="http://schemas.openxmlformats.org/officeDocument/2006/relationships/tags" Target="../tags/tag40.xml"/><Relationship Id="rId15" Type="http://schemas.openxmlformats.org/officeDocument/2006/relationships/diagramColors" Target="../diagrams/colors10.xml"/><Relationship Id="rId10" Type="http://schemas.openxmlformats.org/officeDocument/2006/relationships/slideLayout" Target="../slideLayouts/slideLayout9.xml"/><Relationship Id="rId19" Type="http://schemas.openxmlformats.org/officeDocument/2006/relationships/image" Target="../media/image5.jpe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diagramLayout" Target="../diagrams/layout11.xml"/><Relationship Id="rId18" Type="http://schemas.openxmlformats.org/officeDocument/2006/relationships/image" Target="../media/image4.jp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diagramData" Target="../diagrams/data11.xml"/><Relationship Id="rId17" Type="http://schemas.openxmlformats.org/officeDocument/2006/relationships/image" Target="../media/image3.jpeg"/><Relationship Id="rId2" Type="http://schemas.openxmlformats.org/officeDocument/2006/relationships/tags" Target="../tags/tag46.xml"/><Relationship Id="rId16" Type="http://schemas.microsoft.com/office/2007/relationships/diagramDrawing" Target="../diagrams/drawing11.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notesSlide" Target="../notesSlides/notesSlide12.xml"/><Relationship Id="rId5" Type="http://schemas.openxmlformats.org/officeDocument/2006/relationships/tags" Target="../tags/tag49.xml"/><Relationship Id="rId15" Type="http://schemas.openxmlformats.org/officeDocument/2006/relationships/diagramColors" Target="../diagrams/colors11.xml"/><Relationship Id="rId10" Type="http://schemas.openxmlformats.org/officeDocument/2006/relationships/slideLayout" Target="../slideLayouts/slideLayout9.xml"/><Relationship Id="rId19" Type="http://schemas.openxmlformats.org/officeDocument/2006/relationships/image" Target="../media/image5.jpe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diagramLayout" Target="../diagrams/layout12.xml"/><Relationship Id="rId18" Type="http://schemas.openxmlformats.org/officeDocument/2006/relationships/image" Target="../media/image4.jp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diagramData" Target="../diagrams/data12.xml"/><Relationship Id="rId17" Type="http://schemas.openxmlformats.org/officeDocument/2006/relationships/image" Target="../media/image3.jpeg"/><Relationship Id="rId2" Type="http://schemas.openxmlformats.org/officeDocument/2006/relationships/tags" Target="../tags/tag55.xml"/><Relationship Id="rId16" Type="http://schemas.microsoft.com/office/2007/relationships/diagramDrawing" Target="../diagrams/drawing12.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notesSlide" Target="../notesSlides/notesSlide13.xml"/><Relationship Id="rId5" Type="http://schemas.openxmlformats.org/officeDocument/2006/relationships/tags" Target="../tags/tag58.xml"/><Relationship Id="rId15" Type="http://schemas.openxmlformats.org/officeDocument/2006/relationships/diagramColors" Target="../diagrams/colors12.xml"/><Relationship Id="rId10" Type="http://schemas.openxmlformats.org/officeDocument/2006/relationships/slideLayout" Target="../slideLayouts/slideLayout9.xml"/><Relationship Id="rId19" Type="http://schemas.openxmlformats.org/officeDocument/2006/relationships/image" Target="../media/image5.jpe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diagramLayout" Target="../diagrams/layout13.xml"/><Relationship Id="rId18" Type="http://schemas.openxmlformats.org/officeDocument/2006/relationships/image" Target="../media/image4.jp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diagramData" Target="../diagrams/data13.xml"/><Relationship Id="rId17" Type="http://schemas.openxmlformats.org/officeDocument/2006/relationships/image" Target="../media/image3.jpeg"/><Relationship Id="rId2" Type="http://schemas.openxmlformats.org/officeDocument/2006/relationships/tags" Target="../tags/tag64.xml"/><Relationship Id="rId16" Type="http://schemas.microsoft.com/office/2007/relationships/diagramDrawing" Target="../diagrams/drawing13.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notesSlide" Target="../notesSlides/notesSlide14.xml"/><Relationship Id="rId5" Type="http://schemas.openxmlformats.org/officeDocument/2006/relationships/tags" Target="../tags/tag67.xml"/><Relationship Id="rId15" Type="http://schemas.openxmlformats.org/officeDocument/2006/relationships/diagramColors" Target="../diagrams/colors13.xml"/><Relationship Id="rId10" Type="http://schemas.openxmlformats.org/officeDocument/2006/relationships/slideLayout" Target="../slideLayouts/slideLayout9.xml"/><Relationship Id="rId19" Type="http://schemas.openxmlformats.org/officeDocument/2006/relationships/image" Target="../media/image5.jpeg"/><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13" Type="http://schemas.openxmlformats.org/officeDocument/2006/relationships/tags" Target="../tags/tag84.xml"/><Relationship Id="rId18" Type="http://schemas.openxmlformats.org/officeDocument/2006/relationships/slideLayout" Target="../slideLayouts/slideLayout9.xml"/><Relationship Id="rId26" Type="http://schemas.openxmlformats.org/officeDocument/2006/relationships/image" Target="../media/image4.jpg"/><Relationship Id="rId21" Type="http://schemas.openxmlformats.org/officeDocument/2006/relationships/diagramLayout" Target="../diagrams/layout14.xml"/><Relationship Id="rId34" Type="http://schemas.openxmlformats.org/officeDocument/2006/relationships/diagramLayout" Target="../diagrams/layout16.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5" Type="http://schemas.openxmlformats.org/officeDocument/2006/relationships/image" Target="../media/image3.jpeg"/><Relationship Id="rId33" Type="http://schemas.openxmlformats.org/officeDocument/2006/relationships/diagramData" Target="../diagrams/data16.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diagramData" Target="../diagrams/data14.xml"/><Relationship Id="rId29" Type="http://schemas.openxmlformats.org/officeDocument/2006/relationships/diagramLayout" Target="../diagrams/layout15.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24" Type="http://schemas.microsoft.com/office/2007/relationships/diagramDrawing" Target="../diagrams/drawing14.xml"/><Relationship Id="rId32" Type="http://schemas.microsoft.com/office/2007/relationships/diagramDrawing" Target="../diagrams/drawing15.xml"/><Relationship Id="rId37" Type="http://schemas.microsoft.com/office/2007/relationships/diagramDrawing" Target="../diagrams/drawing16.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diagramColors" Target="../diagrams/colors14.xml"/><Relationship Id="rId28" Type="http://schemas.openxmlformats.org/officeDocument/2006/relationships/diagramData" Target="../diagrams/data15.xml"/><Relationship Id="rId36" Type="http://schemas.openxmlformats.org/officeDocument/2006/relationships/diagramColors" Target="../diagrams/colors16.xml"/><Relationship Id="rId10" Type="http://schemas.openxmlformats.org/officeDocument/2006/relationships/tags" Target="../tags/tag81.xml"/><Relationship Id="rId19" Type="http://schemas.openxmlformats.org/officeDocument/2006/relationships/notesSlide" Target="../notesSlides/notesSlide15.xml"/><Relationship Id="rId31" Type="http://schemas.openxmlformats.org/officeDocument/2006/relationships/diagramColors" Target="../diagrams/colors15.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diagramQuickStyle" Target="../diagrams/quickStyle14.xml"/><Relationship Id="rId27" Type="http://schemas.openxmlformats.org/officeDocument/2006/relationships/image" Target="../media/image5.jpeg"/><Relationship Id="rId30" Type="http://schemas.openxmlformats.org/officeDocument/2006/relationships/diagramQuickStyle" Target="../diagrams/quickStyle15.xml"/><Relationship Id="rId35" Type="http://schemas.openxmlformats.org/officeDocument/2006/relationships/diagramQuickStyle" Target="../diagrams/quickStyle16.xml"/><Relationship Id="rId8" Type="http://schemas.openxmlformats.org/officeDocument/2006/relationships/tags" Target="../tags/tag79.xml"/><Relationship Id="rId3" Type="http://schemas.openxmlformats.org/officeDocument/2006/relationships/tags" Target="../tags/tag7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diagramQuickStyle" Target="../diagrams/quickStyle1.xml"/><Relationship Id="rId18" Type="http://schemas.openxmlformats.org/officeDocument/2006/relationships/image" Target="../media/image5.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diagramLayout" Target="../diagrams/layout1.xml"/><Relationship Id="rId17" Type="http://schemas.openxmlformats.org/officeDocument/2006/relationships/image" Target="../media/image4.jpg"/><Relationship Id="rId2" Type="http://schemas.openxmlformats.org/officeDocument/2006/relationships/tags" Target="../tags/tag3.xml"/><Relationship Id="rId16" Type="http://schemas.openxmlformats.org/officeDocument/2006/relationships/image" Target="../media/image3.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diagramData" Target="../diagrams/data1.xml"/><Relationship Id="rId5" Type="http://schemas.openxmlformats.org/officeDocument/2006/relationships/tags" Target="../tags/tag6.xml"/><Relationship Id="rId15" Type="http://schemas.microsoft.com/office/2007/relationships/diagramDrawing" Target="../diagrams/drawing1.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9.xml"/><Relationship Id="rId14"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microsoft.com/office/2007/relationships/diagramDrawing" Target="../diagrams/drawing2.xml"/><Relationship Id="rId3" Type="http://schemas.openxmlformats.org/officeDocument/2006/relationships/tags" Target="../tags/tag12.xml"/><Relationship Id="rId7" Type="http://schemas.openxmlformats.org/officeDocument/2006/relationships/slideLayout" Target="../slideLayouts/slideLayout9.xml"/><Relationship Id="rId12" Type="http://schemas.openxmlformats.org/officeDocument/2006/relationships/diagramColors" Target="../diagrams/colors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diagramQuickStyle" Target="../diagrams/quickStyle2.xml"/><Relationship Id="rId5" Type="http://schemas.openxmlformats.org/officeDocument/2006/relationships/tags" Target="../tags/tag14.xml"/><Relationship Id="rId15" Type="http://schemas.openxmlformats.org/officeDocument/2006/relationships/image" Target="../media/image5.jpeg"/><Relationship Id="rId10" Type="http://schemas.openxmlformats.org/officeDocument/2006/relationships/diagramLayout" Target="../diagrams/layout2.xml"/><Relationship Id="rId4" Type="http://schemas.openxmlformats.org/officeDocument/2006/relationships/tags" Target="../tags/tag13.xml"/><Relationship Id="rId9" Type="http://schemas.openxmlformats.org/officeDocument/2006/relationships/diagramData" Target="../diagrams/data2.xml"/><Relationship Id="rId1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10.xml"/><Relationship Id="rId7" Type="http://schemas.openxmlformats.org/officeDocument/2006/relationships/diagramQuickStyle" Target="../diagrams/quickStyle3.xml"/><Relationship Id="rId12" Type="http://schemas.openxmlformats.org/officeDocument/2006/relationships/image" Target="../media/image8.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Layout" Target="../diagrams/layout3.xml"/><Relationship Id="rId11" Type="http://schemas.openxmlformats.org/officeDocument/2006/relationships/image" Target="../media/image7.jpeg"/><Relationship Id="rId5" Type="http://schemas.openxmlformats.org/officeDocument/2006/relationships/diagramData" Target="../diagrams/data3.xml"/><Relationship Id="rId10" Type="http://schemas.openxmlformats.org/officeDocument/2006/relationships/image" Target="../media/image6.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10.xml"/><Relationship Id="rId7" Type="http://schemas.openxmlformats.org/officeDocument/2006/relationships/diagramQuickStyle" Target="../diagrams/quickStyle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9.gif"/><Relationship Id="rId4" Type="http://schemas.openxmlformats.org/officeDocument/2006/relationships/notesSlide" Target="../notesSlides/notesSlide5.xml"/><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slideLayout" Target="../slideLayouts/slideLayout10.xml"/><Relationship Id="rId7" Type="http://schemas.openxmlformats.org/officeDocument/2006/relationships/diagramLayout" Target="../diagrams/layout5.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diagramData" Target="../diagrams/data5.xml"/><Relationship Id="rId5" Type="http://schemas.openxmlformats.org/officeDocument/2006/relationships/image" Target="../media/image10.gif"/><Relationship Id="rId10" Type="http://schemas.microsoft.com/office/2007/relationships/diagramDrawing" Target="../diagrams/drawing5.xml"/><Relationship Id="rId4" Type="http://schemas.openxmlformats.org/officeDocument/2006/relationships/notesSlide" Target="../notesSlides/notesSlide6.xml"/><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7.xml"/><Relationship Id="rId7" Type="http://schemas.openxmlformats.org/officeDocument/2006/relationships/diagramQuickStyle" Target="../diagrams/quickStyle6.xml"/><Relationship Id="rId2" Type="http://schemas.openxmlformats.org/officeDocument/2006/relationships/slideLayout" Target="../slideLayouts/slideLayout10.xml"/><Relationship Id="rId1" Type="http://schemas.openxmlformats.org/officeDocument/2006/relationships/tags" Target="../tags/tag2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1.jp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diagramLayout" Target="../diagrams/layout7.xml"/><Relationship Id="rId18" Type="http://schemas.openxmlformats.org/officeDocument/2006/relationships/image" Target="../media/image4.jp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diagramData" Target="../diagrams/data7.xml"/><Relationship Id="rId17" Type="http://schemas.openxmlformats.org/officeDocument/2006/relationships/image" Target="../media/image3.jpeg"/><Relationship Id="rId2" Type="http://schemas.openxmlformats.org/officeDocument/2006/relationships/tags" Target="../tags/tag24.xml"/><Relationship Id="rId16" Type="http://schemas.microsoft.com/office/2007/relationships/diagramDrawing" Target="../diagrams/drawing7.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notesSlide" Target="../notesSlides/notesSlide8.xml"/><Relationship Id="rId5" Type="http://schemas.openxmlformats.org/officeDocument/2006/relationships/tags" Target="../tags/tag27.xml"/><Relationship Id="rId15" Type="http://schemas.openxmlformats.org/officeDocument/2006/relationships/diagramColors" Target="../diagrams/colors7.xml"/><Relationship Id="rId10" Type="http://schemas.openxmlformats.org/officeDocument/2006/relationships/slideLayout" Target="../slideLayouts/slideLayout9.xml"/><Relationship Id="rId19" Type="http://schemas.openxmlformats.org/officeDocument/2006/relationships/image" Target="../media/image5.jpe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17DEB1-50A1-4F7D-8D00-725A35D885ED}"/>
              </a:ext>
            </a:extLst>
          </p:cNvPr>
          <p:cNvSpPr>
            <a:spLocks noGrp="1"/>
          </p:cNvSpPr>
          <p:nvPr>
            <p:ph type="title"/>
          </p:nvPr>
        </p:nvSpPr>
        <p:spPr>
          <a:xfrm>
            <a:off x="1259632" y="2204864"/>
            <a:ext cx="5761037" cy="504056"/>
          </a:xfrm>
        </p:spPr>
        <p:txBody>
          <a:bodyPr/>
          <a:lstStyle/>
          <a:p>
            <a:r>
              <a:rPr lang="fr-FR" sz="2800" dirty="0">
                <a:solidFill>
                  <a:srgbClr val="404040"/>
                </a:solidFill>
                <a:latin typeface="Calibri" charset="0"/>
              </a:rPr>
              <a:t>La discipline technologie</a:t>
            </a:r>
            <a:br>
              <a:rPr lang="fr-FR" sz="2800" dirty="0">
                <a:solidFill>
                  <a:srgbClr val="404040"/>
                </a:solidFill>
                <a:latin typeface="Calibri" charset="0"/>
              </a:rPr>
            </a:br>
            <a:r>
              <a:rPr lang="fr-FR" sz="1800" dirty="0">
                <a:solidFill>
                  <a:srgbClr val="404040"/>
                </a:solidFill>
                <a:latin typeface="Calibri" charset="0"/>
              </a:rPr>
              <a:t>Positionnement</a:t>
            </a:r>
            <a:endParaRPr lang="fr-FR" sz="1800" dirty="0"/>
          </a:p>
        </p:txBody>
      </p:sp>
    </p:spTree>
    <p:extLst>
      <p:ext uri="{BB962C8B-B14F-4D97-AF65-F5344CB8AC3E}">
        <p14:creationId xmlns:p14="http://schemas.microsoft.com/office/powerpoint/2010/main" val="335583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552083" cy="1352550"/>
          </a:xfrm>
        </p:spPr>
        <p:txBody>
          <a:bodyPr/>
          <a:lstStyle/>
          <a:p>
            <a:r>
              <a:rPr lang="fr-FR" dirty="0"/>
              <a:t>Les apports de la dimension scientifique et technique</a:t>
            </a:r>
          </a:p>
        </p:txBody>
      </p:sp>
      <p:graphicFrame>
        <p:nvGraphicFramePr>
          <p:cNvPr id="4" name="Diagramme 3"/>
          <p:cNvGraphicFramePr>
            <a:graphicFrameLocks noChangeAspect="1"/>
          </p:cNvGraphicFramePr>
          <p:nvPr>
            <p:custDataLst>
              <p:tags r:id="rId1"/>
            </p:custDataLst>
            <p:extLst/>
          </p:nvPr>
        </p:nvGraphicFramePr>
        <p:xfrm>
          <a:off x="5724128" y="188640"/>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angle 12"/>
          <p:cNvSpPr/>
          <p:nvPr>
            <p:custDataLst>
              <p:tags r:id="rId2"/>
            </p:custDataLst>
          </p:nvPr>
        </p:nvSpPr>
        <p:spPr>
          <a:xfrm>
            <a:off x="253242" y="4005063"/>
            <a:ext cx="8423214" cy="2031325"/>
          </a:xfrm>
          <a:prstGeom prst="rect">
            <a:avLst/>
          </a:prstGeom>
        </p:spPr>
        <p:txBody>
          <a:bodyPr wrap="square">
            <a:spAutoFit/>
          </a:bodyPr>
          <a:lstStyle/>
          <a:p>
            <a:r>
              <a:rPr lang="fr-FR" dirty="0"/>
              <a:t>Cette démarche rigoureuse d’observation de systèmes réels, d’analyse de leur comportement, de la construction ou de l’utilisation de modèles multi physiques permet aux futurs citoyens de pratiquer une séparation entre les différents domaines de réflexion et de différencier ainsi ce qui relève des sciences et de la connaissance et ce qui relève des opinions et des croyances. Le scientifique doit douter pour s’interroger sur les limites des théories établies, à ce titre il écarte toute démarche dogmatique.</a:t>
            </a:r>
          </a:p>
        </p:txBody>
      </p:sp>
      <p:pic>
        <p:nvPicPr>
          <p:cNvPr id="14" name="Image 13"/>
          <p:cNvPicPr/>
          <p:nvPr/>
        </p:nvPicPr>
        <p:blipFill>
          <a:blip r:embed="rId10">
            <a:extLst>
              <a:ext uri="{28A0092B-C50C-407E-A947-70E740481C1C}">
                <a14:useLocalDpi xmlns:a14="http://schemas.microsoft.com/office/drawing/2010/main" val="0"/>
              </a:ext>
            </a:extLst>
          </a:blip>
          <a:srcRect/>
          <a:stretch>
            <a:fillRect/>
          </a:stretch>
        </p:blipFill>
        <p:spPr bwMode="auto">
          <a:xfrm>
            <a:off x="395536" y="1844824"/>
            <a:ext cx="5755640" cy="2045970"/>
          </a:xfrm>
          <a:prstGeom prst="rect">
            <a:avLst/>
          </a:prstGeom>
          <a:noFill/>
          <a:ln>
            <a:noFill/>
          </a:ln>
        </p:spPr>
      </p:pic>
    </p:spTree>
    <p:extLst>
      <p:ext uri="{BB962C8B-B14F-4D97-AF65-F5344CB8AC3E}">
        <p14:creationId xmlns:p14="http://schemas.microsoft.com/office/powerpoint/2010/main" val="384980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552083" cy="1352550"/>
          </a:xfrm>
        </p:spPr>
        <p:txBody>
          <a:bodyPr/>
          <a:lstStyle/>
          <a:p>
            <a:r>
              <a:rPr lang="fr-FR" dirty="0"/>
              <a:t>Les apports de la dimension scientifique et technique</a:t>
            </a:r>
          </a:p>
        </p:txBody>
      </p:sp>
      <p:graphicFrame>
        <p:nvGraphicFramePr>
          <p:cNvPr id="4" name="Diagramme 3"/>
          <p:cNvGraphicFramePr>
            <a:graphicFrameLocks noChangeAspect="1"/>
          </p:cNvGraphicFramePr>
          <p:nvPr>
            <p:custDataLst>
              <p:tags r:id="rId1"/>
            </p:custDataLst>
            <p:extLst/>
          </p:nvPr>
        </p:nvGraphicFramePr>
        <p:xfrm>
          <a:off x="5724128" y="188640"/>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angle 12"/>
          <p:cNvSpPr/>
          <p:nvPr>
            <p:custDataLst>
              <p:tags r:id="rId2"/>
            </p:custDataLst>
          </p:nvPr>
        </p:nvSpPr>
        <p:spPr>
          <a:xfrm>
            <a:off x="683568" y="5013176"/>
            <a:ext cx="8064896" cy="1200329"/>
          </a:xfrm>
          <a:prstGeom prst="rect">
            <a:avLst/>
          </a:prstGeom>
        </p:spPr>
        <p:txBody>
          <a:bodyPr wrap="square">
            <a:spAutoFit/>
          </a:bodyPr>
          <a:lstStyle/>
          <a:p>
            <a:r>
              <a:rPr lang="fr-FR" b="1" dirty="0"/>
              <a:t>C’est une responsabilisation à l’usage raisonné des technologies et à une concrétisation des enjeux éthiques associés qui participent à la prise de conscience de la place d’un individu dans la société et dans son environnement.</a:t>
            </a:r>
            <a:endParaRPr lang="fr-FR" dirty="0"/>
          </a:p>
        </p:txBody>
      </p:sp>
      <p:grpSp>
        <p:nvGrpSpPr>
          <p:cNvPr id="3" name="Grouper 2"/>
          <p:cNvGrpSpPr/>
          <p:nvPr/>
        </p:nvGrpSpPr>
        <p:grpSpPr>
          <a:xfrm>
            <a:off x="539552" y="1769221"/>
            <a:ext cx="6624719" cy="3319559"/>
            <a:chOff x="1259641" y="1769221"/>
            <a:chExt cx="6624719" cy="3319559"/>
          </a:xfrm>
        </p:grpSpPr>
        <p:pic>
          <p:nvPicPr>
            <p:cNvPr id="9" name="Diagramme 7"/>
            <p:cNvPicPr>
              <a:picLocks noChangeAspect="1"/>
            </p:cNvPicPr>
            <p:nvPr/>
          </p:nvPicPr>
          <p:blipFill>
            <a:blip r:embed="rId10">
              <a:alphaModFix/>
              <a:lum/>
            </a:blip>
            <a:srcRect/>
            <a:stretch>
              <a:fillRect/>
            </a:stretch>
          </p:blipFill>
          <p:spPr>
            <a:xfrm>
              <a:off x="2248562" y="1769221"/>
              <a:ext cx="4730399" cy="3319559"/>
            </a:xfrm>
            <a:prstGeom prst="rect">
              <a:avLst/>
            </a:prstGeom>
            <a:noFill/>
            <a:ln>
              <a:noFill/>
            </a:ln>
          </p:spPr>
        </p:pic>
        <p:pic>
          <p:nvPicPr>
            <p:cNvPr id="10" name="Picture 9"/>
            <p:cNvPicPr>
              <a:picLocks noChangeAspect="1"/>
            </p:cNvPicPr>
            <p:nvPr/>
          </p:nvPicPr>
          <p:blipFill>
            <a:blip r:embed="rId11">
              <a:alphaModFix/>
              <a:lum/>
            </a:blip>
            <a:srcRect/>
            <a:stretch>
              <a:fillRect/>
            </a:stretch>
          </p:blipFill>
          <p:spPr>
            <a:xfrm>
              <a:off x="1259641" y="2508302"/>
              <a:ext cx="769679" cy="2149200"/>
            </a:xfrm>
            <a:prstGeom prst="rect">
              <a:avLst/>
            </a:prstGeom>
            <a:noFill/>
            <a:ln>
              <a:noFill/>
            </a:ln>
          </p:spPr>
        </p:pic>
        <p:pic>
          <p:nvPicPr>
            <p:cNvPr id="11" name="Picture 10"/>
            <p:cNvPicPr>
              <a:picLocks noChangeAspect="1"/>
            </p:cNvPicPr>
            <p:nvPr/>
          </p:nvPicPr>
          <p:blipFill>
            <a:blip r:embed="rId12">
              <a:alphaModFix/>
              <a:lum/>
            </a:blip>
            <a:srcRect/>
            <a:stretch>
              <a:fillRect/>
            </a:stretch>
          </p:blipFill>
          <p:spPr>
            <a:xfrm>
              <a:off x="6971041" y="2497502"/>
              <a:ext cx="913319" cy="2149200"/>
            </a:xfrm>
            <a:prstGeom prst="rect">
              <a:avLst/>
            </a:prstGeom>
            <a:noFill/>
            <a:ln>
              <a:noFill/>
            </a:ln>
          </p:spPr>
        </p:pic>
        <p:pic>
          <p:nvPicPr>
            <p:cNvPr id="12" name="Picture 11"/>
            <p:cNvPicPr>
              <a:picLocks noChangeAspect="1"/>
            </p:cNvPicPr>
            <p:nvPr/>
          </p:nvPicPr>
          <p:blipFill>
            <a:blip r:embed="rId13">
              <a:alphaModFix/>
              <a:lum/>
            </a:blip>
            <a:srcRect/>
            <a:stretch>
              <a:fillRect/>
            </a:stretch>
          </p:blipFill>
          <p:spPr>
            <a:xfrm>
              <a:off x="4067944" y="3068960"/>
              <a:ext cx="982440" cy="755279"/>
            </a:xfrm>
            <a:prstGeom prst="rect">
              <a:avLst/>
            </a:prstGeom>
            <a:noFill/>
            <a:ln>
              <a:noFill/>
            </a:ln>
          </p:spPr>
        </p:pic>
        <p:grpSp>
          <p:nvGrpSpPr>
            <p:cNvPr id="15" name="Groupe 17"/>
            <p:cNvGrpSpPr/>
            <p:nvPr/>
          </p:nvGrpSpPr>
          <p:grpSpPr>
            <a:xfrm>
              <a:off x="2439138" y="2150910"/>
              <a:ext cx="4443471" cy="2622621"/>
              <a:chOff x="2555776" y="3310648"/>
              <a:chExt cx="4443471" cy="2622621"/>
            </a:xfrm>
          </p:grpSpPr>
          <p:sp>
            <p:nvSpPr>
              <p:cNvPr id="16" name="ZoneTexte 18"/>
              <p:cNvSpPr/>
              <p:nvPr/>
            </p:nvSpPr>
            <p:spPr>
              <a:xfrm>
                <a:off x="5431736" y="3310648"/>
                <a:ext cx="118799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sp>
            <p:nvSpPr>
              <p:cNvPr id="17" name="ZoneTexte 19"/>
              <p:cNvSpPr/>
              <p:nvPr/>
            </p:nvSpPr>
            <p:spPr>
              <a:xfrm>
                <a:off x="5724128" y="4509120"/>
                <a:ext cx="127511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sp>
            <p:nvSpPr>
              <p:cNvPr id="18" name="ZoneTexte 20"/>
              <p:cNvSpPr/>
              <p:nvPr/>
            </p:nvSpPr>
            <p:spPr>
              <a:xfrm>
                <a:off x="5240216" y="5632288"/>
                <a:ext cx="118799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a:solidFill>
                      <a:srgbClr val="C00000"/>
                    </a:solidFill>
                    <a:latin typeface="Times New Roman" pitchFamily="18"/>
                    <a:ea typeface="Arial Unicode MS" pitchFamily="2"/>
                    <a:cs typeface="Tahoma" pitchFamily="2"/>
                  </a:rPr>
                  <a:t>Transport</a:t>
                </a:r>
              </a:p>
            </p:txBody>
          </p:sp>
          <p:sp>
            <p:nvSpPr>
              <p:cNvPr id="19" name="ZoneTexte 21"/>
              <p:cNvSpPr/>
              <p:nvPr/>
            </p:nvSpPr>
            <p:spPr>
              <a:xfrm>
                <a:off x="2771800" y="5589240"/>
                <a:ext cx="119447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sp>
            <p:nvSpPr>
              <p:cNvPr id="20" name="ZoneTexte 22"/>
              <p:cNvSpPr/>
              <p:nvPr/>
            </p:nvSpPr>
            <p:spPr>
              <a:xfrm>
                <a:off x="2555776" y="4437112"/>
                <a:ext cx="128627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grpSp>
      </p:grpSp>
    </p:spTree>
    <p:extLst>
      <p:ext uri="{BB962C8B-B14F-4D97-AF65-F5344CB8AC3E}">
        <p14:creationId xmlns:p14="http://schemas.microsoft.com/office/powerpoint/2010/main" val="737246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Positionnement du bac S-SI</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1041666289"/>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a:t>
              </a:r>
              <a:r>
                <a:rPr lang="fr-FR" sz="1400" kern="1200" dirty="0"/>
                <a:t>nterroger des objets, </a:t>
              </a:r>
              <a:r>
                <a:rPr lang="fr-FR" sz="1400" dirty="0"/>
                <a:t>d</a:t>
              </a:r>
              <a:r>
                <a:rPr lang="fr-FR" sz="1400" kern="1200" dirty="0"/>
                <a:t>es systèmes </a:t>
              </a:r>
              <a:r>
                <a:rPr lang="fr-FR" sz="1400" dirty="0"/>
                <a:t>dans leur environnement socioculturel</a:t>
              </a:r>
              <a:endParaRPr lang="fr-FR" sz="14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700808"/>
            <a:ext cx="1830872" cy="2348771"/>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400" dirty="0"/>
                  <a:t>Analyser, modéliser puis simuler les objets ou systèmes existants</a:t>
                </a:r>
                <a:endParaRPr lang="fr-FR" sz="14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Imaginer, créer, les objets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5"/>
            </p:custDataLst>
          </p:nvPr>
        </p:nvSpPr>
        <p:spPr>
          <a:xfrm rot="10548912">
            <a:off x="2897653" y="2403064"/>
            <a:ext cx="3589395" cy="3580387"/>
          </a:xfrm>
          <a:prstGeom prst="pie">
            <a:avLst>
              <a:gd name="adj1" fmla="val 3670835"/>
              <a:gd name="adj2" fmla="val 13897477"/>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747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Positionnement du bac STI2D</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704455629"/>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4941168"/>
            <a:ext cx="6420601" cy="1368152"/>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Interroger des objets, des systèmes dans leur environnement socioculturel</a:t>
              </a:r>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628800"/>
            <a:ext cx="2046896" cy="2420779"/>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400" dirty="0"/>
                  <a:t>Représenter, analyser, simuler les objets ou systèmes existants, justifier les solutions constructives</a:t>
                </a:r>
                <a:endParaRPr lang="fr-FR" sz="14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Imaginer, créer, concevoir, réaliser les objets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5"/>
            </p:custDataLst>
          </p:nvPr>
        </p:nvSpPr>
        <p:spPr>
          <a:xfrm rot="3362358">
            <a:off x="2841215" y="2352617"/>
            <a:ext cx="3605584" cy="3648803"/>
          </a:xfrm>
          <a:prstGeom prst="pie">
            <a:avLst>
              <a:gd name="adj1" fmla="val 2895744"/>
              <a:gd name="adj2" fmla="val 16868135"/>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747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p:tgtEl>
                                          <p:spTgt spid="63"/>
                                        </p:tgtEl>
                                        <p:attrNameLst>
                                          <p:attrName>ppt_y</p:attrName>
                                        </p:attrNameLst>
                                      </p:cBhvr>
                                      <p:tavLst>
                                        <p:tav tm="0">
                                          <p:val>
                                            <p:strVal val="#ppt_y+#ppt_h*1.125000"/>
                                          </p:val>
                                        </p:tav>
                                        <p:tav tm="100000">
                                          <p:val>
                                            <p:strVal val="#ppt_y"/>
                                          </p:val>
                                        </p:tav>
                                      </p:tavLst>
                                    </p:anim>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p:tgtEl>
                                          <p:spTgt spid="56"/>
                                        </p:tgtEl>
                                        <p:attrNameLst>
                                          <p:attrName>ppt_y</p:attrName>
                                        </p:attrNameLst>
                                      </p:cBhvr>
                                      <p:tavLst>
                                        <p:tav tm="0">
                                          <p:val>
                                            <p:strVal val="#ppt_y+#ppt_h*1.125000"/>
                                          </p:val>
                                        </p:tav>
                                        <p:tav tm="100000">
                                          <p:val>
                                            <p:strVal val="#ppt_y"/>
                                          </p:val>
                                        </p:tav>
                                      </p:tavLst>
                                    </p:anim>
                                    <p:animEffect transition="in" filter="wipe(up)">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Positionnement du bac STD2A</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1770794869"/>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kern="1200" dirty="0"/>
                <a:t>Replacer et interroger des objets, </a:t>
              </a:r>
              <a:r>
                <a:rPr lang="fr-FR" sz="1200" dirty="0"/>
                <a:t>d</a:t>
              </a:r>
              <a:r>
                <a:rPr lang="fr-FR" sz="1200" kern="1200" dirty="0"/>
                <a:t>es systèmes et des pratiques </a:t>
              </a:r>
              <a:r>
                <a:rPr lang="fr-FR" sz="1200" dirty="0"/>
                <a:t>dans leur environnement socio-culturel</a:t>
              </a:r>
              <a:endParaRPr lang="fr-FR" sz="12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700808"/>
            <a:ext cx="1830872" cy="2348771"/>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a:t>Représenter, les objets comprendre les solutions constructives</a:t>
                </a:r>
                <a:endParaRPr lang="fr-FR" sz="12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Imaginer, créer,, réaliser les objets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5"/>
            </p:custDataLst>
          </p:nvPr>
        </p:nvSpPr>
        <p:spPr>
          <a:xfrm rot="17258230">
            <a:off x="2841215" y="2430119"/>
            <a:ext cx="3605584" cy="3648803"/>
          </a:xfrm>
          <a:prstGeom prst="pie">
            <a:avLst>
              <a:gd name="adj1" fmla="val 4753920"/>
              <a:gd name="adj2" fmla="val 18064899"/>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26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Positionnement du bac professionnel</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3538179947"/>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Interroger des objets et des pratiques dans leur environnement professionnel</a:t>
              </a:r>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700808"/>
            <a:ext cx="1830872" cy="2348771"/>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Représenter, analyser, les objets ou systèmes existants, comprendre et justifier les solutions constructives</a:t>
                </a:r>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réaliser, exploiter ou maintenir les objets et acquérir les gestes professionnels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5"/>
            </p:custDataLst>
          </p:nvPr>
        </p:nvSpPr>
        <p:spPr>
          <a:xfrm rot="17258230">
            <a:off x="2841215" y="2430119"/>
            <a:ext cx="3605584" cy="3648803"/>
          </a:xfrm>
          <a:prstGeom prst="pie">
            <a:avLst>
              <a:gd name="adj1" fmla="val 12542594"/>
              <a:gd name="adj2" fmla="val 46373"/>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696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4000" dirty="0"/>
              <a:t>La technologie en post bac</a:t>
            </a:r>
            <a:endParaRPr lang="fr-FR" sz="2700" b="1" dirty="0"/>
          </a:p>
        </p:txBody>
      </p:sp>
      <p:graphicFrame>
        <p:nvGraphicFramePr>
          <p:cNvPr id="18" name="Diagramme 17"/>
          <p:cNvGraphicFramePr/>
          <p:nvPr>
            <p:custDataLst>
              <p:tags r:id="rId2"/>
            </p:custDataLst>
            <p:extLst>
              <p:ext uri="{D42A27DB-BD31-4B8C-83A1-F6EECF244321}">
                <p14:modId xmlns:p14="http://schemas.microsoft.com/office/powerpoint/2010/main" val="1828980486"/>
              </p:ext>
            </p:extLst>
          </p:nvPr>
        </p:nvGraphicFramePr>
        <p:xfrm>
          <a:off x="467544" y="4144189"/>
          <a:ext cx="2664296" cy="2093123"/>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nvGrpSpPr>
          <p:cNvPr id="56" name="Groupe 55"/>
          <p:cNvGrpSpPr/>
          <p:nvPr>
            <p:custDataLst>
              <p:tags r:id="rId3"/>
            </p:custDataLst>
          </p:nvPr>
        </p:nvGrpSpPr>
        <p:grpSpPr>
          <a:xfrm>
            <a:off x="6012160" y="1638666"/>
            <a:ext cx="2831975" cy="1865719"/>
            <a:chOff x="5652120" y="1779057"/>
            <a:chExt cx="2831975" cy="1865719"/>
          </a:xfrm>
        </p:grpSpPr>
        <p:sp>
          <p:nvSpPr>
            <p:cNvPr id="57" name="Rectangle 56"/>
            <p:cNvSpPr/>
            <p:nvPr/>
          </p:nvSpPr>
          <p:spPr>
            <a:xfrm>
              <a:off x="5652120" y="1779057"/>
              <a:ext cx="1092009" cy="728003"/>
            </a:xfrm>
            <a:prstGeom prst="rect">
              <a:avLst/>
            </a:prstGeom>
            <a:blipFill>
              <a:blip r:embed="rId25"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89724" y="2552584"/>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Replacer et interroger les objets ou les systèmes dans leur environnement socioculturel</a:t>
              </a:r>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3131840" y="1666840"/>
            <a:ext cx="2584324" cy="1837544"/>
            <a:chOff x="6443652" y="3995346"/>
            <a:chExt cx="2584324" cy="1837544"/>
          </a:xfrm>
        </p:grpSpPr>
        <p:pic>
          <p:nvPicPr>
            <p:cNvPr id="30" name="Image 29"/>
            <p:cNvPicPr>
              <a:picLocks noChangeAspect="1"/>
            </p:cNvPicPr>
            <p:nvPr>
              <p:custDataLst>
                <p:tags r:id="rId16"/>
              </p:custDataLst>
            </p:nvPr>
          </p:nvPicPr>
          <p:blipFill>
            <a:blip r:embed="rId26">
              <a:extLst>
                <a:ext uri="{28A0092B-C50C-407E-A947-70E740481C1C}">
                  <a14:useLocalDpi xmlns:a14="http://schemas.microsoft.com/office/drawing/2010/main" val="0"/>
                </a:ext>
              </a:extLst>
            </a:blip>
            <a:stretch>
              <a:fillRect/>
            </a:stretch>
          </p:blipFill>
          <p:spPr>
            <a:xfrm>
              <a:off x="6443652" y="399534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17"/>
              </p:custDataLst>
            </p:nvPr>
          </p:nvGrpSpPr>
          <p:grpSpPr>
            <a:xfrm>
              <a:off x="7197104" y="4604314"/>
              <a:ext cx="1830872" cy="1228576"/>
              <a:chOff x="1797060" y="5618291"/>
              <a:chExt cx="1830872" cy="1228576"/>
            </a:xfrm>
          </p:grpSpPr>
          <p:sp>
            <p:nvSpPr>
              <p:cNvPr id="35" name="Forme libre 34"/>
              <p:cNvSpPr/>
              <p:nvPr/>
            </p:nvSpPr>
            <p:spPr>
              <a:xfrm>
                <a:off x="1933561" y="5754675"/>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a:t>Représenter, analyser, modéliser puis simuler les objets ou systèmes existants</a:t>
                </a:r>
                <a:endParaRPr lang="fr-FR" sz="12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64" name="Groupe 63"/>
          <p:cNvGrpSpPr/>
          <p:nvPr>
            <p:custDataLst>
              <p:tags r:id="rId5"/>
            </p:custDataLst>
          </p:nvPr>
        </p:nvGrpSpPr>
        <p:grpSpPr>
          <a:xfrm>
            <a:off x="195784" y="1681702"/>
            <a:ext cx="2665445" cy="1891314"/>
            <a:chOff x="322378" y="1897478"/>
            <a:chExt cx="2665445" cy="1891314"/>
          </a:xfrm>
        </p:grpSpPr>
        <p:pic>
          <p:nvPicPr>
            <p:cNvPr id="51" name="Image 50"/>
            <p:cNvPicPr>
              <a:picLocks noChangeAspect="1"/>
            </p:cNvPicPr>
            <p:nvPr>
              <p:custDataLst>
                <p:tags r:id="rId14"/>
              </p:custDataLst>
            </p:nvPr>
          </p:nvPicPr>
          <p:blipFill>
            <a:blip r:embed="rId27" cstate="print">
              <a:extLst>
                <a:ext uri="{28A0092B-C50C-407E-A947-70E740481C1C}">
                  <a14:useLocalDpi xmlns:a14="http://schemas.microsoft.com/office/drawing/2010/main" val="0"/>
                </a:ext>
              </a:extLst>
            </a:blip>
            <a:stretch>
              <a:fillRect/>
            </a:stretch>
          </p:blipFill>
          <p:spPr>
            <a:xfrm>
              <a:off x="322378" y="189747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1" name="Groupe 40"/>
            <p:cNvGrpSpPr/>
            <p:nvPr>
              <p:custDataLst>
                <p:tags r:id="rId15"/>
              </p:custDataLst>
            </p:nvPr>
          </p:nvGrpSpPr>
          <p:grpSpPr>
            <a:xfrm>
              <a:off x="1156951" y="2560216"/>
              <a:ext cx="1830872" cy="1228576"/>
              <a:chOff x="1156951" y="2637115"/>
              <a:chExt cx="1830872" cy="1228576"/>
            </a:xfrm>
          </p:grpSpPr>
          <p:sp>
            <p:nvSpPr>
              <p:cNvPr id="43" name="Forme libre 42"/>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a:t>Imaginer, créer, concevoir et réaliser les objets ou systèmes de demain</a:t>
                </a:r>
                <a:endParaRPr lang="fr-FR" sz="1200" kern="1200" dirty="0"/>
              </a:p>
            </p:txBody>
          </p:sp>
          <p:sp>
            <p:nvSpPr>
              <p:cNvPr id="44" name="Demi-cadre 43"/>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5" name="Demi-cadre 44"/>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6" name="Demi-cadre 45"/>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7" name="Demi-cadre 46"/>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31" name="Secteurs 30"/>
          <p:cNvSpPr/>
          <p:nvPr>
            <p:custDataLst>
              <p:tags r:id="rId6"/>
            </p:custDataLst>
          </p:nvPr>
        </p:nvSpPr>
        <p:spPr>
          <a:xfrm rot="10800000">
            <a:off x="683568" y="4201710"/>
            <a:ext cx="2160240" cy="2035602"/>
          </a:xfrm>
          <a:prstGeom prst="pie">
            <a:avLst>
              <a:gd name="adj1" fmla="val 4111109"/>
              <a:gd name="adj2" fmla="val 14215666"/>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custDataLst>
              <p:tags r:id="rId7"/>
            </p:custDataLst>
          </p:nvPr>
        </p:nvSpPr>
        <p:spPr>
          <a:xfrm>
            <a:off x="609539" y="3786943"/>
            <a:ext cx="2318520" cy="369332"/>
          </a:xfrm>
          <a:prstGeom prst="rect">
            <a:avLst/>
          </a:prstGeom>
          <a:noFill/>
        </p:spPr>
        <p:txBody>
          <a:bodyPr wrap="none" rtlCol="0">
            <a:spAutoFit/>
          </a:bodyPr>
          <a:lstStyle/>
          <a:p>
            <a:r>
              <a:rPr lang="fr-FR" b="1" dirty="0">
                <a:solidFill>
                  <a:srgbClr val="0070C0"/>
                </a:solidFill>
              </a:rPr>
              <a:t>Les CPGE et Université</a:t>
            </a:r>
          </a:p>
        </p:txBody>
      </p:sp>
      <p:graphicFrame>
        <p:nvGraphicFramePr>
          <p:cNvPr id="48" name="Diagramme 47"/>
          <p:cNvGraphicFramePr/>
          <p:nvPr>
            <p:custDataLst>
              <p:tags r:id="rId8"/>
            </p:custDataLst>
            <p:extLst>
              <p:ext uri="{D42A27DB-BD31-4B8C-83A1-F6EECF244321}">
                <p14:modId xmlns:p14="http://schemas.microsoft.com/office/powerpoint/2010/main" val="1267042747"/>
              </p:ext>
            </p:extLst>
          </p:nvPr>
        </p:nvGraphicFramePr>
        <p:xfrm>
          <a:off x="3347864" y="4144189"/>
          <a:ext cx="2664296" cy="209312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49" name="ZoneTexte 48"/>
          <p:cNvSpPr txBox="1"/>
          <p:nvPr>
            <p:custDataLst>
              <p:tags r:id="rId9"/>
            </p:custDataLst>
          </p:nvPr>
        </p:nvSpPr>
        <p:spPr>
          <a:xfrm>
            <a:off x="4256847" y="3802932"/>
            <a:ext cx="867545" cy="369332"/>
          </a:xfrm>
          <a:prstGeom prst="rect">
            <a:avLst/>
          </a:prstGeom>
          <a:noFill/>
        </p:spPr>
        <p:txBody>
          <a:bodyPr wrap="none" rtlCol="0">
            <a:spAutoFit/>
          </a:bodyPr>
          <a:lstStyle/>
          <a:p>
            <a:r>
              <a:rPr lang="fr-FR" b="1" dirty="0">
                <a:solidFill>
                  <a:srgbClr val="0070C0"/>
                </a:solidFill>
              </a:rPr>
              <a:t>Les IUT</a:t>
            </a:r>
          </a:p>
        </p:txBody>
      </p:sp>
      <p:sp>
        <p:nvSpPr>
          <p:cNvPr id="50" name="Secteurs 49"/>
          <p:cNvSpPr/>
          <p:nvPr>
            <p:custDataLst>
              <p:tags r:id="rId10"/>
            </p:custDataLst>
          </p:nvPr>
        </p:nvSpPr>
        <p:spPr>
          <a:xfrm rot="10800000">
            <a:off x="3563888" y="4170878"/>
            <a:ext cx="2088232" cy="1994425"/>
          </a:xfrm>
          <a:prstGeom prst="pie">
            <a:avLst>
              <a:gd name="adj1" fmla="val 17414511"/>
              <a:gd name="adj2" fmla="val 10405840"/>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2" name="Diagramme 51"/>
          <p:cNvGraphicFramePr/>
          <p:nvPr>
            <p:custDataLst>
              <p:tags r:id="rId11"/>
            </p:custDataLst>
            <p:extLst>
              <p:ext uri="{D42A27DB-BD31-4B8C-83A1-F6EECF244321}">
                <p14:modId xmlns:p14="http://schemas.microsoft.com/office/powerpoint/2010/main" val="2428038139"/>
              </p:ext>
            </p:extLst>
          </p:nvPr>
        </p:nvGraphicFramePr>
        <p:xfrm>
          <a:off x="6372200" y="4144189"/>
          <a:ext cx="2664296" cy="209312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65" name="ZoneTexte 64"/>
          <p:cNvSpPr txBox="1"/>
          <p:nvPr>
            <p:custDataLst>
              <p:tags r:id="rId12"/>
            </p:custDataLst>
          </p:nvPr>
        </p:nvSpPr>
        <p:spPr>
          <a:xfrm>
            <a:off x="7149764" y="3802932"/>
            <a:ext cx="870559" cy="369332"/>
          </a:xfrm>
          <a:prstGeom prst="rect">
            <a:avLst/>
          </a:prstGeom>
          <a:noFill/>
        </p:spPr>
        <p:txBody>
          <a:bodyPr wrap="none" rtlCol="0">
            <a:spAutoFit/>
          </a:bodyPr>
          <a:lstStyle/>
          <a:p>
            <a:r>
              <a:rPr lang="fr-FR" b="1" dirty="0">
                <a:solidFill>
                  <a:srgbClr val="0070C0"/>
                </a:solidFill>
              </a:rPr>
              <a:t>Les STS</a:t>
            </a:r>
          </a:p>
        </p:txBody>
      </p:sp>
      <p:sp>
        <p:nvSpPr>
          <p:cNvPr id="66" name="Secteurs 65"/>
          <p:cNvSpPr/>
          <p:nvPr>
            <p:custDataLst>
              <p:tags r:id="rId13"/>
            </p:custDataLst>
          </p:nvPr>
        </p:nvSpPr>
        <p:spPr>
          <a:xfrm rot="10800000">
            <a:off x="6588224" y="4149080"/>
            <a:ext cx="2108238" cy="2131883"/>
          </a:xfrm>
          <a:prstGeom prst="pie">
            <a:avLst>
              <a:gd name="adj1" fmla="val 17565458"/>
              <a:gd name="adj2" fmla="val 8181351"/>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528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e déplacer.gif"/>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017828" y="1700808"/>
            <a:ext cx="6090676" cy="4176464"/>
          </a:xfrm>
          <a:prstGeom prst="rect">
            <a:avLst/>
          </a:prstGeom>
        </p:spPr>
      </p:pic>
      <p:sp>
        <p:nvSpPr>
          <p:cNvPr id="2" name="Titre 1"/>
          <p:cNvSpPr>
            <a:spLocks noGrp="1"/>
          </p:cNvSpPr>
          <p:nvPr>
            <p:ph type="title"/>
            <p:custDataLst>
              <p:tags r:id="rId1"/>
            </p:custDataLst>
          </p:nvPr>
        </p:nvSpPr>
        <p:spPr/>
        <p:txBody>
          <a:bodyPr>
            <a:normAutofit/>
          </a:bodyPr>
          <a:lstStyle/>
          <a:p>
            <a:pPr marL="0" lvl="0" indent="0"/>
            <a:r>
              <a:rPr lang="fr-FR" sz="2700" dirty="0"/>
              <a:t>La technologie</a:t>
            </a:r>
          </a:p>
        </p:txBody>
      </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3" name="ZoneTexte 2"/>
          <p:cNvSpPr txBox="1"/>
          <p:nvPr/>
        </p:nvSpPr>
        <p:spPr>
          <a:xfrm>
            <a:off x="179512" y="1556792"/>
            <a:ext cx="2880320" cy="4801315"/>
          </a:xfrm>
          <a:prstGeom prst="rect">
            <a:avLst/>
          </a:prstGeom>
          <a:noFill/>
        </p:spPr>
        <p:txBody>
          <a:bodyPr wrap="square" rtlCol="0">
            <a:spAutoFit/>
          </a:bodyPr>
          <a:lstStyle/>
          <a:p>
            <a:r>
              <a:rPr lang="fr-FR" dirty="0"/>
              <a:t>La technologie est la science des systèmes artificiels créés par l’homme pour répondre à ses besoins. Elle étudie les relations complexes entre les résultats scientifiques, les contraintes socio-économiques, environnementales et les techniques qui permettent de créer des produits acceptables économiquement et socialement. </a:t>
            </a:r>
          </a:p>
          <a:p>
            <a:endParaRPr lang="fr-FR" dirty="0"/>
          </a:p>
        </p:txBody>
      </p:sp>
      <p:sp>
        <p:nvSpPr>
          <p:cNvPr id="6" name="ZoneTexte 5"/>
          <p:cNvSpPr txBox="1"/>
          <p:nvPr/>
        </p:nvSpPr>
        <p:spPr>
          <a:xfrm>
            <a:off x="179512" y="1556792"/>
            <a:ext cx="2880320" cy="2862323"/>
          </a:xfrm>
          <a:prstGeom prst="rect">
            <a:avLst/>
          </a:prstGeom>
          <a:solidFill>
            <a:schemeClr val="accent6">
              <a:lumMod val="40000"/>
              <a:lumOff val="60000"/>
            </a:schemeClr>
          </a:solidFill>
          <a:effectLst>
            <a:softEdge rad="38100"/>
          </a:effectLst>
        </p:spPr>
        <p:txBody>
          <a:bodyPr wrap="square" rtlCol="0">
            <a:spAutoFit/>
          </a:bodyPr>
          <a:lstStyle/>
          <a:p>
            <a:r>
              <a:rPr lang="fr-FR" b="1" dirty="0"/>
              <a:t>L’enseignement de la technologie doit  permettre de doter chaque futur citoyen d’une culture faisant de lui un acteur éclairé et responsable de l’usage des technologies et des enjeux éthiques associés.</a:t>
            </a:r>
            <a:r>
              <a:rPr lang="fr-FR" dirty="0"/>
              <a:t> </a:t>
            </a:r>
          </a:p>
        </p:txBody>
      </p:sp>
    </p:spTree>
    <p:extLst>
      <p:ext uri="{BB962C8B-B14F-4D97-AF65-F5344CB8AC3E}">
        <p14:creationId xmlns:p14="http://schemas.microsoft.com/office/powerpoint/2010/main" val="25898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2" fill="hold" grpId="1" nodeType="clickEffect">
                                  <p:stCondLst>
                                    <p:cond delay="0"/>
                                  </p:stCondLst>
                                  <p:iterate type="lt">
                                    <p:tmPct val="0"/>
                                  </p:iterate>
                                  <p:childTnLst>
                                    <p:set>
                                      <p:cBhvr>
                                        <p:cTn id="15" dur="1" fill="hold">
                                          <p:stCondLst>
                                            <p:cond delay="0"/>
                                          </p:stCondLst>
                                        </p:cTn>
                                        <p:tgtEl>
                                          <p:spTgt spid="76"/>
                                        </p:tgtEl>
                                        <p:attrNameLst>
                                          <p:attrName>style.visibility</p:attrName>
                                        </p:attrNameLst>
                                      </p:cBhvr>
                                      <p:to>
                                        <p:strVal val="visible"/>
                                      </p:to>
                                    </p:set>
                                    <p:animEffect transition="in" filter="wheel(2)">
                                      <p:cBhvr>
                                        <p:cTn id="16" dur="10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36" presetClass="emph" presetSubtype="0" fill="hold" grpId="2" nodeType="withEffect">
                                  <p:stCondLst>
                                    <p:cond delay="0"/>
                                  </p:stCondLst>
                                  <p:iterate type="lt">
                                    <p:tmPct val="10000"/>
                                  </p:iterate>
                                  <p:childTnLst>
                                    <p:animScale>
                                      <p:cBhvr>
                                        <p:cTn id="22" dur="500" autoRev="1" fill="hold">
                                          <p:stCondLst>
                                            <p:cond delay="0"/>
                                          </p:stCondLst>
                                        </p:cTn>
                                        <p:tgtEl>
                                          <p:spTgt spid="76"/>
                                        </p:tgtEl>
                                      </p:cBhvr>
                                      <p:to x="80000" y="100000"/>
                                    </p:animScale>
                                    <p:anim by="(#ppt_w*0.10)" calcmode="lin" valueType="num">
                                      <p:cBhvr>
                                        <p:cTn id="23" dur="500" autoRev="1" fill="hold">
                                          <p:stCondLst>
                                            <p:cond delay="0"/>
                                          </p:stCondLst>
                                        </p:cTn>
                                        <p:tgtEl>
                                          <p:spTgt spid="76"/>
                                        </p:tgtEl>
                                        <p:attrNameLst>
                                          <p:attrName>ppt_x</p:attrName>
                                        </p:attrNameLst>
                                      </p:cBhvr>
                                    </p:anim>
                                    <p:anim by="(-#ppt_w*0.10)" calcmode="lin" valueType="num">
                                      <p:cBhvr>
                                        <p:cTn id="24" dur="500" autoRev="1" fill="hold">
                                          <p:stCondLst>
                                            <p:cond delay="0"/>
                                          </p:stCondLst>
                                        </p:cTn>
                                        <p:tgtEl>
                                          <p:spTgt spid="76"/>
                                        </p:tgtEl>
                                        <p:attrNameLst>
                                          <p:attrName>ppt_y</p:attrName>
                                        </p:attrNameLst>
                                      </p:cBhvr>
                                    </p:anim>
                                    <p:animRot by="-480000">
                                      <p:cBhvr>
                                        <p:cTn id="25" dur="500" autoRev="1" fill="hold">
                                          <p:stCondLst>
                                            <p:cond delay="0"/>
                                          </p:stCondLst>
                                        </p:cTn>
                                        <p:tgtEl>
                                          <p:spTgt spid="7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1" animBg="1"/>
      <p:bldP spid="76" grpId="2" animBg="1"/>
      <p:bldP spid="3" grpId="0"/>
      <p:bldP spid="3" grpId="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me 17"/>
          <p:cNvGraphicFramePr>
            <a:graphicFrameLocks/>
          </p:cNvGraphicFramePr>
          <p:nvPr>
            <p:custDataLst>
              <p:tags r:id="rId1"/>
            </p:custDataLst>
            <p:extLst>
              <p:ext uri="{D42A27DB-BD31-4B8C-83A1-F6EECF244321}">
                <p14:modId xmlns:p14="http://schemas.microsoft.com/office/powerpoint/2010/main" val="2313481103"/>
              </p:ext>
            </p:extLst>
          </p:nvPr>
        </p:nvGraphicFramePr>
        <p:xfrm>
          <a:off x="1555576" y="1772816"/>
          <a:ext cx="6400800" cy="443959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 name="Titre 1"/>
          <p:cNvSpPr>
            <a:spLocks noGrp="1"/>
          </p:cNvSpPr>
          <p:nvPr>
            <p:ph type="title"/>
            <p:custDataLst>
              <p:tags r:id="rId2"/>
            </p:custDataLst>
          </p:nvPr>
        </p:nvSpPr>
        <p:spPr/>
        <p:txBody>
          <a:bodyPr>
            <a:normAutofit/>
          </a:bodyPr>
          <a:lstStyle/>
          <a:p>
            <a:pPr marL="0" lvl="0" indent="0"/>
            <a:r>
              <a:rPr lang="fr-FR" sz="2700" dirty="0"/>
              <a:t>Les trois dimensions de la technologie</a:t>
            </a:r>
          </a:p>
        </p:txBody>
      </p:sp>
      <p:grpSp>
        <p:nvGrpSpPr>
          <p:cNvPr id="56" name="Groupe 55"/>
          <p:cNvGrpSpPr/>
          <p:nvPr>
            <p:custDataLst>
              <p:tags r:id="rId3"/>
            </p:custDataLst>
          </p:nvPr>
        </p:nvGrpSpPr>
        <p:grpSpPr>
          <a:xfrm>
            <a:off x="1259631" y="4869160"/>
            <a:ext cx="7632849" cy="1368152"/>
            <a:chOff x="1189863" y="2416200"/>
            <a:chExt cx="7294232" cy="1228576"/>
          </a:xfrm>
        </p:grpSpPr>
        <p:sp>
          <p:nvSpPr>
            <p:cNvPr id="57" name="Rectangle 56"/>
            <p:cNvSpPr/>
            <p:nvPr/>
          </p:nvSpPr>
          <p:spPr>
            <a:xfrm>
              <a:off x="1189863" y="2772757"/>
              <a:ext cx="1092009" cy="728003"/>
            </a:xfrm>
            <a:prstGeom prst="rect">
              <a:avLst/>
            </a:prstGeom>
            <a:blipFill>
              <a:blip r:embed="rId16"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694944"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kern="1200" dirty="0"/>
                <a:t>Replacer et interroger des objets, </a:t>
              </a:r>
              <a:r>
                <a:rPr lang="fr-FR" sz="1200" dirty="0"/>
                <a:t>d</a:t>
              </a:r>
              <a:r>
                <a:rPr lang="fr-FR" sz="1200" kern="1200" dirty="0"/>
                <a:t>es systèmes et des pratiques </a:t>
              </a:r>
              <a:r>
                <a:rPr lang="fr-FR" sz="1200" dirty="0"/>
                <a:t>dans leur environnement socioculturel et professionnel</a:t>
              </a:r>
              <a:endParaRPr lang="fr-FR" sz="12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876256" y="1556792"/>
            <a:ext cx="2046896" cy="2492787"/>
            <a:chOff x="7197104" y="4604314"/>
            <a:chExt cx="1830872" cy="2348771"/>
          </a:xfrm>
        </p:grpSpPr>
        <p:pic>
          <p:nvPicPr>
            <p:cNvPr id="30" name="Image 29"/>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7858191"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8"/>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a:t>Représenter, analyser, modéliser puis simuler les objets ou systèmes existants, comprendre et justifier les solutions constructives</a:t>
                </a:r>
                <a:endParaRPr lang="fr-FR" sz="12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251520" y="1696368"/>
            <a:ext cx="2016224" cy="2380704"/>
            <a:chOff x="1259632" y="620688"/>
            <a:chExt cx="2016224" cy="2380704"/>
          </a:xfrm>
        </p:grpSpPr>
        <p:pic>
          <p:nvPicPr>
            <p:cNvPr id="51" name="Image 50"/>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6"/>
              </p:custDataLst>
            </p:nvPr>
          </p:nvGrpSpPr>
          <p:grpSpPr>
            <a:xfrm>
              <a:off x="1259632" y="1772816"/>
              <a:ext cx="1830872" cy="1228576"/>
              <a:chOff x="1156951" y="2637115"/>
              <a:chExt cx="1830872" cy="1228576"/>
            </a:xfrm>
          </p:grpSpPr>
          <p:sp>
            <p:nvSpPr>
              <p:cNvPr id="71" name="Forme libre 70"/>
              <p:cNvSpPr/>
              <p:nvPr/>
            </p:nvSpPr>
            <p:spPr>
              <a:xfrm>
                <a:off x="1266027"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Imaginer, créer, concevoir, réaliser, exploiter ou maintenir les objets et acquérir les gestes professionnels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a:spLocks/>
          </p:cNvSpPr>
          <p:nvPr/>
        </p:nvSpPr>
        <p:spPr>
          <a:xfrm>
            <a:off x="4103948" y="3454663"/>
            <a:ext cx="1008112" cy="102827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grpSp>
        <p:nvGrpSpPr>
          <p:cNvPr id="14" name="Grouper 13"/>
          <p:cNvGrpSpPr/>
          <p:nvPr/>
        </p:nvGrpSpPr>
        <p:grpSpPr>
          <a:xfrm>
            <a:off x="2267744" y="1629320"/>
            <a:ext cx="4752528" cy="4680000"/>
            <a:chOff x="2267744" y="1629320"/>
            <a:chExt cx="4752528" cy="4680000"/>
          </a:xfrm>
        </p:grpSpPr>
        <p:sp>
          <p:nvSpPr>
            <p:cNvPr id="44" name="Arc plein 43"/>
            <p:cNvSpPr>
              <a:spLocks noChangeAspect="1"/>
            </p:cNvSpPr>
            <p:nvPr/>
          </p:nvSpPr>
          <p:spPr>
            <a:xfrm>
              <a:off x="2267744" y="1629320"/>
              <a:ext cx="4752528" cy="4680000"/>
            </a:xfrm>
            <a:prstGeom prst="blockArc">
              <a:avLst>
                <a:gd name="adj1" fmla="val 9089204"/>
                <a:gd name="adj2" fmla="val 16074985"/>
                <a:gd name="adj3" fmla="val 6260"/>
              </a:avLst>
            </a:prstGeom>
            <a:solidFill>
              <a:srgbClr val="CFB5F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rot="17649249">
              <a:off x="2142214" y="2502897"/>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000" b="1" dirty="0">
                  <a:ln w="17780" cmpd="sng">
                    <a:noFill/>
                    <a:prstDash val="solid"/>
                    <a:miter lim="800000"/>
                  </a:ln>
                  <a:effectLst>
                    <a:outerShdw blurRad="50800" algn="tl" rotWithShape="0">
                      <a:srgbClr val="000000"/>
                    </a:outerShdw>
                  </a:effectLst>
                </a:rPr>
                <a:t>générique</a:t>
              </a:r>
            </a:p>
          </p:txBody>
        </p:sp>
      </p:grpSp>
      <p:grpSp>
        <p:nvGrpSpPr>
          <p:cNvPr id="15" name="Grouper 14"/>
          <p:cNvGrpSpPr/>
          <p:nvPr/>
        </p:nvGrpSpPr>
        <p:grpSpPr>
          <a:xfrm>
            <a:off x="2267744" y="1628800"/>
            <a:ext cx="4752528" cy="4680000"/>
            <a:chOff x="2267744" y="1628800"/>
            <a:chExt cx="4752528" cy="4680000"/>
          </a:xfrm>
        </p:grpSpPr>
        <p:sp>
          <p:nvSpPr>
            <p:cNvPr id="45" name="Arc plein 44"/>
            <p:cNvSpPr>
              <a:spLocks noChangeAspect="1"/>
            </p:cNvSpPr>
            <p:nvPr/>
          </p:nvSpPr>
          <p:spPr>
            <a:xfrm>
              <a:off x="2267744" y="1628800"/>
              <a:ext cx="4752528" cy="4680000"/>
            </a:xfrm>
            <a:prstGeom prst="blockArc">
              <a:avLst>
                <a:gd name="adj1" fmla="val 16243136"/>
                <a:gd name="adj2" fmla="val 1708246"/>
                <a:gd name="adj3" fmla="val 6294"/>
              </a:avLst>
            </a:prstGeom>
            <a:solidFill>
              <a:srgbClr val="EB999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 name="Rectangle 41"/>
            <p:cNvSpPr/>
            <p:nvPr/>
          </p:nvSpPr>
          <p:spPr>
            <a:xfrm rot="3922000">
              <a:off x="4381533" y="2531708"/>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000" b="1" dirty="0">
                  <a:ln w="17780" cmpd="sng">
                    <a:noFill/>
                    <a:prstDash val="solid"/>
                    <a:miter lim="800000"/>
                  </a:ln>
                  <a:effectLst>
                    <a:outerShdw blurRad="50800" algn="tl" rotWithShape="0">
                      <a:srgbClr val="000000"/>
                    </a:outerShdw>
                  </a:effectLst>
                </a:rPr>
                <a:t>structurale</a:t>
              </a:r>
            </a:p>
          </p:txBody>
        </p:sp>
      </p:grpSp>
      <p:grpSp>
        <p:nvGrpSpPr>
          <p:cNvPr id="16" name="Grouper 15"/>
          <p:cNvGrpSpPr/>
          <p:nvPr/>
        </p:nvGrpSpPr>
        <p:grpSpPr>
          <a:xfrm>
            <a:off x="2267744" y="1628800"/>
            <a:ext cx="4752528" cy="4680000"/>
            <a:chOff x="2267744" y="1628800"/>
            <a:chExt cx="4752528" cy="4680000"/>
          </a:xfrm>
        </p:grpSpPr>
        <p:sp>
          <p:nvSpPr>
            <p:cNvPr id="46" name="Arc plein 45"/>
            <p:cNvSpPr>
              <a:spLocks noChangeAspect="1"/>
            </p:cNvSpPr>
            <p:nvPr/>
          </p:nvSpPr>
          <p:spPr>
            <a:xfrm>
              <a:off x="2267744" y="1628800"/>
              <a:ext cx="4752528" cy="4680000"/>
            </a:xfrm>
            <a:prstGeom prst="blockArc">
              <a:avLst>
                <a:gd name="adj1" fmla="val 1861844"/>
                <a:gd name="adj2" fmla="val 8908633"/>
                <a:gd name="adj3" fmla="val 6418"/>
              </a:avLst>
            </a:prstGeom>
            <a:solidFill>
              <a:srgbClr val="CAF2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a:off x="2843808" y="3645024"/>
              <a:ext cx="3572331" cy="2549897"/>
            </a:xfrm>
            <a:prstGeom prst="rect">
              <a:avLst/>
            </a:prstGeom>
            <a:noFill/>
          </p:spPr>
          <p:txBody>
            <a:bodyPr spcFirstLastPara="1" wrap="none" lIns="91440" tIns="45720" rIns="91440" bIns="45720" numCol="1">
              <a:prstTxWarp prst="textArchDown">
                <a:avLst/>
              </a:prstTxWarp>
              <a:spAutoFit/>
            </a:bodyPr>
            <a:lstStyle/>
            <a:p>
              <a:pPr algn="ctr"/>
              <a:r>
                <a:rPr lang="fr-FR" sz="2000" b="1" dirty="0">
                  <a:ln w="17780" cmpd="sng">
                    <a:noFill/>
                    <a:prstDash val="solid"/>
                    <a:miter lim="800000"/>
                  </a:ln>
                  <a:effectLst>
                    <a:outerShdw blurRad="50800" algn="tl" rotWithShape="0">
                      <a:srgbClr val="000000"/>
                    </a:outerShdw>
                  </a:effectLst>
                </a:rPr>
                <a:t>génétique et générale</a:t>
              </a:r>
            </a:p>
          </p:txBody>
        </p:sp>
      </p:grpSp>
    </p:spTree>
    <p:extLst>
      <p:ext uri="{BB962C8B-B14F-4D97-AF65-F5344CB8AC3E}">
        <p14:creationId xmlns:p14="http://schemas.microsoft.com/office/powerpoint/2010/main" val="10581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p:tgtEl>
                                          <p:spTgt spid="63"/>
                                        </p:tgtEl>
                                        <p:attrNameLst>
                                          <p:attrName>ppt_y</p:attrName>
                                        </p:attrNameLst>
                                      </p:cBhvr>
                                      <p:tavLst>
                                        <p:tav tm="0">
                                          <p:val>
                                            <p:strVal val="#ppt_y+#ppt_h*1.125000"/>
                                          </p:val>
                                        </p:tav>
                                        <p:tav tm="100000">
                                          <p:val>
                                            <p:strVal val="#ppt_y"/>
                                          </p:val>
                                        </p:tav>
                                      </p:tavLst>
                                    </p:anim>
                                    <p:animEffect transition="in" filter="wipe(up)">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p:tgtEl>
                                          <p:spTgt spid="56"/>
                                        </p:tgtEl>
                                        <p:attrNameLst>
                                          <p:attrName>ppt_y</p:attrName>
                                        </p:attrNameLst>
                                      </p:cBhvr>
                                      <p:tavLst>
                                        <p:tav tm="0">
                                          <p:val>
                                            <p:strVal val="#ppt_y+#ppt_h*1.125000"/>
                                          </p:val>
                                        </p:tav>
                                        <p:tav tm="100000">
                                          <p:val>
                                            <p:strVal val="#ppt_y"/>
                                          </p:val>
                                        </p:tav>
                                      </p:tavLst>
                                    </p:anim>
                                    <p:animEffect transition="in" filter="wipe(up)">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heckerboard(across)">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Les cycles 2 et 3 : initiation à la technologie</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144132274"/>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4"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Replacer</a:t>
              </a:r>
              <a:r>
                <a:rPr lang="fr-FR" sz="1400" kern="1200" dirty="0"/>
                <a:t> des objets, </a:t>
              </a:r>
              <a:r>
                <a:rPr lang="fr-FR" sz="1400" dirty="0"/>
                <a:t>d</a:t>
              </a:r>
              <a:r>
                <a:rPr lang="fr-FR" sz="1400" kern="1200" dirty="0"/>
                <a:t>es systèmes </a:t>
              </a:r>
              <a:r>
                <a:rPr lang="fr-FR" sz="1400" dirty="0"/>
                <a:t>dans leur environnement socioculturel</a:t>
              </a:r>
              <a:endParaRPr lang="fr-FR" sz="14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6"/>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Imaginer, créer, les objets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4"/>
            </p:custDataLst>
          </p:nvPr>
        </p:nvSpPr>
        <p:spPr>
          <a:xfrm rot="10548912">
            <a:off x="3560490" y="3289932"/>
            <a:ext cx="2180754" cy="1960051"/>
          </a:xfrm>
          <a:prstGeom prst="pie">
            <a:avLst>
              <a:gd name="adj1" fmla="val 14512513"/>
              <a:gd name="adj2" fmla="val 2066361"/>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516216" y="1844824"/>
            <a:ext cx="2520280" cy="1477328"/>
          </a:xfrm>
          <a:prstGeom prst="rect">
            <a:avLst/>
          </a:prstGeom>
          <a:noFill/>
        </p:spPr>
        <p:txBody>
          <a:bodyPr wrap="square" rtlCol="0">
            <a:spAutoFit/>
          </a:bodyPr>
          <a:lstStyle/>
          <a:p>
            <a:r>
              <a:rPr lang="fr-FR" dirty="0"/>
              <a:t>La classe, l’environnement quotidien seuls contextes possibles aux apprentissages</a:t>
            </a:r>
          </a:p>
        </p:txBody>
      </p:sp>
    </p:spTree>
    <p:extLst>
      <p:ext uri="{BB962C8B-B14F-4D97-AF65-F5344CB8AC3E}">
        <p14:creationId xmlns:p14="http://schemas.microsoft.com/office/powerpoint/2010/main" val="330060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p:tgtEl>
                                          <p:spTgt spid="56"/>
                                        </p:tgtEl>
                                        <p:attrNameLst>
                                          <p:attrName>ppt_y</p:attrName>
                                        </p:attrNameLst>
                                      </p:cBhvr>
                                      <p:tavLst>
                                        <p:tav tm="0">
                                          <p:val>
                                            <p:strVal val="#ppt_y+#ppt_h*1.125000"/>
                                          </p:val>
                                        </p:tav>
                                        <p:tav tm="100000">
                                          <p:val>
                                            <p:strVal val="#ppt_y"/>
                                          </p:val>
                                        </p:tav>
                                      </p:tavLst>
                                    </p:anim>
                                    <p:animEffect transition="in" filter="wipe(up)">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048027" cy="1352550"/>
          </a:xfrm>
        </p:spPr>
        <p:txBody>
          <a:bodyPr/>
          <a:lstStyle/>
          <a:p>
            <a:r>
              <a:rPr lang="fr-FR" dirty="0"/>
              <a:t>Les apports de la dimension ingénierie design / métiers d’arts et d’industrie</a:t>
            </a:r>
          </a:p>
        </p:txBody>
      </p:sp>
      <p:graphicFrame>
        <p:nvGraphicFramePr>
          <p:cNvPr id="4" name="Diagramme 3"/>
          <p:cNvGraphicFramePr>
            <a:graphicFrameLocks noChangeAspect="1"/>
          </p:cNvGraphicFramePr>
          <p:nvPr>
            <p:custDataLst>
              <p:tags r:id="rId1"/>
            </p:custDataLst>
            <p:extLst>
              <p:ext uri="{D42A27DB-BD31-4B8C-83A1-F6EECF244321}">
                <p14:modId xmlns:p14="http://schemas.microsoft.com/office/powerpoint/2010/main" val="310503526"/>
              </p:ext>
            </p:extLst>
          </p:nvPr>
        </p:nvGraphicFramePr>
        <p:xfrm>
          <a:off x="6071160" y="251976"/>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4" name="Groupe 10"/>
          <p:cNvGrpSpPr/>
          <p:nvPr/>
        </p:nvGrpSpPr>
        <p:grpSpPr>
          <a:xfrm>
            <a:off x="31800" y="2060848"/>
            <a:ext cx="2313339" cy="2448272"/>
            <a:chOff x="409518" y="1772816"/>
            <a:chExt cx="3019437" cy="3835822"/>
          </a:xfrm>
        </p:grpSpPr>
        <p:pic>
          <p:nvPicPr>
            <p:cNvPr id="15" name="Image 14" descr="sans-titre.png"/>
            <p:cNvPicPr>
              <a:picLocks noChangeAspect="1"/>
            </p:cNvPicPr>
            <p:nvPr/>
          </p:nvPicPr>
          <p:blipFill>
            <a:blip r:embed="rId10"/>
            <a:stretch>
              <a:fillRect/>
            </a:stretch>
          </p:blipFill>
          <p:spPr>
            <a:xfrm>
              <a:off x="409518" y="2589201"/>
              <a:ext cx="3019437" cy="3019437"/>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611560" y="1772816"/>
              <a:ext cx="2628936" cy="511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Du taylorisme</a:t>
              </a:r>
            </a:p>
          </p:txBody>
        </p:sp>
      </p:grpSp>
      <p:grpSp>
        <p:nvGrpSpPr>
          <p:cNvPr id="17" name="Groupe 11"/>
          <p:cNvGrpSpPr>
            <a:grpSpLocks noChangeAspect="1"/>
          </p:cNvGrpSpPr>
          <p:nvPr/>
        </p:nvGrpSpPr>
        <p:grpSpPr>
          <a:xfrm>
            <a:off x="6821773" y="3789040"/>
            <a:ext cx="2322227" cy="2286271"/>
            <a:chOff x="4716016" y="1772816"/>
            <a:chExt cx="3870378" cy="3810451"/>
          </a:xfrm>
        </p:grpSpPr>
        <p:pic>
          <p:nvPicPr>
            <p:cNvPr id="18" name="Image 17" descr="1.jpg"/>
            <p:cNvPicPr>
              <a:picLocks noChangeAspect="1"/>
            </p:cNvPicPr>
            <p:nvPr/>
          </p:nvPicPr>
          <p:blipFill>
            <a:blip r:embed="rId11"/>
            <a:stretch>
              <a:fillRect/>
            </a:stretch>
          </p:blipFill>
          <p:spPr>
            <a:xfrm>
              <a:off x="4718052" y="2589201"/>
              <a:ext cx="3845672" cy="2994066"/>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4716016" y="1772816"/>
              <a:ext cx="3870378" cy="511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A l’ingénierie système</a:t>
              </a:r>
            </a:p>
          </p:txBody>
        </p:sp>
      </p:grpSp>
      <p:grpSp>
        <p:nvGrpSpPr>
          <p:cNvPr id="3" name="Grouper 2"/>
          <p:cNvGrpSpPr/>
          <p:nvPr/>
        </p:nvGrpSpPr>
        <p:grpSpPr>
          <a:xfrm>
            <a:off x="2483768" y="1700808"/>
            <a:ext cx="4104456" cy="4324548"/>
            <a:chOff x="2483768" y="1700808"/>
            <a:chExt cx="4104456" cy="4324548"/>
          </a:xfrm>
        </p:grpSpPr>
        <p:sp>
          <p:nvSpPr>
            <p:cNvPr id="5" name="Rectangle 4"/>
            <p:cNvSpPr/>
            <p:nvPr>
              <p:custDataLst>
                <p:tags r:id="rId2"/>
              </p:custDataLst>
            </p:nvPr>
          </p:nvSpPr>
          <p:spPr>
            <a:xfrm>
              <a:off x="2483768" y="3717032"/>
              <a:ext cx="4104456" cy="2308324"/>
            </a:xfrm>
            <a:prstGeom prst="rect">
              <a:avLst/>
            </a:prstGeom>
          </p:spPr>
          <p:txBody>
            <a:bodyPr wrap="square">
              <a:spAutoFit/>
            </a:bodyPr>
            <a:lstStyle/>
            <a:p>
              <a:pPr algn="just"/>
              <a:r>
                <a:rPr lang="fr-FR" dirty="0"/>
                <a:t>Cette dimension, par son caractère très orienté sur la créativité, permet d’identifier et d’approfondir toutes les possibilités de réponse à une question, sans préjuger d’une solution. </a:t>
              </a:r>
              <a:r>
                <a:rPr lang="fr-FR" b="1" dirty="0"/>
                <a:t>Il s’agit bien de développer l’esprit critique et de travailler en groupe à l’émergence et la sélection d’idées.</a:t>
              </a:r>
              <a:r>
                <a:rPr lang="fr-FR" dirty="0"/>
                <a:t>  </a:t>
              </a:r>
            </a:p>
          </p:txBody>
        </p:sp>
        <p:pic>
          <p:nvPicPr>
            <p:cNvPr id="20" name="Picture 2" descr="F:\SPIDO\images cycle de vie\groupe.jpg"/>
            <p:cNvPicPr>
              <a:picLocks noChangeAspect="1" noChangeArrowheads="1"/>
            </p:cNvPicPr>
            <p:nvPr/>
          </p:nvPicPr>
          <p:blipFill>
            <a:blip r:embed="rId12"/>
            <a:srcRect/>
            <a:stretch>
              <a:fillRect/>
            </a:stretch>
          </p:blipFill>
          <p:spPr bwMode="auto">
            <a:xfrm>
              <a:off x="3131840" y="1700808"/>
              <a:ext cx="2935494" cy="1632869"/>
            </a:xfrm>
            <a:prstGeom prst="rect">
              <a:avLst/>
            </a:prstGeom>
            <a:noFill/>
          </p:spPr>
        </p:pic>
        <p:sp>
          <p:nvSpPr>
            <p:cNvPr id="21" name="Rectangle 20"/>
            <p:cNvSpPr/>
            <p:nvPr/>
          </p:nvSpPr>
          <p:spPr>
            <a:xfrm>
              <a:off x="3131841" y="3212976"/>
              <a:ext cx="2952328" cy="369332"/>
            </a:xfrm>
            <a:prstGeom prst="rect">
              <a:avLst/>
            </a:prstGeom>
          </p:spPr>
          <p:txBody>
            <a:bodyPr wrap="square">
              <a:spAutoFit/>
            </a:bodyPr>
            <a:lstStyle/>
            <a:p>
              <a:pPr algn="ctr"/>
              <a:r>
                <a:rPr lang="fr-FR" b="1" dirty="0"/>
                <a:t>Le travail collaboratif</a:t>
              </a:r>
            </a:p>
          </p:txBody>
        </p:sp>
      </p:grpSp>
    </p:spTree>
    <p:extLst>
      <p:ext uri="{BB962C8B-B14F-4D97-AF65-F5344CB8AC3E}">
        <p14:creationId xmlns:p14="http://schemas.microsoft.com/office/powerpoint/2010/main" val="35496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0.70"/>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048027" cy="1352550"/>
          </a:xfrm>
        </p:spPr>
        <p:txBody>
          <a:bodyPr/>
          <a:lstStyle/>
          <a:p>
            <a:r>
              <a:rPr lang="fr-FR" dirty="0"/>
              <a:t>Les apports de la dimension ingénierie design / métiers d’arts et d’industrie</a:t>
            </a:r>
          </a:p>
        </p:txBody>
      </p:sp>
      <p:graphicFrame>
        <p:nvGraphicFramePr>
          <p:cNvPr id="4" name="Diagramme 3"/>
          <p:cNvGraphicFramePr>
            <a:graphicFrameLocks noChangeAspect="1"/>
          </p:cNvGraphicFramePr>
          <p:nvPr>
            <p:custDataLst>
              <p:tags r:id="rId1"/>
            </p:custDataLst>
            <p:extLst>
              <p:ext uri="{D42A27DB-BD31-4B8C-83A1-F6EECF244321}">
                <p14:modId xmlns:p14="http://schemas.microsoft.com/office/powerpoint/2010/main" val="3796450110"/>
              </p:ext>
            </p:extLst>
          </p:nvPr>
        </p:nvGraphicFramePr>
        <p:xfrm>
          <a:off x="6071160" y="251976"/>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custDataLst>
              <p:tags r:id="rId2"/>
            </p:custDataLst>
          </p:nvPr>
        </p:nvSpPr>
        <p:spPr>
          <a:xfrm>
            <a:off x="4283968" y="2708920"/>
            <a:ext cx="4104456" cy="3416320"/>
          </a:xfrm>
          <a:prstGeom prst="rect">
            <a:avLst/>
          </a:prstGeom>
        </p:spPr>
        <p:txBody>
          <a:bodyPr wrap="square">
            <a:spAutoFit/>
          </a:bodyPr>
          <a:lstStyle/>
          <a:p>
            <a:pPr algn="just"/>
            <a:r>
              <a:rPr lang="fr-FR" b="1" dirty="0"/>
              <a:t>Le designer et l’ingénieur adoptent ainsi un positionnement citoyen assumé au sein de la société par une connaissance approfondie de ses enjeux : l’impact environnemental, les coûts énergétiques, de transformation et de transport, la durée de vie des produits et leur recyclage.</a:t>
            </a:r>
            <a:r>
              <a:rPr lang="fr-FR" dirty="0"/>
              <a:t> Il répond ainsi aux besoins et aux principes d’une écologie humaine adaptée à son époque. </a:t>
            </a:r>
          </a:p>
        </p:txBody>
      </p:sp>
      <p:pic>
        <p:nvPicPr>
          <p:cNvPr id="8" name="Image 7" descr=" 2302.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552" y="2420888"/>
            <a:ext cx="3065140" cy="3065140"/>
          </a:xfrm>
          <a:prstGeom prst="rect">
            <a:avLst/>
          </a:prstGeom>
        </p:spPr>
      </p:pic>
    </p:spTree>
    <p:extLst>
      <p:ext uri="{BB962C8B-B14F-4D97-AF65-F5344CB8AC3E}">
        <p14:creationId xmlns:p14="http://schemas.microsoft.com/office/powerpoint/2010/main" val="332776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944.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04864"/>
            <a:ext cx="5308600" cy="3988435"/>
          </a:xfrm>
          <a:prstGeom prst="rect">
            <a:avLst/>
          </a:prstGeom>
        </p:spPr>
      </p:pic>
      <p:sp>
        <p:nvSpPr>
          <p:cNvPr id="2" name="Titre 1"/>
          <p:cNvSpPr>
            <a:spLocks noGrp="1"/>
          </p:cNvSpPr>
          <p:nvPr>
            <p:ph type="title"/>
          </p:nvPr>
        </p:nvSpPr>
        <p:spPr>
          <a:xfrm>
            <a:off x="684213" y="131763"/>
            <a:ext cx="6048027" cy="1352550"/>
          </a:xfrm>
        </p:spPr>
        <p:txBody>
          <a:bodyPr/>
          <a:lstStyle/>
          <a:p>
            <a:r>
              <a:rPr lang="fr-FR" dirty="0"/>
              <a:t>Les apports de la dimension ingénierie design / métiers d’arts et d’industrie</a:t>
            </a:r>
          </a:p>
        </p:txBody>
      </p:sp>
      <p:graphicFrame>
        <p:nvGraphicFramePr>
          <p:cNvPr id="4" name="Diagramme 3"/>
          <p:cNvGraphicFramePr>
            <a:graphicFrameLocks noChangeAspect="1"/>
          </p:cNvGraphicFramePr>
          <p:nvPr>
            <p:custDataLst>
              <p:tags r:id="rId1"/>
            </p:custDataLst>
            <p:extLst>
              <p:ext uri="{D42A27DB-BD31-4B8C-83A1-F6EECF244321}">
                <p14:modId xmlns:p14="http://schemas.microsoft.com/office/powerpoint/2010/main" val="2590058142"/>
              </p:ext>
            </p:extLst>
          </p:nvPr>
        </p:nvGraphicFramePr>
        <p:xfrm>
          <a:off x="6071160" y="251976"/>
          <a:ext cx="3901440" cy="2600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ectangle 4"/>
          <p:cNvSpPr/>
          <p:nvPr>
            <p:custDataLst>
              <p:tags r:id="rId2"/>
            </p:custDataLst>
          </p:nvPr>
        </p:nvSpPr>
        <p:spPr>
          <a:xfrm>
            <a:off x="4932040" y="2708920"/>
            <a:ext cx="4104456" cy="3139321"/>
          </a:xfrm>
          <a:prstGeom prst="rect">
            <a:avLst/>
          </a:prstGeom>
        </p:spPr>
        <p:txBody>
          <a:bodyPr wrap="square">
            <a:spAutoFit/>
          </a:bodyPr>
          <a:lstStyle/>
          <a:p>
            <a:r>
              <a:rPr lang="fr-FR" dirty="0"/>
              <a:t>L’approche partagée des dimensions design et technologiques des objets et systèmes techniques permet de réfléchir autant aux « pourquoi » de la conception et de la réalisation qu’aux « comment » souvent réducteurs. </a:t>
            </a:r>
            <a:r>
              <a:rPr lang="fr-FR" b="1" dirty="0"/>
              <a:t>Il s’agit donc d’une occasion privilégiée de réfléchir collectivement à son environnement, aux usages sociaux des objets et à leurs conséquences.</a:t>
            </a:r>
            <a:endParaRPr lang="fr-FR" dirty="0"/>
          </a:p>
        </p:txBody>
      </p:sp>
    </p:spTree>
    <p:extLst>
      <p:ext uri="{BB962C8B-B14F-4D97-AF65-F5344CB8AC3E}">
        <p14:creationId xmlns:p14="http://schemas.microsoft.com/office/powerpoint/2010/main" val="375620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apports de la dimension socioculturelle</a:t>
            </a:r>
          </a:p>
        </p:txBody>
      </p:sp>
      <p:pic>
        <p:nvPicPr>
          <p:cNvPr id="6" name="Espace réservé du contenu 5" descr="homme_repare.jpg"/>
          <p:cNvPicPr>
            <a:picLocks noGrp="1" noChangeAspect="1"/>
          </p:cNvPicPr>
          <p:nvPr>
            <p:ph idx="1"/>
          </p:nvPr>
        </p:nvPicPr>
        <p:blipFill>
          <a:blip r:embed="rId4">
            <a:extLst>
              <a:ext uri="{28A0092B-C50C-407E-A947-70E740481C1C}">
                <a14:useLocalDpi xmlns:a14="http://schemas.microsoft.com/office/drawing/2010/main" val="0"/>
              </a:ext>
            </a:extLst>
          </a:blip>
          <a:srcRect t="12881" b="12881"/>
          <a:stretch>
            <a:fillRect/>
          </a:stretch>
        </p:blipFill>
        <p:spPr>
          <a:xfrm>
            <a:off x="251520" y="2204864"/>
            <a:ext cx="6502400" cy="3552556"/>
          </a:xfrm>
        </p:spPr>
      </p:pic>
      <p:graphicFrame>
        <p:nvGraphicFramePr>
          <p:cNvPr id="5" name="Diagramme 4"/>
          <p:cNvGraphicFramePr>
            <a:graphicFrameLocks noChangeAspect="1"/>
          </p:cNvGraphicFramePr>
          <p:nvPr>
            <p:custDataLst>
              <p:tags r:id="rId1"/>
            </p:custDataLst>
            <p:extLst>
              <p:ext uri="{D42A27DB-BD31-4B8C-83A1-F6EECF244321}">
                <p14:modId xmlns:p14="http://schemas.microsoft.com/office/powerpoint/2010/main" val="2710774565"/>
              </p:ext>
            </p:extLst>
          </p:nvPr>
        </p:nvGraphicFramePr>
        <p:xfrm>
          <a:off x="6012160" y="-243408"/>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ZoneTexte 6"/>
          <p:cNvSpPr txBox="1"/>
          <p:nvPr/>
        </p:nvSpPr>
        <p:spPr>
          <a:xfrm>
            <a:off x="6938764" y="2708920"/>
            <a:ext cx="2232248" cy="3416320"/>
          </a:xfrm>
          <a:prstGeom prst="rect">
            <a:avLst/>
          </a:prstGeom>
          <a:noFill/>
        </p:spPr>
        <p:txBody>
          <a:bodyPr wrap="square" rtlCol="0">
            <a:spAutoFit/>
          </a:bodyPr>
          <a:lstStyle/>
          <a:p>
            <a:r>
              <a:rPr lang="fr-FR" b="1" dirty="0"/>
              <a:t>Les sciences et technologies offrent les perspectives bouleversantes d’un « Homme augmenté » et interroge profondément l’éthique et la responsabilité citoyenne.</a:t>
            </a:r>
            <a:r>
              <a:rPr lang="fr-FR" dirty="0"/>
              <a:t> </a:t>
            </a:r>
          </a:p>
        </p:txBody>
      </p:sp>
    </p:spTree>
    <p:extLst>
      <p:ext uri="{BB962C8B-B14F-4D97-AF65-F5344CB8AC3E}">
        <p14:creationId xmlns:p14="http://schemas.microsoft.com/office/powerpoint/2010/main" val="258745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Le cycle 4, la découverte de la technologie</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1450210878"/>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a:t>
              </a:r>
              <a:r>
                <a:rPr lang="fr-FR" sz="1400" kern="1200" dirty="0"/>
                <a:t>nterroger des objets, </a:t>
              </a:r>
              <a:r>
                <a:rPr lang="fr-FR" sz="1400" dirty="0"/>
                <a:t>d</a:t>
              </a:r>
              <a:r>
                <a:rPr lang="fr-FR" sz="1400" kern="1200" dirty="0"/>
                <a:t>es systèmes </a:t>
              </a:r>
              <a:r>
                <a:rPr lang="fr-FR" sz="1400" dirty="0"/>
                <a:t>dans leur environnement socioculturel</a:t>
              </a:r>
              <a:endParaRPr lang="fr-FR" sz="14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412776"/>
            <a:ext cx="2046896" cy="2636803"/>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Représenter, analyser puis simuler les objets existants, comprendre les solutions constructives</a:t>
                </a:r>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Imaginer, créer, réaliser un prototype  d’objet</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5"/>
            </p:custDataLst>
          </p:nvPr>
        </p:nvSpPr>
        <p:spPr>
          <a:xfrm rot="10548912">
            <a:off x="3402552" y="3141407"/>
            <a:ext cx="2382511" cy="2364054"/>
          </a:xfrm>
          <a:prstGeom prst="pie">
            <a:avLst>
              <a:gd name="adj1" fmla="val 11119735"/>
              <a:gd name="adj2" fmla="val 7433032"/>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28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9"/>
</p:tagLst>
</file>

<file path=ppt/tags/tag78.xml><?xml version="1.0" encoding="utf-8"?>
<p:tagLst xmlns:a="http://schemas.openxmlformats.org/drawingml/2006/main" xmlns:r="http://schemas.openxmlformats.org/officeDocument/2006/relationships" xmlns:p="http://schemas.openxmlformats.org/presentationml/2006/main">
  <p:tag name="NUM" val="10"/>
</p:tagLst>
</file>

<file path=ppt/tags/tag79.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2"/>
</p:tagLst>
</file>

<file path=ppt/tags/tag81.xml><?xml version="1.0" encoding="utf-8"?>
<p:tagLst xmlns:a="http://schemas.openxmlformats.org/drawingml/2006/main" xmlns:r="http://schemas.openxmlformats.org/officeDocument/2006/relationships" xmlns:p="http://schemas.openxmlformats.org/presentationml/2006/main">
  <p:tag name="NUM" val="13"/>
</p:tagLst>
</file>

<file path=ppt/tags/tag82.xml><?xml version="1.0" encoding="utf-8"?>
<p:tagLst xmlns:a="http://schemas.openxmlformats.org/drawingml/2006/main" xmlns:r="http://schemas.openxmlformats.org/officeDocument/2006/relationships" xmlns:p="http://schemas.openxmlformats.org/presentationml/2006/main">
  <p:tag name="NUM" val="14"/>
</p:tagLst>
</file>

<file path=ppt/tags/tag83.xml><?xml version="1.0" encoding="utf-8"?>
<p:tagLst xmlns:a="http://schemas.openxmlformats.org/drawingml/2006/main" xmlns:r="http://schemas.openxmlformats.org/officeDocument/2006/relationships" xmlns:p="http://schemas.openxmlformats.org/presentationml/2006/main">
  <p:tag name="NUM" val="15"/>
</p:tagLst>
</file>

<file path=ppt/tags/tag84.xml><?xml version="1.0" encoding="utf-8"?>
<p:tagLst xmlns:a="http://schemas.openxmlformats.org/drawingml/2006/main" xmlns:r="http://schemas.openxmlformats.org/officeDocument/2006/relationships" xmlns:p="http://schemas.openxmlformats.org/presentationml/2006/main">
  <p:tag name="NUM" val="16"/>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artie ">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ges de 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age de fin de la 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s de contenu">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MENJVA_masque bleu ciel</Template>
  <TotalTime>16700</TotalTime>
  <Words>1841</Words>
  <Application>Microsoft Office PowerPoint</Application>
  <PresentationFormat>Affichage à l'écran (4:3)</PresentationFormat>
  <Paragraphs>164</Paragraphs>
  <Slides>16</Slides>
  <Notes>15</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16</vt:i4>
      </vt:variant>
    </vt:vector>
  </HeadingPairs>
  <TitlesOfParts>
    <vt:vector size="28" baseType="lpstr">
      <vt:lpstr>ＭＳ Ｐゴシック</vt:lpstr>
      <vt:lpstr>Arial</vt:lpstr>
      <vt:lpstr>Arial Unicode MS</vt:lpstr>
      <vt:lpstr>Calibri</vt:lpstr>
      <vt:lpstr>Tahoma</vt:lpstr>
      <vt:lpstr>Times New Roman</vt:lpstr>
      <vt:lpstr>Wingdings</vt:lpstr>
      <vt:lpstr>Page de couverture</vt:lpstr>
      <vt:lpstr>Page de partie </vt:lpstr>
      <vt:lpstr>Pages de contenu</vt:lpstr>
      <vt:lpstr>Page de fin de la présentation</vt:lpstr>
      <vt:lpstr>1_Pages de contenu</vt:lpstr>
      <vt:lpstr>La discipline technologie Positionnement</vt:lpstr>
      <vt:lpstr>La technologie</vt:lpstr>
      <vt:lpstr>Les trois dimensions de la technologie</vt:lpstr>
      <vt:lpstr>Les cycles 2 et 3 : initiation à la technologie</vt:lpstr>
      <vt:lpstr>Les apports de la dimension ingénierie design / métiers d’arts et d’industrie</vt:lpstr>
      <vt:lpstr>Les apports de la dimension ingénierie design / métiers d’arts et d’industrie</vt:lpstr>
      <vt:lpstr>Les apports de la dimension ingénierie design / métiers d’arts et d’industrie</vt:lpstr>
      <vt:lpstr>Les apports de la dimension socioculturelle</vt:lpstr>
      <vt:lpstr>Le cycle 4, la découverte de la technologie</vt:lpstr>
      <vt:lpstr>Les apports de la dimension scientifique et technique</vt:lpstr>
      <vt:lpstr>Les apports de la dimension scientifique et technique</vt:lpstr>
      <vt:lpstr>Positionnement du bac S-SI</vt:lpstr>
      <vt:lpstr>Positionnement du bac STI2D</vt:lpstr>
      <vt:lpstr>Positionnement du bac STD2A</vt:lpstr>
      <vt:lpstr>Positionnement du bac professionnel</vt:lpstr>
      <vt:lpstr>La technologie en post bac</vt:lpstr>
    </vt:vector>
  </TitlesOfParts>
  <Manager> </Manager>
  <Company>MEN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dc:title>
  <dc:subject> </dc:subject>
  <dc:creator>STSI</dc:creator>
  <cp:lastModifiedBy>Philippe GESSET</cp:lastModifiedBy>
  <cp:revision>249</cp:revision>
  <cp:lastPrinted>2011-10-28T07:48:52Z</cp:lastPrinted>
  <dcterms:created xsi:type="dcterms:W3CDTF">2011-10-28T07:12:19Z</dcterms:created>
  <dcterms:modified xsi:type="dcterms:W3CDTF">2018-10-02T08:31:15Z</dcterms:modified>
</cp:coreProperties>
</file>