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3" r:id="rId9"/>
    <p:sldId id="266" r:id="rId10"/>
    <p:sldId id="264" r:id="rId11"/>
    <p:sldId id="267" r:id="rId12"/>
    <p:sldId id="270" r:id="rId13"/>
    <p:sldId id="27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26T10:41:35.8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328 1979,'25'8,"0"-1,0 0,1-2,-1-1,1-1,0-2,0 0,0-2,0 0,18-5,22-5,-1-3,0-3,34-16,15-9,77-43,102-66,-13 7,-164 90,57-16,449-132,-539 176,616-182,-376 113,600-136,-915 229,535-102,-186 39,146-39,341-63,-806 160,715-112,-495 89,244 4,-315 28,33 10,-148-4,0 2,-1 4,0 3,40 16,26 21,-3 5,-2 6,71 50,-166-91,-1 1,-1 2,11 12,92 95,-101-97,-15-13,-1 2,-2 1,0 1,2 6,24 36,-10-16,-2 2,-2 2,7 23,-18-38,1 0,3-1,6 6,-21-36,3 6,0 1,5 11,-2-10,-14-19,0 0,1 0,-1 1,0-1,0 0,0 1,0-1,0 1,-1-1,1 1,0-1,-1 1,1-1,-1 1,1 0,-1-1,0 1,0 0,0-1,0 1,0 0,0 0,0-1,0 1,1-1,-1 0,0 0,1 0,-1 0,0 1,1-1,-1 0,1 0,0 0,-1 0,1 0,0 0,0-1,0 1,0 0,0 0,-1 0,2 0,-1 0,1 0,-1 0,0 0,0 0,0 0,0 0,0 0,0 1,0-1,0 0,-1 1,1-1,0 0,-1 1,1-1,-1 1,0-1,1 1,-2 183,1-183,0-1,1 0,-1 0,1 0,-1 1,1-1,-1 0,1 0,0 0,0 0,-1 0,1 0,0 0,0 0,0-1,0 1,0 0,0 0,0-1,0 1,1-1,-1 1,0-1,0 1,1-1,-1 0,0 0,0 1,1-1,5-12,-1 6</inkml:trace>
  <inkml:trace contextRef="#ctx0" brushRef="#br0" timeOffset="87364.0459">236 2610,'270'10,"247"42,-423-37,-1 4,0 4,55 24,261 116,-120-29,-209-91,-1 3,35 29,-62-35,-2 3,19 21,86 100,-74-71,-5 3,24 47,73 139,-55-82,-64-109,-4 3,-4 1,3 22,-31-75,1 0,2-2,2 0,2-2,1-1,3 1,-21-29,39 49,14 10,-42-49,0-2,1 0,0-1,1-2,11 6,-8-6,68 38,82 34,-142-73,1-1,0-2,0-1,1-1,0-2,0-2,24 1,-9-5,-1-2,1-2,35-8,-35 3,-20 5,0-2,0 0,0-2,6-5,-13 5,47-20,37-22,-14 2,-1 1,-2-4,64-49,-81 51,2 3,32-13,15-7,4-3,3 5,41-10,353-102,-460 156,47-11,-69 20,-27 7,0 1,1 0,0 1,-1 0,1 1,0 0,1 2,49-1,-58 0</inkml:trace>
  <inkml:trace contextRef="#ctx0" brushRef="#br0" timeOffset="91993.2885">0 2374,'132'-60,"120"-37,-193 78,0 3,2 2,0 3,0 3,1 2,-1 3,1 3,50 6,805 83,-747-73,-1 8,-1 8,121 40,-84 0,39 26,40 16,-156-73,1-5,1-7,2-5,118 12,26-9,-190-20,-30-2,384 43,-243-14,-91-13,1-5,85 0,16-3,26 1,-162-15,-25 0,1 2,-1 1,22 6,14 5,37 7,26 6,-71-18,-56-8,-1 2,1 0,-1 1,7 2,-8-1,0 0,0-2,0 0,3-1,26 3,4 8,-38-9,1 0,0 0,11 0,-17-3,-1 1,1 0,0 0,0 0,-1 1,1-1,0 2,-1-1,4 3,8 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unesco.org/languages-atla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cef.it/doc/329/tutela-delle-minoranze.htm" TargetMode="External"/><Relationship Id="rId3" Type="http://schemas.openxmlformats.org/officeDocument/2006/relationships/hyperlink" Target="http://www.unimondo.org/Guide/Diritti-umani/Diritti-delle-minoranze/(desc)/show" TargetMode="External"/><Relationship Id="rId7" Type="http://schemas.openxmlformats.org/officeDocument/2006/relationships/hyperlink" Target="http://www.volint.it/scuolevis/guerre/conflitti%20etnici.htm" TargetMode="External"/><Relationship Id="rId2" Type="http://schemas.openxmlformats.org/officeDocument/2006/relationships/hyperlink" Target="http://nova.ilsole24ore.com/infodata/italia-terra-di-dialetti-la-mappa-delle-lingue-dimenticate-3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ettimananews.it/chiesa/asia-perseguitate-etnie-e-religioni/" TargetMode="External"/><Relationship Id="rId5" Type="http://schemas.openxmlformats.org/officeDocument/2006/relationships/hyperlink" Target="http://www.repubblica.it/solidarieta/diritti-umani/2017/11/03/news/apolidi_le_discriminazioni_di_cui_sono_vittime_nel_mondo-180125363/" TargetMode="External"/><Relationship Id="rId4" Type="http://schemas.openxmlformats.org/officeDocument/2006/relationships/hyperlink" Target="http://www.lettera43.it/it/articoli/attualita/2015/06/07/le-minoranze-piu-perseguitate-al-mondo/148700/" TargetMode="External"/><Relationship Id="rId9" Type="http://schemas.openxmlformats.org/officeDocument/2006/relationships/hyperlink" Target="http://www.greenman.it/2009/09/educazione-alle-diversita-minoranze-etniche-immigrazion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4646A5-8793-4BC8-9C7C-A504B671A7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Le minoranze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4864A4-80E1-4FC2-97DB-AC402F350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876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9156EF-D131-4E8F-B1EC-8DAF0CE1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Lingue in via d’estinzione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5A02073-B16C-4A45-B16E-D05CFF40B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476" y="1744886"/>
            <a:ext cx="8776603" cy="4584793"/>
          </a:xfrm>
        </p:spPr>
      </p:pic>
    </p:spTree>
    <p:extLst>
      <p:ext uri="{BB962C8B-B14F-4D97-AF65-F5344CB8AC3E}">
        <p14:creationId xmlns:p14="http://schemas.microsoft.com/office/powerpoint/2010/main" val="24479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6B1E4-85A2-4CBF-90C8-4C4DB5E8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Lingue in via d’estinzione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B4B6CB-E377-49AF-AA3E-249C56C040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L'UNESCO ha elaborato un </a:t>
            </a:r>
            <a:r>
              <a:rPr lang="it-IT" i="1" dirty="0"/>
              <a:t>Atlante delle lingue in pericolo del mondo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>
                <a:hlinkClick r:id="rId2"/>
              </a:rPr>
              <a:t>http://www.unesco.org/languages-atlas/</a:t>
            </a:r>
            <a:r>
              <a:rPr lang="it-IT" dirty="0"/>
              <a:t> </a:t>
            </a:r>
          </a:p>
          <a:p>
            <a:r>
              <a:rPr lang="it-IT" dirty="0"/>
              <a:t>compaiono le lingue classificate in </a:t>
            </a:r>
          </a:p>
          <a:p>
            <a:pPr marL="0" indent="0">
              <a:buNone/>
            </a:pPr>
            <a:r>
              <a:rPr lang="it-IT" dirty="0"/>
              <a:t>6 livelli di vitalità</a:t>
            </a:r>
          </a:p>
          <a:p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7EDB3DD-0035-496B-A79E-B273DD3ECB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78637" y="4252738"/>
            <a:ext cx="3008522" cy="2193311"/>
          </a:xfr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21D1D7D-E86A-44E2-9A33-E51EE717E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225" y="1940428"/>
            <a:ext cx="6506566" cy="407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60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295131-16F0-4AEA-83F7-0552C829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622274"/>
            <a:ext cx="10058400" cy="2598446"/>
          </a:xfrm>
        </p:spPr>
        <p:txBody>
          <a:bodyPr>
            <a:normAutofit/>
          </a:bodyPr>
          <a:lstStyle/>
          <a:p>
            <a:r>
              <a:rPr lang="it-IT" dirty="0"/>
              <a:t>Le minoranze in Italia</a:t>
            </a:r>
            <a:br>
              <a:rPr lang="it-IT" dirty="0"/>
            </a:br>
            <a:br>
              <a:rPr lang="it-IT" dirty="0"/>
            </a:br>
            <a:r>
              <a:rPr lang="it-IT" sz="2000" dirty="0"/>
              <a:t>http://www.miur.gov.it/lingue-di-minoranza-in-italia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21F30D2B-4397-4192-AB67-AAF9D37AD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9120" y="227589"/>
            <a:ext cx="4968240" cy="6402821"/>
          </a:xfrm>
        </p:spPr>
      </p:pic>
    </p:spTree>
    <p:extLst>
      <p:ext uri="{BB962C8B-B14F-4D97-AF65-F5344CB8AC3E}">
        <p14:creationId xmlns:p14="http://schemas.microsoft.com/office/powerpoint/2010/main" val="1979342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FBEEF6-C2DF-4004-A93F-7523C22C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713714"/>
            <a:ext cx="10058400" cy="1371600"/>
          </a:xfrm>
        </p:spPr>
        <p:txBody>
          <a:bodyPr/>
          <a:lstStyle/>
          <a:p>
            <a:r>
              <a:rPr lang="it-IT" dirty="0"/>
              <a:t>Minoranze in Europa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1A9549F-F761-4B7D-B719-CC756C7AE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5745" y="246364"/>
            <a:ext cx="5262575" cy="6347476"/>
          </a:xfrm>
        </p:spPr>
      </p:pic>
    </p:spTree>
    <p:extLst>
      <p:ext uri="{BB962C8B-B14F-4D97-AF65-F5344CB8AC3E}">
        <p14:creationId xmlns:p14="http://schemas.microsoft.com/office/powerpoint/2010/main" val="2328726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F74D37-C746-4592-850B-08084776B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dirty="0"/>
              <a:t>Alcuni articoli di giornale sulle lingue in via d’estinzione e sui diritti violati delle minoranze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063076-B48D-4465-B86F-DC6716208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321" y="2613465"/>
            <a:ext cx="10899913" cy="3601941"/>
          </a:xfrm>
        </p:spPr>
        <p:txBody>
          <a:bodyPr>
            <a:normAutofit fontScale="92500"/>
          </a:bodyPr>
          <a:lstStyle/>
          <a:p>
            <a:r>
              <a:rPr lang="it-IT" dirty="0">
                <a:hlinkClick r:id="rId2"/>
              </a:rPr>
              <a:t>http://nova.ilsole24ore.com/infodata/italia-terra-di-dialetti-la-mappa-delle-lingue-dimenticate-3/</a:t>
            </a:r>
            <a:endParaRPr lang="it-IT" dirty="0"/>
          </a:p>
          <a:p>
            <a:r>
              <a:rPr lang="it-IT" u="sng" dirty="0">
                <a:hlinkClick r:id="rId3"/>
              </a:rPr>
              <a:t>http://www.unimondo.org/Guide/Diritti-umani/Diritti-delle-minoranze/(desc)/show</a:t>
            </a:r>
            <a:endParaRPr lang="it-IT" dirty="0"/>
          </a:p>
          <a:p>
            <a:r>
              <a:rPr lang="it-IT" u="sng" dirty="0">
                <a:hlinkClick r:id="rId4"/>
              </a:rPr>
              <a:t>http://www.lettera43.it/it/articoli/attualita/2015/06/07/le-minoranze-piu-perseguitate-al-mondo/148700/</a:t>
            </a:r>
            <a:endParaRPr lang="it-IT" dirty="0"/>
          </a:p>
          <a:p>
            <a:r>
              <a:rPr lang="it-IT" u="sng" dirty="0">
                <a:hlinkClick r:id="rId5"/>
              </a:rPr>
              <a:t>http://www.repubblica.it/solidarieta/diritti-umani/2017/11/03/news/apolidi_le_discriminazioni_di_cui_sono_vittime_nel_mondo-180125363/</a:t>
            </a:r>
            <a:endParaRPr lang="it-IT" dirty="0"/>
          </a:p>
          <a:p>
            <a:r>
              <a:rPr lang="it-IT" u="sng" dirty="0">
                <a:hlinkClick r:id="rId6"/>
              </a:rPr>
              <a:t>http://www.settimananews.it/chiesa/asia-perseguitate-etnie-e-religioni/</a:t>
            </a:r>
            <a:endParaRPr lang="it-IT" dirty="0"/>
          </a:p>
          <a:p>
            <a:r>
              <a:rPr lang="it-IT" u="sng" dirty="0">
                <a:hlinkClick r:id="rId7"/>
              </a:rPr>
              <a:t>http://www.volint.it/scuolevis/guerre/conflitti%20etnici.htm</a:t>
            </a:r>
            <a:endParaRPr lang="it-IT" dirty="0"/>
          </a:p>
          <a:p>
            <a:r>
              <a:rPr lang="it-IT" u="sng" dirty="0">
                <a:hlinkClick r:id="rId8"/>
              </a:rPr>
              <a:t>http://www.unicef.it/doc/329/tutela-delle-minoranze.htm</a:t>
            </a:r>
            <a:endParaRPr lang="it-IT" dirty="0"/>
          </a:p>
          <a:p>
            <a:r>
              <a:rPr lang="it-IT" u="sng" dirty="0">
                <a:hlinkClick r:id="rId9"/>
              </a:rPr>
              <a:t>http://www.greenman.it/2009/09/educazione-alle-diversita-minoranze-etniche-immigrazione/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09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70C253-9F38-4A3E-B9E5-3A6DF80D1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Tipi di minoranze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1E65FC-70A7-4959-8AE0-5ABF5FA68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Che cos’è una minoranza?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40C9176-5F13-4BAF-B507-75B096C4BC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Gruppo di persone unito da alcune caratteristiche culturali (tradizioni, costumi, musica, abitudini) diverse da quelle della maggioranza</a:t>
            </a:r>
          </a:p>
          <a:p>
            <a:r>
              <a:rPr lang="it-IT" dirty="0"/>
              <a:t>In molti casi, ma non sempre, hanno anche una lingua diversa</a:t>
            </a:r>
          </a:p>
          <a:p>
            <a:pPr lvl="1"/>
            <a:r>
              <a:rPr lang="it-IT" dirty="0"/>
              <a:t>Es. Ebrei </a:t>
            </a:r>
            <a:r>
              <a:rPr lang="it-IT" dirty="0">
                <a:sym typeface="Wingdings" panose="05000000000000000000" pitchFamily="2" charset="2"/>
              </a:rPr>
              <a:t> hanno tradizioni e religione diverse ma parlano la lingua della maggioranza</a:t>
            </a:r>
          </a:p>
          <a:p>
            <a:pPr lvl="1"/>
            <a:r>
              <a:rPr lang="it-IT" dirty="0">
                <a:sym typeface="Wingdings" panose="05000000000000000000" pitchFamily="2" charset="2"/>
              </a:rPr>
              <a:t>Tedeschi/ladini  hanno la stessa religione ma lingua e tradizioni diverse</a:t>
            </a:r>
          </a:p>
          <a:p>
            <a:pPr lvl="1"/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EBB8055-F655-4C85-8BBB-FB77E7A63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15E3BB5F-F861-4219-8801-46831AA4C26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86890" y="2915920"/>
            <a:ext cx="4436710" cy="2952429"/>
          </a:xfrm>
        </p:spPr>
      </p:pic>
    </p:spTree>
    <p:extLst>
      <p:ext uri="{BB962C8B-B14F-4D97-AF65-F5344CB8AC3E}">
        <p14:creationId xmlns:p14="http://schemas.microsoft.com/office/powerpoint/2010/main" val="61399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C1E0D-6960-4000-B841-E36BDFBFE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Tipi di minoranza a seconda della provenienza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F7033D-4F71-4A4F-87D3-659FFFD14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304" y="3991187"/>
            <a:ext cx="4754880" cy="640080"/>
          </a:xfrm>
        </p:spPr>
        <p:txBody>
          <a:bodyPr/>
          <a:lstStyle/>
          <a:p>
            <a:r>
              <a:rPr lang="it-IT" dirty="0"/>
              <a:t>Nuove minoranze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621088-839C-46D5-A73D-24B9A28BD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1371600"/>
          </a:xfrm>
        </p:spPr>
        <p:txBody>
          <a:bodyPr/>
          <a:lstStyle/>
          <a:p>
            <a:r>
              <a:rPr lang="it-IT" dirty="0"/>
              <a:t>Ci sono da sempre sul territorio</a:t>
            </a:r>
          </a:p>
          <a:p>
            <a:r>
              <a:rPr lang="it-IT" dirty="0"/>
              <a:t>Es. tedeschi in Altro Adige, ladini, Catalani, ….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C07D43-5417-4D8F-A7D8-15F485539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Minoranze senza territorio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F614003-3FF8-46DD-823A-75B33C7C78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/>
              <a:t>Sono localizzate in varie zone di uno stato, addirittura in varie zone di vari stati </a:t>
            </a:r>
          </a:p>
          <a:p>
            <a:r>
              <a:rPr lang="it-IT" dirty="0"/>
              <a:t>Es. Rom</a:t>
            </a: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F02CE8C7-56C1-493B-A459-3F1D0499DAAE}"/>
              </a:ext>
            </a:extLst>
          </p:cNvPr>
          <p:cNvSpPr txBox="1">
            <a:spLocks/>
          </p:cNvSpPr>
          <p:nvPr/>
        </p:nvSpPr>
        <p:spPr>
          <a:xfrm>
            <a:off x="1222248" y="2226734"/>
            <a:ext cx="475488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Minoranze storiche</a:t>
            </a:r>
            <a:endParaRPr lang="it-IT" dirty="0"/>
          </a:p>
        </p:txBody>
      </p:sp>
      <p:sp>
        <p:nvSpPr>
          <p:cNvPr id="8" name="Segnaposto contenuto 3">
            <a:extLst>
              <a:ext uri="{FF2B5EF4-FFF2-40B4-BE49-F238E27FC236}">
                <a16:creationId xmlns:a16="http://schemas.microsoft.com/office/drawing/2014/main" id="{319733FD-6CD9-4F1F-BF67-CF16DD974C6D}"/>
              </a:ext>
            </a:extLst>
          </p:cNvPr>
          <p:cNvSpPr txBox="1">
            <a:spLocks/>
          </p:cNvSpPr>
          <p:nvPr/>
        </p:nvSpPr>
        <p:spPr>
          <a:xfrm>
            <a:off x="1023076" y="4566071"/>
            <a:ext cx="475488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Sono da pochi decenni sul territorio</a:t>
            </a:r>
          </a:p>
          <a:p>
            <a:r>
              <a:rPr lang="it-IT" dirty="0"/>
              <a:t>Es. minoranza turca in Germania</a:t>
            </a:r>
          </a:p>
        </p:txBody>
      </p:sp>
    </p:spTree>
    <p:extLst>
      <p:ext uri="{BB962C8B-B14F-4D97-AF65-F5344CB8AC3E}">
        <p14:creationId xmlns:p14="http://schemas.microsoft.com/office/powerpoint/2010/main" val="398318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1C0577-59F0-4EB5-AE47-F3C3541B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Tipi di minoranza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D5DADA-1686-4B89-AC47-256F0A6581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/>
              <a:t>Religiosa</a:t>
            </a:r>
          </a:p>
          <a:p>
            <a:r>
              <a:rPr lang="it-IT" dirty="0"/>
              <a:t>A volte la minoranza etnico/linguistica è accompagnata anche da una diversa religione</a:t>
            </a:r>
          </a:p>
          <a:p>
            <a:r>
              <a:rPr lang="it-IT" dirty="0"/>
              <a:t>Es. Gli </a:t>
            </a:r>
            <a:r>
              <a:rPr lang="it-IT" dirty="0" err="1"/>
              <a:t>Hazara</a:t>
            </a:r>
            <a:r>
              <a:rPr lang="it-IT" dirty="0"/>
              <a:t> in Afghanistan hanno diversa lingua, diversa cultura e diversa religione</a:t>
            </a:r>
          </a:p>
          <a:p>
            <a:r>
              <a:rPr lang="it-IT" dirty="0"/>
              <a:t>Es. i testimoni di Geova hanno diversa religione, ma stessa cultura e stessa lingua</a:t>
            </a:r>
          </a:p>
          <a:p>
            <a:r>
              <a:rPr lang="it-IT" dirty="0"/>
              <a:t>In Italia 1.1780.000 non sono cattolici, ma hanno stessa cultura e stessa lingua della maggioranza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77D40B-262C-48E3-AC9A-6FF3350678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/>
              <a:t>Etnico/linguistica</a:t>
            </a:r>
          </a:p>
          <a:p>
            <a:r>
              <a:rPr lang="it-IT" dirty="0"/>
              <a:t>La differenza tra maggioranza e minoranza sta nella lingua e nella cultura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F546F6-699C-4061-8236-57378722F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007" y="3098529"/>
            <a:ext cx="4425633" cy="274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3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57B8DE-3962-41A7-8077-3E42BE0C1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Quando si può dire che un gruppo è una minoranza?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485ED7-448C-4E80-BEA2-B1C619FDA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una lingua è minoritaria quando è parlata da più del 5% della popolazione di un territorio, ma meno del 25%</a:t>
            </a:r>
          </a:p>
          <a:p>
            <a:endParaRPr lang="it-IT" dirty="0"/>
          </a:p>
          <a:p>
            <a:r>
              <a:rPr lang="it-IT" dirty="0"/>
              <a:t>In Belgio per esempio non si può parlare</a:t>
            </a:r>
          </a:p>
          <a:p>
            <a:pPr marL="0" indent="0">
              <a:buNone/>
            </a:pPr>
            <a:r>
              <a:rPr lang="it-IT" dirty="0"/>
              <a:t> di minoranza fiamminga o minoranza </a:t>
            </a:r>
          </a:p>
          <a:p>
            <a:pPr marL="0" indent="0">
              <a:buNone/>
            </a:pPr>
            <a:r>
              <a:rPr lang="it-IT" dirty="0"/>
              <a:t>Francese, si può invece parlare </a:t>
            </a:r>
          </a:p>
          <a:p>
            <a:pPr marL="0" indent="0">
              <a:buNone/>
            </a:pPr>
            <a:r>
              <a:rPr lang="it-IT" dirty="0"/>
              <a:t>di minoranza tedesca ( colore verde)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27FFAAC-664F-4267-827E-86815F804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114" y="2722562"/>
            <a:ext cx="3728085" cy="367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8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A2E775-6D7B-4830-86B5-0C5A49FE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minoranze nella legge italiana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68A9B47-6E5D-416C-BA51-5BD26E92A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27FBC0-79B4-4582-8F75-E6F2B409DD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Sono tutelate nella costituzione</a:t>
            </a:r>
          </a:p>
          <a:p>
            <a:r>
              <a:rPr lang="it-IT" dirty="0"/>
              <a:t>Nel corso della sua storia lo stato italiano ha inglobato nei suoi confini popolazioni con tradizioni culturali e linguistiche diverse</a:t>
            </a:r>
          </a:p>
          <a:p>
            <a:r>
              <a:rPr lang="it-IT" dirty="0"/>
              <a:t>Nel 1946-47 nell’elaborazione della costituzione italiana si è tenuto conto di questa diversità e si è inserito un articolo per tutelarla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591345C-0EB9-41CE-8F66-420F943AC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D086CC52-B484-420D-8681-576E9D44F16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65639" y="3333205"/>
            <a:ext cx="4963721" cy="2228609"/>
          </a:xfrm>
        </p:spPr>
      </p:pic>
    </p:spTree>
    <p:extLst>
      <p:ext uri="{BB962C8B-B14F-4D97-AF65-F5344CB8AC3E}">
        <p14:creationId xmlns:p14="http://schemas.microsoft.com/office/powerpoint/2010/main" val="204773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8FFEF4-F51B-486E-B126-69A4A3851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Isole e penisole linguistiche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4A2FCE3-A456-4DAC-8644-EFA2C6AA2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Penisola linguistica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A929C5F8-044C-4DF9-9C57-A8B2E43D83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È un’area di minoranza che confina con un altro stato nel quale sarebbe una maggioranza</a:t>
            </a:r>
          </a:p>
          <a:p>
            <a:r>
              <a:rPr lang="it-IT" dirty="0"/>
              <a:t>Es. tedeschi in Alto Adige confinano con l’Austria dove il tedesco è maggioranza</a:t>
            </a:r>
          </a:p>
          <a:p>
            <a:r>
              <a:rPr lang="it-IT" dirty="0"/>
              <a:t>Es. francoprovenzali in Piemonte</a:t>
            </a:r>
          </a:p>
          <a:p>
            <a:r>
              <a:rPr lang="it-IT" dirty="0"/>
              <a:t>Es. Walser in Valle d’Aosta</a:t>
            </a:r>
          </a:p>
          <a:p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6E129D91-D78D-4EE6-8D7F-0CD0706E1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CD856F5D-C6B3-4C2E-8EA3-A1275DC76A4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10401" y="2061962"/>
            <a:ext cx="3627120" cy="441104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74B54A96-73AB-422E-A2AD-9DA89FD6877C}"/>
                  </a:ext>
                </a:extLst>
              </p14:cNvPr>
              <p14:cNvContentPartPr/>
              <p14:nvPr/>
            </p14:nvContentPartPr>
            <p14:xfrm>
              <a:off x="4392872" y="1624440"/>
              <a:ext cx="3892288" cy="1977572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74B54A96-73AB-422E-A2AD-9DA89FD687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3872" y="1615440"/>
                <a:ext cx="3909928" cy="19952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76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D01081-4B83-41E7-88F6-54CD9874A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Isole e penisole linguistiche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F7BDCB-6D89-401E-9D20-F365D4E23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Isola linguistica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726217F-0191-4845-B5CF-7C7D22295D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La minoranza è isolata e non «sconfina» in una altro stato in cui è maggioranza</a:t>
            </a:r>
          </a:p>
          <a:p>
            <a:r>
              <a:rPr lang="it-IT" dirty="0"/>
              <a:t>Es. </a:t>
            </a:r>
            <a:r>
              <a:rPr lang="it-IT" dirty="0" err="1"/>
              <a:t>Arbresche</a:t>
            </a:r>
            <a:r>
              <a:rPr lang="it-IT" dirty="0"/>
              <a:t> nel sud Italia, costituito in varie isole linguistiche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DAF216F-3EE9-4654-8A06-16C5041B7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8DD43744-D88D-4C8F-8850-EA1D58DEEC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93840" y="1912576"/>
            <a:ext cx="3850640" cy="4361626"/>
          </a:xfrm>
        </p:spPr>
      </p:pic>
    </p:spTree>
    <p:extLst>
      <p:ext uri="{BB962C8B-B14F-4D97-AF65-F5344CB8AC3E}">
        <p14:creationId xmlns:p14="http://schemas.microsoft.com/office/powerpoint/2010/main" val="991818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DA01367-92FE-43FF-963F-5A4A45610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Quante sono le lingue del mondo?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1F935DD-08E4-4DE5-B2E6-C3B31970F2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Attualmente nel mondo sono parlate tra le sei e le settemila lingue</a:t>
            </a:r>
          </a:p>
          <a:p>
            <a:r>
              <a:rPr lang="it-IT" dirty="0"/>
              <a:t>il 96% delle lingue sono parlare dal 3 % della popolazione, ciò significa che …</a:t>
            </a:r>
          </a:p>
          <a:p>
            <a:endParaRPr lang="it-IT" dirty="0"/>
          </a:p>
          <a:p>
            <a:r>
              <a:rPr lang="it-IT" dirty="0"/>
              <a:t>Una lingua minoritaria è per la maggior parte dei casi a rischio di estinzione</a:t>
            </a:r>
          </a:p>
          <a:p>
            <a:r>
              <a:rPr lang="it-IT" dirty="0"/>
              <a:t>Ogni quanto tempo una lingua muore? </a:t>
            </a:r>
          </a:p>
          <a:p>
            <a:r>
              <a:rPr lang="it-IT" dirty="0"/>
              <a:t>si stima che ogni 14 giorni nel mondo muoia una lingua. 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416ABD9D-3B84-4444-8D42-A1C4DEDDA6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5613" y="1938026"/>
            <a:ext cx="4479587" cy="3843014"/>
          </a:xfrm>
        </p:spPr>
      </p:pic>
      <p:sp>
        <p:nvSpPr>
          <p:cNvPr id="7" name="AutoShape 2" descr="Risultati immagini per lingue che muoiono">
            <a:extLst>
              <a:ext uri="{FF2B5EF4-FFF2-40B4-BE49-F238E27FC236}">
                <a16:creationId xmlns:a16="http://schemas.microsoft.com/office/drawing/2014/main" id="{81650037-99BC-4128-B012-57DFAC1299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82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TM03457510[[fn=Sapone]]</Template>
  <TotalTime>85</TotalTime>
  <Words>676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Garamond</vt:lpstr>
      <vt:lpstr>Wingdings</vt:lpstr>
      <vt:lpstr>Sapone</vt:lpstr>
      <vt:lpstr>Le minoranze</vt:lpstr>
      <vt:lpstr>Tipi di minoranze</vt:lpstr>
      <vt:lpstr>Tipi di minoranza a seconda della provenienza</vt:lpstr>
      <vt:lpstr>Tipi di minoranza</vt:lpstr>
      <vt:lpstr>Quando si può dire che un gruppo è una minoranza?</vt:lpstr>
      <vt:lpstr>Le minoranze nella legge italiana</vt:lpstr>
      <vt:lpstr>Isole e penisole linguistiche</vt:lpstr>
      <vt:lpstr>Isole e penisole linguistiche</vt:lpstr>
      <vt:lpstr>Quante sono le lingue del mondo?</vt:lpstr>
      <vt:lpstr>Lingue in via d’estinzione</vt:lpstr>
      <vt:lpstr>Lingue in via d’estinzione</vt:lpstr>
      <vt:lpstr>Le minoranze in Italia  http://www.miur.gov.it/lingue-di-minoranza-in-italia</vt:lpstr>
      <vt:lpstr>Minoranze in Europa</vt:lpstr>
      <vt:lpstr>Alcuni articoli di giornale sulle lingue in via d’estinzione e sui diritti violati delle minoranze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minoranze</dc:title>
  <dc:creator>nicola vinante</dc:creator>
  <cp:lastModifiedBy>nicola vinante</cp:lastModifiedBy>
  <cp:revision>11</cp:revision>
  <dcterms:created xsi:type="dcterms:W3CDTF">2018-03-26T10:12:53Z</dcterms:created>
  <dcterms:modified xsi:type="dcterms:W3CDTF">2018-04-14T09:20:12Z</dcterms:modified>
</cp:coreProperties>
</file>