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313" r:id="rId2"/>
    <p:sldId id="258" r:id="rId3"/>
    <p:sldId id="259" r:id="rId4"/>
    <p:sldId id="260" r:id="rId5"/>
    <p:sldId id="262" r:id="rId6"/>
    <p:sldId id="314" r:id="rId7"/>
    <p:sldId id="304" r:id="rId8"/>
    <p:sldId id="305" r:id="rId9"/>
    <p:sldId id="308" r:id="rId10"/>
    <p:sldId id="306" r:id="rId11"/>
    <p:sldId id="310" r:id="rId12"/>
    <p:sldId id="296" r:id="rId13"/>
    <p:sldId id="261" r:id="rId14"/>
    <p:sldId id="312" r:id="rId15"/>
    <p:sldId id="300" r:id="rId16"/>
    <p:sldId id="297" r:id="rId17"/>
    <p:sldId id="301" r:id="rId18"/>
    <p:sldId id="303" r:id="rId19"/>
    <p:sldId id="298" r:id="rId20"/>
    <p:sldId id="299" r:id="rId2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0070C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919D8-D7A3-4C29-AC10-E0B0105A0E61}" type="datetimeFigureOut">
              <a:rPr lang="fr-FR" smtClean="0"/>
              <a:t>12/12/2020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C6072-3A3F-48D7-BE42-AA90C8EA6C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04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7C8-1C34-4C61-B15C-6D1772B6F688}" type="datetimeFigureOut">
              <a:rPr lang="fr-FR" smtClean="0"/>
              <a:t>12/12/2020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243F-C23F-49CD-A182-FE7A548A30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58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7C8-1C34-4C61-B15C-6D1772B6F688}" type="datetimeFigureOut">
              <a:rPr lang="fr-FR" smtClean="0"/>
              <a:t>12/12/2020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243F-C23F-49CD-A182-FE7A548A30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85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7C8-1C34-4C61-B15C-6D1772B6F688}" type="datetimeFigureOut">
              <a:rPr lang="fr-FR" smtClean="0"/>
              <a:t>12/12/2020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243F-C23F-49CD-A182-FE7A548A30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86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7C8-1C34-4C61-B15C-6D1772B6F688}" type="datetimeFigureOut">
              <a:rPr lang="fr-FR" smtClean="0"/>
              <a:t>12/12/2020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243F-C23F-49CD-A182-FE7A548A30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30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7C8-1C34-4C61-B15C-6D1772B6F688}" type="datetimeFigureOut">
              <a:rPr lang="fr-FR" smtClean="0"/>
              <a:t>12/12/2020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243F-C23F-49CD-A182-FE7A548A30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64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7C8-1C34-4C61-B15C-6D1772B6F688}" type="datetimeFigureOut">
              <a:rPr lang="fr-FR" smtClean="0"/>
              <a:t>12/12/2020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243F-C23F-49CD-A182-FE7A548A30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95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7C8-1C34-4C61-B15C-6D1772B6F688}" type="datetimeFigureOut">
              <a:rPr lang="fr-FR" smtClean="0"/>
              <a:t>12/12/2020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243F-C23F-49CD-A182-FE7A548A30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7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7C8-1C34-4C61-B15C-6D1772B6F688}" type="datetimeFigureOut">
              <a:rPr lang="fr-FR" smtClean="0"/>
              <a:t>12/12/2020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243F-C23F-49CD-A182-FE7A548A30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19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BA33B97-0E0A-4CCC-B11E-816BC4E32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3AD4E393-E0C2-46A0-A994-3236ADD831DA}" type="datetimeFigureOut">
              <a:rPr lang="fr-FR" smtClean="0"/>
              <a:t>12/12/2020</a:t>
            </a:fld>
            <a:endParaRPr lang="fr-FR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BAFA489-39CA-4A4D-9CCB-F1E953217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36E2CDF-D3A2-425F-A260-14D941C8E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1635092-D295-498D-8916-EDE0EF4EF77E}" type="slidenum">
              <a:rPr lang="fr-FR" smtClean="0"/>
              <a:t>‹N°›</a:t>
            </a:fld>
            <a:endParaRPr lang="fr-FR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883E52A1-77A7-41C9-B084-C3637A81E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2"/>
            <a:ext cx="609600" cy="602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8CC2E9E1-B3FA-4BC2-8141-64C5F06B01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70" y="6497638"/>
            <a:ext cx="50847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9A0B2983-99DB-4CA6-9BD3-6AB1BFFBAB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70" y="-4990"/>
            <a:ext cx="8211230" cy="34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FEECD4D0-9C7A-4122-8913-AEC127F9E3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949098"/>
            <a:ext cx="5700713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B750FEA5-4AE9-4376-A23D-6E0498C294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990"/>
            <a:ext cx="1045358" cy="84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8B35CC54-95D2-4AF8-9695-E3CBCB4627A7}"/>
              </a:ext>
            </a:extLst>
          </p:cNvPr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" r="16995" b="5746"/>
          <a:stretch/>
        </p:blipFill>
        <p:spPr bwMode="auto">
          <a:xfrm>
            <a:off x="2576944" y="342568"/>
            <a:ext cx="6567055" cy="49404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 Box 7">
            <a:extLst>
              <a:ext uri="{FF2B5EF4-FFF2-40B4-BE49-F238E27FC236}">
                <a16:creationId xmlns:a16="http://schemas.microsoft.com/office/drawing/2014/main" id="{64F27220-DD85-4EE1-A3D8-2E116DDA266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14987" y="6540047"/>
            <a:ext cx="35290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Bauhaus" pitchFamily="2" charset="0"/>
              </a:rPr>
              <a:t>Salle virtuelle  « Semaine olympique &amp; paralympique»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49C3745A-FC62-47F0-B3AB-4DEC82650F3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57" y="342568"/>
            <a:ext cx="950514" cy="519218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41144E07-F7C6-425C-8027-CBF5056F18D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28" y="348728"/>
            <a:ext cx="375605" cy="50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9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7C8-1C34-4C61-B15C-6D1772B6F688}" type="datetimeFigureOut">
              <a:rPr lang="fr-FR" smtClean="0"/>
              <a:t>12/12/2020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243F-C23F-49CD-A182-FE7A548A30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63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7C8-1C34-4C61-B15C-6D1772B6F688}" type="datetimeFigureOut">
              <a:rPr lang="fr-FR" smtClean="0"/>
              <a:t>12/12/2020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243F-C23F-49CD-A182-FE7A548A30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96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F7C8-1C34-4C61-B15C-6D1772B6F688}" type="datetimeFigureOut">
              <a:rPr lang="fr-FR" smtClean="0"/>
              <a:t>12/12/2020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E243F-C23F-49CD-A182-FE7A548A30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06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48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60.pn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48.jpeg"/><Relationship Id="rId7" Type="http://schemas.openxmlformats.org/officeDocument/2006/relationships/image" Target="../media/image6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683569" y="1121464"/>
            <a:ext cx="8460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tx2"/>
                </a:solidFill>
                <a:latin typeface="Bauhaus" pitchFamily="2" charset="0"/>
              </a:rPr>
              <a:t>Une situation de handicap, c’est</a:t>
            </a:r>
          </a:p>
          <a:p>
            <a:pPr algn="ctr"/>
            <a:r>
              <a:rPr lang="fr-FR" sz="3200" b="1" dirty="0">
                <a:solidFill>
                  <a:schemeClr val="tx2"/>
                </a:solidFill>
                <a:latin typeface="Bauhaus" pitchFamily="2" charset="0"/>
              </a:rPr>
              <a:t>quand on est gêné</a:t>
            </a:r>
            <a:r>
              <a:rPr lang="fr-FR" sz="3200" b="1">
                <a:solidFill>
                  <a:schemeClr val="tx2"/>
                </a:solidFill>
                <a:latin typeface="Bauhaus" pitchFamily="2" charset="0"/>
              </a:rPr>
              <a:t>, désavantagé. </a:t>
            </a:r>
            <a:endParaRPr lang="fr-FR" sz="3200" b="1" dirty="0">
              <a:solidFill>
                <a:schemeClr val="tx2"/>
              </a:solidFill>
              <a:latin typeface="Bauhaus" pitchFamily="2" charset="0"/>
            </a:endParaRPr>
          </a:p>
        </p:txBody>
      </p:sp>
      <p:pic>
        <p:nvPicPr>
          <p:cNvPr id="2052" name="Picture 4" descr="Logo-mo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679" y="2471949"/>
            <a:ext cx="842359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3" name="Picture 5" descr="Logo-visu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607" y="2472863"/>
            <a:ext cx="833437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6" name="Picture 8" descr="Logo-audi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66" y="2472862"/>
            <a:ext cx="836612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9" name="Picture 11" descr="C:\Users\Patrick.LABLANCHE\Documents\USEP\HANDICAP\documentation\déficience auditive\auditi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986" y="3573216"/>
            <a:ext cx="98077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Patrick.LABLANCHE\Documents\USEP\HANDICAP\documentation\déficience mentale\Logo-ment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883" y="2488591"/>
            <a:ext cx="83714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valid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469" y="3566776"/>
            <a:ext cx="977971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64" name="Picture 16" descr="moteur m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373" y="3566778"/>
            <a:ext cx="975661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45" y="3566776"/>
            <a:ext cx="96556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2066" name="Picture 18" descr="moteur m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955" y="3566777"/>
            <a:ext cx="975331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892" y="4725144"/>
            <a:ext cx="100012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41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hroniquedupieton.blogs.com/.a/6a00d8341eb54153ef017c3160d7b7970b-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97" y="1682128"/>
            <a:ext cx="4138120" cy="23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pe-smc-handicap.e-monsite.com/medias/images/bande-podotactile-passage-pie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433" y="1916832"/>
            <a:ext cx="3273003" cy="245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994" y="155105"/>
            <a:ext cx="1388740" cy="1388740"/>
          </a:xfrm>
          <a:prstGeom prst="rect">
            <a:avLst/>
          </a:prstGeom>
        </p:spPr>
      </p:pic>
      <p:pic>
        <p:nvPicPr>
          <p:cNvPr id="14" name="Picture 2" descr="http://www.braille.be/uploads/assets/291/1363181043-harnais-500x3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782" y="4492793"/>
            <a:ext cx="3126001" cy="218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1389372" y="972017"/>
            <a:ext cx="775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tx2"/>
                </a:solidFill>
              </a:rPr>
              <a:t>L’accessibilité</a:t>
            </a:r>
          </a:p>
        </p:txBody>
      </p:sp>
    </p:spTree>
    <p:extLst>
      <p:ext uri="{BB962C8B-B14F-4D97-AF65-F5344CB8AC3E}">
        <p14:creationId xmlns:p14="http://schemas.microsoft.com/office/powerpoint/2010/main" val="391695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colordruck.net/typo3temp/fl_realurl_image/img-0448-cod-detail-blind-414x276-c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486" y="1668089"/>
            <a:ext cx="3777999" cy="246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fonearena.com/blog/wp-content/uploads/2008/03/braille_phone.jpg?e5cbe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7" r="27826"/>
          <a:stretch/>
        </p:blipFill>
        <p:spPr bwMode="auto">
          <a:xfrm>
            <a:off x="942079" y="1701983"/>
            <a:ext cx="2304256" cy="460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eo-guidage.com/eng/wp-content/gallery/erp-signaletique/signa-ascenseu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68" y="4296874"/>
            <a:ext cx="4101759" cy="200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994" y="155105"/>
            <a:ext cx="1388740" cy="138874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389372" y="972017"/>
            <a:ext cx="775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tx2"/>
                </a:solidFill>
              </a:rPr>
              <a:t>L’accessibilité</a:t>
            </a:r>
          </a:p>
        </p:txBody>
      </p:sp>
    </p:spTree>
    <p:extLst>
      <p:ext uri="{BB962C8B-B14F-4D97-AF65-F5344CB8AC3E}">
        <p14:creationId xmlns:p14="http://schemas.microsoft.com/office/powerpoint/2010/main" val="139990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1389372" y="7551"/>
            <a:ext cx="77546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000" b="1" dirty="0"/>
          </a:p>
          <a:p>
            <a:r>
              <a:rPr lang="fr-FR" sz="3200" b="1" dirty="0">
                <a:solidFill>
                  <a:schemeClr val="tx2"/>
                </a:solidFill>
              </a:rPr>
              <a:t>Une personne </a:t>
            </a:r>
            <a:r>
              <a:rPr lang="fr-FR" sz="3200" b="1" i="1" dirty="0">
                <a:solidFill>
                  <a:schemeClr val="tx2"/>
                </a:solidFill>
              </a:rPr>
              <a:t>atteinte d’une déficience </a:t>
            </a:r>
            <a:r>
              <a:rPr lang="fr-FR" sz="3200" b="1" dirty="0">
                <a:solidFill>
                  <a:schemeClr val="tx2"/>
                </a:solidFill>
              </a:rPr>
              <a:t>peut-elle faire du sport ?</a:t>
            </a:r>
          </a:p>
        </p:txBody>
      </p:sp>
      <p:pic>
        <p:nvPicPr>
          <p:cNvPr id="11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10" y="2204864"/>
            <a:ext cx="658215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15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1389372" y="7551"/>
            <a:ext cx="77546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000" b="1" dirty="0"/>
          </a:p>
          <a:p>
            <a:r>
              <a:rPr lang="fr-FR" sz="3200" b="1" dirty="0">
                <a:solidFill>
                  <a:schemeClr val="tx2"/>
                </a:solidFill>
              </a:rPr>
              <a:t>Une personne </a:t>
            </a:r>
            <a:r>
              <a:rPr lang="fr-FR" sz="3200" b="1" i="1" dirty="0">
                <a:solidFill>
                  <a:schemeClr val="tx2"/>
                </a:solidFill>
              </a:rPr>
              <a:t>atteinte d’une déficience </a:t>
            </a:r>
            <a:r>
              <a:rPr lang="fr-FR" sz="3200" b="1" dirty="0">
                <a:solidFill>
                  <a:schemeClr val="tx2"/>
                </a:solidFill>
              </a:rPr>
              <a:t>peut-elle tirer à l’arc ?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12600"/>
            <a:ext cx="4212066" cy="280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623" y="3639410"/>
            <a:ext cx="35814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Logo-moteu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1" y="2348880"/>
            <a:ext cx="54936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" name="Picture 5" descr="Logo-visu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795" y="3713827"/>
            <a:ext cx="54414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24" y="1500649"/>
            <a:ext cx="2219080" cy="147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50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1389372" y="7551"/>
            <a:ext cx="77546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000" b="1" dirty="0"/>
          </a:p>
          <a:p>
            <a:r>
              <a:rPr lang="fr-FR" sz="3200" b="1" dirty="0">
                <a:solidFill>
                  <a:schemeClr val="tx2"/>
                </a:solidFill>
              </a:rPr>
              <a:t>Une personne han</a:t>
            </a:r>
            <a:r>
              <a:rPr lang="fr-FR" sz="3200" b="1" i="1" dirty="0">
                <a:solidFill>
                  <a:schemeClr val="tx2"/>
                </a:solidFill>
              </a:rPr>
              <a:t> atteinte d’une déficience </a:t>
            </a:r>
            <a:r>
              <a:rPr lang="fr-FR" sz="3200" b="1" dirty="0" err="1">
                <a:solidFill>
                  <a:schemeClr val="tx2"/>
                </a:solidFill>
              </a:rPr>
              <a:t>dicapée</a:t>
            </a:r>
            <a:r>
              <a:rPr lang="fr-FR" sz="3200" b="1" dirty="0">
                <a:solidFill>
                  <a:schemeClr val="tx2"/>
                </a:solidFill>
              </a:rPr>
              <a:t> peut-elle courir le 100 mètres ?</a:t>
            </a:r>
          </a:p>
        </p:txBody>
      </p:sp>
      <p:pic>
        <p:nvPicPr>
          <p:cNvPr id="1026" name="Picture 2" descr="http://www.lefigaro.fr/medias/2012/08/04/sport_home_alaune_sport24_575047_13678149_1_fre-F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91365"/>
            <a:ext cx="352071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Logo-moteu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935" y="3981693"/>
            <a:ext cx="54936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8" name="Picture 4" descr="http://athle31.athle.com/upload/ssites/000045/images/piste_2011-05-29_champ-dep_ca-ve_handi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58" y="2382051"/>
            <a:ext cx="2564607" cy="319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Logo-visu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702" y="2413179"/>
            <a:ext cx="54414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2" name="Picture 8" descr="http://upload.wikimedia.org/wikipedia/commons/thumb/5/57/Mens_100m_finals_British_Champs_and_Olympic_Trials.jpg/280px-Mens_100m_finals_British_Champs_and_Olympic_Trial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295" y="2102204"/>
            <a:ext cx="2263918" cy="15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84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1389372" y="7551"/>
            <a:ext cx="77546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000" b="1" dirty="0"/>
          </a:p>
          <a:p>
            <a:r>
              <a:rPr lang="fr-FR" sz="3200" b="1" dirty="0">
                <a:solidFill>
                  <a:schemeClr val="tx2"/>
                </a:solidFill>
              </a:rPr>
              <a:t>Une personne </a:t>
            </a:r>
            <a:r>
              <a:rPr lang="fr-FR" sz="3200" b="1" i="1" dirty="0">
                <a:solidFill>
                  <a:schemeClr val="tx2"/>
                </a:solidFill>
              </a:rPr>
              <a:t>atteinte d’une déficience </a:t>
            </a:r>
            <a:r>
              <a:rPr lang="fr-FR" sz="3200" b="1" dirty="0">
                <a:solidFill>
                  <a:schemeClr val="tx2"/>
                </a:solidFill>
              </a:rPr>
              <a:t>peut-elle jouer au foot 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87" y="2428618"/>
            <a:ext cx="4104456" cy="26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201" y="3387002"/>
            <a:ext cx="3800413" cy="285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Logo-moteu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685" y="3494865"/>
            <a:ext cx="549367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" name="Picture 5" descr="Logo-visu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14" y="2428618"/>
            <a:ext cx="544146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0" name="Picture 2" descr="http://www.au-premier-poteau.fr/wp-content/uploads/2012/09/psg-saint-etienne-d1-f%C3%A9minine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00426"/>
            <a:ext cx="2590916" cy="171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21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1389372" y="7551"/>
            <a:ext cx="77546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000" b="1" dirty="0"/>
          </a:p>
          <a:p>
            <a:r>
              <a:rPr lang="fr-FR" sz="3200" b="1" dirty="0">
                <a:solidFill>
                  <a:schemeClr val="tx2"/>
                </a:solidFill>
              </a:rPr>
              <a:t>Une personne </a:t>
            </a:r>
            <a:r>
              <a:rPr lang="fr-FR" sz="3200" b="1" i="1" dirty="0">
                <a:solidFill>
                  <a:schemeClr val="tx2"/>
                </a:solidFill>
              </a:rPr>
              <a:t>atteinte d’une déficience </a:t>
            </a:r>
            <a:r>
              <a:rPr lang="fr-FR" sz="3200" b="1" dirty="0">
                <a:solidFill>
                  <a:schemeClr val="tx2"/>
                </a:solidFill>
              </a:rPr>
              <a:t>peut-elle jouer au volley-ball ?</a:t>
            </a:r>
          </a:p>
        </p:txBody>
      </p:sp>
      <p:pic>
        <p:nvPicPr>
          <p:cNvPr id="3076" name="Picture 4" descr="http://img.over-blog.com/470x337/2/52/96/01/HandiChap2013/Photo_VolleyAs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54464"/>
            <a:ext cx="5688632" cy="407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Logo-moteu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038" y="2353444"/>
            <a:ext cx="549367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74" name="Picture 2" descr="http://www.chirurgiemain.fr/wp-content/uploads/2010/03/volleyb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95134"/>
            <a:ext cx="2006300" cy="136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9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1389372" y="7551"/>
            <a:ext cx="77546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000" b="1" dirty="0"/>
          </a:p>
          <a:p>
            <a:r>
              <a:rPr lang="fr-FR" sz="3200" b="1" dirty="0">
                <a:solidFill>
                  <a:schemeClr val="tx2"/>
                </a:solidFill>
              </a:rPr>
              <a:t>Une personne </a:t>
            </a:r>
            <a:r>
              <a:rPr lang="fr-FR" sz="3200" b="1" i="1" dirty="0">
                <a:solidFill>
                  <a:schemeClr val="tx2"/>
                </a:solidFill>
              </a:rPr>
              <a:t>atteinte d’une déficience </a:t>
            </a:r>
            <a:r>
              <a:rPr lang="fr-FR" sz="3200" b="1" dirty="0">
                <a:solidFill>
                  <a:schemeClr val="tx2"/>
                </a:solidFill>
              </a:rPr>
              <a:t>peut-elle faire du cyclisme 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18684"/>
            <a:ext cx="2270026" cy="151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:\Users\Patrick.LABLANCHE\Desktop\2013-11-29 Handicap (Massenet)\Photos\photos_cyclisme\07cyclisme-®L-Baheu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75544"/>
            <a:ext cx="3990942" cy="265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Logo-moteu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97" y="2008099"/>
            <a:ext cx="549368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344" y="3316529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Logo-visu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35" y="3447792"/>
            <a:ext cx="544148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9" y="4692054"/>
            <a:ext cx="2378966" cy="158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Logo-moteu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12" y="4745279"/>
            <a:ext cx="549368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68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334" y="4922577"/>
            <a:ext cx="2730193" cy="181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1389372" y="7551"/>
            <a:ext cx="77546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000" b="1" dirty="0"/>
          </a:p>
          <a:p>
            <a:r>
              <a:rPr lang="fr-FR" sz="3200" b="1" dirty="0">
                <a:solidFill>
                  <a:schemeClr val="tx2"/>
                </a:solidFill>
              </a:rPr>
              <a:t>Une personne </a:t>
            </a:r>
            <a:r>
              <a:rPr lang="fr-FR" sz="3200" b="1" i="1" dirty="0">
                <a:solidFill>
                  <a:schemeClr val="tx2"/>
                </a:solidFill>
              </a:rPr>
              <a:t>atteinte d’une déficience </a:t>
            </a:r>
            <a:r>
              <a:rPr lang="fr-FR" sz="3200" b="1" dirty="0">
                <a:solidFill>
                  <a:schemeClr val="tx2"/>
                </a:solidFill>
              </a:rPr>
              <a:t>peut-elle faire du ski ?</a:t>
            </a:r>
          </a:p>
        </p:txBody>
      </p:sp>
      <p:pic>
        <p:nvPicPr>
          <p:cNvPr id="15" name="Picture 5" descr="Logo-visu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129" y="4929255"/>
            <a:ext cx="54414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612" y="2278099"/>
            <a:ext cx="36004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68387"/>
            <a:ext cx="2224078" cy="146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Logo-moteu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54" y="2349044"/>
            <a:ext cx="54936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6" y="2008099"/>
            <a:ext cx="3103460" cy="206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Logo-moteu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692" y="2117712"/>
            <a:ext cx="54936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6" y="4167520"/>
            <a:ext cx="3103460" cy="206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Logo-moteu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02" y="4241404"/>
            <a:ext cx="604202" cy="59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22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1389372" y="7551"/>
            <a:ext cx="77546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000" b="1" dirty="0"/>
          </a:p>
          <a:p>
            <a:r>
              <a:rPr lang="fr-FR" sz="3200" b="1" dirty="0">
                <a:solidFill>
                  <a:schemeClr val="tx2"/>
                </a:solidFill>
              </a:rPr>
              <a:t>Une personne </a:t>
            </a:r>
            <a:r>
              <a:rPr lang="fr-FR" sz="3200" b="1" i="1" dirty="0">
                <a:solidFill>
                  <a:schemeClr val="tx2"/>
                </a:solidFill>
              </a:rPr>
              <a:t>atteinte d’une déficience </a:t>
            </a:r>
            <a:r>
              <a:rPr lang="fr-FR" sz="3200" b="1" dirty="0">
                <a:solidFill>
                  <a:schemeClr val="tx2"/>
                </a:solidFill>
              </a:rPr>
              <a:t>peut-elle jouer au rugby ?</a:t>
            </a:r>
          </a:p>
        </p:txBody>
      </p:sp>
      <p:pic>
        <p:nvPicPr>
          <p:cNvPr id="5122" name="Picture 2" descr="http://www.dahlir.fr/wp-content/uploads/2011/07/Essai-spectaculaire_XIII-Fauteu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10" y="2997399"/>
            <a:ext cx="5766345" cy="317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24000"/>
            <a:ext cx="22764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Logo-moteu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81" y="5551775"/>
            <a:ext cx="549367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93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1389372" y="7551"/>
            <a:ext cx="77546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000" b="1" dirty="0"/>
          </a:p>
          <a:p>
            <a:r>
              <a:rPr lang="fr-FR" sz="3200" b="1" dirty="0">
                <a:solidFill>
                  <a:schemeClr val="tx2"/>
                </a:solidFill>
              </a:rPr>
              <a:t>Ça se soigne ? C’est contagieux ?</a:t>
            </a:r>
          </a:p>
          <a:p>
            <a:endParaRPr lang="fr-FR" sz="3200" b="1" dirty="0"/>
          </a:p>
        </p:txBody>
      </p:sp>
      <p:pic>
        <p:nvPicPr>
          <p:cNvPr id="40962" name="Picture 2" descr="https://encrypted-tbn1.gstatic.com/images?q=tbn:ANd9GcQI_S32aw49haDRFJ2ty6pWUAE-6Lx34rSmRkIaaWMzqqfwM7d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011" y="3773378"/>
            <a:ext cx="1728192" cy="169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http://static.skynetblogs.be/media/153155/dyn003_original_250_263_jpeg_2599099_8a327f12927007afead9f9cb1d9c6cb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685" y="3508577"/>
            <a:ext cx="2109886" cy="22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23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1389372" y="7551"/>
            <a:ext cx="77546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000" b="1" dirty="0"/>
          </a:p>
          <a:p>
            <a:r>
              <a:rPr lang="fr-FR" sz="3200" b="1" dirty="0">
                <a:solidFill>
                  <a:schemeClr val="tx2"/>
                </a:solidFill>
              </a:rPr>
              <a:t>Une personne </a:t>
            </a:r>
            <a:r>
              <a:rPr lang="fr-FR" sz="3200" b="1" i="1" dirty="0">
                <a:solidFill>
                  <a:schemeClr val="tx2"/>
                </a:solidFill>
              </a:rPr>
              <a:t>atteinte d’une déficience </a:t>
            </a:r>
            <a:r>
              <a:rPr lang="fr-FR" sz="3200" b="1" dirty="0">
                <a:solidFill>
                  <a:schemeClr val="tx2"/>
                </a:solidFill>
              </a:rPr>
              <a:t>peut-elle jouer aux boules ?</a:t>
            </a:r>
          </a:p>
        </p:txBody>
      </p:sp>
      <p:pic>
        <p:nvPicPr>
          <p:cNvPr id="4098" name="Picture 2" descr="http://s4.e-monsite.com/2011/07/26/03/resize_550_550/01boccia-G-Pic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36" y="2402109"/>
            <a:ext cx="5008616" cy="333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02varvara.files.wordpress.com/2012/09/00-paralympics-05-09-12-grigorios-polychronidis-geek-boccia-te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156" y="4112576"/>
            <a:ext cx="2781497" cy="162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Logo-moteu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102529"/>
            <a:ext cx="549367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156" y="2008099"/>
            <a:ext cx="2503165" cy="166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93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1389372" y="7551"/>
            <a:ext cx="77546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000" b="1" dirty="0"/>
          </a:p>
          <a:p>
            <a:r>
              <a:rPr lang="fr-FR" sz="3200" b="1" dirty="0">
                <a:solidFill>
                  <a:schemeClr val="tx2"/>
                </a:solidFill>
              </a:rPr>
              <a:t>Ça se voit toujours ?</a:t>
            </a:r>
          </a:p>
          <a:p>
            <a:r>
              <a:rPr lang="fr-FR" sz="3200" b="1" dirty="0">
                <a:solidFill>
                  <a:schemeClr val="tx2"/>
                </a:solidFill>
              </a:rPr>
              <a:t>Un enfant peut aller à l’école ?</a:t>
            </a:r>
          </a:p>
        </p:txBody>
      </p:sp>
      <p:pic>
        <p:nvPicPr>
          <p:cNvPr id="39940" name="Picture 4" descr="http://www.handimarseille.fr/sites/handimarseille/local/cache-vignettes/L225xH187/art_scolarisation_enfants_handicapes_symbole-902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2370470"/>
            <a:ext cx="4314101" cy="358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21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1389372" y="7551"/>
            <a:ext cx="775462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000" b="1" dirty="0"/>
          </a:p>
          <a:p>
            <a:r>
              <a:rPr lang="fr-FR" sz="3200" b="1" dirty="0">
                <a:solidFill>
                  <a:schemeClr val="tx2"/>
                </a:solidFill>
              </a:rPr>
              <a:t>Quelles sont les principales causes 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40534" y="2873432"/>
            <a:ext cx="2838814" cy="71508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de naissance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255092" y="4000301"/>
            <a:ext cx="2838814" cy="71508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un accident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261225" y="2873431"/>
            <a:ext cx="2838814" cy="71508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une maladie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140534" y="4000302"/>
            <a:ext cx="2838814" cy="71508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la vieillesse</a:t>
            </a:r>
          </a:p>
        </p:txBody>
      </p:sp>
    </p:spTree>
    <p:extLst>
      <p:ext uri="{BB962C8B-B14F-4D97-AF65-F5344CB8AC3E}">
        <p14:creationId xmlns:p14="http://schemas.microsoft.com/office/powerpoint/2010/main" val="214352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773" y="2132856"/>
            <a:ext cx="3942715" cy="389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1389372" y="7551"/>
            <a:ext cx="775462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000" b="1" dirty="0"/>
          </a:p>
          <a:p>
            <a:r>
              <a:rPr lang="fr-FR" sz="3200" b="1" dirty="0">
                <a:solidFill>
                  <a:schemeClr val="tx2"/>
                </a:solidFill>
              </a:rPr>
              <a:t>Est-ce toujours gênant ?</a:t>
            </a:r>
          </a:p>
          <a:p>
            <a:r>
              <a:rPr lang="fr-FR" sz="3200" b="1" dirty="0">
                <a:solidFill>
                  <a:schemeClr val="tx2"/>
                </a:solidFill>
              </a:rPr>
              <a:t>A-t-on toujours besoin d’aide pour se déplacer, effectuer les gestes de la vie quotidienne, aller faire des courses, etc. ?</a:t>
            </a:r>
          </a:p>
        </p:txBody>
      </p:sp>
    </p:spTree>
    <p:extLst>
      <p:ext uri="{BB962C8B-B14F-4D97-AF65-F5344CB8AC3E}">
        <p14:creationId xmlns:p14="http://schemas.microsoft.com/office/powerpoint/2010/main" val="115116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85987" y="1342435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Ça pose des problèmes.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83" y="2456769"/>
            <a:ext cx="1798298" cy="149208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491" y="2294347"/>
            <a:ext cx="1304112" cy="200387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59832" y="1342435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Ça oblige à fournir plus d’efforts.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280" y="2229962"/>
            <a:ext cx="1675656" cy="149208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220072" y="1338500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Ça peut énerver.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205" y="2229962"/>
            <a:ext cx="1438275" cy="159067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218292" y="1338500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Ça isole.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3808" y="4633958"/>
            <a:ext cx="4574397" cy="174181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356208" y="4376850"/>
            <a:ext cx="7146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tx2"/>
                </a:solidFill>
              </a:rPr>
              <a:t>On ne peut pas s’en débarrasser !</a:t>
            </a:r>
          </a:p>
        </p:txBody>
      </p:sp>
    </p:spTree>
    <p:extLst>
      <p:ext uri="{BB962C8B-B14F-4D97-AF65-F5344CB8AC3E}">
        <p14:creationId xmlns:p14="http://schemas.microsoft.com/office/powerpoint/2010/main" val="38538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1389372" y="972017"/>
            <a:ext cx="775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tx2"/>
                </a:solidFill>
              </a:rPr>
              <a:t>L’accessibilité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632486"/>
            <a:ext cx="2962275" cy="44577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661" y="1622961"/>
            <a:ext cx="298132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4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349" y="1988840"/>
            <a:ext cx="2242075" cy="3416495"/>
          </a:xfrm>
          <a:prstGeom prst="rect">
            <a:avLst/>
          </a:prstGeom>
        </p:spPr>
      </p:pic>
      <p:pic>
        <p:nvPicPr>
          <p:cNvPr id="12" name="Picture 2" descr="http://business.lesechos.fr/images/2014/11/21/105506_chef-d-entreprise-vos-obligations-en-matiere-d-accessibilite-de-vos-locaux-aux-handicapes-4915800-k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737" y="1727106"/>
            <a:ext cx="3254358" cy="216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108" y="4198576"/>
            <a:ext cx="4164396" cy="209396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389372" y="972017"/>
            <a:ext cx="775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tx2"/>
                </a:solidFill>
              </a:rPr>
              <a:t>L’accessibilité</a:t>
            </a:r>
          </a:p>
        </p:txBody>
      </p:sp>
    </p:spTree>
    <p:extLst>
      <p:ext uri="{BB962C8B-B14F-4D97-AF65-F5344CB8AC3E}">
        <p14:creationId xmlns:p14="http://schemas.microsoft.com/office/powerpoint/2010/main" val="160971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itevoile-tabarly.com/sites/default/files/Parking_Handicap%C3%A9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372" y="1875785"/>
            <a:ext cx="3455046" cy="230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handi-mobil.fr/public/immagini/34/444/Equipement%20conduite%20personnes%20handicape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01" y="4451565"/>
            <a:ext cx="2681742" cy="178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994" y="155105"/>
            <a:ext cx="1388740" cy="1388740"/>
          </a:xfrm>
          <a:prstGeom prst="rect">
            <a:avLst/>
          </a:prstGeom>
        </p:spPr>
      </p:pic>
      <p:pic>
        <p:nvPicPr>
          <p:cNvPr id="14" name="Picture 2" descr="http://salle-de-bain-handicap.com/wp-content/uploads/2012/12/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929" y="2379149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signals.fr/media/catalog/product/cache/1/image/9df78eab33525d08d6e5fb8d27136e95/P/i/Pictogramme-toilettes-handicapes-PIC08B_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693" y="1875785"/>
            <a:ext cx="1370737" cy="137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1389372" y="972017"/>
            <a:ext cx="775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tx2"/>
                </a:solidFill>
              </a:rPr>
              <a:t>L’accessibilité</a:t>
            </a:r>
          </a:p>
        </p:txBody>
      </p:sp>
    </p:spTree>
    <p:extLst>
      <p:ext uri="{BB962C8B-B14F-4D97-AF65-F5344CB8AC3E}">
        <p14:creationId xmlns:p14="http://schemas.microsoft.com/office/powerpoint/2010/main" val="361867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198</Words>
  <Application>Microsoft Office PowerPoint</Application>
  <PresentationFormat>Affichage à l'écran (4:3)</PresentationFormat>
  <Paragraphs>44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Bauhaus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Patrick LABLANCHE</dc:creator>
  <cp:lastModifiedBy>Patrick Lablanche</cp:lastModifiedBy>
  <cp:revision>50</cp:revision>
  <cp:lastPrinted>2016-03-07T14:27:54Z</cp:lastPrinted>
  <dcterms:created xsi:type="dcterms:W3CDTF">2013-11-28T11:22:54Z</dcterms:created>
  <dcterms:modified xsi:type="dcterms:W3CDTF">2020-12-12T16:22:12Z</dcterms:modified>
</cp:coreProperties>
</file>