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76" r:id="rId4"/>
    <p:sldId id="259" r:id="rId5"/>
    <p:sldId id="269" r:id="rId6"/>
    <p:sldId id="262" r:id="rId7"/>
    <p:sldId id="263" r:id="rId8"/>
    <p:sldId id="264" r:id="rId9"/>
    <p:sldId id="268" r:id="rId10"/>
    <p:sldId id="265" r:id="rId11"/>
    <p:sldId id="278" r:id="rId12"/>
    <p:sldId id="270" r:id="rId13"/>
    <p:sldId id="271" r:id="rId14"/>
    <p:sldId id="274" r:id="rId15"/>
    <p:sldId id="280" r:id="rId16"/>
    <p:sldId id="282" r:id="rId17"/>
    <p:sldId id="266" r:id="rId18"/>
    <p:sldId id="283" r:id="rId19"/>
    <p:sldId id="277" r:id="rId20"/>
    <p:sldId id="279"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3300"/>
    <a:srgbClr val="E06B0A"/>
    <a:srgbClr val="BD4A47"/>
    <a:srgbClr val="F577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660"/>
  </p:normalViewPr>
  <p:slideViewPr>
    <p:cSldViewPr>
      <p:cViewPr>
        <p:scale>
          <a:sx n="76" d="100"/>
          <a:sy n="76" d="100"/>
        </p:scale>
        <p:origin x="-1200"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9604D94-E195-46C0-80D2-54BE92C423C4}"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344472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9604D94-E195-46C0-80D2-54BE92C423C4}"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2152341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9604D94-E195-46C0-80D2-54BE92C423C4}"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3848140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9604D94-E195-46C0-80D2-54BE92C423C4}"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1011792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604D94-E195-46C0-80D2-54BE92C423C4}" type="datetimeFigureOut">
              <a:rPr lang="id-ID" smtClean="0"/>
              <a:t>07/02/2023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3389475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9604D94-E195-46C0-80D2-54BE92C423C4}"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115598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9604D94-E195-46C0-80D2-54BE92C423C4}" type="datetimeFigureOut">
              <a:rPr lang="id-ID" smtClean="0"/>
              <a:t>07/02/2023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3188806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9604D94-E195-46C0-80D2-54BE92C423C4}" type="datetimeFigureOut">
              <a:rPr lang="id-ID" smtClean="0"/>
              <a:t>07/02/2023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1701766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04D94-E195-46C0-80D2-54BE92C423C4}" type="datetimeFigureOut">
              <a:rPr lang="id-ID" smtClean="0"/>
              <a:t>07/02/2023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3814321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04D94-E195-46C0-80D2-54BE92C423C4}"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2062728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04D94-E195-46C0-80D2-54BE92C423C4}" type="datetimeFigureOut">
              <a:rPr lang="id-ID" smtClean="0"/>
              <a:t>07/02/2023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408812-794C-4BCC-8432-5C94D0F08527}" type="slidenum">
              <a:rPr lang="id-ID" smtClean="0"/>
              <a:t>‹#›</a:t>
            </a:fld>
            <a:endParaRPr lang="id-ID"/>
          </a:p>
        </p:txBody>
      </p:sp>
    </p:spTree>
    <p:extLst>
      <p:ext uri="{BB962C8B-B14F-4D97-AF65-F5344CB8AC3E}">
        <p14:creationId xmlns:p14="http://schemas.microsoft.com/office/powerpoint/2010/main" val="526329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604D94-E195-46C0-80D2-54BE92C423C4}" type="datetimeFigureOut">
              <a:rPr lang="id-ID" smtClean="0"/>
              <a:t>07/02/2023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08812-794C-4BCC-8432-5C94D0F08527}" type="slidenum">
              <a:rPr lang="id-ID" smtClean="0"/>
              <a:t>‹#›</a:t>
            </a:fld>
            <a:endParaRPr lang="id-ID"/>
          </a:p>
        </p:txBody>
      </p:sp>
    </p:spTree>
    <p:extLst>
      <p:ext uri="{BB962C8B-B14F-4D97-AF65-F5344CB8AC3E}">
        <p14:creationId xmlns:p14="http://schemas.microsoft.com/office/powerpoint/2010/main" val="2142947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930226"/>
          </a:xfrm>
        </p:spPr>
        <p:style>
          <a:lnRef idx="1">
            <a:schemeClr val="accent6"/>
          </a:lnRef>
          <a:fillRef idx="2">
            <a:schemeClr val="accent6"/>
          </a:fillRef>
          <a:effectRef idx="1">
            <a:schemeClr val="accent6"/>
          </a:effectRef>
          <a:fontRef idx="minor">
            <a:schemeClr val="dk1"/>
          </a:fontRef>
        </p:style>
        <p:txBody>
          <a:bodyPr>
            <a:normAutofit/>
          </a:bodyPr>
          <a:lstStyle/>
          <a:p>
            <a:r>
              <a:rPr lang="id-ID" b="1" dirty="0" smtClean="0"/>
              <a:t> </a:t>
            </a:r>
            <a:r>
              <a:rPr lang="id-ID" sz="3600" b="1" dirty="0" smtClean="0"/>
              <a:t>DEMOKRASI PANCASILA DAN PERWUJUDAN DALAM PELAKSANAAN PEMERINTAHAN DAERAH</a:t>
            </a:r>
            <a:endParaRPr lang="id-ID" sz="3600" b="1" dirty="0"/>
          </a:p>
        </p:txBody>
      </p:sp>
      <p:sp>
        <p:nvSpPr>
          <p:cNvPr id="3" name="Content Placeholder 2"/>
          <p:cNvSpPr>
            <a:spLocks noGrp="1"/>
          </p:cNvSpPr>
          <p:nvPr>
            <p:ph idx="1"/>
          </p:nvPr>
        </p:nvSpPr>
        <p:spPr>
          <a:xfrm>
            <a:off x="539552" y="2636912"/>
            <a:ext cx="8229600" cy="1224135"/>
          </a:xfrm>
        </p:spPr>
        <p:style>
          <a:lnRef idx="1">
            <a:schemeClr val="accent2"/>
          </a:lnRef>
          <a:fillRef idx="2">
            <a:schemeClr val="accent2"/>
          </a:fillRef>
          <a:effectRef idx="1">
            <a:schemeClr val="accent2"/>
          </a:effectRef>
          <a:fontRef idx="minor">
            <a:schemeClr val="dk1"/>
          </a:fontRef>
        </p:style>
        <p:txBody>
          <a:bodyPr>
            <a:normAutofit/>
          </a:bodyPr>
          <a:lstStyle/>
          <a:p>
            <a:pPr marL="0" indent="0" algn="ctr">
              <a:buNone/>
            </a:pPr>
            <a:r>
              <a:rPr lang="en-US" sz="2800" b="1" dirty="0" smtClean="0"/>
              <a:t>PROJEK PENGUATAN PROFIL PELAJAR PANCASILA</a:t>
            </a:r>
          </a:p>
          <a:p>
            <a:pPr marL="0" indent="0" algn="ctr">
              <a:buNone/>
            </a:pPr>
            <a:r>
              <a:rPr lang="en-US" sz="2800" b="1" dirty="0" smtClean="0"/>
              <a:t>SMP NEGERI 18 BALIKPAPAN</a:t>
            </a:r>
            <a:endParaRPr lang="id-ID" sz="2400" b="1" dirty="0" smtClean="0"/>
          </a:p>
          <a:p>
            <a:pPr marL="0" indent="0" algn="ctr">
              <a:buNone/>
            </a:pPr>
            <a:endParaRPr lang="id-ID" dirty="0" smtClean="0"/>
          </a:p>
        </p:txBody>
      </p:sp>
      <p:sp>
        <p:nvSpPr>
          <p:cNvPr id="4" name="Rectangle 3"/>
          <p:cNvSpPr/>
          <p:nvPr/>
        </p:nvSpPr>
        <p:spPr>
          <a:xfrm>
            <a:off x="539552" y="4581128"/>
            <a:ext cx="8280920" cy="18002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id-ID" sz="2800" dirty="0" smtClean="0"/>
              <a:t>Disampaikan dalam </a:t>
            </a:r>
            <a:r>
              <a:rPr lang="en-US" sz="2800" smtClean="0"/>
              <a:t>PERTEMUAN 1 </a:t>
            </a:r>
          </a:p>
          <a:p>
            <a:pPr algn="ctr"/>
            <a:r>
              <a:rPr lang="en-US" sz="2800" smtClean="0"/>
              <a:t>PROJEK SUARA DEMOKRASI</a:t>
            </a:r>
            <a:endParaRPr lang="id-ID" sz="2800" dirty="0"/>
          </a:p>
        </p:txBody>
      </p:sp>
    </p:spTree>
    <p:extLst>
      <p:ext uri="{BB962C8B-B14F-4D97-AF65-F5344CB8AC3E}">
        <p14:creationId xmlns:p14="http://schemas.microsoft.com/office/powerpoint/2010/main" val="4234293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91680" y="404664"/>
            <a:ext cx="6048672" cy="115212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dirty="0" smtClean="0"/>
              <a:t>10 PILAR DEMOKRASI PANCASILA </a:t>
            </a:r>
          </a:p>
          <a:p>
            <a:pPr algn="ctr"/>
            <a:r>
              <a:rPr lang="id-ID" dirty="0" smtClean="0"/>
              <a:t>(DIRJEN DIKTI DEPDIKBUD 2012: MOUL PKN)</a:t>
            </a:r>
            <a:endParaRPr lang="id-ID" dirty="0"/>
          </a:p>
        </p:txBody>
      </p:sp>
      <p:sp>
        <p:nvSpPr>
          <p:cNvPr id="3" name="Rectangle 2"/>
          <p:cNvSpPr/>
          <p:nvPr/>
        </p:nvSpPr>
        <p:spPr>
          <a:xfrm>
            <a:off x="893564" y="2204864"/>
            <a:ext cx="8136904" cy="44644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indent="-342900">
              <a:buAutoNum type="arabicPeriod"/>
            </a:pPr>
            <a:r>
              <a:rPr lang="id-ID" dirty="0" smtClean="0"/>
              <a:t>DEMOKRASI YANG BERKETUHANAN YANG MAHAESA</a:t>
            </a:r>
          </a:p>
          <a:p>
            <a:pPr marL="342900" indent="-342900">
              <a:buAutoNum type="arabicPeriod"/>
            </a:pPr>
            <a:r>
              <a:rPr lang="id-ID" dirty="0" smtClean="0"/>
              <a:t>DEMOKRASI YANG MENJUNJUNG TINGGI HAK AZAZI MANUSIA</a:t>
            </a:r>
          </a:p>
          <a:p>
            <a:pPr marL="342900" indent="-342900">
              <a:buAutoNum type="arabicPeriod"/>
            </a:pPr>
            <a:r>
              <a:rPr lang="id-ID" dirty="0" smtClean="0"/>
              <a:t>DEMOKRASI YANG MENGUTAMAKAN KEDAULATAN RAKYAT</a:t>
            </a:r>
          </a:p>
          <a:p>
            <a:pPr marL="342900" indent="-342900">
              <a:buAutoNum type="arabicPeriod"/>
            </a:pPr>
            <a:r>
              <a:rPr lang="id-ID" dirty="0" smtClean="0"/>
              <a:t>DEMOKRASI YANG DIDUKUNG KECERDASAN</a:t>
            </a:r>
          </a:p>
          <a:p>
            <a:pPr marL="342900" indent="-342900">
              <a:buAutoNum type="arabicPeriod"/>
            </a:pPr>
            <a:r>
              <a:rPr lang="id-ID" dirty="0" smtClean="0"/>
              <a:t>DEMOKRASI YANG MENETAPKAN PEMBAGIAN KEKUASAAN</a:t>
            </a:r>
          </a:p>
          <a:p>
            <a:pPr marL="342900" indent="-342900">
              <a:buAutoNum type="arabicPeriod"/>
            </a:pPr>
            <a:r>
              <a:rPr lang="id-ID" dirty="0" smtClean="0"/>
              <a:t>DEMOKRASI YANG MENERAPKAN KONSEP NEGARA HUKUM MELANDASI PELAKSANAAN DEMOKRASI</a:t>
            </a:r>
          </a:p>
          <a:p>
            <a:pPr marL="342900" indent="-342900">
              <a:buAutoNum type="arabicPeriod"/>
            </a:pPr>
            <a:r>
              <a:rPr lang="id-ID" dirty="0" smtClean="0"/>
              <a:t>DEMOKRASI YNG MENJAMIN OTONOIMI DAERAH. PELAKSANAANDEMOKRASI HARUS TETAP MENAJAMIN TEKGAKNYA PERSATUAN DAN KESATUAN</a:t>
            </a:r>
          </a:p>
          <a:p>
            <a:pPr marL="342900" indent="-342900">
              <a:buAutoNum type="arabicPeriod"/>
            </a:pPr>
            <a:r>
              <a:rPr lang="id-ID" dirty="0" smtClean="0"/>
              <a:t>DEMOKRASI YANG BERKEADILAN SOSIAL. PELAKASAAN DEMOKRASI DIARAHKAN UNTUK KESEJAHTERAAN BAGI SELURUH RAKYAT INDONESIA</a:t>
            </a:r>
          </a:p>
          <a:p>
            <a:pPr marL="342900" indent="-342900">
              <a:buAutoNum type="arabicPeriod"/>
            </a:pPr>
            <a:r>
              <a:rPr lang="id-ID" dirty="0" smtClean="0"/>
              <a:t>DEMOKRASI DENGAN KESEJAHTERAAN RAKYAT. DEMOKRASI JUGA MENCAKUP BIDANG EKONOMI</a:t>
            </a:r>
          </a:p>
          <a:p>
            <a:pPr marL="342900" indent="-342900">
              <a:buAutoNum type="arabicPeriod"/>
            </a:pPr>
            <a:r>
              <a:rPr lang="id-ID" dirty="0" smtClean="0"/>
              <a:t>DEMOKRASI DENGAN PENGADILAN YANG MERDEKA.</a:t>
            </a:r>
          </a:p>
          <a:p>
            <a:endParaRPr lang="id-ID" dirty="0"/>
          </a:p>
        </p:txBody>
      </p:sp>
      <p:sp>
        <p:nvSpPr>
          <p:cNvPr id="4" name="Down Arrow 3"/>
          <p:cNvSpPr/>
          <p:nvPr/>
        </p:nvSpPr>
        <p:spPr>
          <a:xfrm>
            <a:off x="4499992" y="1700808"/>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219096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9512" y="2420888"/>
            <a:ext cx="3240360" cy="172819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2400" dirty="0" smtClean="0"/>
              <a:t>PARADIGMA PEMBAGUNAN DEMOKRASI PANCASILA </a:t>
            </a:r>
          </a:p>
          <a:p>
            <a:pPr algn="ctr"/>
            <a:r>
              <a:rPr lang="id-ID" sz="2400" dirty="0" smtClean="0"/>
              <a:t>( KARSA, 2019</a:t>
            </a:r>
            <a:r>
              <a:rPr lang="id-ID" sz="2000" dirty="0" smtClean="0"/>
              <a:t>)</a:t>
            </a:r>
            <a:endParaRPr lang="id-ID" sz="2000" dirty="0"/>
          </a:p>
        </p:txBody>
      </p:sp>
      <p:sp>
        <p:nvSpPr>
          <p:cNvPr id="3" name="Rounded Rectangle 2"/>
          <p:cNvSpPr/>
          <p:nvPr/>
        </p:nvSpPr>
        <p:spPr>
          <a:xfrm>
            <a:off x="4572000" y="188640"/>
            <a:ext cx="4248472"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1</a:t>
            </a:r>
            <a:r>
              <a:rPr lang="id-ID" sz="2000" b="1" dirty="0" smtClean="0"/>
              <a:t>. NEGARA HUKUM YANG BERKETUHANAN YANG MAHAESA.</a:t>
            </a:r>
            <a:endParaRPr lang="id-ID" sz="2000" b="1" dirty="0"/>
          </a:p>
        </p:txBody>
      </p:sp>
      <p:sp>
        <p:nvSpPr>
          <p:cNvPr id="4" name="Rounded Rectangle 3"/>
          <p:cNvSpPr/>
          <p:nvPr/>
        </p:nvSpPr>
        <p:spPr>
          <a:xfrm>
            <a:off x="4572000" y="1412776"/>
            <a:ext cx="4248472"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2. NEGARA HUKUM YANG BERKEMANUSIAAN YANG ADIL DAN BERADAB</a:t>
            </a:r>
            <a:endParaRPr lang="id-ID" sz="2000" b="1" dirty="0"/>
          </a:p>
        </p:txBody>
      </p:sp>
      <p:sp>
        <p:nvSpPr>
          <p:cNvPr id="5" name="Rounded Rectangle 4"/>
          <p:cNvSpPr/>
          <p:nvPr/>
        </p:nvSpPr>
        <p:spPr>
          <a:xfrm>
            <a:off x="4733428" y="3789040"/>
            <a:ext cx="4248472" cy="1728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4. NEGARA HUKUM YANG BERKERAKYATAN YANG DIPIMPIN OLEH HIKMAT KEBIJAKSANAAN DALAM PERMUSYAWARATAN/ PERWAKILAMN</a:t>
            </a:r>
            <a:endParaRPr lang="id-ID" sz="2000" b="1" dirty="0"/>
          </a:p>
        </p:txBody>
      </p:sp>
      <p:sp>
        <p:nvSpPr>
          <p:cNvPr id="6" name="Rounded Rectangle 5"/>
          <p:cNvSpPr/>
          <p:nvPr/>
        </p:nvSpPr>
        <p:spPr>
          <a:xfrm>
            <a:off x="4932040" y="5733256"/>
            <a:ext cx="403244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5. NEGARA HUKUM YANG BERKEADILAN SOSIAL BAGI SELURUH RAKYAT INDONESIA</a:t>
            </a:r>
            <a:endParaRPr lang="id-ID" sz="2000" b="1" dirty="0"/>
          </a:p>
        </p:txBody>
      </p:sp>
      <p:sp>
        <p:nvSpPr>
          <p:cNvPr id="7" name="Rounded Rectangle 6"/>
          <p:cNvSpPr/>
          <p:nvPr/>
        </p:nvSpPr>
        <p:spPr>
          <a:xfrm>
            <a:off x="4688656" y="2708920"/>
            <a:ext cx="424847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3. NEGARA HUKUM YANG BERPERSATUAN INDONESIA</a:t>
            </a:r>
            <a:endParaRPr lang="id-ID" sz="2000" b="1" dirty="0"/>
          </a:p>
        </p:txBody>
      </p:sp>
      <p:sp>
        <p:nvSpPr>
          <p:cNvPr id="8" name="Right Arrow Callout 7"/>
          <p:cNvSpPr/>
          <p:nvPr/>
        </p:nvSpPr>
        <p:spPr>
          <a:xfrm>
            <a:off x="3495824" y="2068246"/>
            <a:ext cx="860152" cy="2556284"/>
          </a:xfrm>
          <a:prstGeom prst="rightArrowCallou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051477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8476"/>
            <a:ext cx="8856984" cy="952252"/>
          </a:xfrm>
        </p:spPr>
        <p:style>
          <a:lnRef idx="3">
            <a:schemeClr val="lt1"/>
          </a:lnRef>
          <a:fillRef idx="1">
            <a:schemeClr val="accent2"/>
          </a:fillRef>
          <a:effectRef idx="1">
            <a:schemeClr val="accent2"/>
          </a:effectRef>
          <a:fontRef idx="minor">
            <a:schemeClr val="lt1"/>
          </a:fontRef>
        </p:style>
        <p:txBody>
          <a:bodyPr>
            <a:normAutofit/>
          </a:bodyPr>
          <a:lstStyle/>
          <a:p>
            <a:r>
              <a:rPr lang="id-ID" sz="2800" dirty="0" smtClean="0"/>
              <a:t>III. PEMERINTAH DAERAH DAN DEMOKRASI PANCASILA</a:t>
            </a:r>
            <a:endParaRPr lang="id-ID" sz="2800" dirty="0"/>
          </a:p>
        </p:txBody>
      </p:sp>
      <p:sp>
        <p:nvSpPr>
          <p:cNvPr id="3" name="Rectangle 2"/>
          <p:cNvSpPr/>
          <p:nvPr/>
        </p:nvSpPr>
        <p:spPr>
          <a:xfrm>
            <a:off x="179512" y="1556792"/>
            <a:ext cx="8784976" cy="53012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000" dirty="0" smtClean="0"/>
              <a:t>Pasal</a:t>
            </a:r>
            <a:r>
              <a:rPr lang="id-ID" sz="2000" dirty="0"/>
              <a:t> 18 </a:t>
            </a:r>
            <a:endParaRPr lang="id-ID" sz="2000" dirty="0" smtClean="0"/>
          </a:p>
          <a:p>
            <a:pPr marL="342900" indent="-342900">
              <a:buAutoNum type="arabicParenBoth"/>
            </a:pPr>
            <a:r>
              <a:rPr lang="id-ID" sz="2000" dirty="0" smtClean="0"/>
              <a:t>Negara</a:t>
            </a:r>
            <a:r>
              <a:rPr lang="id-ID" sz="2000" dirty="0"/>
              <a:t> Kesatuan Republik Indonesia dibagi atas daerah</a:t>
            </a:r>
            <a:r>
              <a:rPr lang="id-ID" sz="2000" dirty="0" smtClean="0"/>
              <a:t>­-daerah </a:t>
            </a:r>
            <a:r>
              <a:rPr lang="id-ID" sz="2000" dirty="0"/>
              <a:t>provinsi dan  daerah provinsi itu dibagi atas kabupaten dan kota, yang tiap</a:t>
            </a:r>
            <a:r>
              <a:rPr lang="id-ID" sz="2000" dirty="0" smtClean="0"/>
              <a:t>­-tiap </a:t>
            </a:r>
            <a:r>
              <a:rPr lang="id-ID" sz="2000" dirty="0"/>
              <a:t>provinsi, kabupaten, dan  kota itu  mempunyai  pemerintahan  daerah, yang diatur  dengan undang­undang. </a:t>
            </a:r>
            <a:r>
              <a:rPr lang="id-ID" sz="2000" dirty="0" smtClean="0"/>
              <a:t>**)</a:t>
            </a:r>
          </a:p>
          <a:p>
            <a:pPr marL="342900" indent="-342900">
              <a:buAutoNum type="arabicParenBoth"/>
            </a:pPr>
            <a:r>
              <a:rPr lang="id-ID" sz="2000" dirty="0" smtClean="0"/>
              <a:t>(</a:t>
            </a:r>
            <a:r>
              <a:rPr lang="id-ID" sz="2000" dirty="0"/>
              <a:t>2) Pemerintahan daerah provinsi, daerah  kabupaten, dan  kota mengatur dan  mengurus sendiri  urusan  pemerintahan  menurut  </a:t>
            </a:r>
            <a:r>
              <a:rPr lang="id-ID" sz="2000" dirty="0" smtClean="0"/>
              <a:t>asas otonomi</a:t>
            </a:r>
            <a:r>
              <a:rPr lang="id-ID" sz="2000" dirty="0"/>
              <a:t>  dan  tugas pembantuan. **) </a:t>
            </a:r>
            <a:endParaRPr lang="id-ID" sz="2000" dirty="0" smtClean="0"/>
          </a:p>
          <a:p>
            <a:pPr marL="342900" indent="-342900">
              <a:buAutoNum type="arabicParenBoth"/>
            </a:pPr>
            <a:r>
              <a:rPr lang="id-ID" sz="2000" dirty="0" smtClean="0"/>
              <a:t>(</a:t>
            </a:r>
            <a:r>
              <a:rPr lang="id-ID" sz="2000" dirty="0"/>
              <a:t>3) Pemerintahan daerah provinsi, daerah kabupaten, dan kota memiliki Dewan  Perwakilan Rakyat Daerah  yang anggota­anggotanya dipilih  melalui  pemilihan umum. **) </a:t>
            </a:r>
            <a:endParaRPr lang="id-ID" sz="2000" dirty="0" smtClean="0"/>
          </a:p>
          <a:p>
            <a:pPr marL="342900" indent="-342900">
              <a:buAutoNum type="arabicParenBoth"/>
            </a:pPr>
            <a:r>
              <a:rPr lang="id-ID" sz="2000" dirty="0" smtClean="0"/>
              <a:t>Gubernur</a:t>
            </a:r>
            <a:r>
              <a:rPr lang="id-ID" sz="2000" dirty="0"/>
              <a:t>, Bupati  dan Walikota  </a:t>
            </a:r>
            <a:r>
              <a:rPr lang="id-ID" sz="2000" dirty="0" smtClean="0"/>
              <a:t>masing­masing  sebagai</a:t>
            </a:r>
            <a:r>
              <a:rPr lang="id-ID" sz="2000" dirty="0"/>
              <a:t> </a:t>
            </a:r>
            <a:r>
              <a:rPr lang="id-ID" sz="2000" dirty="0" smtClean="0"/>
              <a:t> Kepala</a:t>
            </a:r>
            <a:r>
              <a:rPr lang="id-ID" sz="2000" dirty="0"/>
              <a:t>  Pemerintah  Daerah Provinsi, Kabupaten dan Kota dipilih secara demokratis. **) </a:t>
            </a:r>
            <a:endParaRPr lang="id-ID" sz="2000" dirty="0" smtClean="0"/>
          </a:p>
          <a:p>
            <a:pPr marL="342900" indent="-342900">
              <a:buAutoNum type="arabicParenBoth"/>
            </a:pPr>
            <a:r>
              <a:rPr lang="id-ID" sz="2000" dirty="0" smtClean="0"/>
              <a:t>Pemerintah</a:t>
            </a:r>
            <a:r>
              <a:rPr lang="id-ID" sz="2000" dirty="0"/>
              <a:t>  daerah  menjalankan  otonomi  seluas</a:t>
            </a:r>
            <a:r>
              <a:rPr lang="id-ID" sz="2000" dirty="0" smtClean="0"/>
              <a:t>­-luasnya</a:t>
            </a:r>
            <a:r>
              <a:rPr lang="id-ID" sz="2000" dirty="0"/>
              <a:t>, kecuali  urusan  pemerintahan  yang oleh  undang­undang ditentukan  sebagai urusan  Pemerintah Pusat. </a:t>
            </a:r>
          </a:p>
        </p:txBody>
      </p:sp>
      <p:sp>
        <p:nvSpPr>
          <p:cNvPr id="4" name="TextBox 3"/>
          <p:cNvSpPr txBox="1"/>
          <p:nvPr/>
        </p:nvSpPr>
        <p:spPr>
          <a:xfrm>
            <a:off x="1547663" y="1156102"/>
            <a:ext cx="5814925" cy="369332"/>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r>
              <a:rPr lang="id-ID" dirty="0" smtClean="0"/>
              <a:t>DASAR HUKUM PEMERINTAH DAERAH DALAM UUD  RI 1945</a:t>
            </a:r>
            <a:endParaRPr lang="id-ID" dirty="0"/>
          </a:p>
        </p:txBody>
      </p:sp>
    </p:spTree>
    <p:extLst>
      <p:ext uri="{BB962C8B-B14F-4D97-AF65-F5344CB8AC3E}">
        <p14:creationId xmlns:p14="http://schemas.microsoft.com/office/powerpoint/2010/main" val="135944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id-ID" sz="2000" dirty="0" smtClean="0"/>
              <a:t>LANJUTAN</a:t>
            </a:r>
            <a:endParaRPr lang="id-ID" sz="2000" dirty="0"/>
          </a:p>
        </p:txBody>
      </p:sp>
      <p:sp>
        <p:nvSpPr>
          <p:cNvPr id="3" name="Rectangle 2"/>
          <p:cNvSpPr/>
          <p:nvPr/>
        </p:nvSpPr>
        <p:spPr>
          <a:xfrm>
            <a:off x="1016720" y="1268760"/>
            <a:ext cx="8136904" cy="244827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id-ID" sz="2000" dirty="0"/>
              <a:t>(6) Pemerintahan daerah berhak menetapkan peraturan daerah dan peraturan­  peraturan lain untuk melaksanakan otonomi dan tugas pembantuan. </a:t>
            </a:r>
            <a:r>
              <a:rPr lang="id-ID" sz="2000" dirty="0" smtClean="0"/>
              <a:t>**)</a:t>
            </a:r>
          </a:p>
          <a:p>
            <a:r>
              <a:rPr lang="id-ID" sz="2000" dirty="0" smtClean="0"/>
              <a:t> </a:t>
            </a:r>
          </a:p>
          <a:p>
            <a:r>
              <a:rPr lang="id-ID" sz="2000" dirty="0" smtClean="0"/>
              <a:t>(</a:t>
            </a:r>
            <a:r>
              <a:rPr lang="id-ID" sz="2000" dirty="0"/>
              <a:t>7) Susunan dan tata cara penyelenggaraan pemerintahan daerah diatur dalam undang­undang. **)</a:t>
            </a:r>
          </a:p>
        </p:txBody>
      </p:sp>
      <p:sp>
        <p:nvSpPr>
          <p:cNvPr id="4" name="TextBox 3"/>
          <p:cNvSpPr txBox="1"/>
          <p:nvPr/>
        </p:nvSpPr>
        <p:spPr>
          <a:xfrm>
            <a:off x="1835696" y="4714432"/>
            <a:ext cx="6176050" cy="120032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pPr algn="ctr"/>
            <a:r>
              <a:rPr lang="id-ID" sz="2400" dirty="0" smtClean="0"/>
              <a:t>MAKA DIBENTUKLAH PEMERINTAH DAERAH </a:t>
            </a:r>
          </a:p>
          <a:p>
            <a:pPr algn="ctr"/>
            <a:r>
              <a:rPr lang="id-ID" sz="2400" dirty="0" smtClean="0"/>
              <a:t>SECARA DEMOKRATIS DAN DIJALANKAN SESUAI </a:t>
            </a:r>
          </a:p>
          <a:p>
            <a:pPr algn="ctr"/>
            <a:r>
              <a:rPr lang="id-ID" sz="2400" dirty="0" smtClean="0"/>
              <a:t>AZAZ DEMOKRSI PANCASILA</a:t>
            </a:r>
            <a:endParaRPr lang="id-ID" sz="2400" dirty="0"/>
          </a:p>
        </p:txBody>
      </p:sp>
      <p:sp>
        <p:nvSpPr>
          <p:cNvPr id="5" name="Up Arrow 4"/>
          <p:cNvSpPr/>
          <p:nvPr/>
        </p:nvSpPr>
        <p:spPr>
          <a:xfrm>
            <a:off x="4355976" y="3861048"/>
            <a:ext cx="864096" cy="79208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288696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TRUKTUR, FUNGSI, kewenangan dan tugas PEMERINTAHAN LOKAL - ppt downlo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8784976" cy="633670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02184" y="6488668"/>
            <a:ext cx="2496261"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id-ID" dirty="0" smtClean="0"/>
              <a:t>SUMBER: GOOGLE .COM</a:t>
            </a:r>
            <a:endParaRPr lang="id-ID" dirty="0"/>
          </a:p>
        </p:txBody>
      </p:sp>
    </p:spTree>
    <p:extLst>
      <p:ext uri="{BB962C8B-B14F-4D97-AF65-F5344CB8AC3E}">
        <p14:creationId xmlns:p14="http://schemas.microsoft.com/office/powerpoint/2010/main" val="4276924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istem Pemerintahan Provinsi Di Negara Kesatuan Republik Indonesia - Materi  Belaj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76672"/>
            <a:ext cx="8424936"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8136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6 Struktur Pemerintahan Kota Beserta Tugas dan Fungsinya - HaloEdukasi.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052736"/>
            <a:ext cx="8712968" cy="547260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936965" y="332656"/>
            <a:ext cx="7198061" cy="461665"/>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id-ID" sz="2400" dirty="0" smtClean="0"/>
              <a:t>CONTOH: STRUKTUR PEMERINTAHAN KABUPATEN/KOTA</a:t>
            </a:r>
            <a:endParaRPr lang="id-ID" sz="2400" dirty="0"/>
          </a:p>
        </p:txBody>
      </p:sp>
    </p:spTree>
    <p:extLst>
      <p:ext uri="{BB962C8B-B14F-4D97-AF65-F5344CB8AC3E}">
        <p14:creationId xmlns:p14="http://schemas.microsoft.com/office/powerpoint/2010/main" val="48384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0"/>
            <a:ext cx="7704856" cy="69269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2400" dirty="0" smtClean="0"/>
              <a:t>KOMPONEN-KOMPONEN PEMEMERINTAHAN DAERAH</a:t>
            </a:r>
            <a:endParaRPr lang="id-ID" sz="2400" dirty="0"/>
          </a:p>
        </p:txBody>
      </p:sp>
      <p:sp>
        <p:nvSpPr>
          <p:cNvPr id="4" name="Oval 3"/>
          <p:cNvSpPr/>
          <p:nvPr/>
        </p:nvSpPr>
        <p:spPr>
          <a:xfrm>
            <a:off x="467544" y="1196752"/>
            <a:ext cx="2808312" cy="1944216"/>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sz="2400" dirty="0" smtClean="0"/>
              <a:t>SUPRA STRUKTUR PEMDA</a:t>
            </a:r>
            <a:endParaRPr lang="id-ID" sz="2400" dirty="0"/>
          </a:p>
        </p:txBody>
      </p:sp>
      <p:sp>
        <p:nvSpPr>
          <p:cNvPr id="5" name="Oval 4"/>
          <p:cNvSpPr/>
          <p:nvPr/>
        </p:nvSpPr>
        <p:spPr>
          <a:xfrm>
            <a:off x="467544" y="3408660"/>
            <a:ext cx="2808312" cy="208823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smtClean="0"/>
              <a:t>INFRA STRUKTUR PEMDA</a:t>
            </a:r>
            <a:endParaRPr lang="id-ID" sz="2400" dirty="0"/>
          </a:p>
        </p:txBody>
      </p:sp>
      <p:sp>
        <p:nvSpPr>
          <p:cNvPr id="6" name="Rounded Rectangle 5"/>
          <p:cNvSpPr/>
          <p:nvPr/>
        </p:nvSpPr>
        <p:spPr>
          <a:xfrm>
            <a:off x="4217268" y="864096"/>
            <a:ext cx="4680520" cy="2420888"/>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marL="342900" indent="-342900">
              <a:buAutoNum type="arabicPeriod"/>
            </a:pPr>
            <a:r>
              <a:rPr lang="id-ID" dirty="0" smtClean="0"/>
              <a:t>KEPALA DAERAH DAN  PERANGKATNYA</a:t>
            </a:r>
          </a:p>
          <a:p>
            <a:pPr marL="342900" indent="-342900">
              <a:buAutoNum type="arabicPeriod"/>
            </a:pPr>
            <a:r>
              <a:rPr lang="id-ID" dirty="0" smtClean="0"/>
              <a:t>DPRD DAN ALAT KELENGKAPANYA</a:t>
            </a:r>
          </a:p>
          <a:p>
            <a:pPr marL="342900" indent="-342900">
              <a:buAutoNum type="arabicPeriod"/>
            </a:pPr>
            <a:r>
              <a:rPr lang="id-ID" dirty="0" smtClean="0"/>
              <a:t>KAPOLDA/KAPOLRES</a:t>
            </a:r>
          </a:p>
          <a:p>
            <a:pPr marL="342900" indent="-342900">
              <a:buAutoNum type="arabicPeriod"/>
            </a:pPr>
            <a:r>
              <a:rPr lang="id-ID" dirty="0" smtClean="0"/>
              <a:t>DANREM/DANDIM</a:t>
            </a:r>
          </a:p>
          <a:p>
            <a:pPr marL="342900" indent="-342900">
              <a:buAutoNum type="arabicPeriod"/>
            </a:pPr>
            <a:r>
              <a:rPr lang="id-ID" dirty="0" smtClean="0"/>
              <a:t>JAKTI/JAKNEG</a:t>
            </a:r>
          </a:p>
          <a:p>
            <a:pPr marL="342900" indent="-342900">
              <a:buAutoNum type="arabicPeriod"/>
            </a:pPr>
            <a:r>
              <a:rPr lang="id-ID" dirty="0" smtClean="0"/>
              <a:t>PENGADIAN TINGGI/PENG.NEGERI</a:t>
            </a:r>
          </a:p>
          <a:p>
            <a:pPr marL="342900" indent="-342900">
              <a:buAutoNum type="arabicPeriod"/>
            </a:pPr>
            <a:r>
              <a:rPr lang="id-ID" dirty="0" smtClean="0"/>
              <a:t>KANWIL INSTTANSI PUSAT</a:t>
            </a:r>
          </a:p>
          <a:p>
            <a:pPr marL="342900" indent="-342900">
              <a:buAutoNum type="arabicPeriod"/>
            </a:pPr>
            <a:r>
              <a:rPr lang="id-ID" dirty="0" smtClean="0"/>
              <a:t>REKTOR PT</a:t>
            </a:r>
          </a:p>
          <a:p>
            <a:endParaRPr lang="id-ID" dirty="0"/>
          </a:p>
        </p:txBody>
      </p:sp>
      <p:sp>
        <p:nvSpPr>
          <p:cNvPr id="7" name="Rounded Rectangle 6"/>
          <p:cNvSpPr/>
          <p:nvPr/>
        </p:nvSpPr>
        <p:spPr>
          <a:xfrm>
            <a:off x="4145260" y="3419028"/>
            <a:ext cx="4824536" cy="2386236"/>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marL="342900" indent="-342900">
              <a:buAutoNum type="arabicPeriod"/>
            </a:pPr>
            <a:endParaRPr lang="id-ID" dirty="0" smtClean="0"/>
          </a:p>
          <a:p>
            <a:pPr marL="342900" indent="-342900">
              <a:buAutoNum type="arabicPeriod"/>
            </a:pPr>
            <a:r>
              <a:rPr lang="id-ID" dirty="0" smtClean="0"/>
              <a:t>PARTAI POLTIK</a:t>
            </a:r>
          </a:p>
          <a:p>
            <a:pPr marL="342900" indent="-342900">
              <a:buAutoNum type="arabicPeriod"/>
            </a:pPr>
            <a:r>
              <a:rPr lang="id-ID" dirty="0" smtClean="0"/>
              <a:t>PERS</a:t>
            </a:r>
          </a:p>
          <a:p>
            <a:pPr marL="342900" indent="-342900">
              <a:buAutoNum type="arabicPeriod"/>
            </a:pPr>
            <a:r>
              <a:rPr lang="id-ID" dirty="0" smtClean="0"/>
              <a:t>ORMAS.</a:t>
            </a:r>
          </a:p>
          <a:p>
            <a:pPr marL="342900" indent="-342900">
              <a:buAutoNum type="arabicPeriod"/>
            </a:pPr>
            <a:r>
              <a:rPr lang="id-ID" dirty="0" smtClean="0"/>
              <a:t>GOLONGAN KEPENTINGAN</a:t>
            </a:r>
          </a:p>
          <a:p>
            <a:pPr marL="342900" indent="-342900">
              <a:buAutoNum type="arabicPeriod"/>
            </a:pPr>
            <a:r>
              <a:rPr lang="id-ID" dirty="0" smtClean="0"/>
              <a:t>GOLONGAN PENEKAN</a:t>
            </a:r>
          </a:p>
          <a:p>
            <a:pPr marL="342900" indent="-342900">
              <a:buAutoNum type="arabicPeriod"/>
            </a:pPr>
            <a:r>
              <a:rPr lang="id-ID" dirty="0" smtClean="0"/>
              <a:t>PEMIMPIN INFORMAL (SUMATERA BARAT: DATUK, NINIK MAMAK, BUNDO KANDUNG, ALIM ULAMA, CENDIKIAWAN</a:t>
            </a:r>
          </a:p>
          <a:p>
            <a:pPr algn="ctr"/>
            <a:endParaRPr lang="id-ID" dirty="0" smtClean="0"/>
          </a:p>
        </p:txBody>
      </p:sp>
      <p:sp>
        <p:nvSpPr>
          <p:cNvPr id="8" name="Right Arrow 7"/>
          <p:cNvSpPr/>
          <p:nvPr/>
        </p:nvSpPr>
        <p:spPr>
          <a:xfrm>
            <a:off x="3275856" y="1844824"/>
            <a:ext cx="6790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ight Arrow 8"/>
          <p:cNvSpPr/>
          <p:nvPr/>
        </p:nvSpPr>
        <p:spPr>
          <a:xfrm>
            <a:off x="3323890" y="4180098"/>
            <a:ext cx="57606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extBox 1"/>
          <p:cNvSpPr txBox="1"/>
          <p:nvPr/>
        </p:nvSpPr>
        <p:spPr>
          <a:xfrm>
            <a:off x="1115616" y="6186512"/>
            <a:ext cx="7011598" cy="707886"/>
          </a:xfrm>
          <a:prstGeom prst="rect">
            <a:avLst/>
          </a:prstGeom>
        </p:spPr>
        <p:style>
          <a:lnRef idx="1">
            <a:schemeClr val="accent1"/>
          </a:lnRef>
          <a:fillRef idx="3">
            <a:schemeClr val="accent1"/>
          </a:fillRef>
          <a:effectRef idx="2">
            <a:schemeClr val="accent1"/>
          </a:effectRef>
          <a:fontRef idx="minor">
            <a:schemeClr val="lt1"/>
          </a:fontRef>
        </p:style>
        <p:txBody>
          <a:bodyPr wrap="none" rtlCol="0">
            <a:spAutoFit/>
          </a:bodyPr>
          <a:lstStyle/>
          <a:p>
            <a:pPr algn="ctr"/>
            <a:r>
              <a:rPr lang="id-ID" sz="2000" b="1" dirty="0" smtClean="0"/>
              <a:t>DALAM MEGELUARKAN ATURAN ATAU MENGAMBIL KEBIJAKAN </a:t>
            </a:r>
          </a:p>
          <a:p>
            <a:pPr algn="ctr"/>
            <a:r>
              <a:rPr lang="id-ID" sz="2000" b="1" dirty="0" smtClean="0"/>
              <a:t>HENDAKNYA</a:t>
            </a:r>
            <a:r>
              <a:rPr lang="id-ID" sz="2000" b="1" dirty="0"/>
              <a:t> </a:t>
            </a:r>
            <a:r>
              <a:rPr lang="id-ID" sz="2000" b="1" dirty="0" smtClean="0"/>
              <a:t>BERDASARKAN DEMOKRASI PANCASILA</a:t>
            </a:r>
            <a:endParaRPr lang="id-ID" sz="2000" b="1" dirty="0"/>
          </a:p>
        </p:txBody>
      </p:sp>
      <p:sp>
        <p:nvSpPr>
          <p:cNvPr id="10" name="Up Arrow 9"/>
          <p:cNvSpPr/>
          <p:nvPr/>
        </p:nvSpPr>
        <p:spPr>
          <a:xfrm>
            <a:off x="3611922" y="5139320"/>
            <a:ext cx="576064" cy="108012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95204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116" y="465944"/>
            <a:ext cx="2685232" cy="2088232"/>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dirty="0" smtClean="0"/>
              <a:t>GUBERNUR, BUPATI/WALIKOTA DAN PERANGKATNYA</a:t>
            </a:r>
            <a:endParaRPr lang="id-ID" dirty="0"/>
          </a:p>
        </p:txBody>
      </p:sp>
      <p:sp>
        <p:nvSpPr>
          <p:cNvPr id="3" name="Oval 2"/>
          <p:cNvSpPr/>
          <p:nvPr/>
        </p:nvSpPr>
        <p:spPr>
          <a:xfrm>
            <a:off x="3563888" y="287276"/>
            <a:ext cx="2448272" cy="2304256"/>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dirty="0" smtClean="0"/>
              <a:t>DEMOKRASI PANCASILA (NILAI-NILAI PANCASILA)</a:t>
            </a:r>
            <a:endParaRPr lang="id-ID" dirty="0"/>
          </a:p>
        </p:txBody>
      </p:sp>
      <p:sp>
        <p:nvSpPr>
          <p:cNvPr id="4" name="Oval 3"/>
          <p:cNvSpPr/>
          <p:nvPr/>
        </p:nvSpPr>
        <p:spPr>
          <a:xfrm>
            <a:off x="6718560" y="177912"/>
            <a:ext cx="2376264" cy="237626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dirty="0" smtClean="0"/>
              <a:t>ATURAN/KEBIJAKAN/PELAYANAN</a:t>
            </a:r>
            <a:endParaRPr lang="id-ID" dirty="0"/>
          </a:p>
        </p:txBody>
      </p:sp>
      <p:sp>
        <p:nvSpPr>
          <p:cNvPr id="5" name="Rectangle 4"/>
          <p:cNvSpPr/>
          <p:nvPr/>
        </p:nvSpPr>
        <p:spPr>
          <a:xfrm>
            <a:off x="707740" y="4459064"/>
            <a:ext cx="7992888" cy="1512168"/>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id-ID" sz="2800" dirty="0" smtClean="0"/>
              <a:t>RAKYAT/WARGANEGARA YANG SEJAHTERA</a:t>
            </a:r>
          </a:p>
          <a:p>
            <a:pPr algn="ctr"/>
            <a:r>
              <a:rPr lang="id-ID" sz="2800" dirty="0" smtClean="0"/>
              <a:t>(ADIL DAN MAKMUR)</a:t>
            </a:r>
          </a:p>
        </p:txBody>
      </p:sp>
      <p:sp>
        <p:nvSpPr>
          <p:cNvPr id="6" name="Right Arrow 5"/>
          <p:cNvSpPr/>
          <p:nvPr/>
        </p:nvSpPr>
        <p:spPr>
          <a:xfrm>
            <a:off x="2771800" y="1366044"/>
            <a:ext cx="648072" cy="4067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ight Arrow 6"/>
          <p:cNvSpPr/>
          <p:nvPr/>
        </p:nvSpPr>
        <p:spPr>
          <a:xfrm>
            <a:off x="6012160" y="1196752"/>
            <a:ext cx="5760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Up-Down Arrow 8"/>
          <p:cNvSpPr/>
          <p:nvPr/>
        </p:nvSpPr>
        <p:spPr>
          <a:xfrm>
            <a:off x="4499992" y="2708920"/>
            <a:ext cx="576064" cy="1440160"/>
          </a:xfrm>
          <a:prstGeom prst="up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d-ID"/>
          </a:p>
        </p:txBody>
      </p:sp>
      <p:sp>
        <p:nvSpPr>
          <p:cNvPr id="10" name="Up-Down Arrow 9"/>
          <p:cNvSpPr/>
          <p:nvPr/>
        </p:nvSpPr>
        <p:spPr>
          <a:xfrm>
            <a:off x="7596100" y="2708920"/>
            <a:ext cx="504056" cy="1372344"/>
          </a:xfrm>
          <a:prstGeom prst="up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
        <p:nvSpPr>
          <p:cNvPr id="11" name="Up-Down Arrow 10"/>
          <p:cNvSpPr/>
          <p:nvPr/>
        </p:nvSpPr>
        <p:spPr>
          <a:xfrm>
            <a:off x="1341500" y="2708796"/>
            <a:ext cx="422188" cy="1557548"/>
          </a:xfrm>
          <a:prstGeom prst="up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325684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id-ID" sz="3200" dirty="0" smtClean="0"/>
              <a:t>Referensi</a:t>
            </a:r>
            <a:endParaRPr lang="id-ID" sz="3200" dirty="0"/>
          </a:p>
        </p:txBody>
      </p:sp>
      <p:sp>
        <p:nvSpPr>
          <p:cNvPr id="3" name="Content Placeholder 2"/>
          <p:cNvSpPr>
            <a:spLocks noGrp="1"/>
          </p:cNvSpPr>
          <p:nvPr>
            <p:ph idx="1"/>
          </p:nvPr>
        </p:nvSpPr>
        <p:spPr>
          <a:xfrm>
            <a:off x="457200" y="1052736"/>
            <a:ext cx="8229600" cy="5544616"/>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marL="0" indent="0">
              <a:buNone/>
            </a:pPr>
            <a:endParaRPr lang="id-ID" dirty="0" smtClean="0"/>
          </a:p>
          <a:p>
            <a:pPr marL="0" indent="0">
              <a:spcBef>
                <a:spcPts val="0"/>
              </a:spcBef>
              <a:buNone/>
            </a:pPr>
            <a:r>
              <a:rPr lang="id-ID" sz="2000" dirty="0" smtClean="0"/>
              <a:t>Agustam (2011) “Konsepsi dan Implementasi Demokrasi Pancasila 	Dalam 	Sistem Perpolitikan Indonesia</a:t>
            </a:r>
            <a:r>
              <a:rPr lang="id-ID" sz="2000" b="1" i="1" dirty="0" smtClean="0"/>
              <a:t>”, Jurnal TAPIs</a:t>
            </a:r>
            <a:r>
              <a:rPr lang="id-ID" sz="2000" dirty="0" smtClean="0"/>
              <a:t>, Vol.7, 	No.12.</a:t>
            </a:r>
          </a:p>
          <a:p>
            <a:pPr marL="0" indent="0">
              <a:spcBef>
                <a:spcPts val="0"/>
              </a:spcBef>
              <a:buNone/>
            </a:pPr>
            <a:r>
              <a:rPr lang="id-ID" sz="2000" dirty="0" smtClean="0"/>
              <a:t>Anggriani, Jum (2015) “Pelaksanaan Demokrasi Pancasila Dalam Sistem 	Pemerintahan Indonesia</a:t>
            </a:r>
            <a:r>
              <a:rPr lang="id-ID" sz="2000" i="1" dirty="0" smtClean="0"/>
              <a:t>”, </a:t>
            </a:r>
            <a:r>
              <a:rPr lang="id-ID" sz="2000" b="1" i="1" dirty="0" smtClean="0"/>
              <a:t>Simposium Pancasila</a:t>
            </a:r>
            <a:r>
              <a:rPr lang="id-ID" sz="2000" dirty="0" smtClean="0"/>
              <a:t>, Fornika-PSP: 	Jakarta.</a:t>
            </a:r>
          </a:p>
          <a:p>
            <a:pPr marL="0" indent="0">
              <a:spcBef>
                <a:spcPts val="0"/>
              </a:spcBef>
              <a:buNone/>
            </a:pPr>
            <a:r>
              <a:rPr lang="id-ID" sz="2000" dirty="0" smtClean="0"/>
              <a:t>Karsa, Topan Indra (2019) “ Perkembangan Paradigma Demokrasi Pancasila 	Dalam Pembangunan Hukum di Indonesia, </a:t>
            </a:r>
            <a:r>
              <a:rPr lang="id-ID" sz="2000" b="1" i="1" dirty="0" smtClean="0"/>
              <a:t>Jurnal Keadilan, </a:t>
            </a:r>
            <a:r>
              <a:rPr lang="id-ID" sz="2000" dirty="0" smtClean="0"/>
              <a:t>Vol.17, 	No.2.</a:t>
            </a:r>
          </a:p>
          <a:p>
            <a:pPr marL="0" indent="0">
              <a:spcBef>
                <a:spcPts val="0"/>
              </a:spcBef>
              <a:buNone/>
            </a:pPr>
            <a:r>
              <a:rPr lang="id-ID" sz="2000" dirty="0" smtClean="0"/>
              <a:t>Notonagoro ( 1997  ) </a:t>
            </a:r>
            <a:r>
              <a:rPr lang="id-ID" sz="2000" b="1" dirty="0" smtClean="0"/>
              <a:t>Pancasila Secara Ilmiah Populer, </a:t>
            </a:r>
            <a:r>
              <a:rPr lang="id-ID" sz="2000" dirty="0" smtClean="0"/>
              <a:t>Jakarta: Bina 	Aksara.</a:t>
            </a:r>
          </a:p>
          <a:p>
            <a:pPr marL="0" indent="0">
              <a:spcBef>
                <a:spcPts val="0"/>
              </a:spcBef>
              <a:buNone/>
            </a:pPr>
            <a:r>
              <a:rPr lang="id-ID" sz="2000" dirty="0" smtClean="0"/>
              <a:t>Prabowo, Eddy (2011) “Demokrasi Pancasila Sebagao Model Demokrasi yang 	Rasional dan Spesifik, </a:t>
            </a:r>
            <a:r>
              <a:rPr lang="id-ID" sz="2000" b="1" i="1" dirty="0" smtClean="0"/>
              <a:t>Jurnal Ilmiah Civis</a:t>
            </a:r>
            <a:r>
              <a:rPr lang="id-ID" sz="2000" dirty="0" smtClean="0"/>
              <a:t>, Vol.1, No.1, 2011.</a:t>
            </a:r>
          </a:p>
          <a:p>
            <a:pPr marL="0" indent="0">
              <a:spcBef>
                <a:spcPts val="0"/>
              </a:spcBef>
              <a:buNone/>
            </a:pPr>
            <a:r>
              <a:rPr lang="id-ID" sz="2000" dirty="0" smtClean="0"/>
              <a:t>Tjarsono, Ijang (2013) “Demokrasi Pancasila Dan Bhineka Tunggal Ika 	Solusi 	Heterogenitas”, </a:t>
            </a:r>
            <a:r>
              <a:rPr lang="id-ID" sz="2000" b="1" i="1" dirty="0" smtClean="0"/>
              <a:t>Jurnal Transnasional</a:t>
            </a:r>
            <a:r>
              <a:rPr lang="id-ID" sz="2000" dirty="0" smtClean="0"/>
              <a:t>, Vol.4, No.2.</a:t>
            </a:r>
          </a:p>
          <a:p>
            <a:pPr marL="0" indent="0">
              <a:spcBef>
                <a:spcPts val="0"/>
              </a:spcBef>
              <a:buNone/>
            </a:pPr>
            <a:r>
              <a:rPr lang="id-ID" sz="2000" dirty="0" smtClean="0"/>
              <a:t>Yunus, Nur Rohim (2015) Aktualisasi Demokrasi Pancasila Dalam 	Kehidupan Berbangsa dan Bernegara,</a:t>
            </a:r>
            <a:r>
              <a:rPr lang="id-ID" sz="2000" b="1" i="1" dirty="0" smtClean="0"/>
              <a:t> Sosio Didaktika</a:t>
            </a:r>
            <a:r>
              <a:rPr lang="id-ID" sz="2000" dirty="0" smtClean="0"/>
              <a:t>, 2(2), p. 	156-1</a:t>
            </a:r>
          </a:p>
          <a:p>
            <a:pPr marL="0" indent="0">
              <a:spcBef>
                <a:spcPts val="0"/>
              </a:spcBef>
              <a:buNone/>
            </a:pPr>
            <a:endParaRPr lang="id-ID" dirty="0"/>
          </a:p>
        </p:txBody>
      </p:sp>
    </p:spTree>
    <p:extLst>
      <p:ext uri="{BB962C8B-B14F-4D97-AF65-F5344CB8AC3E}">
        <p14:creationId xmlns:p14="http://schemas.microsoft.com/office/powerpoint/2010/main" val="3851594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style>
          <a:lnRef idx="1">
            <a:schemeClr val="accent2"/>
          </a:lnRef>
          <a:fillRef idx="3">
            <a:schemeClr val="accent2"/>
          </a:fillRef>
          <a:effectRef idx="2">
            <a:schemeClr val="accent2"/>
          </a:effectRef>
          <a:fontRef idx="minor">
            <a:schemeClr val="lt1"/>
          </a:fontRef>
        </p:style>
        <p:txBody>
          <a:bodyPr>
            <a:normAutofit/>
          </a:bodyPr>
          <a:lstStyle/>
          <a:p>
            <a:r>
              <a:rPr lang="id-ID" sz="3200" dirty="0" smtClean="0"/>
              <a:t>I. DEMOKRASI DAN MAKNA</a:t>
            </a:r>
            <a:endParaRPr lang="id-ID" sz="3200" dirty="0"/>
          </a:p>
        </p:txBody>
      </p:sp>
      <p:sp>
        <p:nvSpPr>
          <p:cNvPr id="3" name="Rectangle 2"/>
          <p:cNvSpPr/>
          <p:nvPr/>
        </p:nvSpPr>
        <p:spPr>
          <a:xfrm>
            <a:off x="237456" y="1736812"/>
            <a:ext cx="2736304" cy="936104"/>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sz="2800" dirty="0" smtClean="0"/>
              <a:t>DEMOKRASI</a:t>
            </a:r>
            <a:endParaRPr lang="id-ID" sz="2800" dirty="0"/>
          </a:p>
        </p:txBody>
      </p:sp>
      <p:sp>
        <p:nvSpPr>
          <p:cNvPr id="4" name="Rectangle 3"/>
          <p:cNvSpPr/>
          <p:nvPr/>
        </p:nvSpPr>
        <p:spPr>
          <a:xfrm>
            <a:off x="4010868" y="1340768"/>
            <a:ext cx="5040560" cy="21602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id-ID" sz="2000" dirty="0" smtClean="0"/>
              <a:t>DEMOKRASI ADALAH BENTUK PEMERINTAHAN YANG MELETAKKAN KEKUASAAN NEGARA TERTINGGI BERADA DITANGAN  RAKYAT YANG DIFORMULASIKAN MELALUI SISTEM PERWAKILAN DALAM PERADABAN MODERN.</a:t>
            </a:r>
            <a:endParaRPr lang="id-ID" sz="2000" dirty="0"/>
          </a:p>
        </p:txBody>
      </p:sp>
      <p:sp>
        <p:nvSpPr>
          <p:cNvPr id="7" name="Rectangle 6"/>
          <p:cNvSpPr/>
          <p:nvPr/>
        </p:nvSpPr>
        <p:spPr>
          <a:xfrm>
            <a:off x="3995936" y="3645024"/>
            <a:ext cx="5085456" cy="321297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indent="-342900">
              <a:buAutoNum type="arabicPeriod"/>
            </a:pPr>
            <a:r>
              <a:rPr lang="id-ID" sz="1600" b="1" dirty="0" smtClean="0"/>
              <a:t>Declarasi Kemerdekaan USA (4  JULI 1776):</a:t>
            </a:r>
          </a:p>
          <a:p>
            <a:r>
              <a:rPr lang="id-ID" sz="1600" b="1" dirty="0" smtClean="0"/>
              <a:t>We hold these truth to be self evident, that all men are created equal, thay they are endowed by their creator with certain unalienable rigths, that among these are life, liberty and pursuit of happiness. That to secure this rigths, governments are instituted among men, deriving their just powers from the consent of governed. </a:t>
            </a:r>
          </a:p>
          <a:p>
            <a:endParaRPr lang="id-ID" sz="1600" b="1" dirty="0"/>
          </a:p>
          <a:p>
            <a:r>
              <a:rPr lang="id-ID" sz="1600" b="1" dirty="0" smtClean="0"/>
              <a:t>2. Abraham Lincoln (1863). Governmnet of the People, by the People and for the people.</a:t>
            </a:r>
          </a:p>
          <a:p>
            <a:endParaRPr lang="id-ID" sz="1600" b="1" dirty="0"/>
          </a:p>
        </p:txBody>
      </p:sp>
      <p:sp>
        <p:nvSpPr>
          <p:cNvPr id="8" name="Rectangle 7"/>
          <p:cNvSpPr/>
          <p:nvPr/>
        </p:nvSpPr>
        <p:spPr>
          <a:xfrm>
            <a:off x="165448" y="4005064"/>
            <a:ext cx="2880320" cy="165618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800" dirty="0" smtClean="0"/>
              <a:t>PEMIKIRAN TENTANG DEMOKRASI</a:t>
            </a:r>
            <a:endParaRPr lang="id-ID" sz="2800" dirty="0"/>
          </a:p>
        </p:txBody>
      </p:sp>
      <p:sp>
        <p:nvSpPr>
          <p:cNvPr id="10" name="Right Arrow 9"/>
          <p:cNvSpPr/>
          <p:nvPr/>
        </p:nvSpPr>
        <p:spPr>
          <a:xfrm>
            <a:off x="3131840" y="1952836"/>
            <a:ext cx="72008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ight Arrow 10"/>
          <p:cNvSpPr/>
          <p:nvPr/>
        </p:nvSpPr>
        <p:spPr>
          <a:xfrm>
            <a:off x="3131840" y="4653136"/>
            <a:ext cx="648072" cy="5983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39878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3724" y="188640"/>
            <a:ext cx="4433970" cy="1323439"/>
          </a:xfrm>
          <a:prstGeom prst="rect">
            <a:avLst/>
          </a:prstGeom>
        </p:spPr>
        <p:style>
          <a:lnRef idx="1">
            <a:schemeClr val="accent6"/>
          </a:lnRef>
          <a:fillRef idx="2">
            <a:schemeClr val="accent6"/>
          </a:fillRef>
          <a:effectRef idx="1">
            <a:schemeClr val="accent6"/>
          </a:effectRef>
          <a:fontRef idx="minor">
            <a:schemeClr val="dk1"/>
          </a:fontRef>
        </p:style>
        <p:txBody>
          <a:bodyPr wrap="none" lIns="91440" tIns="45720" rIns="91440" bIns="45720">
            <a:spAutoFit/>
          </a:bodyPr>
          <a:lstStyle/>
          <a:p>
            <a:pPr algn="ctr"/>
            <a:r>
              <a:rPr lang="id-ID"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TERIMAKASIH ATAS </a:t>
            </a:r>
          </a:p>
          <a:p>
            <a:pPr algn="ctr"/>
            <a:r>
              <a:rPr lang="id-ID"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PERHATIANNYA</a:t>
            </a:r>
          </a:p>
        </p:txBody>
      </p:sp>
      <p:pic>
        <p:nvPicPr>
          <p:cNvPr id="1026" name="Picture 2" descr="50+ Gambar Bunga Mawar Tercantik di Dunia (Warna Putih, Ungu, Pink dan  Hitam) | Salamadi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5260" y="2924944"/>
            <a:ext cx="6334125" cy="374441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55576" y="2204864"/>
            <a:ext cx="7807330"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id-ID" sz="3200" dirty="0" smtClean="0"/>
              <a:t>AYO LAKSANAKAN TIGA </a:t>
            </a:r>
            <a:r>
              <a:rPr lang="id-ID" sz="3200" b="1" dirty="0" smtClean="0">
                <a:solidFill>
                  <a:schemeClr val="tx1"/>
                </a:solidFill>
              </a:rPr>
              <a:t>M</a:t>
            </a:r>
            <a:r>
              <a:rPr lang="id-ID" sz="3200" dirty="0" smtClean="0"/>
              <a:t> DAN SALAM SEHAT</a:t>
            </a:r>
            <a:endParaRPr lang="id-ID" sz="3200" dirty="0"/>
          </a:p>
        </p:txBody>
      </p:sp>
    </p:spTree>
    <p:extLst>
      <p:ext uri="{BB962C8B-B14F-4D97-AF65-F5344CB8AC3E}">
        <p14:creationId xmlns:p14="http://schemas.microsoft.com/office/powerpoint/2010/main" val="381636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4638"/>
            <a:ext cx="7416824" cy="922114"/>
          </a:xfrm>
        </p:spPr>
        <p:style>
          <a:lnRef idx="1">
            <a:schemeClr val="accent2"/>
          </a:lnRef>
          <a:fillRef idx="2">
            <a:schemeClr val="accent2"/>
          </a:fillRef>
          <a:effectRef idx="1">
            <a:schemeClr val="accent2"/>
          </a:effectRef>
          <a:fontRef idx="minor">
            <a:schemeClr val="dk1"/>
          </a:fontRef>
        </p:style>
        <p:txBody>
          <a:bodyPr>
            <a:normAutofit/>
          </a:bodyPr>
          <a:lstStyle/>
          <a:p>
            <a:r>
              <a:rPr lang="id-ID" sz="3200" dirty="0" smtClean="0"/>
              <a:t>BENTUK PEMERINTAHAN</a:t>
            </a:r>
            <a:endParaRPr lang="id-ID" sz="3200" dirty="0"/>
          </a:p>
        </p:txBody>
      </p:sp>
      <p:sp>
        <p:nvSpPr>
          <p:cNvPr id="3" name="Oval 2"/>
          <p:cNvSpPr/>
          <p:nvPr/>
        </p:nvSpPr>
        <p:spPr>
          <a:xfrm>
            <a:off x="107504" y="1844824"/>
            <a:ext cx="3277344" cy="201622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smtClean="0"/>
              <a:t>BENTUK PEMERINTAHAN</a:t>
            </a:r>
            <a:endParaRPr lang="id-ID" sz="2400" dirty="0"/>
          </a:p>
        </p:txBody>
      </p:sp>
      <p:sp>
        <p:nvSpPr>
          <p:cNvPr id="4" name="Rectangle 3"/>
          <p:cNvSpPr/>
          <p:nvPr/>
        </p:nvSpPr>
        <p:spPr>
          <a:xfrm>
            <a:off x="4283968" y="1412776"/>
            <a:ext cx="4752528" cy="25922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id-ID" sz="2000" dirty="0" smtClean="0"/>
              <a:t>1. </a:t>
            </a:r>
            <a:r>
              <a:rPr lang="id-ID" sz="2000" b="1" dirty="0" smtClean="0"/>
              <a:t>MONARKHI</a:t>
            </a:r>
            <a:r>
              <a:rPr lang="id-ID" sz="2000" dirty="0" smtClean="0"/>
              <a:t> KALAU TIDAK DIKELOLA DENGAN BAIK MENJADI </a:t>
            </a:r>
            <a:r>
              <a:rPr lang="id-ID" sz="2000" b="1" dirty="0" smtClean="0"/>
              <a:t>TIRANI</a:t>
            </a:r>
          </a:p>
          <a:p>
            <a:r>
              <a:rPr lang="id-ID" sz="2000" dirty="0" smtClean="0"/>
              <a:t>2. </a:t>
            </a:r>
            <a:r>
              <a:rPr lang="id-ID" sz="2000" b="1" dirty="0" smtClean="0"/>
              <a:t>ARISTOKRASI</a:t>
            </a:r>
            <a:r>
              <a:rPr lang="id-ID" sz="2000" dirty="0" smtClean="0"/>
              <a:t> TIDAK DILOLA  DENGAN BAIK MENJADI </a:t>
            </a:r>
            <a:r>
              <a:rPr lang="id-ID" sz="2000" b="1" dirty="0" smtClean="0"/>
              <a:t>OLIGARKHI</a:t>
            </a:r>
          </a:p>
          <a:p>
            <a:r>
              <a:rPr lang="id-ID" sz="2000" dirty="0" smtClean="0"/>
              <a:t>3. </a:t>
            </a:r>
            <a:r>
              <a:rPr lang="id-ID" sz="2000" b="1" dirty="0" smtClean="0"/>
              <a:t>DEMOKRASI</a:t>
            </a:r>
            <a:r>
              <a:rPr lang="id-ID" sz="2000" dirty="0" smtClean="0"/>
              <a:t> KALAU TIDAK DIKELOLA DENGAN BAIK MENJADI </a:t>
            </a:r>
            <a:r>
              <a:rPr lang="id-ID" sz="2000" b="1" dirty="0" smtClean="0"/>
              <a:t>ANARKHI</a:t>
            </a:r>
            <a:endParaRPr lang="id-ID" sz="2000" b="1" dirty="0"/>
          </a:p>
        </p:txBody>
      </p:sp>
      <p:sp>
        <p:nvSpPr>
          <p:cNvPr id="5" name="Rectangle 4"/>
          <p:cNvSpPr/>
          <p:nvPr/>
        </p:nvSpPr>
        <p:spPr>
          <a:xfrm>
            <a:off x="4463752" y="5013176"/>
            <a:ext cx="4608512" cy="144016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000" dirty="0" smtClean="0"/>
              <a:t>PLATO DALAM TULISANYA  </a:t>
            </a:r>
            <a:r>
              <a:rPr lang="id-ID" sz="2000" b="1" i="1" dirty="0" smtClean="0"/>
              <a:t>REPUBLIC</a:t>
            </a:r>
            <a:r>
              <a:rPr lang="id-ID" sz="2000" dirty="0" smtClean="0"/>
              <a:t>, MENYATAKAN BENTUK PEMERINTAHAN ADA TIGA YAITU: </a:t>
            </a:r>
            <a:r>
              <a:rPr lang="id-ID" sz="2000" b="1" dirty="0" smtClean="0"/>
              <a:t>MONARKHI, ARISTOKRASI</a:t>
            </a:r>
            <a:r>
              <a:rPr lang="id-ID" sz="2000" dirty="0" smtClean="0"/>
              <a:t> DAN </a:t>
            </a:r>
            <a:r>
              <a:rPr lang="id-ID" sz="2000" b="1" dirty="0" smtClean="0"/>
              <a:t>DEMOKRASI</a:t>
            </a:r>
            <a:r>
              <a:rPr lang="id-ID" sz="2000" dirty="0" smtClean="0"/>
              <a:t>.</a:t>
            </a:r>
          </a:p>
        </p:txBody>
      </p:sp>
      <p:sp>
        <p:nvSpPr>
          <p:cNvPr id="6" name="Right Arrow 5"/>
          <p:cNvSpPr/>
          <p:nvPr/>
        </p:nvSpPr>
        <p:spPr>
          <a:xfrm>
            <a:off x="3383856" y="2528900"/>
            <a:ext cx="89912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Up Arrow 6"/>
          <p:cNvSpPr/>
          <p:nvPr/>
        </p:nvSpPr>
        <p:spPr>
          <a:xfrm>
            <a:off x="6479976" y="4149080"/>
            <a:ext cx="576064" cy="86409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525189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3024336" cy="15121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400" dirty="0" smtClean="0"/>
              <a:t>DEMOKRASI KONSEP UNIVERSAL</a:t>
            </a:r>
            <a:endParaRPr lang="id-ID" sz="2400" dirty="0"/>
          </a:p>
        </p:txBody>
      </p:sp>
      <p:sp>
        <p:nvSpPr>
          <p:cNvPr id="3" name="Rectangle 2"/>
          <p:cNvSpPr/>
          <p:nvPr/>
        </p:nvSpPr>
        <p:spPr>
          <a:xfrm>
            <a:off x="4499992" y="476672"/>
            <a:ext cx="4536504" cy="20882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2000" dirty="0" smtClean="0"/>
              <a:t>DEMOKRASI ADALAH KONSEP UNIVERSAL, KAPANPUN, DIMANAPUN  DEMOKRASI ADALAH SAMA ( EROPA, AMERIKA, ASIA, AUSTRALIA DAN AFRIKA).</a:t>
            </a:r>
          </a:p>
        </p:txBody>
      </p:sp>
      <p:sp>
        <p:nvSpPr>
          <p:cNvPr id="5" name="Rectangle 4"/>
          <p:cNvSpPr/>
          <p:nvPr/>
        </p:nvSpPr>
        <p:spPr>
          <a:xfrm>
            <a:off x="107504" y="3557240"/>
            <a:ext cx="4248472" cy="302433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id-ID" sz="2000" dirty="0" smtClean="0"/>
              <a:t>LAHIRLAH VARIAN DEMOKRASI DENGAN ISTILAH YANG MENGIKUTI:</a:t>
            </a:r>
          </a:p>
          <a:p>
            <a:pPr marL="342900" indent="-342900">
              <a:buAutoNum type="arabicPeriod"/>
            </a:pPr>
            <a:r>
              <a:rPr lang="id-ID" sz="2000" dirty="0" smtClean="0"/>
              <a:t>DEMOKRASI LIBERAL</a:t>
            </a:r>
          </a:p>
          <a:p>
            <a:pPr marL="342900" indent="-342900">
              <a:buAutoNum type="arabicPeriod"/>
            </a:pPr>
            <a:r>
              <a:rPr lang="id-ID" sz="2000" dirty="0" smtClean="0"/>
              <a:t>DEMOKRASI SOSIALIS</a:t>
            </a:r>
          </a:p>
          <a:p>
            <a:pPr marL="342900" indent="-342900">
              <a:buAutoNum type="arabicPeriod"/>
            </a:pPr>
            <a:r>
              <a:rPr lang="id-ID" sz="2000" dirty="0" smtClean="0"/>
              <a:t>DEMOKRASI TERPIMPIN</a:t>
            </a:r>
          </a:p>
          <a:p>
            <a:pPr marL="342900" indent="-342900">
              <a:buAutoNum type="arabicPeriod"/>
            </a:pPr>
            <a:r>
              <a:rPr lang="id-ID" sz="2000" dirty="0" smtClean="0"/>
              <a:t>DEMOKRASI PANCASILA</a:t>
            </a:r>
            <a:endParaRPr lang="id-ID" sz="2000" dirty="0"/>
          </a:p>
        </p:txBody>
      </p:sp>
      <p:sp>
        <p:nvSpPr>
          <p:cNvPr id="6" name="Oval 5"/>
          <p:cNvSpPr/>
          <p:nvPr/>
        </p:nvSpPr>
        <p:spPr>
          <a:xfrm>
            <a:off x="5647208" y="3719258"/>
            <a:ext cx="3096344" cy="27003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dirty="0" smtClean="0"/>
              <a:t>KONDISI OBJEKTIF SUATU NEGARA: SEJARAH, FALSAFAH DAN NILAI KEHIDUPAN, BUDAYA REGIONAL/LOKAL.</a:t>
            </a:r>
            <a:endParaRPr lang="id-ID" dirty="0"/>
          </a:p>
        </p:txBody>
      </p:sp>
      <p:sp>
        <p:nvSpPr>
          <p:cNvPr id="7" name="Right Arrow 6"/>
          <p:cNvSpPr/>
          <p:nvPr/>
        </p:nvSpPr>
        <p:spPr>
          <a:xfrm>
            <a:off x="3308400" y="1331268"/>
            <a:ext cx="8640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Down Arrow 7"/>
          <p:cNvSpPr/>
          <p:nvPr/>
        </p:nvSpPr>
        <p:spPr>
          <a:xfrm>
            <a:off x="6450694" y="2643133"/>
            <a:ext cx="833004" cy="938330"/>
          </a:xfrm>
          <a:prstGeom prst="down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id-ID"/>
          </a:p>
        </p:txBody>
      </p:sp>
      <p:sp>
        <p:nvSpPr>
          <p:cNvPr id="9" name="TextBox 8"/>
          <p:cNvSpPr txBox="1"/>
          <p:nvPr/>
        </p:nvSpPr>
        <p:spPr>
          <a:xfrm>
            <a:off x="7335366" y="3257593"/>
            <a:ext cx="1427186" cy="461665"/>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id-ID" sz="2400" dirty="0" smtClean="0"/>
              <a:t>BERTEMU</a:t>
            </a:r>
            <a:endParaRPr lang="id-ID" sz="2400" dirty="0"/>
          </a:p>
        </p:txBody>
      </p:sp>
      <p:sp>
        <p:nvSpPr>
          <p:cNvPr id="10" name="Left Arrow 9"/>
          <p:cNvSpPr/>
          <p:nvPr/>
        </p:nvSpPr>
        <p:spPr>
          <a:xfrm>
            <a:off x="4499992" y="4653136"/>
            <a:ext cx="1008112" cy="100811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010658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0584" y="2420888"/>
            <a:ext cx="2946400" cy="180020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sz="2000" dirty="0" smtClean="0"/>
              <a:t>UNSUR DEMOKRASI MENURUT BEBERAPA AHLI</a:t>
            </a:r>
            <a:endParaRPr lang="id-ID" sz="2000" dirty="0"/>
          </a:p>
        </p:txBody>
      </p:sp>
      <p:sp>
        <p:nvSpPr>
          <p:cNvPr id="8" name="Rectangle 7"/>
          <p:cNvSpPr/>
          <p:nvPr/>
        </p:nvSpPr>
        <p:spPr>
          <a:xfrm>
            <a:off x="3419872" y="0"/>
            <a:ext cx="5616624" cy="67413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b="1" dirty="0" smtClean="0"/>
              <a:t>LYMAN TOWER SARGENT (1987):</a:t>
            </a:r>
          </a:p>
          <a:p>
            <a:r>
              <a:rPr lang="id-ID" dirty="0" smtClean="0"/>
              <a:t>1.KETERLIBATAN RKYAT DALAM MENGAMBIL KEPUTUSAN POLITIK</a:t>
            </a:r>
          </a:p>
          <a:p>
            <a:r>
              <a:rPr lang="id-ID" dirty="0" smtClean="0"/>
              <a:t>2. PERSAMAAN HAK ANTAR MANUSIA</a:t>
            </a:r>
          </a:p>
          <a:p>
            <a:r>
              <a:rPr lang="id-ID" dirty="0" smtClean="0"/>
              <a:t>3KEMERDEKAAN DAN KEBEBASAB WARGNEGARA</a:t>
            </a:r>
          </a:p>
          <a:p>
            <a:r>
              <a:rPr lang="id-ID" dirty="0" smtClean="0"/>
              <a:t>4.SISTEM PERWAKILAN  SISTEM PEMILIHAN MAYORITAS</a:t>
            </a:r>
          </a:p>
          <a:p>
            <a:pPr algn="ctr"/>
            <a:r>
              <a:rPr lang="id-ID" b="1" dirty="0" smtClean="0"/>
              <a:t>AFFAN GAFFAR (1999):</a:t>
            </a:r>
          </a:p>
          <a:p>
            <a:r>
              <a:rPr lang="id-ID" dirty="0" smtClean="0"/>
              <a:t>1. AKUNTABILITAS</a:t>
            </a:r>
          </a:p>
          <a:p>
            <a:r>
              <a:rPr lang="id-ID" dirty="0" smtClean="0"/>
              <a:t>2. ROTASI KEKUASAAN</a:t>
            </a:r>
          </a:p>
          <a:p>
            <a:r>
              <a:rPr lang="id-ID" dirty="0" smtClean="0"/>
              <a:t>3. REKRUTMEN POLITIK TERBUKA</a:t>
            </a:r>
          </a:p>
          <a:p>
            <a:r>
              <a:rPr lang="id-ID" dirty="0" smtClean="0"/>
              <a:t>4. PEMILIHN UMUM</a:t>
            </a:r>
          </a:p>
          <a:p>
            <a:r>
              <a:rPr lang="id-ID" dirty="0" smtClean="0"/>
              <a:t>5. HAK-HAK DASAR</a:t>
            </a:r>
          </a:p>
          <a:p>
            <a:pPr algn="ctr"/>
            <a:r>
              <a:rPr lang="id-ID" b="1" dirty="0" smtClean="0"/>
              <a:t>FRANS MAGNIS SUSENO (1997):</a:t>
            </a:r>
          </a:p>
          <a:p>
            <a:pPr marL="342900" indent="-342900">
              <a:buAutoNum type="arabicPeriod"/>
            </a:pPr>
            <a:r>
              <a:rPr lang="id-ID" dirty="0" smtClean="0"/>
              <a:t>NEGARA HUKUM</a:t>
            </a:r>
          </a:p>
          <a:p>
            <a:pPr marL="342900" indent="-342900">
              <a:buAutoNum type="arabicPeriod"/>
            </a:pPr>
            <a:r>
              <a:rPr lang="id-ID" dirty="0" smtClean="0"/>
              <a:t>PEMERINTAH DIBAWAH LONTRIL NYATA MASYARAKAT</a:t>
            </a:r>
          </a:p>
          <a:p>
            <a:pPr marL="342900" indent="-342900">
              <a:buAutoNum type="arabicPeriod"/>
            </a:pPr>
            <a:r>
              <a:rPr lang="id-ID" dirty="0" smtClean="0"/>
              <a:t>PEMEILHAN UMUM YANG BEBAS</a:t>
            </a:r>
          </a:p>
          <a:p>
            <a:pPr marL="342900" indent="-342900">
              <a:buAutoNum type="arabicPeriod"/>
            </a:pPr>
            <a:r>
              <a:rPr lang="id-ID" dirty="0" smtClean="0"/>
              <a:t>PRINSIP MAYORITAS</a:t>
            </a:r>
          </a:p>
          <a:p>
            <a:pPr marL="342900" indent="-342900">
              <a:buAutoNum type="arabicPeriod"/>
            </a:pPr>
            <a:r>
              <a:rPr lang="id-ID" dirty="0" smtClean="0"/>
              <a:t>ADANYA JAMINAN HAK-HAL DEMOKRASI</a:t>
            </a:r>
            <a:endParaRPr lang="id-ID" dirty="0"/>
          </a:p>
          <a:p>
            <a:pPr algn="ctr"/>
            <a:r>
              <a:rPr lang="id-ID" b="1" dirty="0" smtClean="0"/>
              <a:t>MERIAM BUDIARDJO (1977):</a:t>
            </a:r>
          </a:p>
          <a:p>
            <a:r>
              <a:rPr lang="id-ID" dirty="0" smtClean="0"/>
              <a:t>1.PEMERINTAHAN YANG BERTANGGUNG JAWAB</a:t>
            </a:r>
          </a:p>
          <a:p>
            <a:r>
              <a:rPr lang="id-ID" dirty="0" smtClean="0"/>
              <a:t>2. ADANYA DPR</a:t>
            </a:r>
          </a:p>
          <a:p>
            <a:r>
              <a:rPr lang="id-ID" dirty="0" smtClean="0"/>
              <a:t>3. ORGANISASI POLITIK</a:t>
            </a:r>
          </a:p>
          <a:p>
            <a:r>
              <a:rPr lang="id-ID" dirty="0" smtClean="0"/>
              <a:t>4. PERS DAN MEDIA MASSA</a:t>
            </a:r>
          </a:p>
          <a:p>
            <a:r>
              <a:rPr lang="id-ID" dirty="0" smtClean="0"/>
              <a:t>5. PERADILAN YANG BEBAS.</a:t>
            </a:r>
          </a:p>
        </p:txBody>
      </p:sp>
      <p:sp>
        <p:nvSpPr>
          <p:cNvPr id="10" name="Right Arrow 9"/>
          <p:cNvSpPr/>
          <p:nvPr/>
        </p:nvSpPr>
        <p:spPr>
          <a:xfrm>
            <a:off x="2915816" y="2708920"/>
            <a:ext cx="504056" cy="1224136"/>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84311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style>
          <a:lnRef idx="1">
            <a:schemeClr val="accent2"/>
          </a:lnRef>
          <a:fillRef idx="2">
            <a:schemeClr val="accent2"/>
          </a:fillRef>
          <a:effectRef idx="1">
            <a:schemeClr val="accent2"/>
          </a:effectRef>
          <a:fontRef idx="minor">
            <a:schemeClr val="dk1"/>
          </a:fontRef>
        </p:style>
        <p:txBody>
          <a:bodyPr>
            <a:normAutofit/>
          </a:bodyPr>
          <a:lstStyle/>
          <a:p>
            <a:r>
              <a:rPr lang="id-ID" sz="3200" dirty="0" smtClean="0"/>
              <a:t>II. DEMOKRASI PANCASILA</a:t>
            </a:r>
            <a:endParaRPr lang="id-ID" sz="3200" dirty="0"/>
          </a:p>
        </p:txBody>
      </p:sp>
      <p:sp>
        <p:nvSpPr>
          <p:cNvPr id="3" name="Rectangle 2"/>
          <p:cNvSpPr/>
          <p:nvPr/>
        </p:nvSpPr>
        <p:spPr>
          <a:xfrm>
            <a:off x="323528" y="1988840"/>
            <a:ext cx="2664296" cy="100811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3200" dirty="0" smtClean="0"/>
              <a:t>PANCASILA</a:t>
            </a:r>
            <a:endParaRPr lang="id-ID" sz="3200" dirty="0"/>
          </a:p>
        </p:txBody>
      </p:sp>
      <p:sp>
        <p:nvSpPr>
          <p:cNvPr id="4" name="Rounded Rectangle 3"/>
          <p:cNvSpPr/>
          <p:nvPr/>
        </p:nvSpPr>
        <p:spPr>
          <a:xfrm>
            <a:off x="4067944" y="1484784"/>
            <a:ext cx="4536504" cy="187220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000" dirty="0" smtClean="0"/>
              <a:t>IDEOLOGI, PANDANGAN HIDUP, DASAR NEGARA DAN SISTEM FILSAFAT NEGARA DAN BANGSA INDONESIA YANG MEMUAT DEMENSI KETUHANAN, KEMANUSIAAN, KERAKYATAN DAN KEADILAN SOSIAL</a:t>
            </a:r>
            <a:r>
              <a:rPr lang="id-ID" dirty="0" smtClean="0"/>
              <a:t>.</a:t>
            </a:r>
            <a:endParaRPr lang="id-ID" dirty="0"/>
          </a:p>
        </p:txBody>
      </p:sp>
      <p:sp>
        <p:nvSpPr>
          <p:cNvPr id="5" name="Rounded Rectangle 4"/>
          <p:cNvSpPr/>
          <p:nvPr/>
        </p:nvSpPr>
        <p:spPr>
          <a:xfrm>
            <a:off x="4283968" y="3861048"/>
            <a:ext cx="4680520" cy="288032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indent="-342900">
              <a:buAutoNum type="arabicPeriod"/>
            </a:pPr>
            <a:r>
              <a:rPr lang="id-ID" b="1" dirty="0" smtClean="0"/>
              <a:t>IDEOLOGI</a:t>
            </a:r>
            <a:r>
              <a:rPr lang="id-ID" dirty="0" smtClean="0"/>
              <a:t> : SESUATU YANG MEMILIKI SEKUMPULAN NILAI DAN DIYAKINI KEBENARANYA OLEH BANGSA INDONESIA</a:t>
            </a:r>
          </a:p>
          <a:p>
            <a:pPr marL="342900" indent="-342900">
              <a:buAutoNum type="arabicPeriod"/>
            </a:pPr>
            <a:r>
              <a:rPr lang="id-ID" b="1" dirty="0" smtClean="0"/>
              <a:t>SISTEM FILSAFAT</a:t>
            </a:r>
            <a:r>
              <a:rPr lang="id-ID" dirty="0" smtClean="0"/>
              <a:t>: PERPADUAN UNSUR HASIL PEMIKIRAN TERDALAM YANG MEMUAT AZAZ KETUHANAN, KEMANUSIAAN, PERSATUAN, KERAKYATAN FAN KEADILAN SOSIAL.</a:t>
            </a:r>
            <a:endParaRPr lang="id-ID" dirty="0"/>
          </a:p>
        </p:txBody>
      </p:sp>
      <p:sp>
        <p:nvSpPr>
          <p:cNvPr id="6" name="Oval 5"/>
          <p:cNvSpPr/>
          <p:nvPr/>
        </p:nvSpPr>
        <p:spPr>
          <a:xfrm>
            <a:off x="326604" y="4365104"/>
            <a:ext cx="2592288" cy="1368152"/>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dirty="0" smtClean="0"/>
              <a:t>IDEOLOGI DAN SISTEM FISLSAFAT</a:t>
            </a:r>
            <a:endParaRPr lang="id-ID" dirty="0"/>
          </a:p>
        </p:txBody>
      </p:sp>
      <p:sp>
        <p:nvSpPr>
          <p:cNvPr id="7" name="Down Arrow 6"/>
          <p:cNvSpPr/>
          <p:nvPr/>
        </p:nvSpPr>
        <p:spPr>
          <a:xfrm>
            <a:off x="1403648" y="3140968"/>
            <a:ext cx="720080" cy="1008112"/>
          </a:xfrm>
          <a:prstGeom prst="down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id-ID"/>
          </a:p>
        </p:txBody>
      </p:sp>
      <p:sp>
        <p:nvSpPr>
          <p:cNvPr id="8" name="Right Arrow 7"/>
          <p:cNvSpPr/>
          <p:nvPr/>
        </p:nvSpPr>
        <p:spPr>
          <a:xfrm>
            <a:off x="3019016" y="2204864"/>
            <a:ext cx="792088" cy="576064"/>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
        <p:nvSpPr>
          <p:cNvPr id="9" name="Right Arrow 8"/>
          <p:cNvSpPr/>
          <p:nvPr/>
        </p:nvSpPr>
        <p:spPr>
          <a:xfrm>
            <a:off x="3019016" y="4707142"/>
            <a:ext cx="904912" cy="6840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229335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80628"/>
            <a:ext cx="7920880" cy="10801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id-ID" sz="2400" dirty="0" smtClean="0"/>
              <a:t>PANCASILA SEBAGAI SISTEM FILSAFAT MERUPAKAN SUATU HASIL PEMIKIRAN  TERDALAM  BERBENTUK PERAMIDA TERBALIK.</a:t>
            </a:r>
            <a:endParaRPr lang="id-ID" sz="2400" dirty="0"/>
          </a:p>
        </p:txBody>
      </p:sp>
      <p:sp>
        <p:nvSpPr>
          <p:cNvPr id="5" name="Flowchart: Merge 4"/>
          <p:cNvSpPr/>
          <p:nvPr/>
        </p:nvSpPr>
        <p:spPr>
          <a:xfrm>
            <a:off x="899592" y="1484784"/>
            <a:ext cx="7488832" cy="5373216"/>
          </a:xfrm>
          <a:prstGeom prst="flowChartMerge">
            <a:avLst/>
          </a:prstGeom>
        </p:spPr>
        <p:style>
          <a:lnRef idx="1">
            <a:schemeClr val="accent5"/>
          </a:lnRef>
          <a:fillRef idx="2">
            <a:schemeClr val="accent5"/>
          </a:fillRef>
          <a:effectRef idx="1">
            <a:schemeClr val="accent5"/>
          </a:effectRef>
          <a:fontRef idx="minor">
            <a:schemeClr val="dk1"/>
          </a:fontRef>
        </p:style>
        <p:txBody>
          <a:bodyPr rtlCol="0" anchor="ctr"/>
          <a:lstStyle/>
          <a:p>
            <a:pPr marL="342900" indent="-342900">
              <a:buAutoNum type="arabicPeriod"/>
            </a:pPr>
            <a:r>
              <a:rPr lang="id-ID" dirty="0" smtClean="0"/>
              <a:t>KETUHANANAN YANG MAHA ESA</a:t>
            </a:r>
          </a:p>
          <a:p>
            <a:pPr marL="342900" indent="-342900">
              <a:buAutoNum type="arabicPeriod"/>
            </a:pPr>
            <a:r>
              <a:rPr lang="id-ID" dirty="0" smtClean="0"/>
              <a:t>KEMANUSIAAN YANG ADIL DAN BERADAB</a:t>
            </a:r>
          </a:p>
          <a:p>
            <a:pPr marL="342900" indent="-342900">
              <a:buAutoNum type="arabicPeriod"/>
            </a:pPr>
            <a:r>
              <a:rPr lang="id-ID" dirty="0" smtClean="0"/>
              <a:t>PERSATUAN INDOMNESIA</a:t>
            </a:r>
          </a:p>
          <a:p>
            <a:pPr marL="342900" indent="-342900">
              <a:buAutoNum type="arabicPeriod"/>
            </a:pPr>
            <a:r>
              <a:rPr lang="id-ID" dirty="0" smtClean="0"/>
              <a:t>KERKYATAN YNG DIPIMPIN OLEH HIKMAK KEBIJAKSANAAN DALAM PERMUSYAWATAN/PERWAKILAN</a:t>
            </a:r>
          </a:p>
          <a:p>
            <a:pPr marL="342900" indent="-342900">
              <a:buAutoNum type="arabicPeriod"/>
            </a:pPr>
            <a:r>
              <a:rPr lang="id-ID" dirty="0" smtClean="0"/>
              <a:t>KEADILAN SOSIAL BAGI SELURUH RAKYAT INDONESIA</a:t>
            </a:r>
          </a:p>
        </p:txBody>
      </p:sp>
      <p:sp>
        <p:nvSpPr>
          <p:cNvPr id="6" name="Down Arrow 5"/>
          <p:cNvSpPr/>
          <p:nvPr/>
        </p:nvSpPr>
        <p:spPr>
          <a:xfrm>
            <a:off x="323528" y="1484784"/>
            <a:ext cx="2570832" cy="4968552"/>
          </a:xfrm>
          <a:prstGeom prst="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smtClean="0"/>
              <a:t>HERARAKI NILAI PANCASILA MULAI DARI SILA PERTAMA SAMPAI SILA LIMA</a:t>
            </a:r>
            <a:endParaRPr lang="id-ID" dirty="0"/>
          </a:p>
        </p:txBody>
      </p:sp>
    </p:spTree>
    <p:extLst>
      <p:ext uri="{BB962C8B-B14F-4D97-AF65-F5344CB8AC3E}">
        <p14:creationId xmlns:p14="http://schemas.microsoft.com/office/powerpoint/2010/main" val="838972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3040" y="1590328"/>
            <a:ext cx="3779912" cy="14401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smtClean="0"/>
              <a:t>DEMOKRASI PANCASILA</a:t>
            </a:r>
            <a:endParaRPr lang="id-ID" dirty="0"/>
          </a:p>
        </p:txBody>
      </p:sp>
      <p:sp>
        <p:nvSpPr>
          <p:cNvPr id="3" name="Rounded Rectangle 2"/>
          <p:cNvSpPr/>
          <p:nvPr/>
        </p:nvSpPr>
        <p:spPr>
          <a:xfrm>
            <a:off x="4716016" y="188640"/>
            <a:ext cx="4176464" cy="39604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id-ID" dirty="0" smtClean="0"/>
              <a:t>BENTUK PEMERINTAHAN REPUBLIK INDONESIA YANG MELETAKKKAN KEKUASAAN TERTINGGI BERADA DITANGAN RAKYAT,  BERAZASKAN KETUHANAN YANG ESA, KEMUANUSIAAN YANG ADIL DAN BERADAB, PERSATUAN INDONESIA, KERAKYATAN YANG DIPIMPIN OLEH HIKAMAH KEBIJAKSANAAN DALAM PERMUSYAWARATAN/PERWAKILAN DAN KEADILAN SOSIAL BAGI SELURUH RAKYAT INDONESIA.</a:t>
            </a:r>
            <a:endParaRPr lang="id-ID" dirty="0"/>
          </a:p>
        </p:txBody>
      </p:sp>
      <p:sp>
        <p:nvSpPr>
          <p:cNvPr id="4" name="Right Arrow 3"/>
          <p:cNvSpPr/>
          <p:nvPr/>
        </p:nvSpPr>
        <p:spPr>
          <a:xfrm>
            <a:off x="3812952" y="2060848"/>
            <a:ext cx="9030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5169644" y="4841776"/>
            <a:ext cx="3888432" cy="201622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smtClean="0"/>
              <a:t>UUD NRI 1945 DAN UUU/PERPU PERATURAN LAIN </a:t>
            </a:r>
          </a:p>
          <a:p>
            <a:pPr algn="ctr"/>
            <a:r>
              <a:rPr lang="id-ID" dirty="0" smtClean="0"/>
              <a:t>(MENCIPTKANA LEMBAGA NEGARA DAN KEMENTERIAN, PEMDA)</a:t>
            </a:r>
            <a:endParaRPr lang="id-ID" dirty="0"/>
          </a:p>
        </p:txBody>
      </p:sp>
      <p:sp>
        <p:nvSpPr>
          <p:cNvPr id="7" name="Down Arrow 6"/>
          <p:cNvSpPr/>
          <p:nvPr/>
        </p:nvSpPr>
        <p:spPr>
          <a:xfrm>
            <a:off x="1589708" y="3035052"/>
            <a:ext cx="648072" cy="19826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ounded Rectangle 7"/>
          <p:cNvSpPr/>
          <p:nvPr/>
        </p:nvSpPr>
        <p:spPr>
          <a:xfrm>
            <a:off x="385056" y="5517232"/>
            <a:ext cx="3057376"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dirty="0" smtClean="0"/>
              <a:t>KONSTRUKSI NEGARA REPUBIK INDONESIA</a:t>
            </a:r>
            <a:endParaRPr lang="id-ID" dirty="0"/>
          </a:p>
        </p:txBody>
      </p:sp>
      <p:sp>
        <p:nvSpPr>
          <p:cNvPr id="10" name="Right Arrow 9"/>
          <p:cNvSpPr/>
          <p:nvPr/>
        </p:nvSpPr>
        <p:spPr>
          <a:xfrm>
            <a:off x="3812952" y="5772088"/>
            <a:ext cx="903064" cy="3874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199339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31640" y="332656"/>
            <a:ext cx="6912768" cy="115212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2400" dirty="0" smtClean="0"/>
              <a:t>PRINSIP-PRINSIP DEMOKRASI PANCASILA</a:t>
            </a:r>
          </a:p>
          <a:p>
            <a:pPr algn="ctr"/>
            <a:r>
              <a:rPr lang="id-ID" dirty="0" smtClean="0"/>
              <a:t>YUNUS (2015) DALAM ARTIKELNYA “AKTUALISASI DEMOKRASI PANCASILA DALAM KEHIDUPAN BERBANGSA DAN BERNEGARA, SOSIO DIDAKTIKA.</a:t>
            </a:r>
            <a:endParaRPr lang="id-ID" dirty="0"/>
          </a:p>
        </p:txBody>
      </p:sp>
      <p:sp>
        <p:nvSpPr>
          <p:cNvPr id="3" name="Rounded Rectangle 2"/>
          <p:cNvSpPr/>
          <p:nvPr/>
        </p:nvSpPr>
        <p:spPr>
          <a:xfrm>
            <a:off x="251520" y="1628800"/>
            <a:ext cx="8676964" cy="510110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marL="342900" indent="-342900">
              <a:buAutoNum type="arabicPeriod"/>
            </a:pPr>
            <a:r>
              <a:rPr lang="id-ID" sz="2000" dirty="0" smtClean="0"/>
              <a:t>KEBEBASAN DAN PERSAMAAN (FREEDOM /EQUALITY)</a:t>
            </a:r>
          </a:p>
          <a:p>
            <a:pPr marL="342900" indent="-342900">
              <a:buAutoNum type="arabicPeriod"/>
            </a:pPr>
            <a:r>
              <a:rPr lang="id-ID" sz="2000" dirty="0" smtClean="0"/>
              <a:t>KEDAULATAN RAKYAT (PEOPLE’S SOVEREIGNITY)</a:t>
            </a:r>
          </a:p>
          <a:p>
            <a:pPr marL="342900" indent="-342900">
              <a:buAutoNum type="arabicPeriod"/>
            </a:pPr>
            <a:r>
              <a:rPr lang="id-ID" sz="2000" dirty="0" smtClean="0"/>
              <a:t>PEMERINTAHAN YANG TERBUKA DAN BERTENGGUNGJAWAB, MELIPUTI:</a:t>
            </a:r>
          </a:p>
          <a:p>
            <a:pPr marL="285750" indent="-285750">
              <a:buFontTx/>
              <a:buChar char="-"/>
            </a:pPr>
            <a:r>
              <a:rPr lang="id-ID" sz="2000" dirty="0" smtClean="0"/>
              <a:t>DPR YANG REPRESENTATIF</a:t>
            </a:r>
          </a:p>
          <a:p>
            <a:pPr marL="285750" indent="-285750">
              <a:buFontTx/>
              <a:buChar char="-"/>
            </a:pPr>
            <a:r>
              <a:rPr lang="id-ID" sz="2000" dirty="0" smtClean="0"/>
              <a:t>BEDAN KEHAKIMAN/PERADILAN YANG BEBAS DAN MERDEKA</a:t>
            </a:r>
          </a:p>
          <a:p>
            <a:pPr marL="285750" indent="-285750">
              <a:buFontTx/>
              <a:buChar char="-"/>
            </a:pPr>
            <a:r>
              <a:rPr lang="id-ID" sz="2000" dirty="0" smtClean="0"/>
              <a:t>PERS YANG BEBAS</a:t>
            </a:r>
          </a:p>
          <a:p>
            <a:pPr marL="285750" indent="-285750">
              <a:buFontTx/>
              <a:buChar char="-"/>
            </a:pPr>
            <a:r>
              <a:rPr lang="id-ID" sz="2000" dirty="0" smtClean="0"/>
              <a:t>PRINSIP NEGARA HUKUM</a:t>
            </a:r>
          </a:p>
          <a:p>
            <a:pPr marL="285750" indent="-285750">
              <a:buFontTx/>
              <a:buChar char="-"/>
            </a:pPr>
            <a:r>
              <a:rPr lang="id-ID" sz="2000" dirty="0" smtClean="0"/>
              <a:t>SISTEM DWI PARTAI ATAU MULTI PARTAI</a:t>
            </a:r>
          </a:p>
          <a:p>
            <a:pPr marL="285750" indent="-285750">
              <a:buFontTx/>
              <a:buChar char="-"/>
            </a:pPr>
            <a:r>
              <a:rPr lang="id-ID" sz="2000" dirty="0" smtClean="0"/>
              <a:t>PEMILIHAN UMUM YANG DEMOKRATIS</a:t>
            </a:r>
          </a:p>
          <a:p>
            <a:pPr marL="285750" indent="-285750">
              <a:buFontTx/>
              <a:buChar char="-"/>
            </a:pPr>
            <a:r>
              <a:rPr lang="id-ID" sz="2000" dirty="0" smtClean="0"/>
              <a:t>PRINSIP MAYORITAS</a:t>
            </a:r>
          </a:p>
          <a:p>
            <a:pPr marL="285750" indent="-285750">
              <a:buFontTx/>
              <a:buChar char="-"/>
            </a:pPr>
            <a:r>
              <a:rPr lang="id-ID" sz="2000" dirty="0" smtClean="0"/>
              <a:t>JAMINAN HAK-HAK DASAR DAN HAK-HAK MINORITAS.</a:t>
            </a:r>
            <a:endParaRPr lang="id-ID" sz="2000" dirty="0"/>
          </a:p>
        </p:txBody>
      </p:sp>
    </p:spTree>
    <p:extLst>
      <p:ext uri="{BB962C8B-B14F-4D97-AF65-F5344CB8AC3E}">
        <p14:creationId xmlns:p14="http://schemas.microsoft.com/office/powerpoint/2010/main" val="3772568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923</Words>
  <Application>Microsoft Office PowerPoint</Application>
  <PresentationFormat>On-screen Show (4:3)</PresentationFormat>
  <Paragraphs>156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DEMOKRASI PANCASILA DAN PERWUJUDAN DALAM PELAKSANAAN PEMERINTAHAN DAERAH</vt:lpstr>
      <vt:lpstr>I. DEMOKRASI DAN MAKNA</vt:lpstr>
      <vt:lpstr>BENTUK PEMERINTAHAN</vt:lpstr>
      <vt:lpstr>PowerPoint Presentation</vt:lpstr>
      <vt:lpstr>PowerPoint Presentation</vt:lpstr>
      <vt:lpstr>II. DEMOKRASI PANCASILA</vt:lpstr>
      <vt:lpstr>PowerPoint Presentation</vt:lpstr>
      <vt:lpstr>PowerPoint Presentation</vt:lpstr>
      <vt:lpstr>PowerPoint Presentation</vt:lpstr>
      <vt:lpstr>PowerPoint Presentation</vt:lpstr>
      <vt:lpstr>PowerPoint Presentation</vt:lpstr>
      <vt:lpstr>III. PEMERINTAH DAERAH DAN DEMOKRASI PANCASILA</vt:lpstr>
      <vt:lpstr>LANJUTAN</vt:lpstr>
      <vt:lpstr>PowerPoint Presentation</vt:lpstr>
      <vt:lpstr>PowerPoint Presentation</vt:lpstr>
      <vt:lpstr>PowerPoint Presentation</vt:lpstr>
      <vt:lpstr>PowerPoint Presentation</vt:lpstr>
      <vt:lpstr>PowerPoint Presentation</vt:lpstr>
      <vt:lpstr>Referensi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DEMOKRASI PANCASILA DAN PERWUJUDAN DALAM PELAKSANAAN PEMERINTAHAN DAERAH</dc:title>
  <dc:creator>rektor</dc:creator>
  <cp:lastModifiedBy>Okta Handayani</cp:lastModifiedBy>
  <cp:revision>44</cp:revision>
  <dcterms:created xsi:type="dcterms:W3CDTF">2021-08-03T02:49:13Z</dcterms:created>
  <dcterms:modified xsi:type="dcterms:W3CDTF">2023-02-07T06:38:00Z</dcterms:modified>
</cp:coreProperties>
</file>