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4"/>
    <p:sldMasterId id="2147484068" r:id="rId5"/>
  </p:sldMasterIdLst>
  <p:sldIdLst>
    <p:sldId id="280" r:id="rId6"/>
    <p:sldId id="294" r:id="rId7"/>
    <p:sldId id="295" r:id="rId8"/>
    <p:sldId id="266" r:id="rId9"/>
    <p:sldId id="317" r:id="rId10"/>
    <p:sldId id="289" r:id="rId11"/>
    <p:sldId id="315" r:id="rId12"/>
    <p:sldId id="311" r:id="rId13"/>
    <p:sldId id="312" r:id="rId14"/>
    <p:sldId id="313" r:id="rId15"/>
    <p:sldId id="319" r:id="rId16"/>
    <p:sldId id="318" r:id="rId17"/>
    <p:sldId id="283" r:id="rId18"/>
    <p:sldId id="290" r:id="rId19"/>
    <p:sldId id="291" r:id="rId20"/>
    <p:sldId id="292" r:id="rId21"/>
    <p:sldId id="293" r:id="rId22"/>
    <p:sldId id="286" r:id="rId23"/>
    <p:sldId id="320" r:id="rId24"/>
    <p:sldId id="287" r:id="rId25"/>
    <p:sldId id="288" r:id="rId26"/>
    <p:sldId id="296" r:id="rId27"/>
    <p:sldId id="316" r:id="rId28"/>
    <p:sldId id="301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3C9ED"/>
    <a:srgbClr val="A32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2DE7C-1090-47EB-BF8D-F2A0BFE14DAA}" v="1" dt="2023-06-12T09:07:44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ibert" userId="f949a75e9a8f353a" providerId="LiveId" clId="{08F2DE7C-1090-47EB-BF8D-F2A0BFE14DAA}"/>
    <pc:docChg chg="custSel addSld modSld sldOrd">
      <pc:chgData name="Catherine Libert" userId="f949a75e9a8f353a" providerId="LiveId" clId="{08F2DE7C-1090-47EB-BF8D-F2A0BFE14DAA}" dt="2023-06-12T12:54:50.773" v="84"/>
      <pc:docMkLst>
        <pc:docMk/>
      </pc:docMkLst>
      <pc:sldChg chg="ord">
        <pc:chgData name="Catherine Libert" userId="f949a75e9a8f353a" providerId="LiveId" clId="{08F2DE7C-1090-47EB-BF8D-F2A0BFE14DAA}" dt="2023-06-12T12:54:50.773" v="84"/>
        <pc:sldMkLst>
          <pc:docMk/>
          <pc:sldMk cId="986936958" sldId="286"/>
        </pc:sldMkLst>
      </pc:sldChg>
      <pc:sldChg chg="ord">
        <pc:chgData name="Catherine Libert" userId="f949a75e9a8f353a" providerId="LiveId" clId="{08F2DE7C-1090-47EB-BF8D-F2A0BFE14DAA}" dt="2023-06-12T09:15:52.366" v="82"/>
        <pc:sldMkLst>
          <pc:docMk/>
          <pc:sldMk cId="481615510" sldId="289"/>
        </pc:sldMkLst>
      </pc:sldChg>
      <pc:sldChg chg="ord">
        <pc:chgData name="Catherine Libert" userId="f949a75e9a8f353a" providerId="LiveId" clId="{08F2DE7C-1090-47EB-BF8D-F2A0BFE14DAA}" dt="2023-06-12T09:15:52.366" v="82"/>
        <pc:sldMkLst>
          <pc:docMk/>
          <pc:sldMk cId="3122142943" sldId="317"/>
        </pc:sldMkLst>
      </pc:sldChg>
      <pc:sldChg chg="addSp delSp modSp add mod ord setBg">
        <pc:chgData name="Catherine Libert" userId="f949a75e9a8f353a" providerId="LiveId" clId="{08F2DE7C-1090-47EB-BF8D-F2A0BFE14DAA}" dt="2023-06-12T09:12:41.757" v="78"/>
        <pc:sldMkLst>
          <pc:docMk/>
          <pc:sldMk cId="558687112" sldId="320"/>
        </pc:sldMkLst>
        <pc:spChg chg="mod">
          <ac:chgData name="Catherine Libert" userId="f949a75e9a8f353a" providerId="LiveId" clId="{08F2DE7C-1090-47EB-BF8D-F2A0BFE14DAA}" dt="2023-06-12T09:07:56.503" v="74" actId="207"/>
          <ac:spMkLst>
            <pc:docMk/>
            <pc:sldMk cId="558687112" sldId="320"/>
            <ac:spMk id="2" creationId="{E9A7C463-89D5-5A0E-DB7A-E748AFC5CD6E}"/>
          </ac:spMkLst>
        </pc:spChg>
        <pc:spChg chg="del">
          <ac:chgData name="Catherine Libert" userId="f949a75e9a8f353a" providerId="LiveId" clId="{08F2DE7C-1090-47EB-BF8D-F2A0BFE14DAA}" dt="2023-06-12T09:07:18.391" v="72" actId="26606"/>
          <ac:spMkLst>
            <pc:docMk/>
            <pc:sldMk cId="558687112" sldId="320"/>
            <ac:spMk id="27" creationId="{EAF50326-6478-45B6-8E6E-02F136CA7A60}"/>
          </ac:spMkLst>
        </pc:spChg>
        <pc:spChg chg="del">
          <ac:chgData name="Catherine Libert" userId="f949a75e9a8f353a" providerId="LiveId" clId="{08F2DE7C-1090-47EB-BF8D-F2A0BFE14DAA}" dt="2023-06-12T09:07:18.391" v="72" actId="26606"/>
          <ac:spMkLst>
            <pc:docMk/>
            <pc:sldMk cId="558687112" sldId="320"/>
            <ac:spMk id="28" creationId="{DF61FC49-3E2D-4969-94A0-B0C49108FE48}"/>
          </ac:spMkLst>
        </pc:spChg>
        <pc:spChg chg="del">
          <ac:chgData name="Catherine Libert" userId="f949a75e9a8f353a" providerId="LiveId" clId="{08F2DE7C-1090-47EB-BF8D-F2A0BFE14DAA}" dt="2023-06-12T09:07:18.391" v="72" actId="26606"/>
          <ac:spMkLst>
            <pc:docMk/>
            <pc:sldMk cId="558687112" sldId="320"/>
            <ac:spMk id="29" creationId="{8CC882F2-41B8-4EBD-9DF4-3005A19E5FF0}"/>
          </ac:spMkLst>
        </pc:spChg>
        <pc:spChg chg="add">
          <ac:chgData name="Catherine Libert" userId="f949a75e9a8f353a" providerId="LiveId" clId="{08F2DE7C-1090-47EB-BF8D-F2A0BFE14DAA}" dt="2023-06-12T09:07:18.391" v="72" actId="26606"/>
          <ac:spMkLst>
            <pc:docMk/>
            <pc:sldMk cId="558687112" sldId="320"/>
            <ac:spMk id="34" creationId="{6E5BD17F-C95C-40ED-8D04-03295D46FD23}"/>
          </ac:spMkLst>
        </pc:spChg>
        <pc:spChg chg="add">
          <ac:chgData name="Catherine Libert" userId="f949a75e9a8f353a" providerId="LiveId" clId="{08F2DE7C-1090-47EB-BF8D-F2A0BFE14DAA}" dt="2023-06-12T09:07:18.391" v="72" actId="26606"/>
          <ac:spMkLst>
            <pc:docMk/>
            <pc:sldMk cId="558687112" sldId="320"/>
            <ac:spMk id="36" creationId="{4203DEB5-0B19-4F8E-84E2-00F5861C96F9}"/>
          </ac:spMkLst>
        </pc:spChg>
        <pc:graphicFrameChg chg="del mod">
          <ac:chgData name="Catherine Libert" userId="f949a75e9a8f353a" providerId="LiveId" clId="{08F2DE7C-1090-47EB-BF8D-F2A0BFE14DAA}" dt="2023-06-12T09:06:37.028" v="2" actId="478"/>
          <ac:graphicFrameMkLst>
            <pc:docMk/>
            <pc:sldMk cId="558687112" sldId="320"/>
            <ac:graphicFrameMk id="9" creationId="{54F74C01-72BB-29DF-5546-C93576D9D63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2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7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3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15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4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98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9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0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3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3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8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2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7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9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4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0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8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9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6033D4C-F733-4528-A866-F89FD82E2329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70F7F94-D3D7-43A1-8574-D676788514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9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erinelibert.netboard.me/glnyz0jns3/?tab=653612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onecolemonmetier.cfwb.be/professionnels/cpu-certification-par-unites/semaines-projets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erinelibert.netboard.me/glnyz0jns3/?tab=653604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erinelibert.netboard.me/glnyz0jns3/?tab=653612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A19559C-15F7-F219-F64C-BB8D3ED5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542604"/>
            <a:ext cx="8686800" cy="177279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 anchorCtr="1">
            <a:normAutofit/>
          </a:bodyPr>
          <a:lstStyle/>
          <a:p>
            <a:r>
              <a:rPr lang="en-US" sz="4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Collaborateur administratif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D94182-061E-7356-E369-5E9CC697794A}"/>
              </a:ext>
            </a:extLst>
          </p:cNvPr>
          <p:cNvSpPr txBox="1"/>
          <p:nvPr/>
        </p:nvSpPr>
        <p:spPr>
          <a:xfrm>
            <a:off x="6965269" y="5236233"/>
            <a:ext cx="3400806" cy="86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buClr>
                <a:schemeClr val="accent2"/>
              </a:buClr>
            </a:pPr>
            <a:r>
              <a:rPr lang="en-US" sz="2400" dirty="0"/>
              <a:t>Plein </a:t>
            </a:r>
            <a:r>
              <a:rPr lang="fr-BE" sz="2400" dirty="0"/>
              <a:t>exercice</a:t>
            </a:r>
            <a:r>
              <a:rPr lang="en-US" sz="2400" dirty="0"/>
              <a:t> et </a:t>
            </a:r>
          </a:p>
          <a:p>
            <a:pPr algn="r">
              <a:buClr>
                <a:schemeClr val="accent2"/>
              </a:buClr>
            </a:pPr>
            <a:r>
              <a:rPr lang="en-US" sz="2400" dirty="0"/>
              <a:t>Alternance Article 49</a:t>
            </a:r>
          </a:p>
          <a:p>
            <a:pPr algn="r">
              <a:spcBef>
                <a:spcPts val="1000"/>
              </a:spcBef>
              <a:buClr>
                <a:schemeClr val="accent2"/>
              </a:buClr>
            </a:pPr>
            <a:endParaRPr lang="en-US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A0D654-BBB6-92CC-58B0-BB0241223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9" y="485102"/>
            <a:ext cx="2116969" cy="13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9501E1C9-80F9-1310-DB32-78208C410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>
            <a:normAutofit/>
          </a:bodyPr>
          <a:lstStyle/>
          <a:p>
            <a:r>
              <a:rPr lang="fr-BE" sz="2000" dirty="0"/>
              <a:t>6</a:t>
            </a:r>
            <a:r>
              <a:rPr lang="fr-BE" sz="2000" cap="none" baseline="30000" dirty="0"/>
              <a:t>e</a:t>
            </a:r>
            <a:r>
              <a:rPr lang="fr-BE" sz="2000" dirty="0"/>
              <a:t> année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E849DC-F08F-C251-2371-011FB6A2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0" y="1049866"/>
            <a:ext cx="7867124" cy="457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120CDC3-588A-6A80-AEAF-210FA1D1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159" y="670052"/>
            <a:ext cx="7729728" cy="1188720"/>
          </a:xfrm>
        </p:spPr>
        <p:txBody>
          <a:bodyPr>
            <a:normAutofit/>
          </a:bodyPr>
          <a:lstStyle/>
          <a:p>
            <a:r>
              <a:rPr lang="fr-BE" dirty="0"/>
              <a:t>La grille horaire du </a:t>
            </a:r>
            <a:r>
              <a:rPr lang="fr-BE"/>
              <a:t>collaborateur administratif</a:t>
            </a:r>
            <a:endParaRPr lang="fr-BE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D3F8CB1C-A550-7632-274B-453954D5A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0912"/>
              </p:ext>
            </p:extLst>
          </p:nvPr>
        </p:nvGraphicFramePr>
        <p:xfrm>
          <a:off x="1066926" y="2153412"/>
          <a:ext cx="10180194" cy="4298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6797">
                  <a:extLst>
                    <a:ext uri="{9D8B030D-6E8A-4147-A177-3AD203B41FA5}">
                      <a16:colId xmlns:a16="http://schemas.microsoft.com/office/drawing/2014/main" val="3057099540"/>
                    </a:ext>
                  </a:extLst>
                </a:gridCol>
                <a:gridCol w="1047799">
                  <a:extLst>
                    <a:ext uri="{9D8B030D-6E8A-4147-A177-3AD203B41FA5}">
                      <a16:colId xmlns:a16="http://schemas.microsoft.com/office/drawing/2014/main" val="4149634729"/>
                    </a:ext>
                  </a:extLst>
                </a:gridCol>
                <a:gridCol w="1047799">
                  <a:extLst>
                    <a:ext uri="{9D8B030D-6E8A-4147-A177-3AD203B41FA5}">
                      <a16:colId xmlns:a16="http://schemas.microsoft.com/office/drawing/2014/main" val="2694053793"/>
                    </a:ext>
                  </a:extLst>
                </a:gridCol>
                <a:gridCol w="1047799">
                  <a:extLst>
                    <a:ext uri="{9D8B030D-6E8A-4147-A177-3AD203B41FA5}">
                      <a16:colId xmlns:a16="http://schemas.microsoft.com/office/drawing/2014/main" val="1643976187"/>
                    </a:ext>
                  </a:extLst>
                </a:gridCol>
              </a:tblGrid>
              <a:tr h="79375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>
                          <a:effectLst/>
                        </a:rPr>
                        <a:t>4</a:t>
                      </a:r>
                      <a:r>
                        <a:rPr lang="fr-BE" sz="1800" baseline="30000">
                          <a:effectLst/>
                        </a:rPr>
                        <a:t>e</a:t>
                      </a:r>
                      <a:r>
                        <a:rPr lang="fr-BE" sz="1800">
                          <a:effectLst/>
                        </a:rPr>
                        <a:t> année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>
                          <a:effectLst/>
                        </a:rPr>
                        <a:t>5</a:t>
                      </a:r>
                      <a:r>
                        <a:rPr lang="fr-BE" sz="1800" baseline="30000">
                          <a:effectLst/>
                        </a:rPr>
                        <a:t>e</a:t>
                      </a:r>
                      <a:r>
                        <a:rPr lang="fr-BE" sz="1800">
                          <a:effectLst/>
                        </a:rPr>
                        <a:t> année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 dirty="0">
                          <a:effectLst/>
                        </a:rPr>
                        <a:t>6</a:t>
                      </a:r>
                      <a:r>
                        <a:rPr lang="fr-BE" sz="1800" baseline="30000" dirty="0">
                          <a:effectLst/>
                        </a:rPr>
                        <a:t>e</a:t>
                      </a:r>
                      <a:r>
                        <a:rPr lang="fr-BE" sz="1800" dirty="0">
                          <a:effectLst/>
                        </a:rPr>
                        <a:t> année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118924"/>
                  </a:ext>
                </a:extLst>
              </a:tr>
              <a:tr h="446346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fr-BE" sz="1800">
                          <a:effectLst/>
                        </a:rPr>
                        <a:t>Techniques d’accueil, d’organisation et secrétariat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  <a:effectLst/>
                        </a:rPr>
                        <a:t>7 à 9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fr-BE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990655"/>
                  </a:ext>
                </a:extLst>
              </a:tr>
              <a:tr h="446346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fr-BE" sz="1800" dirty="0">
                          <a:effectLst/>
                        </a:rPr>
                        <a:t>Informatique appliquée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  <a:effectLst/>
                        </a:rPr>
                        <a:t>5 à 7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fr-BE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30436"/>
                  </a:ext>
                </a:extLst>
              </a:tr>
              <a:tr h="446346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fr-BE" sz="1800">
                          <a:effectLst/>
                        </a:rPr>
                        <a:t>Langue moderne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fr-BE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fr-BE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283263"/>
                  </a:ext>
                </a:extLst>
              </a:tr>
              <a:tr h="446346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fr-BE" sz="1800">
                          <a:effectLst/>
                        </a:rPr>
                        <a:t>Langue moderne : Néerlandais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>
                          <a:solidFill>
                            <a:schemeClr val="bg1"/>
                          </a:solidFill>
                          <a:effectLst/>
                        </a:rPr>
                        <a:t>0 ou 2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  <a:effectLst/>
                        </a:rPr>
                        <a:t>0 ou 2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  <a:effectLst/>
                        </a:rPr>
                        <a:t>0 ou 2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543715"/>
                  </a:ext>
                </a:extLst>
              </a:tr>
              <a:tr h="446346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fr-BE" sz="1800" dirty="0">
                          <a:effectLst/>
                        </a:rPr>
                        <a:t>Langue moderne :  Anglais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>
                          <a:solidFill>
                            <a:schemeClr val="bg1"/>
                          </a:solidFill>
                          <a:effectLst/>
                        </a:rPr>
                        <a:t>0 ou 2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>
                          <a:solidFill>
                            <a:schemeClr val="bg1"/>
                          </a:solidFill>
                          <a:effectLst/>
                        </a:rPr>
                        <a:t>0 ou 2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  <a:effectLst/>
                        </a:rPr>
                        <a:t>0 ou 2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583016"/>
                  </a:ext>
                </a:extLst>
              </a:tr>
              <a:tr h="446346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fr-BE" sz="1800" dirty="0">
                          <a:effectLst/>
                        </a:rPr>
                        <a:t>Langue moderne :  Allemand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>
                          <a:solidFill>
                            <a:schemeClr val="bg1"/>
                          </a:solidFill>
                          <a:effectLst/>
                        </a:rPr>
                        <a:t>0 ou 2</a:t>
                      </a:r>
                      <a:endParaRPr lang="fr-BE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>
                          <a:solidFill>
                            <a:schemeClr val="bg1"/>
                          </a:solidFill>
                          <a:effectLst/>
                        </a:rPr>
                        <a:t>0 ou 2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  <a:effectLst/>
                        </a:rPr>
                        <a:t>0 ou 2</a:t>
                      </a:r>
                      <a:endParaRPr lang="fr-B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52588"/>
                  </a:ext>
                </a:extLst>
              </a:tr>
              <a:tr h="826359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fr-BE" sz="2800">
                          <a:effectLst/>
                        </a:rPr>
                        <a:t>Total</a:t>
                      </a:r>
                      <a:endParaRPr lang="fr-B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2000">
                          <a:solidFill>
                            <a:schemeClr val="bg1"/>
                          </a:solidFill>
                          <a:effectLst/>
                        </a:rPr>
                        <a:t>16 à 18</a:t>
                      </a:r>
                      <a:endParaRPr lang="fr-BE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20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fr-BE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BE" sz="20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fr-BE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71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2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BE" dirty="0"/>
              <a:t>Les stages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C50C0-8591-7F25-D1B9-68CFC56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3" y="2001734"/>
            <a:ext cx="9024509" cy="336364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fr-BE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rappel, les stages sont obligatoires pour les métiers suivants :</a:t>
            </a:r>
          </a:p>
          <a:p>
            <a:pPr marL="342900" lvl="0" indent="-342900" algn="just">
              <a:lnSpc>
                <a:spcPct val="14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BE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Vendeur : 4 à 15 semaines sur le parcours</a:t>
            </a:r>
          </a:p>
          <a:p>
            <a:pPr marL="342900" lvl="0" indent="-342900" algn="just">
              <a:lnSpc>
                <a:spcPct val="14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BE" sz="96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AAA : 4 à 15 semaines sur le parcours</a:t>
            </a:r>
            <a:endParaRPr lang="fr-BE" sz="9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BE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Technicien de bureau : 4 à 15 semaines sur le parcours</a:t>
            </a:r>
          </a:p>
          <a:p>
            <a:pPr marL="342900" lvl="0" indent="-342900" algn="just">
              <a:lnSpc>
                <a:spcPct val="14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BE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7GTPE : 8 à 12 semaines sur l’année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fr-BE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ce qui concerne le nouveau profil Collaborateur administratif, </a:t>
            </a:r>
            <a:r>
              <a:rPr lang="fr-BE" sz="96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durée de ces stages est de 8 à </a:t>
            </a:r>
            <a:r>
              <a:rPr lang="fr-BE" sz="9600" u="sng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 semaines</a:t>
            </a:r>
            <a:endParaRPr lang="fr-BE" sz="9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BE" sz="4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649" y="245542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BE" sz="2400" dirty="0"/>
              <a:t>Différences entre profil SFMQ et CCPQ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122F471-1787-39AE-8B8D-514DD506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01847"/>
              </p:ext>
            </p:extLst>
          </p:nvPr>
        </p:nvGraphicFramePr>
        <p:xfrm>
          <a:off x="1918698" y="1770005"/>
          <a:ext cx="8458483" cy="333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746">
                  <a:extLst>
                    <a:ext uri="{9D8B030D-6E8A-4147-A177-3AD203B41FA5}">
                      <a16:colId xmlns:a16="http://schemas.microsoft.com/office/drawing/2014/main" val="1241608967"/>
                    </a:ext>
                  </a:extLst>
                </a:gridCol>
                <a:gridCol w="4229737">
                  <a:extLst>
                    <a:ext uri="{9D8B030D-6E8A-4147-A177-3AD203B41FA5}">
                      <a16:colId xmlns:a16="http://schemas.microsoft.com/office/drawing/2014/main" val="3640239746"/>
                    </a:ext>
                  </a:extLst>
                </a:gridCol>
              </a:tblGrid>
              <a:tr h="692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800" kern="100" dirty="0">
                          <a:effectLst/>
                        </a:rPr>
                        <a:t>Profil SFMQ (collaborateur administratif) </a:t>
                      </a:r>
                      <a:endParaRPr lang="fr-B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800" kern="100" dirty="0">
                          <a:effectLst/>
                        </a:rPr>
                        <a:t>Profil CCPQ (AAA) avant PEQ</a:t>
                      </a:r>
                      <a:endParaRPr lang="fr-B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78462"/>
                  </a:ext>
                </a:extLst>
              </a:tr>
              <a:tr h="26463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</a:rPr>
                        <a:t>Écrit en UAA (UQ)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</a:rPr>
                        <a:t>Parcours de 3 ans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</a:rPr>
                        <a:t>Dossier d’apprentissage obligatoire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</a:rPr>
                        <a:t>Profil d’évaluation identique pour tous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</a:rPr>
                        <a:t>Une unité validée est définitivement acquise</a:t>
                      </a:r>
                      <a:endParaRPr lang="fr-B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</a:rPr>
                        <a:t>Écrit en EAC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</a:rPr>
                        <a:t>Parcours de 2 ans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</a:rPr>
                        <a:t>Portfolio facultatif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</a:rPr>
                        <a:t>Épreuves du SP écrites par l’équipe sur base des CM du PF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</a:rPr>
                        <a:t>Une unité validée n’est pas définitivement acquise</a:t>
                      </a:r>
                      <a:endParaRPr lang="fr-B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32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7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649" y="245542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BE" sz="2400" dirty="0"/>
              <a:t>Différences entre profil SFMQ et CCPQ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6BB465C-29C3-0687-50B6-882E84CC6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436022"/>
              </p:ext>
            </p:extLst>
          </p:nvPr>
        </p:nvGraphicFramePr>
        <p:xfrm>
          <a:off x="1918698" y="1770005"/>
          <a:ext cx="8458483" cy="337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746">
                  <a:extLst>
                    <a:ext uri="{9D8B030D-6E8A-4147-A177-3AD203B41FA5}">
                      <a16:colId xmlns:a16="http://schemas.microsoft.com/office/drawing/2014/main" val="1241608967"/>
                    </a:ext>
                  </a:extLst>
                </a:gridCol>
                <a:gridCol w="4229737">
                  <a:extLst>
                    <a:ext uri="{9D8B030D-6E8A-4147-A177-3AD203B41FA5}">
                      <a16:colId xmlns:a16="http://schemas.microsoft.com/office/drawing/2014/main" val="3640239746"/>
                    </a:ext>
                  </a:extLst>
                </a:gridCol>
              </a:tblGrid>
              <a:tr h="692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800" kern="100" dirty="0">
                          <a:effectLst/>
                        </a:rPr>
                        <a:t>Profil SFMQ (collaborateur administratif) PEQ</a:t>
                      </a:r>
                      <a:endParaRPr lang="fr-B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800" kern="100" dirty="0">
                          <a:effectLst/>
                        </a:rPr>
                        <a:t>Profil CCPQ (AAA) avant PEQ</a:t>
                      </a:r>
                      <a:endParaRPr lang="fr-B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78462"/>
                  </a:ext>
                </a:extLst>
              </a:tr>
              <a:tr h="26463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  <a:latin typeface="+mn-lt"/>
                        </a:rPr>
                        <a:t>Passage automatique de la 5</a:t>
                      </a:r>
                      <a:r>
                        <a:rPr lang="fr-BE" sz="2000" kern="100" baseline="30000" dirty="0">
                          <a:effectLst/>
                          <a:latin typeface="+mn-lt"/>
                        </a:rPr>
                        <a:t>e</a:t>
                      </a:r>
                      <a:r>
                        <a:rPr lang="fr-BE" sz="2000" kern="100" dirty="0">
                          <a:effectLst/>
                          <a:latin typeface="+mn-lt"/>
                        </a:rPr>
                        <a:t> à la 6</a:t>
                      </a:r>
                      <a:r>
                        <a:rPr lang="fr-BE" sz="2000" kern="100" baseline="30000" dirty="0">
                          <a:effectLst/>
                          <a:latin typeface="+mn-lt"/>
                        </a:rPr>
                        <a:t>e</a:t>
                      </a:r>
                      <a:endParaRPr lang="fr-BE" sz="2000" kern="1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 obligatoires (pour toutes les options)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fr-BE" sz="2000" kern="1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6</a:t>
                      </a:r>
                      <a:r>
                        <a:rPr lang="fr-BE" sz="2000" kern="1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complémentaires avec PSSA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Semaines-projets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UAA doit être validée en 4</a:t>
                      </a:r>
                      <a:r>
                        <a:rPr lang="fr-BE" sz="2000" kern="1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(après janvier) sur base du parcours d’apprentissage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  <a:latin typeface="+mn-lt"/>
                        </a:rPr>
                        <a:t>Possibilité de redoublement en 5</a:t>
                      </a:r>
                      <a:r>
                        <a:rPr lang="fr-BE" sz="2000" kern="100" baseline="30000" dirty="0">
                          <a:effectLst/>
                          <a:latin typeface="+mn-lt"/>
                        </a:rPr>
                        <a:t>e</a:t>
                      </a:r>
                      <a:r>
                        <a:rPr lang="fr-BE" sz="2000" kern="10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 obligatoires (pour certaines options, dont AAA)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 de 4</a:t>
                      </a:r>
                      <a:r>
                        <a:rPr lang="fr-BE" sz="2000" kern="1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6</a:t>
                      </a:r>
                      <a:r>
                        <a:rPr lang="fr-BE" sz="2000" kern="1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complémentaires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 de semaines-projets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BE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Liberté en matière de validation (pas de profil de certification)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fr-BE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32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86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BE" dirty="0"/>
              <a:t>Le découpage en UAA (UQ)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C50C0-8591-7F25-D1B9-68CFC56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061" y="1894573"/>
            <a:ext cx="9378204" cy="352459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BE" sz="2000" dirty="0">
                <a:solidFill>
                  <a:srgbClr val="404040"/>
                </a:solidFill>
              </a:rPr>
              <a:t>Le profil du collaborateur administratif comprend 4 UAA, chacune étant découpée en compétences professionnelles</a:t>
            </a:r>
          </a:p>
          <a:p>
            <a:pPr marL="0" indent="0">
              <a:lnSpc>
                <a:spcPct val="120000"/>
              </a:lnSpc>
              <a:buNone/>
            </a:pPr>
            <a:endParaRPr lang="fr-BE" sz="20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fr-BE" sz="2000" dirty="0">
                <a:solidFill>
                  <a:srgbClr val="404040"/>
                </a:solidFill>
              </a:rPr>
              <a:t>UAA </a:t>
            </a:r>
            <a:r>
              <a:rPr lang="fr-BE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BE" sz="2000" dirty="0">
                <a:solidFill>
                  <a:srgbClr val="404040"/>
                </a:solidFill>
              </a:rPr>
              <a:t> : </a:t>
            </a:r>
            <a:r>
              <a:rPr lang="fr-BE" sz="2000" dirty="0"/>
              <a:t>Assurer l’accueil et la communication au sein de l’entreprise ou de l’institution</a:t>
            </a:r>
            <a:endParaRPr lang="fr-BE" sz="2000" dirty="0">
              <a:solidFill>
                <a:srgbClr val="404040"/>
              </a:solidFill>
            </a:endParaRPr>
          </a:p>
          <a:p>
            <a:pPr marL="355600" indent="-182563"/>
            <a:r>
              <a:rPr lang="fr-BE" sz="2000" dirty="0">
                <a:solidFill>
                  <a:srgbClr val="404040"/>
                </a:solidFill>
              </a:rPr>
              <a:t>CP </a:t>
            </a:r>
            <a:r>
              <a:rPr lang="fr-BE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r>
              <a:rPr lang="fr-BE" sz="2000" dirty="0">
                <a:solidFill>
                  <a:srgbClr val="404040"/>
                </a:solidFill>
              </a:rPr>
              <a:t> : </a:t>
            </a:r>
            <a:r>
              <a:rPr lang="fr-BE" sz="2000" dirty="0"/>
              <a:t>Accueillir et orienter les clients, fournisseurs, visiteurs</a:t>
            </a:r>
          </a:p>
          <a:p>
            <a:pPr marL="355600" indent="-182563"/>
            <a:r>
              <a:rPr lang="fr-BE" sz="2000" dirty="0">
                <a:solidFill>
                  <a:srgbClr val="404040"/>
                </a:solidFill>
              </a:rPr>
              <a:t>CP </a:t>
            </a:r>
            <a:r>
              <a:rPr lang="fr-BE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BE" sz="2000" dirty="0">
                <a:solidFill>
                  <a:srgbClr val="404040"/>
                </a:solidFill>
              </a:rPr>
              <a:t>.2 : </a:t>
            </a:r>
            <a:r>
              <a:rPr lang="fr-BE" sz="2000" dirty="0"/>
              <a:t>Recevoir et émettre des appels téléphoniques</a:t>
            </a:r>
          </a:p>
          <a:p>
            <a:pPr marL="355600" indent="-182563"/>
            <a:r>
              <a:rPr lang="fr-BE" sz="2000" dirty="0">
                <a:solidFill>
                  <a:srgbClr val="404040"/>
                </a:solidFill>
              </a:rPr>
              <a:t>CP </a:t>
            </a:r>
            <a:r>
              <a:rPr lang="fr-BE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BE" sz="2000" dirty="0">
                <a:solidFill>
                  <a:srgbClr val="404040"/>
                </a:solidFill>
              </a:rPr>
              <a:t>.3 : </a:t>
            </a:r>
            <a:r>
              <a:rPr lang="fr-BE" sz="2000" dirty="0"/>
              <a:t>Gérer le courrier ou toute autre forme de support de communication écrite</a:t>
            </a:r>
          </a:p>
          <a:p>
            <a:pPr marL="355600" indent="-182563"/>
            <a:r>
              <a:rPr lang="fr-BE" sz="2000" dirty="0"/>
              <a:t>CP </a:t>
            </a:r>
            <a:r>
              <a:rPr lang="fr-BE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BE" sz="2000" dirty="0"/>
              <a:t>.4 : Gérer la communication numérique </a:t>
            </a:r>
          </a:p>
          <a:p>
            <a:pPr marL="0" indent="0">
              <a:buNone/>
            </a:pPr>
            <a:r>
              <a:rPr lang="fr-BE" sz="2000" dirty="0">
                <a:solidFill>
                  <a:srgbClr val="40404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972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BE" dirty="0"/>
              <a:t>Le découpage en UAA (UQ)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C50C0-8591-7F25-D1B9-68CFC56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998" y="1989372"/>
            <a:ext cx="9085202" cy="3530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000" dirty="0">
                <a:solidFill>
                  <a:srgbClr val="404040"/>
                </a:solidFill>
              </a:rPr>
              <a:t>UAA 2 : </a:t>
            </a:r>
            <a:r>
              <a:rPr lang="fr-BE" sz="2000" dirty="0"/>
              <a:t>Gérer des écrits, des données et des dossiers</a:t>
            </a:r>
            <a:r>
              <a:rPr lang="fr-BE" sz="2000" dirty="0">
                <a:solidFill>
                  <a:srgbClr val="404040"/>
                </a:solidFill>
              </a:rPr>
              <a:t>	</a:t>
            </a:r>
          </a:p>
          <a:p>
            <a:pPr marL="355600" indent="-174625"/>
            <a:r>
              <a:rPr lang="fr-BE" sz="2000" dirty="0">
                <a:solidFill>
                  <a:srgbClr val="404040"/>
                </a:solidFill>
              </a:rPr>
              <a:t>CP 2.</a:t>
            </a:r>
            <a:r>
              <a:rPr lang="fr-BE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BE" sz="2000" dirty="0">
                <a:solidFill>
                  <a:srgbClr val="404040"/>
                </a:solidFill>
              </a:rPr>
              <a:t> : </a:t>
            </a:r>
            <a:r>
              <a:rPr lang="fr-BE" sz="2000" dirty="0"/>
              <a:t>Réaliser des écrits et les mettre en forme </a:t>
            </a:r>
          </a:p>
          <a:p>
            <a:pPr marL="355600" indent="-174625"/>
            <a:r>
              <a:rPr lang="fr-BE" sz="2000" dirty="0"/>
              <a:t>CP 2.2 : Gérer des données (base de données, données en ligne) </a:t>
            </a:r>
          </a:p>
          <a:p>
            <a:pPr marL="355600" indent="-174625"/>
            <a:r>
              <a:rPr lang="fr-BE" sz="2000" dirty="0"/>
              <a:t>CP 2.3 : Gérer des dossiers de la constitution à l’archivage </a:t>
            </a:r>
          </a:p>
          <a:p>
            <a:pPr marL="0" indent="0">
              <a:buNone/>
            </a:pPr>
            <a:r>
              <a:rPr lang="fr-BE" sz="2000" dirty="0">
                <a:solidFill>
                  <a:srgbClr val="404040"/>
                </a:solidFill>
              </a:rPr>
              <a:t>UAA 3 : </a:t>
            </a:r>
            <a:r>
              <a:rPr lang="fr-BE" sz="2000" dirty="0"/>
              <a:t>Soutenir les activités de l’entreprise ou de l’institution </a:t>
            </a:r>
          </a:p>
          <a:p>
            <a:pPr marL="355600" indent="-174625"/>
            <a:r>
              <a:rPr lang="fr-BE" sz="2000" dirty="0">
                <a:solidFill>
                  <a:srgbClr val="404040"/>
                </a:solidFill>
              </a:rPr>
              <a:t>CP 3.</a:t>
            </a:r>
            <a:r>
              <a:rPr lang="fr-BE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BE" sz="2000" dirty="0">
                <a:solidFill>
                  <a:srgbClr val="404040"/>
                </a:solidFill>
              </a:rPr>
              <a:t> : </a:t>
            </a:r>
            <a:r>
              <a:rPr lang="fr-BE" sz="2000" dirty="0"/>
              <a:t>Fournir un support à la gestion des aspects organisationnels d’activités (réunions, projets, évènements, formations…) </a:t>
            </a:r>
          </a:p>
          <a:p>
            <a:pPr marL="355600" indent="-174625"/>
            <a:r>
              <a:rPr lang="fr-BE" sz="2000" dirty="0"/>
              <a:t>CP 3.2 : Fournir un support à la gestion du matériel et/ou des consommables</a:t>
            </a:r>
            <a:endParaRPr lang="fr-BE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BE" dirty="0"/>
              <a:t>Le découpage en UAA (UQ)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C50C0-8591-7F25-D1B9-68CFC56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BE" sz="2000" dirty="0">
                <a:solidFill>
                  <a:srgbClr val="404040"/>
                </a:solidFill>
              </a:rPr>
              <a:t>UAA 4 : </a:t>
            </a:r>
            <a:r>
              <a:rPr lang="fr-BE" sz="2000" dirty="0"/>
              <a:t>Poser des actes professionnels dans au moins une langue nationale au choix (NL/DE) ou en anglais (niveau A2)</a:t>
            </a:r>
            <a:r>
              <a:rPr lang="fr-BE" sz="2000" dirty="0">
                <a:solidFill>
                  <a:srgbClr val="404040"/>
                </a:solidFill>
              </a:rPr>
              <a:t>	</a:t>
            </a:r>
          </a:p>
          <a:p>
            <a:pPr marL="355600" indent="-174625">
              <a:lnSpc>
                <a:spcPct val="110000"/>
              </a:lnSpc>
              <a:spcBef>
                <a:spcPts val="0"/>
              </a:spcBef>
            </a:pPr>
            <a:r>
              <a:rPr lang="fr-BE" sz="2000" dirty="0">
                <a:solidFill>
                  <a:srgbClr val="404040"/>
                </a:solidFill>
              </a:rPr>
              <a:t>CP 4.</a:t>
            </a:r>
            <a:r>
              <a:rPr lang="fr-BE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BE" sz="2000" dirty="0">
                <a:solidFill>
                  <a:srgbClr val="404040"/>
                </a:solidFill>
              </a:rPr>
              <a:t> : </a:t>
            </a:r>
            <a:r>
              <a:rPr lang="fr-BE" sz="2000" dirty="0"/>
              <a:t>Accueillir et orienter les clients, fournisseurs, visiteurs dans une langue étrangère</a:t>
            </a:r>
          </a:p>
          <a:p>
            <a:pPr marL="355600" indent="-174625">
              <a:lnSpc>
                <a:spcPct val="110000"/>
              </a:lnSpc>
              <a:spcBef>
                <a:spcPts val="0"/>
              </a:spcBef>
            </a:pPr>
            <a:r>
              <a:rPr lang="fr-BE" sz="2000" dirty="0"/>
              <a:t>CP 4.2 : Recevoir et émettre des appels téléphoniques dans une langue étrangère</a:t>
            </a:r>
          </a:p>
          <a:p>
            <a:pPr marL="355600" indent="-174625">
              <a:lnSpc>
                <a:spcPct val="110000"/>
              </a:lnSpc>
              <a:spcBef>
                <a:spcPts val="0"/>
              </a:spcBef>
            </a:pPr>
            <a:r>
              <a:rPr lang="fr-BE" sz="2000" dirty="0"/>
              <a:t>CP 2.3 : Gérer le courrier ou toute autre forme de support de communication écrite dans une langue étrangère</a:t>
            </a:r>
          </a:p>
        </p:txBody>
      </p:sp>
    </p:spTree>
    <p:extLst>
      <p:ext uri="{BB962C8B-B14F-4D97-AF65-F5344CB8AC3E}">
        <p14:creationId xmlns:p14="http://schemas.microsoft.com/office/powerpoint/2010/main" val="19321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>
            <a:extLst>
              <a:ext uri="{FF2B5EF4-FFF2-40B4-BE49-F238E27FC236}">
                <a16:creationId xmlns:a16="http://schemas.microsoft.com/office/drawing/2014/main" id="{EAF50326-6478-45B6-8E6E-02F136CA7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5963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9" y="2893470"/>
            <a:ext cx="2787467" cy="107106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700">
                <a:solidFill>
                  <a:srgbClr val="262626"/>
                </a:solidFill>
              </a:rPr>
              <a:t>Le parcours d’apprentissage du CA 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DF61FC49-3E2D-4969-94A0-B0C49108F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4519" y="640080"/>
            <a:ext cx="6847401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8CC882F2-41B8-4EBD-9DF4-3005A19E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008" y="806357"/>
            <a:ext cx="6508844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54F74C01-72BB-29DF-5546-C93576D9D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367899"/>
              </p:ext>
            </p:extLst>
          </p:nvPr>
        </p:nvGraphicFramePr>
        <p:xfrm>
          <a:off x="2634827" y="-992618"/>
          <a:ext cx="11855137" cy="729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74730" imgH="5462499" progId="Word.Document.12">
                  <p:embed/>
                </p:oleObj>
              </mc:Choice>
              <mc:Fallback>
                <p:oleObj name="Document" r:id="rId2" imgW="8874730" imgH="5462499" progId="Word.Document.12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54F74C01-72BB-29DF-5546-C93576D9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4827" y="-992618"/>
                        <a:ext cx="11855137" cy="7297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9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Ventilation et </a:t>
            </a:r>
            <a:r>
              <a:rPr lang="en-US" sz="48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parcours</a:t>
            </a:r>
            <a:r>
              <a:rPr lang="en-US" sz="4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8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D’évaluation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D9E500-8CF1-53F8-B9F3-8B2B2BCE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BE" dirty="0"/>
              <a:t>Objectifs de l’atelier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B9A8120-7073-8DD8-88FB-DBD2B109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775" y="2123556"/>
            <a:ext cx="9512450" cy="30469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fr-BE" sz="2400" dirty="0">
                <a:solidFill>
                  <a:srgbClr val="404040"/>
                </a:solidFill>
              </a:rPr>
              <a:t>Présenter 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BE" sz="2400" dirty="0">
                <a:solidFill>
                  <a:srgbClr val="404040"/>
                </a:solidFill>
              </a:rPr>
              <a:t>les grands principes des profils SFMQ ainsi que le parcours d’apprentissage dans le cadre du PEQ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BE" sz="2400" dirty="0">
                <a:solidFill>
                  <a:srgbClr val="404040"/>
                </a:solidFill>
              </a:rPr>
              <a:t>la place des langues dans le profil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BE" sz="2400" dirty="0">
                <a:solidFill>
                  <a:srgbClr val="404040"/>
                </a:solidFill>
              </a:rPr>
              <a:t>les compétences à aborder en 3</a:t>
            </a:r>
            <a:r>
              <a:rPr lang="fr-BE" sz="2400" baseline="30000" dirty="0">
                <a:solidFill>
                  <a:srgbClr val="404040"/>
                </a:solidFill>
              </a:rPr>
              <a:t>e</a:t>
            </a:r>
            <a:r>
              <a:rPr lang="fr-BE" sz="2400" dirty="0">
                <a:solidFill>
                  <a:srgbClr val="404040"/>
                </a:solidFill>
              </a:rPr>
              <a:t> année (travaux de bureau)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BE" sz="2400" dirty="0">
                <a:solidFill>
                  <a:srgbClr val="404040"/>
                </a:solidFill>
              </a:rPr>
              <a:t>les compétences, aptitudes et savoirs propres à chaque UAA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fr-BE" sz="2400" dirty="0">
              <a:solidFill>
                <a:srgbClr val="404040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fr-BE" sz="2400" dirty="0">
                <a:solidFill>
                  <a:srgbClr val="404040"/>
                </a:solidFill>
              </a:rPr>
              <a:t>Échanger sur ce nouveau programme et créer une ébauche d’épreuve</a:t>
            </a:r>
          </a:p>
        </p:txBody>
      </p:sp>
    </p:spTree>
    <p:extLst>
      <p:ext uri="{BB962C8B-B14F-4D97-AF65-F5344CB8AC3E}">
        <p14:creationId xmlns:p14="http://schemas.microsoft.com/office/powerpoint/2010/main" val="2344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BE" dirty="0"/>
              <a:t>Le jury de qualification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C50C0-8591-7F25-D1B9-68CFC56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BE" sz="2400" dirty="0">
                <a:solidFill>
                  <a:srgbClr val="404040"/>
                </a:solidFill>
              </a:rPr>
              <a:t>Organe (différent du conseil de classe) qui est chargé de valider les UAA et de délivrer le CQ. Il est composé 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BE" sz="2400" dirty="0">
                <a:solidFill>
                  <a:srgbClr val="404040"/>
                </a:solidFill>
              </a:rPr>
              <a:t>du chef d’établissement ou de son délégué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BE" sz="2400" dirty="0">
                <a:solidFill>
                  <a:srgbClr val="404040"/>
                </a:solidFill>
              </a:rPr>
              <a:t>des membres du personnel en charge de la formation qualifiante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BE" sz="2400" dirty="0">
                <a:solidFill>
                  <a:srgbClr val="404040"/>
                </a:solidFill>
              </a:rPr>
              <a:t>des membre extérieurs à l’établissement (leur nombre ne peut dépasser celui des membres du personnel enseignant)</a:t>
            </a:r>
          </a:p>
        </p:txBody>
      </p:sp>
    </p:spTree>
    <p:extLst>
      <p:ext uri="{BB962C8B-B14F-4D97-AF65-F5344CB8AC3E}">
        <p14:creationId xmlns:p14="http://schemas.microsoft.com/office/powerpoint/2010/main" val="42101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BE" dirty="0"/>
              <a:t>LES </a:t>
            </a:r>
            <a:r>
              <a:rPr lang="fr-BE"/>
              <a:t>semaines projets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C50C0-8591-7F25-D1B9-68CFC56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712" y="1843590"/>
            <a:ext cx="9002806" cy="346759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BE" dirty="0">
                <a:solidFill>
                  <a:srgbClr val="404040"/>
                </a:solidFill>
              </a:rPr>
              <a:t>Semaines destinées à placer différentes activités entre deux UAA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BE" dirty="0"/>
              <a:t>Elles pourront être consacrées à :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BE" dirty="0"/>
              <a:t>prolonger une UAA en cas de difficultés rencontrées par les élèves;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BE" dirty="0"/>
              <a:t>organiser des activités spécifiques : un défilé, une exposition, 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BE" dirty="0"/>
              <a:t>organiser des activités d’évaluation et/ou de remédiation;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BE" dirty="0"/>
              <a:t>organiser des stages de découverte ou de pratique;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BE" dirty="0"/>
              <a:t>organiser des activités d’orientation ou réorientation;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BE" dirty="0"/>
              <a:t>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BE" dirty="0">
                <a:solidFill>
                  <a:srgbClr val="404040"/>
                </a:solidFill>
              </a:rPr>
              <a:t>Leur nombre est déterminé par le profil de certification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BE" dirty="0">
                <a:solidFill>
                  <a:srgbClr val="404040"/>
                </a:solidFill>
                <a:hlinkClick r:id="rId2"/>
              </a:rPr>
              <a:t>Semaines projets</a:t>
            </a:r>
            <a:r>
              <a:rPr lang="fr-BE" dirty="0">
                <a:solidFill>
                  <a:srgbClr val="40404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7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35926-7142-6110-FA9E-8EDD4CB9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61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fr-BE" sz="4800" dirty="0">
                <a:solidFill>
                  <a:schemeClr val="bg1"/>
                </a:solidFill>
              </a:rPr>
              <a:t>Les langues</a:t>
            </a:r>
            <a:endParaRPr lang="en-US" sz="4800" cap="none" baseline="30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BE" dirty="0"/>
              <a:t>Les langues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C50C0-8591-7F25-D1B9-68CFC56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62247"/>
            <a:ext cx="8681609" cy="151467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fr-BE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Contrairement au profil AAA, les langues seront obligatoires dans le métier de « collaborateur administratif ». </a:t>
            </a:r>
            <a:r>
              <a:rPr lang="fr-BE" sz="4000" dirty="0"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BE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UAA4 est dédiée à ce cours de langues.</a:t>
            </a:r>
          </a:p>
          <a:p>
            <a:pPr marL="0" indent="0" algn="ctr">
              <a:buNone/>
            </a:pPr>
            <a:endParaRPr lang="fr-BE" sz="4000" dirty="0">
              <a:solidFill>
                <a:srgbClr val="404040"/>
              </a:solidFill>
            </a:endParaRPr>
          </a:p>
        </p:txBody>
      </p:sp>
      <p:sp>
        <p:nvSpPr>
          <p:cNvPr id="4" name="Flèche : droite rayée 3">
            <a:extLst>
              <a:ext uri="{FF2B5EF4-FFF2-40B4-BE49-F238E27FC236}">
                <a16:creationId xmlns:a16="http://schemas.microsoft.com/office/drawing/2014/main" id="{1D26A62C-5C9A-83C3-C2AC-468ECC4E4C89}"/>
              </a:ext>
            </a:extLst>
          </p:cNvPr>
          <p:cNvSpPr/>
          <p:nvPr/>
        </p:nvSpPr>
        <p:spPr>
          <a:xfrm>
            <a:off x="1922491" y="3961212"/>
            <a:ext cx="978408" cy="48463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94811E-B305-99B7-AEE2-0A81247E9268}"/>
              </a:ext>
            </a:extLst>
          </p:cNvPr>
          <p:cNvSpPr txBox="1"/>
          <p:nvPr/>
        </p:nvSpPr>
        <p:spPr>
          <a:xfrm>
            <a:off x="3088351" y="3972695"/>
            <a:ext cx="754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Intervention de Laurence Baudson, CSA Langues modernes</a:t>
            </a:r>
          </a:p>
        </p:txBody>
      </p:sp>
    </p:spTree>
    <p:extLst>
      <p:ext uri="{BB962C8B-B14F-4D97-AF65-F5344CB8AC3E}">
        <p14:creationId xmlns:p14="http://schemas.microsoft.com/office/powerpoint/2010/main" val="30633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BE" sz="2400" dirty="0">
                <a:solidFill>
                  <a:schemeClr val="tx1"/>
                </a:solidFill>
              </a:rPr>
              <a:t>Programme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C50C0-8591-7F25-D1B9-68CFC56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BE" sz="36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Collaborateur administratif</a:t>
            </a:r>
            <a:r>
              <a:rPr lang="fr-BE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BE" sz="3600" dirty="0">
                <a:solidFill>
                  <a:schemeClr val="bg1"/>
                </a:solidFill>
              </a:rPr>
              <a:t>(en cours d’approbation)</a:t>
            </a:r>
          </a:p>
          <a:p>
            <a:pPr marL="0" indent="0" algn="ctr">
              <a:buNone/>
            </a:pPr>
            <a:r>
              <a:rPr lang="fr-BE" sz="3600" dirty="0">
                <a:solidFill>
                  <a:schemeClr val="bg1"/>
                </a:solidFill>
              </a:rPr>
              <a:t> </a:t>
            </a:r>
            <a:endParaRPr lang="fr-BE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0CFD4-7A8F-4919-B788-133FCB7E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45920"/>
          </a:xfrm>
          <a:prstGeom prst="ellipse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>
                <a:solidFill>
                  <a:srgbClr val="262626"/>
                </a:solidFill>
              </a:rPr>
              <a:t>A vous de jouer !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1AD6B5E-21BC-C0E0-36D6-8983234EF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" r="-1" b="4135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6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35926-7142-6110-FA9E-8EDD4CB9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Les grands principes des profils SFMQ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787E4CF4-B464-4A12-B2C4-F5F5DFF5C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21B609-0FDF-4DCE-8393-9EF9F5E6E500}"/>
              </a:ext>
            </a:extLst>
          </p:cNvPr>
          <p:cNvSpPr txBox="1"/>
          <p:nvPr/>
        </p:nvSpPr>
        <p:spPr>
          <a:xfrm>
            <a:off x="715471" y="2681103"/>
            <a:ext cx="3063240" cy="149579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spc="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Parcours d’un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spc="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 SFMQ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EEBCE4F-713D-46E4-AF4A-F7B083C4E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851551C-C7A7-4E19-9C80-67B8A77D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Zone de dessin 19">
            <a:extLst>
              <a:ext uri="{FF2B5EF4-FFF2-40B4-BE49-F238E27FC236}">
                <a16:creationId xmlns:a16="http://schemas.microsoft.com/office/drawing/2014/main" id="{6ADE446B-D9E3-4AB6-A1C2-09676B53CFB7}"/>
              </a:ext>
            </a:extLst>
          </p:cNvPr>
          <p:cNvGrpSpPr/>
          <p:nvPr/>
        </p:nvGrpSpPr>
        <p:grpSpPr>
          <a:xfrm>
            <a:off x="5006975" y="2237984"/>
            <a:ext cx="5888038" cy="2385207"/>
            <a:chOff x="0" y="-49953"/>
            <a:chExt cx="5039360" cy="19835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FB8DAA-A942-4669-959F-998207137539}"/>
                </a:ext>
              </a:extLst>
            </p:cNvPr>
            <p:cNvSpPr/>
            <p:nvPr/>
          </p:nvSpPr>
          <p:spPr>
            <a:xfrm>
              <a:off x="0" y="0"/>
              <a:ext cx="5039360" cy="1933575"/>
            </a:xfrm>
            <a:prstGeom prst="rect">
              <a:avLst/>
            </a:prstGeom>
          </p:spPr>
        </p:sp>
        <p:sp>
          <p:nvSpPr>
            <p:cNvPr id="26" name="Zone de texte 7">
              <a:extLst>
                <a:ext uri="{FF2B5EF4-FFF2-40B4-BE49-F238E27FC236}">
                  <a16:creationId xmlns:a16="http://schemas.microsoft.com/office/drawing/2014/main" id="{4C78A48B-CB9C-4196-8460-04EDD00D670B}"/>
                </a:ext>
              </a:extLst>
            </p:cNvPr>
            <p:cNvSpPr txBox="1"/>
            <p:nvPr/>
          </p:nvSpPr>
          <p:spPr>
            <a:xfrm>
              <a:off x="4006215" y="543555"/>
              <a:ext cx="1033145" cy="6733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1001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 defTabSz="749808">
                <a:lnSpc>
                  <a:spcPct val="90000"/>
                </a:lnSpc>
                <a:spcBef>
                  <a:spcPts val="984"/>
                </a:spcBef>
                <a:spcAft>
                  <a:spcPts val="820"/>
                </a:spcAft>
              </a:pPr>
              <a:r>
                <a:rPr lang="fr-BE" sz="1476" kern="1200">
                  <a:solidFill>
                    <a:schemeClr val="dk1"/>
                  </a:solidFill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Programme</a:t>
              </a:r>
              <a:endParaRPr lang="fr-BE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Zone de texte 8">
              <a:extLst>
                <a:ext uri="{FF2B5EF4-FFF2-40B4-BE49-F238E27FC236}">
                  <a16:creationId xmlns:a16="http://schemas.microsoft.com/office/drawing/2014/main" id="{21D208A5-8EBE-4D1C-AD05-54F67FE0FF1E}"/>
                </a:ext>
              </a:extLst>
            </p:cNvPr>
            <p:cNvSpPr txBox="1"/>
            <p:nvPr/>
          </p:nvSpPr>
          <p:spPr>
            <a:xfrm>
              <a:off x="3175" y="544190"/>
              <a:ext cx="1033145" cy="6727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1001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defTabSz="749808">
                <a:lnSpc>
                  <a:spcPct val="90000"/>
                </a:lnSpc>
                <a:spcBef>
                  <a:spcPts val="984"/>
                </a:spcBef>
                <a:spcAft>
                  <a:spcPts val="820"/>
                </a:spcAft>
              </a:pPr>
              <a:r>
                <a:rPr lang="fr-BE" sz="1476" kern="1200">
                  <a:solidFill>
                    <a:schemeClr val="dk1"/>
                  </a:solidFill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Profil métier</a:t>
              </a:r>
              <a:endParaRPr lang="fr-BE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Zone de texte 10">
              <a:extLst>
                <a:ext uri="{FF2B5EF4-FFF2-40B4-BE49-F238E27FC236}">
                  <a16:creationId xmlns:a16="http://schemas.microsoft.com/office/drawing/2014/main" id="{6B16132B-5328-48FB-B312-1329BB3736B6}"/>
                </a:ext>
              </a:extLst>
            </p:cNvPr>
            <p:cNvSpPr txBox="1"/>
            <p:nvPr/>
          </p:nvSpPr>
          <p:spPr>
            <a:xfrm>
              <a:off x="1343025" y="543555"/>
              <a:ext cx="1033145" cy="67816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1001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 defTabSz="749808">
                <a:lnSpc>
                  <a:spcPct val="90000"/>
                </a:lnSpc>
                <a:spcBef>
                  <a:spcPts val="984"/>
                </a:spcBef>
                <a:spcAft>
                  <a:spcPts val="820"/>
                </a:spcAft>
              </a:pPr>
              <a:r>
                <a:rPr lang="fr-BE" sz="1476" kern="1200">
                  <a:solidFill>
                    <a:schemeClr val="dk1"/>
                  </a:solidFill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Profil de formation</a:t>
              </a:r>
              <a:endParaRPr lang="fr-BE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Zone de texte 11">
              <a:extLst>
                <a:ext uri="{FF2B5EF4-FFF2-40B4-BE49-F238E27FC236}">
                  <a16:creationId xmlns:a16="http://schemas.microsoft.com/office/drawing/2014/main" id="{E9A90D69-BD12-4EB0-AE82-ADF1A904A526}"/>
                </a:ext>
              </a:extLst>
            </p:cNvPr>
            <p:cNvSpPr txBox="1"/>
            <p:nvPr/>
          </p:nvSpPr>
          <p:spPr>
            <a:xfrm>
              <a:off x="2686050" y="543556"/>
              <a:ext cx="1033145" cy="67816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1001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 defTabSz="749808">
                <a:lnSpc>
                  <a:spcPct val="90000"/>
                </a:lnSpc>
                <a:spcBef>
                  <a:spcPts val="984"/>
                </a:spcBef>
                <a:spcAft>
                  <a:spcPts val="820"/>
                </a:spcAft>
              </a:pPr>
              <a:r>
                <a:rPr lang="fr-BE" sz="1476" kern="1200">
                  <a:solidFill>
                    <a:schemeClr val="dk1"/>
                  </a:solidFill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Profil de certification</a:t>
              </a:r>
              <a:endParaRPr lang="fr-BE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Zone de texte 12">
              <a:extLst>
                <a:ext uri="{FF2B5EF4-FFF2-40B4-BE49-F238E27FC236}">
                  <a16:creationId xmlns:a16="http://schemas.microsoft.com/office/drawing/2014/main" id="{CE80E866-48D1-4658-A503-F13D8B6DF875}"/>
                </a:ext>
              </a:extLst>
            </p:cNvPr>
            <p:cNvSpPr txBox="1"/>
            <p:nvPr/>
          </p:nvSpPr>
          <p:spPr>
            <a:xfrm>
              <a:off x="702699" y="-49953"/>
              <a:ext cx="936000" cy="530570"/>
            </a:xfrm>
            <a:prstGeom prst="roundRect">
              <a:avLst/>
            </a:prstGeom>
            <a:gradFill>
              <a:gsLst>
                <a:gs pos="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 defTabSz="749808">
                <a:lnSpc>
                  <a:spcPct val="90000"/>
                </a:lnSpc>
                <a:spcBef>
                  <a:spcPts val="492"/>
                </a:spcBef>
                <a:spcAft>
                  <a:spcPts val="820"/>
                </a:spcAft>
              </a:pPr>
              <a:r>
                <a:rPr lang="fr-BE" sz="1476" kern="1200">
                  <a:solidFill>
                    <a:schemeClr val="dk1"/>
                  </a:solidFill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SFMQ</a:t>
              </a:r>
              <a:endParaRPr lang="fr-BE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Zone de texte 14">
              <a:extLst>
                <a:ext uri="{FF2B5EF4-FFF2-40B4-BE49-F238E27FC236}">
                  <a16:creationId xmlns:a16="http://schemas.microsoft.com/office/drawing/2014/main" id="{BA522377-537C-4DBE-AA10-ACBE62B1A13C}"/>
                </a:ext>
              </a:extLst>
            </p:cNvPr>
            <p:cNvSpPr txBox="1"/>
            <p:nvPr/>
          </p:nvSpPr>
          <p:spPr>
            <a:xfrm>
              <a:off x="1391598" y="1357111"/>
              <a:ext cx="936000" cy="529024"/>
            </a:xfrm>
            <a:prstGeom prst="roundRect">
              <a:avLst/>
            </a:prstGeom>
            <a:gradFill>
              <a:gsLst>
                <a:gs pos="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45720" numCol="1" spcCol="0" rtlCol="0" fromWordArt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 defTabSz="749808">
                <a:lnSpc>
                  <a:spcPct val="90000"/>
                </a:lnSpc>
                <a:spcBef>
                  <a:spcPts val="328"/>
                </a:spcBef>
                <a:spcAft>
                  <a:spcPts val="820"/>
                </a:spcAft>
              </a:pPr>
              <a:r>
                <a:rPr lang="fr-BE" sz="1476" kern="1200">
                  <a:solidFill>
                    <a:schemeClr val="dk1"/>
                  </a:solidFill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Opérateurs de formation</a:t>
              </a:r>
              <a:endParaRPr lang="fr-BE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Zone de texte 16">
              <a:extLst>
                <a:ext uri="{FF2B5EF4-FFF2-40B4-BE49-F238E27FC236}">
                  <a16:creationId xmlns:a16="http://schemas.microsoft.com/office/drawing/2014/main" id="{3A925AEF-8CBF-4E1C-BBF7-3B55D7ABBFD8}"/>
                </a:ext>
              </a:extLst>
            </p:cNvPr>
            <p:cNvSpPr txBox="1"/>
            <p:nvPr/>
          </p:nvSpPr>
          <p:spPr>
            <a:xfrm>
              <a:off x="4054787" y="1357112"/>
              <a:ext cx="936000" cy="529023"/>
            </a:xfrm>
            <a:prstGeom prst="roundRect">
              <a:avLst/>
            </a:prstGeom>
            <a:gradFill>
              <a:gsLst>
                <a:gs pos="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 defTabSz="749808">
                <a:lnSpc>
                  <a:spcPct val="90000"/>
                </a:lnSpc>
                <a:spcBef>
                  <a:spcPts val="492"/>
                </a:spcBef>
                <a:spcAft>
                  <a:spcPts val="820"/>
                </a:spcAft>
              </a:pPr>
              <a:r>
                <a:rPr lang="fr-BE" sz="1476" kern="1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FESeC</a:t>
              </a:r>
              <a:endParaRPr lang="fr-BE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Zone de texte 17">
              <a:extLst>
                <a:ext uri="{FF2B5EF4-FFF2-40B4-BE49-F238E27FC236}">
                  <a16:creationId xmlns:a16="http://schemas.microsoft.com/office/drawing/2014/main" id="{2D13F65C-60DC-478E-86DC-8426F4C895E1}"/>
                </a:ext>
              </a:extLst>
            </p:cNvPr>
            <p:cNvSpPr txBox="1"/>
            <p:nvPr/>
          </p:nvSpPr>
          <p:spPr>
            <a:xfrm>
              <a:off x="2734622" y="-36758"/>
              <a:ext cx="936000" cy="504181"/>
            </a:xfrm>
            <a:prstGeom prst="roundRect">
              <a:avLst/>
            </a:prstGeom>
            <a:gradFill>
              <a:gsLst>
                <a:gs pos="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45720" numCol="1" spcCol="0" rtlCol="0" fromWordArt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 defTabSz="749808">
                <a:lnSpc>
                  <a:spcPct val="90000"/>
                </a:lnSpc>
                <a:spcBef>
                  <a:spcPts val="328"/>
                </a:spcBef>
                <a:spcAft>
                  <a:spcPts val="820"/>
                </a:spcAft>
              </a:pPr>
              <a:r>
                <a:rPr lang="fr-BE" sz="1476" kern="1200" spc="-25">
                  <a:solidFill>
                    <a:schemeClr val="dk1"/>
                  </a:solidFill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Enseignement Interréseaux</a:t>
              </a:r>
              <a:endParaRPr lang="fr-BE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lèche droite 40">
              <a:extLst>
                <a:ext uri="{FF2B5EF4-FFF2-40B4-BE49-F238E27FC236}">
                  <a16:creationId xmlns:a16="http://schemas.microsoft.com/office/drawing/2014/main" id="{C8E2D9FA-70F5-499C-A6E4-3C81B59F4F21}"/>
                </a:ext>
              </a:extLst>
            </p:cNvPr>
            <p:cNvSpPr/>
            <p:nvPr/>
          </p:nvSpPr>
          <p:spPr>
            <a:xfrm>
              <a:off x="923925" y="885820"/>
              <a:ext cx="333375" cy="16513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35" name="Flèche droite 41">
              <a:extLst>
                <a:ext uri="{FF2B5EF4-FFF2-40B4-BE49-F238E27FC236}">
                  <a16:creationId xmlns:a16="http://schemas.microsoft.com/office/drawing/2014/main" id="{C318AB47-4E5C-4CC6-A8F6-0649480A4BB8}"/>
                </a:ext>
              </a:extLst>
            </p:cNvPr>
            <p:cNvSpPr/>
            <p:nvPr/>
          </p:nvSpPr>
          <p:spPr>
            <a:xfrm>
              <a:off x="3622039" y="885850"/>
              <a:ext cx="333375" cy="1651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36" name="Flèche droite 42">
              <a:extLst>
                <a:ext uri="{FF2B5EF4-FFF2-40B4-BE49-F238E27FC236}">
                  <a16:creationId xmlns:a16="http://schemas.microsoft.com/office/drawing/2014/main" id="{9B3BEA42-623E-430D-9776-90784873D411}"/>
                </a:ext>
              </a:extLst>
            </p:cNvPr>
            <p:cNvSpPr/>
            <p:nvPr/>
          </p:nvSpPr>
          <p:spPr>
            <a:xfrm>
              <a:off x="2276475" y="885850"/>
              <a:ext cx="333375" cy="1651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D0C7FC0-428B-4772-8AEE-E452986EA596}"/>
              </a:ext>
            </a:extLst>
          </p:cNvPr>
          <p:cNvSpPr/>
          <p:nvPr/>
        </p:nvSpPr>
        <p:spPr>
          <a:xfrm>
            <a:off x="9621129" y="3916149"/>
            <a:ext cx="1314005" cy="64999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00" dirty="0">
                <a:solidFill>
                  <a:schemeClr val="tx1"/>
                </a:solidFill>
              </a:rPr>
              <a:t>Direction de l’enseignement secondaire</a:t>
            </a:r>
          </a:p>
        </p:txBody>
      </p:sp>
    </p:spTree>
    <p:extLst>
      <p:ext uri="{BB962C8B-B14F-4D97-AF65-F5344CB8AC3E}">
        <p14:creationId xmlns:p14="http://schemas.microsoft.com/office/powerpoint/2010/main" val="25920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35926-7142-6110-FA9E-8EDD4CB9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61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La matière à </a:t>
            </a:r>
            <a:r>
              <a:rPr lang="fr-BE" sz="4800" dirty="0">
                <a:solidFill>
                  <a:schemeClr val="bg1"/>
                </a:solidFill>
              </a:rPr>
              <a:t>aborder</a:t>
            </a:r>
            <a:r>
              <a:rPr lang="en-US" sz="4800" dirty="0">
                <a:solidFill>
                  <a:schemeClr val="bg1"/>
                </a:solidFill>
              </a:rPr>
              <a:t> en 3</a:t>
            </a:r>
            <a:r>
              <a:rPr lang="en-US" sz="4800" cap="none" baseline="300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7C463-89D5-5A0E-DB7A-E748AFC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62" y="2695356"/>
            <a:ext cx="4237169" cy="1821251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BE" sz="2400" dirty="0">
                <a:solidFill>
                  <a:schemeClr val="tx1"/>
                </a:solidFill>
              </a:rPr>
              <a:t>Qu’en est-il de la 3</a:t>
            </a:r>
            <a:r>
              <a:rPr lang="fr-BE" sz="2400" cap="none" baseline="30000" dirty="0">
                <a:solidFill>
                  <a:schemeClr val="tx1"/>
                </a:solidFill>
              </a:rPr>
              <a:t>e</a:t>
            </a:r>
            <a:r>
              <a:rPr lang="fr-BE" sz="24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C50C0-8591-7F25-D1B9-68CFC56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253" y="685800"/>
            <a:ext cx="5870625" cy="536956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BE" sz="2400" dirty="0">
                <a:solidFill>
                  <a:schemeClr val="bg1"/>
                </a:solidFill>
              </a:rPr>
              <a:t>Le métier commençant en 4</a:t>
            </a:r>
            <a:r>
              <a:rPr lang="fr-BE" sz="2400" baseline="30000" dirty="0">
                <a:solidFill>
                  <a:schemeClr val="bg1"/>
                </a:solidFill>
              </a:rPr>
              <a:t>e</a:t>
            </a:r>
            <a:r>
              <a:rPr lang="fr-BE" sz="2400" dirty="0">
                <a:solidFill>
                  <a:schemeClr val="bg1"/>
                </a:solidFill>
              </a:rPr>
              <a:t> année, la 3</a:t>
            </a:r>
            <a:r>
              <a:rPr lang="fr-BE" sz="2400" baseline="30000" dirty="0">
                <a:solidFill>
                  <a:schemeClr val="bg1"/>
                </a:solidFill>
              </a:rPr>
              <a:t>e</a:t>
            </a:r>
            <a:r>
              <a:rPr lang="fr-BE" sz="2400" dirty="0">
                <a:solidFill>
                  <a:schemeClr val="bg1"/>
                </a:solidFill>
              </a:rPr>
              <a:t> « Travaux de bureau » existe toujours.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BE" sz="24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 des compétences à aborder en 3</a:t>
            </a:r>
            <a:r>
              <a:rPr lang="fr-BE" sz="2400" baseline="300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1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35926-7142-6110-FA9E-8EDD4CB9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924" y="941294"/>
            <a:ext cx="6351420" cy="4927965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fr-BE" sz="4800" dirty="0">
                <a:solidFill>
                  <a:schemeClr val="bg1"/>
                </a:solidFill>
              </a:rPr>
              <a:t>Le parcours d’apprentissage et les stages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9501E1C9-80F9-1310-DB32-78208C410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>
            <a:normAutofit/>
          </a:bodyPr>
          <a:lstStyle/>
          <a:p>
            <a:r>
              <a:rPr lang="fr-BE" sz="2000" dirty="0"/>
              <a:t>4</a:t>
            </a:r>
            <a:r>
              <a:rPr lang="fr-BE" sz="2000" baseline="30000" dirty="0"/>
              <a:t>e</a:t>
            </a:r>
            <a:r>
              <a:rPr lang="fr-BE" sz="2000" dirty="0"/>
              <a:t> année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752797B-C57F-70B6-F086-2C3D3744D5E1}"/>
              </a:ext>
            </a:extLst>
          </p:cNvPr>
          <p:cNvGrpSpPr/>
          <p:nvPr/>
        </p:nvGrpSpPr>
        <p:grpSpPr>
          <a:xfrm>
            <a:off x="424314" y="654880"/>
            <a:ext cx="7170285" cy="4839986"/>
            <a:chOff x="1246405" y="759712"/>
            <a:chExt cx="6642576" cy="4000092"/>
          </a:xfrm>
        </p:grpSpPr>
        <p:sp>
          <p:nvSpPr>
            <p:cNvPr id="46" name="Flèche vers le bas 12">
              <a:extLst>
                <a:ext uri="{FF2B5EF4-FFF2-40B4-BE49-F238E27FC236}">
                  <a16:creationId xmlns:a16="http://schemas.microsoft.com/office/drawing/2014/main" id="{9C934FAA-2823-470D-1FA4-12A1D6206C85}"/>
                </a:ext>
              </a:extLst>
            </p:cNvPr>
            <p:cNvSpPr/>
            <p:nvPr/>
          </p:nvSpPr>
          <p:spPr>
            <a:xfrm>
              <a:off x="7380312" y="1755584"/>
              <a:ext cx="214314" cy="1026114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050"/>
            </a:p>
          </p:txBody>
        </p:sp>
        <p:sp>
          <p:nvSpPr>
            <p:cNvPr id="47" name="Forme libre 22">
              <a:extLst>
                <a:ext uri="{FF2B5EF4-FFF2-40B4-BE49-F238E27FC236}">
                  <a16:creationId xmlns:a16="http://schemas.microsoft.com/office/drawing/2014/main" id="{793171A9-B0C9-CE60-3E42-7939079E962A}"/>
                </a:ext>
              </a:extLst>
            </p:cNvPr>
            <p:cNvSpPr/>
            <p:nvPr/>
          </p:nvSpPr>
          <p:spPr>
            <a:xfrm>
              <a:off x="1246405" y="1356269"/>
              <a:ext cx="810070" cy="408293"/>
            </a:xfrm>
            <a:custGeom>
              <a:avLst/>
              <a:gdLst>
                <a:gd name="connsiteX0" fmla="*/ 0 w 1080093"/>
                <a:gd name="connsiteY0" fmla="*/ 0 h 432037"/>
                <a:gd name="connsiteX1" fmla="*/ 864075 w 1080093"/>
                <a:gd name="connsiteY1" fmla="*/ 0 h 432037"/>
                <a:gd name="connsiteX2" fmla="*/ 1080093 w 1080093"/>
                <a:gd name="connsiteY2" fmla="*/ 216019 h 432037"/>
                <a:gd name="connsiteX3" fmla="*/ 864075 w 1080093"/>
                <a:gd name="connsiteY3" fmla="*/ 432037 h 432037"/>
                <a:gd name="connsiteX4" fmla="*/ 0 w 1080093"/>
                <a:gd name="connsiteY4" fmla="*/ 432037 h 432037"/>
                <a:gd name="connsiteX5" fmla="*/ 0 w 1080093"/>
                <a:gd name="connsiteY5" fmla="*/ 0 h 43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93" h="432037">
                  <a:moveTo>
                    <a:pt x="0" y="0"/>
                  </a:moveTo>
                  <a:lnTo>
                    <a:pt x="864075" y="0"/>
                  </a:lnTo>
                  <a:lnTo>
                    <a:pt x="1080093" y="216019"/>
                  </a:lnTo>
                  <a:lnTo>
                    <a:pt x="864075" y="432037"/>
                  </a:lnTo>
                  <a:lnTo>
                    <a:pt x="0" y="4320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4008" tIns="32004" rIns="97009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kern="1200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rPr>
                <a:t>Sept.</a:t>
              </a:r>
            </a:p>
          </p:txBody>
        </p:sp>
        <p:sp>
          <p:nvSpPr>
            <p:cNvPr id="48" name="Forme libre 23">
              <a:extLst>
                <a:ext uri="{FF2B5EF4-FFF2-40B4-BE49-F238E27FC236}">
                  <a16:creationId xmlns:a16="http://schemas.microsoft.com/office/drawing/2014/main" id="{8D6F4BFC-5AA5-992A-0F5F-C03A71ABE418}"/>
                </a:ext>
              </a:extLst>
            </p:cNvPr>
            <p:cNvSpPr/>
            <p:nvPr/>
          </p:nvSpPr>
          <p:spPr>
            <a:xfrm>
              <a:off x="1901068" y="1356269"/>
              <a:ext cx="810070" cy="408293"/>
            </a:xfrm>
            <a:custGeom>
              <a:avLst/>
              <a:gdLst>
                <a:gd name="connsiteX0" fmla="*/ 0 w 1080093"/>
                <a:gd name="connsiteY0" fmla="*/ 0 h 432037"/>
                <a:gd name="connsiteX1" fmla="*/ 864075 w 1080093"/>
                <a:gd name="connsiteY1" fmla="*/ 0 h 432037"/>
                <a:gd name="connsiteX2" fmla="*/ 1080093 w 1080093"/>
                <a:gd name="connsiteY2" fmla="*/ 216019 h 432037"/>
                <a:gd name="connsiteX3" fmla="*/ 864075 w 1080093"/>
                <a:gd name="connsiteY3" fmla="*/ 432037 h 432037"/>
                <a:gd name="connsiteX4" fmla="*/ 0 w 1080093"/>
                <a:gd name="connsiteY4" fmla="*/ 432037 h 432037"/>
                <a:gd name="connsiteX5" fmla="*/ 216019 w 1080093"/>
                <a:gd name="connsiteY5" fmla="*/ 216019 h 432037"/>
                <a:gd name="connsiteX6" fmla="*/ 0 w 1080093"/>
                <a:gd name="connsiteY6" fmla="*/ 0 h 43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093" h="432037">
                  <a:moveTo>
                    <a:pt x="0" y="0"/>
                  </a:moveTo>
                  <a:lnTo>
                    <a:pt x="864075" y="0"/>
                  </a:lnTo>
                  <a:lnTo>
                    <a:pt x="1080093" y="216019"/>
                  </a:lnTo>
                  <a:lnTo>
                    <a:pt x="864075" y="432037"/>
                  </a:lnTo>
                  <a:lnTo>
                    <a:pt x="0" y="432037"/>
                  </a:lnTo>
                  <a:lnTo>
                    <a:pt x="216019" y="216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10020" tIns="32004" rIns="178016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kern="1200" dirty="0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rPr>
                <a:t>Oct.</a:t>
              </a:r>
            </a:p>
          </p:txBody>
        </p:sp>
        <p:sp>
          <p:nvSpPr>
            <p:cNvPr id="49" name="Forme libre 24">
              <a:extLst>
                <a:ext uri="{FF2B5EF4-FFF2-40B4-BE49-F238E27FC236}">
                  <a16:creationId xmlns:a16="http://schemas.microsoft.com/office/drawing/2014/main" id="{38AC0553-4EF5-945C-9922-6141A59C2E4E}"/>
                </a:ext>
              </a:extLst>
            </p:cNvPr>
            <p:cNvSpPr/>
            <p:nvPr/>
          </p:nvSpPr>
          <p:spPr>
            <a:xfrm>
              <a:off x="2542517" y="1356269"/>
              <a:ext cx="810070" cy="408293"/>
            </a:xfrm>
            <a:custGeom>
              <a:avLst/>
              <a:gdLst>
                <a:gd name="connsiteX0" fmla="*/ 0 w 1080093"/>
                <a:gd name="connsiteY0" fmla="*/ 0 h 432037"/>
                <a:gd name="connsiteX1" fmla="*/ 864075 w 1080093"/>
                <a:gd name="connsiteY1" fmla="*/ 0 h 432037"/>
                <a:gd name="connsiteX2" fmla="*/ 1080093 w 1080093"/>
                <a:gd name="connsiteY2" fmla="*/ 216019 h 432037"/>
                <a:gd name="connsiteX3" fmla="*/ 864075 w 1080093"/>
                <a:gd name="connsiteY3" fmla="*/ 432037 h 432037"/>
                <a:gd name="connsiteX4" fmla="*/ 0 w 1080093"/>
                <a:gd name="connsiteY4" fmla="*/ 432037 h 432037"/>
                <a:gd name="connsiteX5" fmla="*/ 216019 w 1080093"/>
                <a:gd name="connsiteY5" fmla="*/ 216019 h 432037"/>
                <a:gd name="connsiteX6" fmla="*/ 0 w 1080093"/>
                <a:gd name="connsiteY6" fmla="*/ 0 h 43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093" h="432037">
                  <a:moveTo>
                    <a:pt x="0" y="0"/>
                  </a:moveTo>
                  <a:lnTo>
                    <a:pt x="864075" y="0"/>
                  </a:lnTo>
                  <a:lnTo>
                    <a:pt x="1080093" y="216019"/>
                  </a:lnTo>
                  <a:lnTo>
                    <a:pt x="864075" y="432037"/>
                  </a:lnTo>
                  <a:lnTo>
                    <a:pt x="0" y="432037"/>
                  </a:lnTo>
                  <a:lnTo>
                    <a:pt x="216019" y="216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10020" tIns="32004" rIns="178016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kern="1200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rPr>
                <a:t>Nov.</a:t>
              </a:r>
            </a:p>
          </p:txBody>
        </p:sp>
        <p:sp>
          <p:nvSpPr>
            <p:cNvPr id="50" name="Forme libre 25">
              <a:extLst>
                <a:ext uri="{FF2B5EF4-FFF2-40B4-BE49-F238E27FC236}">
                  <a16:creationId xmlns:a16="http://schemas.microsoft.com/office/drawing/2014/main" id="{EF662541-6CD0-6502-3C66-874179DB8184}"/>
                </a:ext>
              </a:extLst>
            </p:cNvPr>
            <p:cNvSpPr/>
            <p:nvPr/>
          </p:nvSpPr>
          <p:spPr>
            <a:xfrm>
              <a:off x="3190573" y="1356269"/>
              <a:ext cx="810070" cy="408293"/>
            </a:xfrm>
            <a:custGeom>
              <a:avLst/>
              <a:gdLst>
                <a:gd name="connsiteX0" fmla="*/ 0 w 1080093"/>
                <a:gd name="connsiteY0" fmla="*/ 0 h 432037"/>
                <a:gd name="connsiteX1" fmla="*/ 864075 w 1080093"/>
                <a:gd name="connsiteY1" fmla="*/ 0 h 432037"/>
                <a:gd name="connsiteX2" fmla="*/ 1080093 w 1080093"/>
                <a:gd name="connsiteY2" fmla="*/ 216019 h 432037"/>
                <a:gd name="connsiteX3" fmla="*/ 864075 w 1080093"/>
                <a:gd name="connsiteY3" fmla="*/ 432037 h 432037"/>
                <a:gd name="connsiteX4" fmla="*/ 0 w 1080093"/>
                <a:gd name="connsiteY4" fmla="*/ 432037 h 432037"/>
                <a:gd name="connsiteX5" fmla="*/ 216019 w 1080093"/>
                <a:gd name="connsiteY5" fmla="*/ 216019 h 432037"/>
                <a:gd name="connsiteX6" fmla="*/ 0 w 1080093"/>
                <a:gd name="connsiteY6" fmla="*/ 0 h 43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093" h="432037">
                  <a:moveTo>
                    <a:pt x="0" y="0"/>
                  </a:moveTo>
                  <a:lnTo>
                    <a:pt x="864075" y="0"/>
                  </a:lnTo>
                  <a:lnTo>
                    <a:pt x="1080093" y="216019"/>
                  </a:lnTo>
                  <a:lnTo>
                    <a:pt x="864075" y="432037"/>
                  </a:lnTo>
                  <a:lnTo>
                    <a:pt x="0" y="432037"/>
                  </a:lnTo>
                  <a:lnTo>
                    <a:pt x="216019" y="216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10020" tIns="32004" rIns="178016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dirty="0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rPr>
                <a:t>Déc.</a:t>
              </a:r>
            </a:p>
          </p:txBody>
        </p:sp>
        <p:sp>
          <p:nvSpPr>
            <p:cNvPr id="51" name="Forme libre 26">
              <a:extLst>
                <a:ext uri="{FF2B5EF4-FFF2-40B4-BE49-F238E27FC236}">
                  <a16:creationId xmlns:a16="http://schemas.microsoft.com/office/drawing/2014/main" id="{F6864B17-22FE-E7ED-6F45-6BF77CBC5227}"/>
                </a:ext>
              </a:extLst>
            </p:cNvPr>
            <p:cNvSpPr/>
            <p:nvPr/>
          </p:nvSpPr>
          <p:spPr>
            <a:xfrm>
              <a:off x="3838629" y="1356269"/>
              <a:ext cx="810070" cy="408293"/>
            </a:xfrm>
            <a:custGeom>
              <a:avLst/>
              <a:gdLst>
                <a:gd name="connsiteX0" fmla="*/ 0 w 1080093"/>
                <a:gd name="connsiteY0" fmla="*/ 0 h 432037"/>
                <a:gd name="connsiteX1" fmla="*/ 864075 w 1080093"/>
                <a:gd name="connsiteY1" fmla="*/ 0 h 432037"/>
                <a:gd name="connsiteX2" fmla="*/ 1080093 w 1080093"/>
                <a:gd name="connsiteY2" fmla="*/ 216019 h 432037"/>
                <a:gd name="connsiteX3" fmla="*/ 864075 w 1080093"/>
                <a:gd name="connsiteY3" fmla="*/ 432037 h 432037"/>
                <a:gd name="connsiteX4" fmla="*/ 0 w 1080093"/>
                <a:gd name="connsiteY4" fmla="*/ 432037 h 432037"/>
                <a:gd name="connsiteX5" fmla="*/ 216019 w 1080093"/>
                <a:gd name="connsiteY5" fmla="*/ 216019 h 432037"/>
                <a:gd name="connsiteX6" fmla="*/ 0 w 1080093"/>
                <a:gd name="connsiteY6" fmla="*/ 0 h 43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093" h="432037">
                  <a:moveTo>
                    <a:pt x="0" y="0"/>
                  </a:moveTo>
                  <a:lnTo>
                    <a:pt x="864075" y="0"/>
                  </a:lnTo>
                  <a:lnTo>
                    <a:pt x="1080093" y="216019"/>
                  </a:lnTo>
                  <a:lnTo>
                    <a:pt x="864075" y="432037"/>
                  </a:lnTo>
                  <a:lnTo>
                    <a:pt x="0" y="432037"/>
                  </a:lnTo>
                  <a:lnTo>
                    <a:pt x="216019" y="216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10020" tIns="32004" rIns="178016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kern="1200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rPr>
                <a:t>Jan.</a:t>
              </a:r>
            </a:p>
          </p:txBody>
        </p:sp>
        <p:sp>
          <p:nvSpPr>
            <p:cNvPr id="52" name="Forme libre 27">
              <a:extLst>
                <a:ext uri="{FF2B5EF4-FFF2-40B4-BE49-F238E27FC236}">
                  <a16:creationId xmlns:a16="http://schemas.microsoft.com/office/drawing/2014/main" id="{74A48A05-CFB9-579A-705B-6F348D965C48}"/>
                </a:ext>
              </a:extLst>
            </p:cNvPr>
            <p:cNvSpPr/>
            <p:nvPr/>
          </p:nvSpPr>
          <p:spPr>
            <a:xfrm>
              <a:off x="4486686" y="1356269"/>
              <a:ext cx="810070" cy="408293"/>
            </a:xfrm>
            <a:custGeom>
              <a:avLst/>
              <a:gdLst>
                <a:gd name="connsiteX0" fmla="*/ 0 w 1080093"/>
                <a:gd name="connsiteY0" fmla="*/ 0 h 432037"/>
                <a:gd name="connsiteX1" fmla="*/ 864075 w 1080093"/>
                <a:gd name="connsiteY1" fmla="*/ 0 h 432037"/>
                <a:gd name="connsiteX2" fmla="*/ 1080093 w 1080093"/>
                <a:gd name="connsiteY2" fmla="*/ 216019 h 432037"/>
                <a:gd name="connsiteX3" fmla="*/ 864075 w 1080093"/>
                <a:gd name="connsiteY3" fmla="*/ 432037 h 432037"/>
                <a:gd name="connsiteX4" fmla="*/ 0 w 1080093"/>
                <a:gd name="connsiteY4" fmla="*/ 432037 h 432037"/>
                <a:gd name="connsiteX5" fmla="*/ 216019 w 1080093"/>
                <a:gd name="connsiteY5" fmla="*/ 216019 h 432037"/>
                <a:gd name="connsiteX6" fmla="*/ 0 w 1080093"/>
                <a:gd name="connsiteY6" fmla="*/ 0 h 43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093" h="432037">
                  <a:moveTo>
                    <a:pt x="0" y="0"/>
                  </a:moveTo>
                  <a:lnTo>
                    <a:pt x="864075" y="0"/>
                  </a:lnTo>
                  <a:lnTo>
                    <a:pt x="1080093" y="216019"/>
                  </a:lnTo>
                  <a:lnTo>
                    <a:pt x="864075" y="432037"/>
                  </a:lnTo>
                  <a:lnTo>
                    <a:pt x="0" y="432037"/>
                  </a:lnTo>
                  <a:lnTo>
                    <a:pt x="216019" y="216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10020" tIns="32004" rIns="178016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dirty="0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rPr>
                <a:t>Fév.</a:t>
              </a:r>
            </a:p>
          </p:txBody>
        </p:sp>
        <p:sp>
          <p:nvSpPr>
            <p:cNvPr id="53" name="Forme libre 28">
              <a:extLst>
                <a:ext uri="{FF2B5EF4-FFF2-40B4-BE49-F238E27FC236}">
                  <a16:creationId xmlns:a16="http://schemas.microsoft.com/office/drawing/2014/main" id="{4F78C471-9927-B961-05F0-EEE7BDEAB0B7}"/>
                </a:ext>
              </a:extLst>
            </p:cNvPr>
            <p:cNvSpPr/>
            <p:nvPr/>
          </p:nvSpPr>
          <p:spPr>
            <a:xfrm>
              <a:off x="5134742" y="1356269"/>
              <a:ext cx="810070" cy="408293"/>
            </a:xfrm>
            <a:custGeom>
              <a:avLst/>
              <a:gdLst>
                <a:gd name="connsiteX0" fmla="*/ 0 w 1080093"/>
                <a:gd name="connsiteY0" fmla="*/ 0 h 432037"/>
                <a:gd name="connsiteX1" fmla="*/ 864075 w 1080093"/>
                <a:gd name="connsiteY1" fmla="*/ 0 h 432037"/>
                <a:gd name="connsiteX2" fmla="*/ 1080093 w 1080093"/>
                <a:gd name="connsiteY2" fmla="*/ 216019 h 432037"/>
                <a:gd name="connsiteX3" fmla="*/ 864075 w 1080093"/>
                <a:gd name="connsiteY3" fmla="*/ 432037 h 432037"/>
                <a:gd name="connsiteX4" fmla="*/ 0 w 1080093"/>
                <a:gd name="connsiteY4" fmla="*/ 432037 h 432037"/>
                <a:gd name="connsiteX5" fmla="*/ 216019 w 1080093"/>
                <a:gd name="connsiteY5" fmla="*/ 216019 h 432037"/>
                <a:gd name="connsiteX6" fmla="*/ 0 w 1080093"/>
                <a:gd name="connsiteY6" fmla="*/ 0 h 43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093" h="432037">
                  <a:moveTo>
                    <a:pt x="0" y="0"/>
                  </a:moveTo>
                  <a:lnTo>
                    <a:pt x="864075" y="0"/>
                  </a:lnTo>
                  <a:lnTo>
                    <a:pt x="1080093" y="216019"/>
                  </a:lnTo>
                  <a:lnTo>
                    <a:pt x="864075" y="432037"/>
                  </a:lnTo>
                  <a:lnTo>
                    <a:pt x="0" y="432037"/>
                  </a:lnTo>
                  <a:lnTo>
                    <a:pt x="216019" y="216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10020" tIns="32004" rIns="178016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kern="1200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rPr>
                <a:t>Mars</a:t>
              </a:r>
            </a:p>
          </p:txBody>
        </p:sp>
        <p:sp>
          <p:nvSpPr>
            <p:cNvPr id="54" name="Forme libre 29">
              <a:extLst>
                <a:ext uri="{FF2B5EF4-FFF2-40B4-BE49-F238E27FC236}">
                  <a16:creationId xmlns:a16="http://schemas.microsoft.com/office/drawing/2014/main" id="{D6157F48-7244-9750-3956-C231346108A2}"/>
                </a:ext>
              </a:extLst>
            </p:cNvPr>
            <p:cNvSpPr/>
            <p:nvPr/>
          </p:nvSpPr>
          <p:spPr>
            <a:xfrm>
              <a:off x="5782798" y="1356269"/>
              <a:ext cx="810070" cy="408293"/>
            </a:xfrm>
            <a:custGeom>
              <a:avLst/>
              <a:gdLst>
                <a:gd name="connsiteX0" fmla="*/ 0 w 1080093"/>
                <a:gd name="connsiteY0" fmla="*/ 0 h 432037"/>
                <a:gd name="connsiteX1" fmla="*/ 864075 w 1080093"/>
                <a:gd name="connsiteY1" fmla="*/ 0 h 432037"/>
                <a:gd name="connsiteX2" fmla="*/ 1080093 w 1080093"/>
                <a:gd name="connsiteY2" fmla="*/ 216019 h 432037"/>
                <a:gd name="connsiteX3" fmla="*/ 864075 w 1080093"/>
                <a:gd name="connsiteY3" fmla="*/ 432037 h 432037"/>
                <a:gd name="connsiteX4" fmla="*/ 0 w 1080093"/>
                <a:gd name="connsiteY4" fmla="*/ 432037 h 432037"/>
                <a:gd name="connsiteX5" fmla="*/ 216019 w 1080093"/>
                <a:gd name="connsiteY5" fmla="*/ 216019 h 432037"/>
                <a:gd name="connsiteX6" fmla="*/ 0 w 1080093"/>
                <a:gd name="connsiteY6" fmla="*/ 0 h 43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093" h="432037">
                  <a:moveTo>
                    <a:pt x="0" y="0"/>
                  </a:moveTo>
                  <a:lnTo>
                    <a:pt x="864075" y="0"/>
                  </a:lnTo>
                  <a:lnTo>
                    <a:pt x="1080093" y="216019"/>
                  </a:lnTo>
                  <a:lnTo>
                    <a:pt x="864075" y="432037"/>
                  </a:lnTo>
                  <a:lnTo>
                    <a:pt x="0" y="432037"/>
                  </a:lnTo>
                  <a:lnTo>
                    <a:pt x="216019" y="216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10020" tIns="32004" rIns="178016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dirty="0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rPr>
                <a:t>Avril</a:t>
              </a:r>
            </a:p>
          </p:txBody>
        </p:sp>
        <p:sp>
          <p:nvSpPr>
            <p:cNvPr id="55" name="Forme libre 30">
              <a:extLst>
                <a:ext uri="{FF2B5EF4-FFF2-40B4-BE49-F238E27FC236}">
                  <a16:creationId xmlns:a16="http://schemas.microsoft.com/office/drawing/2014/main" id="{06D3B056-5263-0D50-4D18-A3549599B089}"/>
                </a:ext>
              </a:extLst>
            </p:cNvPr>
            <p:cNvSpPr/>
            <p:nvPr/>
          </p:nvSpPr>
          <p:spPr>
            <a:xfrm>
              <a:off x="6430854" y="1356269"/>
              <a:ext cx="810070" cy="408293"/>
            </a:xfrm>
            <a:custGeom>
              <a:avLst/>
              <a:gdLst>
                <a:gd name="connsiteX0" fmla="*/ 0 w 1080093"/>
                <a:gd name="connsiteY0" fmla="*/ 0 h 432037"/>
                <a:gd name="connsiteX1" fmla="*/ 864075 w 1080093"/>
                <a:gd name="connsiteY1" fmla="*/ 0 h 432037"/>
                <a:gd name="connsiteX2" fmla="*/ 1080093 w 1080093"/>
                <a:gd name="connsiteY2" fmla="*/ 216019 h 432037"/>
                <a:gd name="connsiteX3" fmla="*/ 864075 w 1080093"/>
                <a:gd name="connsiteY3" fmla="*/ 432037 h 432037"/>
                <a:gd name="connsiteX4" fmla="*/ 0 w 1080093"/>
                <a:gd name="connsiteY4" fmla="*/ 432037 h 432037"/>
                <a:gd name="connsiteX5" fmla="*/ 216019 w 1080093"/>
                <a:gd name="connsiteY5" fmla="*/ 216019 h 432037"/>
                <a:gd name="connsiteX6" fmla="*/ 0 w 1080093"/>
                <a:gd name="connsiteY6" fmla="*/ 0 h 43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093" h="432037">
                  <a:moveTo>
                    <a:pt x="0" y="0"/>
                  </a:moveTo>
                  <a:lnTo>
                    <a:pt x="864075" y="0"/>
                  </a:lnTo>
                  <a:lnTo>
                    <a:pt x="1080093" y="216019"/>
                  </a:lnTo>
                  <a:lnTo>
                    <a:pt x="864075" y="432037"/>
                  </a:lnTo>
                  <a:lnTo>
                    <a:pt x="0" y="432037"/>
                  </a:lnTo>
                  <a:lnTo>
                    <a:pt x="216019" y="216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10020" tIns="32004" rIns="178016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kern="1200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rPr>
                <a:t>Mai</a:t>
              </a:r>
            </a:p>
          </p:txBody>
        </p:sp>
        <p:sp>
          <p:nvSpPr>
            <p:cNvPr id="56" name="Forme libre 31">
              <a:extLst>
                <a:ext uri="{FF2B5EF4-FFF2-40B4-BE49-F238E27FC236}">
                  <a16:creationId xmlns:a16="http://schemas.microsoft.com/office/drawing/2014/main" id="{CFFCF9B8-E4CF-BD52-2701-F371F4740552}"/>
                </a:ext>
              </a:extLst>
            </p:cNvPr>
            <p:cNvSpPr/>
            <p:nvPr/>
          </p:nvSpPr>
          <p:spPr>
            <a:xfrm>
              <a:off x="7078911" y="1356269"/>
              <a:ext cx="810070" cy="408293"/>
            </a:xfrm>
            <a:custGeom>
              <a:avLst/>
              <a:gdLst>
                <a:gd name="connsiteX0" fmla="*/ 0 w 1080093"/>
                <a:gd name="connsiteY0" fmla="*/ 0 h 432037"/>
                <a:gd name="connsiteX1" fmla="*/ 864075 w 1080093"/>
                <a:gd name="connsiteY1" fmla="*/ 0 h 432037"/>
                <a:gd name="connsiteX2" fmla="*/ 1080093 w 1080093"/>
                <a:gd name="connsiteY2" fmla="*/ 216019 h 432037"/>
                <a:gd name="connsiteX3" fmla="*/ 864075 w 1080093"/>
                <a:gd name="connsiteY3" fmla="*/ 432037 h 432037"/>
                <a:gd name="connsiteX4" fmla="*/ 0 w 1080093"/>
                <a:gd name="connsiteY4" fmla="*/ 432037 h 432037"/>
                <a:gd name="connsiteX5" fmla="*/ 216019 w 1080093"/>
                <a:gd name="connsiteY5" fmla="*/ 216019 h 432037"/>
                <a:gd name="connsiteX6" fmla="*/ 0 w 1080093"/>
                <a:gd name="connsiteY6" fmla="*/ 0 h 43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093" h="432037">
                  <a:moveTo>
                    <a:pt x="0" y="0"/>
                  </a:moveTo>
                  <a:lnTo>
                    <a:pt x="864075" y="0"/>
                  </a:lnTo>
                  <a:lnTo>
                    <a:pt x="1080093" y="216019"/>
                  </a:lnTo>
                  <a:lnTo>
                    <a:pt x="864075" y="432037"/>
                  </a:lnTo>
                  <a:lnTo>
                    <a:pt x="0" y="432037"/>
                  </a:lnTo>
                  <a:lnTo>
                    <a:pt x="216019" y="216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10020" tIns="32004" rIns="178016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dirty="0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rPr>
                <a:t>Juin</a:t>
              </a:r>
            </a:p>
          </p:txBody>
        </p:sp>
        <p:sp>
          <p:nvSpPr>
            <p:cNvPr id="57" name="Étoile à 10 branches 33">
              <a:extLst>
                <a:ext uri="{FF2B5EF4-FFF2-40B4-BE49-F238E27FC236}">
                  <a16:creationId xmlns:a16="http://schemas.microsoft.com/office/drawing/2014/main" id="{09C34391-3A25-2D2D-F423-7BE001B7AEBB}"/>
                </a:ext>
              </a:extLst>
            </p:cNvPr>
            <p:cNvSpPr/>
            <p:nvPr/>
          </p:nvSpPr>
          <p:spPr>
            <a:xfrm>
              <a:off x="3808719" y="1818229"/>
              <a:ext cx="837474" cy="524514"/>
            </a:xfrm>
            <a:prstGeom prst="star10">
              <a:avLst/>
            </a:prstGeom>
            <a:solidFill>
              <a:srgbClr val="F3C9ED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BE" sz="900" b="1" dirty="0">
                  <a:solidFill>
                    <a:schemeClr val="tx1"/>
                  </a:solidFill>
                  <a:latin typeface="Calibri"/>
                  <a:cs typeface="Calibri"/>
                </a:rPr>
                <a:t>UQ1</a:t>
              </a:r>
              <a:endParaRPr lang="fr-BE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9F6C7DA4-2049-3297-FA45-2BAFB0156C14}"/>
                </a:ext>
              </a:extLst>
            </p:cNvPr>
            <p:cNvSpPr txBox="1"/>
            <p:nvPr/>
          </p:nvSpPr>
          <p:spPr>
            <a:xfrm>
              <a:off x="1246405" y="1918904"/>
              <a:ext cx="933479" cy="305241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9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Dossier</a:t>
              </a:r>
            </a:p>
            <a:p>
              <a:pPr algn="ctr"/>
              <a:r>
                <a:rPr lang="fr-BE" sz="9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d'apprentissage</a:t>
              </a:r>
              <a:endParaRPr lang="fr-BE" sz="75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B07A4BE-EBEF-7E7E-2AE1-76A1F3CA667D}"/>
                </a:ext>
              </a:extLst>
            </p:cNvPr>
            <p:cNvSpPr/>
            <p:nvPr/>
          </p:nvSpPr>
          <p:spPr>
            <a:xfrm>
              <a:off x="6088981" y="2959804"/>
              <a:ext cx="1800000" cy="180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marL="27000" algn="ctr"/>
              <a:r>
                <a:rPr lang="fr-BE" sz="1600" b="1" spc="-38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rPr>
                <a:t>Conseil de classe</a:t>
              </a:r>
            </a:p>
          </p:txBody>
        </p:sp>
        <p:grpSp>
          <p:nvGrpSpPr>
            <p:cNvPr id="61" name="Grouper 17">
              <a:extLst>
                <a:ext uri="{FF2B5EF4-FFF2-40B4-BE49-F238E27FC236}">
                  <a16:creationId xmlns:a16="http://schemas.microsoft.com/office/drawing/2014/main" id="{1F163192-0994-6688-EDDF-6A63DDE45399}"/>
                </a:ext>
              </a:extLst>
            </p:cNvPr>
            <p:cNvGrpSpPr/>
            <p:nvPr/>
          </p:nvGrpSpPr>
          <p:grpSpPr>
            <a:xfrm>
              <a:off x="5442381" y="2963808"/>
              <a:ext cx="534241" cy="360000"/>
              <a:chOff x="4067944" y="3789040"/>
              <a:chExt cx="712322" cy="389607"/>
            </a:xfrm>
          </p:grpSpPr>
          <p:sp>
            <p:nvSpPr>
              <p:cNvPr id="83" name="Flèche droite 53">
                <a:extLst>
                  <a:ext uri="{FF2B5EF4-FFF2-40B4-BE49-F238E27FC236}">
                    <a16:creationId xmlns:a16="http://schemas.microsoft.com/office/drawing/2014/main" id="{5B9453EC-C53D-8401-265A-ECFA38BB7A94}"/>
                  </a:ext>
                </a:extLst>
              </p:cNvPr>
              <p:cNvSpPr/>
              <p:nvPr/>
            </p:nvSpPr>
            <p:spPr>
              <a:xfrm rot="10800000">
                <a:off x="4067944" y="3789040"/>
                <a:ext cx="648073" cy="389607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050"/>
              </a:p>
            </p:txBody>
          </p:sp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525E26CF-0147-31B2-F3A6-33C4EDB7B310}"/>
                  </a:ext>
                </a:extLst>
              </p:cNvPr>
              <p:cNvSpPr txBox="1"/>
              <p:nvPr/>
            </p:nvSpPr>
            <p:spPr>
              <a:xfrm>
                <a:off x="4192071" y="3851204"/>
                <a:ext cx="588195" cy="2498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900" b="1">
                    <a:solidFill>
                      <a:schemeClr val="tx1"/>
                    </a:solidFill>
                    <a:latin typeface="Lato" panose="020F0502020204030203" pitchFamily="34" charset="0"/>
                    <a:cs typeface="Arial"/>
                  </a:rPr>
                  <a:t>AOA</a:t>
                </a:r>
              </a:p>
            </p:txBody>
          </p:sp>
        </p:grpSp>
        <p:sp>
          <p:nvSpPr>
            <p:cNvPr id="62" name="Zone de texte 369">
              <a:extLst>
                <a:ext uri="{FF2B5EF4-FFF2-40B4-BE49-F238E27FC236}">
                  <a16:creationId xmlns:a16="http://schemas.microsoft.com/office/drawing/2014/main" id="{0EF9F62A-1F64-2C28-D16B-72F6D85ED3D2}"/>
                </a:ext>
              </a:extLst>
            </p:cNvPr>
            <p:cNvSpPr txBox="1">
              <a:spLocks/>
            </p:cNvSpPr>
            <p:nvPr/>
          </p:nvSpPr>
          <p:spPr>
            <a:xfrm>
              <a:off x="3568565" y="2983720"/>
              <a:ext cx="1728192" cy="7724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fr-BE" sz="2000" b="1" dirty="0">
                  <a:solidFill>
                    <a:schemeClr val="tx1"/>
                  </a:solidFill>
                  <a:latin typeface="Lato" panose="020F0502020204030203" pitchFamily="34" charset="0"/>
                  <a:ea typeface="Calibri"/>
                  <a:cs typeface="Calibri" pitchFamily="34" charset="0"/>
                </a:rPr>
                <a:t>5</a:t>
              </a:r>
              <a:r>
                <a:rPr lang="fr-BE" sz="2000" b="1" baseline="30000" dirty="0">
                  <a:solidFill>
                    <a:schemeClr val="tx1"/>
                  </a:solidFill>
                  <a:latin typeface="Lato" panose="020F0502020204030203" pitchFamily="34" charset="0"/>
                  <a:ea typeface="Calibri"/>
                  <a:cs typeface="Calibri" pitchFamily="34" charset="0"/>
                </a:rPr>
                <a:t>e</a:t>
              </a:r>
              <a:endParaRPr lang="fr-BE" sz="2000" dirty="0">
                <a:solidFill>
                  <a:schemeClr val="tx1"/>
                </a:solidFill>
                <a:latin typeface="Lato" panose="020F0502020204030203" pitchFamily="34" charset="0"/>
                <a:ea typeface="Calibri"/>
                <a:cs typeface="Calibri" pitchFamily="34" charset="0"/>
              </a:endParaRPr>
            </a:p>
          </p:txBody>
        </p:sp>
        <p:grpSp>
          <p:nvGrpSpPr>
            <p:cNvPr id="63" name="Grouper 16">
              <a:extLst>
                <a:ext uri="{FF2B5EF4-FFF2-40B4-BE49-F238E27FC236}">
                  <a16:creationId xmlns:a16="http://schemas.microsoft.com/office/drawing/2014/main" id="{0B90DFD2-09BA-4913-80A7-9B00674FF6A6}"/>
                </a:ext>
              </a:extLst>
            </p:cNvPr>
            <p:cNvGrpSpPr/>
            <p:nvPr/>
          </p:nvGrpSpPr>
          <p:grpSpPr>
            <a:xfrm>
              <a:off x="5442381" y="3442473"/>
              <a:ext cx="540589" cy="360000"/>
              <a:chOff x="5076056" y="3501008"/>
              <a:chExt cx="720786" cy="389607"/>
            </a:xfrm>
          </p:grpSpPr>
          <p:sp>
            <p:nvSpPr>
              <p:cNvPr id="81" name="Flèche droite 53">
                <a:extLst>
                  <a:ext uri="{FF2B5EF4-FFF2-40B4-BE49-F238E27FC236}">
                    <a16:creationId xmlns:a16="http://schemas.microsoft.com/office/drawing/2014/main" id="{C95DDB1F-A73D-47C4-E77E-0C6B26F13FAA}"/>
                  </a:ext>
                </a:extLst>
              </p:cNvPr>
              <p:cNvSpPr/>
              <p:nvPr/>
            </p:nvSpPr>
            <p:spPr>
              <a:xfrm rot="10800000">
                <a:off x="5076056" y="3501008"/>
                <a:ext cx="648072" cy="389607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050"/>
              </a:p>
            </p:txBody>
          </p:sp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13C3979A-57BE-30A5-F257-AF7BF3335D4F}"/>
                  </a:ext>
                </a:extLst>
              </p:cNvPr>
              <p:cNvSpPr txBox="1"/>
              <p:nvPr/>
            </p:nvSpPr>
            <p:spPr>
              <a:xfrm>
                <a:off x="5217196" y="3564803"/>
                <a:ext cx="579646" cy="2498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900" b="1">
                    <a:solidFill>
                      <a:schemeClr val="tx1"/>
                    </a:solidFill>
                    <a:latin typeface="Lato" panose="020F0502020204030203" pitchFamily="34" charset="0"/>
                    <a:cs typeface="Arial"/>
                  </a:rPr>
                  <a:t>AOB</a:t>
                </a:r>
              </a:p>
            </p:txBody>
          </p:sp>
        </p:grpSp>
        <p:grpSp>
          <p:nvGrpSpPr>
            <p:cNvPr id="64" name="Grouper 32">
              <a:extLst>
                <a:ext uri="{FF2B5EF4-FFF2-40B4-BE49-F238E27FC236}">
                  <a16:creationId xmlns:a16="http://schemas.microsoft.com/office/drawing/2014/main" id="{11EF87BF-9694-66B0-EA55-4CB6CB34BD2D}"/>
                </a:ext>
              </a:extLst>
            </p:cNvPr>
            <p:cNvGrpSpPr/>
            <p:nvPr/>
          </p:nvGrpSpPr>
          <p:grpSpPr>
            <a:xfrm>
              <a:off x="5442379" y="3921138"/>
              <a:ext cx="536153" cy="360000"/>
              <a:chOff x="4644008" y="5373216"/>
              <a:chExt cx="714871" cy="389607"/>
            </a:xfrm>
          </p:grpSpPr>
          <p:sp>
            <p:nvSpPr>
              <p:cNvPr id="79" name="Flèche droite 53">
                <a:extLst>
                  <a:ext uri="{FF2B5EF4-FFF2-40B4-BE49-F238E27FC236}">
                    <a16:creationId xmlns:a16="http://schemas.microsoft.com/office/drawing/2014/main" id="{5C7ABD17-FF32-5B81-E0E1-E2B8B3CFFDCC}"/>
                  </a:ext>
                </a:extLst>
              </p:cNvPr>
              <p:cNvSpPr/>
              <p:nvPr/>
            </p:nvSpPr>
            <p:spPr>
              <a:xfrm rot="10800000">
                <a:off x="4644008" y="5373216"/>
                <a:ext cx="648072" cy="389607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050"/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E5076614-FFE9-1BDF-E6AB-2043AEBDF686}"/>
                  </a:ext>
                </a:extLst>
              </p:cNvPr>
              <p:cNvSpPr txBox="1"/>
              <p:nvPr/>
            </p:nvSpPr>
            <p:spPr>
              <a:xfrm>
                <a:off x="4777095" y="5437007"/>
                <a:ext cx="581784" cy="2498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900" b="1">
                    <a:solidFill>
                      <a:schemeClr val="tx1"/>
                    </a:solidFill>
                    <a:latin typeface="Lato" panose="020F0502020204030203" pitchFamily="34" charset="0"/>
                    <a:cs typeface="Arial"/>
                  </a:rPr>
                  <a:t>AOC</a:t>
                </a:r>
              </a:p>
            </p:txBody>
          </p:sp>
        </p:grpSp>
        <p:sp>
          <p:nvSpPr>
            <p:cNvPr id="65" name="Zone de texte 369">
              <a:extLst>
                <a:ext uri="{FF2B5EF4-FFF2-40B4-BE49-F238E27FC236}">
                  <a16:creationId xmlns:a16="http://schemas.microsoft.com/office/drawing/2014/main" id="{72DD6088-0FDB-1A2F-19CD-1758BDCC973A}"/>
                </a:ext>
              </a:extLst>
            </p:cNvPr>
            <p:cNvSpPr txBox="1">
              <a:spLocks/>
            </p:cNvSpPr>
            <p:nvPr/>
          </p:nvSpPr>
          <p:spPr>
            <a:xfrm>
              <a:off x="3577608" y="3847625"/>
              <a:ext cx="1728192" cy="396000"/>
            </a:xfrm>
            <a:prstGeom prst="rect">
              <a:avLst/>
            </a:prstGeom>
            <a:solidFill>
              <a:srgbClr val="F3C9ED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fr-BE" sz="2000" b="1">
                  <a:solidFill>
                    <a:schemeClr val="tx1"/>
                  </a:solidFill>
                  <a:latin typeface="Lato" panose="020F0502020204030203" pitchFamily="34" charset="0"/>
                  <a:ea typeface="Calibri"/>
                  <a:cs typeface="Calibri" pitchFamily="34" charset="0"/>
                </a:rPr>
                <a:t>4</a:t>
              </a:r>
              <a:r>
                <a:rPr lang="fr-BE" sz="2000" b="1" baseline="30000">
                  <a:solidFill>
                    <a:schemeClr val="tx1"/>
                  </a:solidFill>
                  <a:latin typeface="Lato" panose="020F0502020204030203" pitchFamily="34" charset="0"/>
                  <a:ea typeface="Calibri"/>
                  <a:cs typeface="Calibri" pitchFamily="34" charset="0"/>
                </a:rPr>
                <a:t>e</a:t>
              </a:r>
              <a:endParaRPr lang="fr-BE" sz="2000">
                <a:solidFill>
                  <a:schemeClr val="tx1"/>
                </a:solidFill>
                <a:latin typeface="Lato" panose="020F0502020204030203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66" name="Zone de texte 369">
              <a:extLst>
                <a:ext uri="{FF2B5EF4-FFF2-40B4-BE49-F238E27FC236}">
                  <a16:creationId xmlns:a16="http://schemas.microsoft.com/office/drawing/2014/main" id="{DF8495D8-45F2-08DC-69E9-09F6B5D2F121}"/>
                </a:ext>
              </a:extLst>
            </p:cNvPr>
            <p:cNvSpPr txBox="1">
              <a:spLocks/>
            </p:cNvSpPr>
            <p:nvPr/>
          </p:nvSpPr>
          <p:spPr>
            <a:xfrm>
              <a:off x="3577608" y="4358998"/>
              <a:ext cx="1728192" cy="396000"/>
            </a:xfrm>
            <a:prstGeom prst="rect">
              <a:avLst/>
            </a:prstGeom>
            <a:solidFill>
              <a:srgbClr val="F3C9ED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lnSpc>
                  <a:spcPct val="115000"/>
                </a:lnSpc>
                <a:spcAft>
                  <a:spcPts val="750"/>
                </a:spcAft>
                <a:defRPr sz="2000" b="1">
                  <a:solidFill>
                    <a:schemeClr val="tx1"/>
                  </a:solidFill>
                  <a:latin typeface="Lato" panose="020F0502020204030203" pitchFamily="34" charset="0"/>
                  <a:ea typeface="Calibri"/>
                  <a:cs typeface="Calibri" pitchFamily="34" charset="0"/>
                </a:defRPr>
              </a:lvl1pPr>
            </a:lstStyle>
            <a:p>
              <a:r>
                <a:rPr lang="fr-BE" dirty="0"/>
                <a:t>4</a:t>
              </a:r>
              <a:r>
                <a:rPr lang="fr-BE" baseline="30000" dirty="0"/>
                <a:t>e</a:t>
              </a:r>
              <a:r>
                <a:rPr lang="fr-BE" dirty="0"/>
                <a:t> </a:t>
              </a:r>
              <a:r>
                <a:rPr lang="fr-BE" dirty="0" err="1"/>
                <a:t>compl</a:t>
              </a:r>
              <a:r>
                <a:rPr lang="fr-BE" dirty="0"/>
                <a:t>.</a:t>
              </a:r>
            </a:p>
          </p:txBody>
        </p: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436365AB-AD51-D166-9E7B-9DB1FA55AAB0}"/>
                </a:ext>
              </a:extLst>
            </p:cNvPr>
            <p:cNvGrpSpPr/>
            <p:nvPr/>
          </p:nvGrpSpPr>
          <p:grpSpPr>
            <a:xfrm>
              <a:off x="2474539" y="759712"/>
              <a:ext cx="864096" cy="576893"/>
              <a:chOff x="2445963" y="759712"/>
              <a:chExt cx="864096" cy="576893"/>
            </a:xfrm>
          </p:grpSpPr>
          <p:sp>
            <p:nvSpPr>
              <p:cNvPr id="77" name="Rectangle avec flèche vers le haut 6">
                <a:extLst>
                  <a:ext uri="{FF2B5EF4-FFF2-40B4-BE49-F238E27FC236}">
                    <a16:creationId xmlns:a16="http://schemas.microsoft.com/office/drawing/2014/main" id="{535A0626-089C-5DA3-EE6B-C0F32E8F84A7}"/>
                  </a:ext>
                </a:extLst>
              </p:cNvPr>
              <p:cNvSpPr/>
              <p:nvPr/>
            </p:nvSpPr>
            <p:spPr>
              <a:xfrm rot="10800000">
                <a:off x="2545170" y="783475"/>
                <a:ext cx="665682" cy="553130"/>
              </a:xfrm>
              <a:prstGeom prst="upArrowCallout">
                <a:avLst>
                  <a:gd name="adj1" fmla="val 11063"/>
                  <a:gd name="adj2" fmla="val 17221"/>
                  <a:gd name="adj3" fmla="val 24506"/>
                  <a:gd name="adj4" fmla="val 6439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750" b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23904876-F044-F71F-A7A1-60EA63E2D3E4}"/>
                  </a:ext>
                </a:extLst>
              </p:cNvPr>
              <p:cNvSpPr txBox="1"/>
              <p:nvPr/>
            </p:nvSpPr>
            <p:spPr>
              <a:xfrm>
                <a:off x="2445963" y="759712"/>
                <a:ext cx="864096" cy="381551"/>
              </a:xfrm>
              <a:prstGeom prst="rect">
                <a:avLst/>
              </a:prstGeom>
              <a:solidFill>
                <a:srgbClr val="CC33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800" b="1" dirty="0">
                    <a:solidFill>
                      <a:schemeClr val="bg1"/>
                    </a:solidFill>
                    <a:latin typeface="Lato" panose="020F0502020204030203" pitchFamily="34" charset="0"/>
                    <a:cs typeface="Calibri" pitchFamily="34" charset="0"/>
                  </a:rPr>
                  <a:t>Date limite de changement d’orientation</a:t>
                </a:r>
              </a:p>
            </p:txBody>
          </p:sp>
        </p:grp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E23A9A9F-55F3-DC5E-174C-0423CDFFE4D3}"/>
                </a:ext>
              </a:extLst>
            </p:cNvPr>
            <p:cNvGrpSpPr/>
            <p:nvPr/>
          </p:nvGrpSpPr>
          <p:grpSpPr>
            <a:xfrm>
              <a:off x="2087724" y="2403656"/>
              <a:ext cx="4896384" cy="376369"/>
              <a:chOff x="2087724" y="2403656"/>
              <a:chExt cx="4896384" cy="376369"/>
            </a:xfrm>
          </p:grpSpPr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D4E6CA30-42F1-5333-C2DA-889885D3DC1C}"/>
                  </a:ext>
                </a:extLst>
              </p:cNvPr>
              <p:cNvSpPr/>
              <p:nvPr/>
            </p:nvSpPr>
            <p:spPr>
              <a:xfrm>
                <a:off x="2087724" y="2403656"/>
                <a:ext cx="1440000" cy="36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900" b="1" dirty="0">
                    <a:solidFill>
                      <a:schemeClr val="tx1"/>
                    </a:solidFill>
                    <a:latin typeface="Lato" panose="020F0502020204030203" pitchFamily="34" charset="0"/>
                    <a:cs typeface="Calibri" pitchFamily="34" charset="0"/>
                  </a:rPr>
                  <a:t>Validation</a:t>
                </a:r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19B5A9E2-6609-3A2F-4DA7-EC5C16BE646E}"/>
                  </a:ext>
                </a:extLst>
              </p:cNvPr>
              <p:cNvSpPr/>
              <p:nvPr/>
            </p:nvSpPr>
            <p:spPr>
              <a:xfrm>
                <a:off x="3221850" y="2403656"/>
                <a:ext cx="1440000" cy="36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900" b="1" dirty="0">
                    <a:solidFill>
                      <a:schemeClr val="tx1"/>
                    </a:solidFill>
                    <a:latin typeface="Lato" panose="020F0502020204030203" pitchFamily="34" charset="0"/>
                    <a:cs typeface="Calibri" pitchFamily="34" charset="0"/>
                  </a:rPr>
                  <a:t>P</a:t>
                </a:r>
                <a:r>
                  <a:rPr lang="fr-FR" sz="900" b="1" dirty="0">
                    <a:solidFill>
                      <a:schemeClr val="tx1"/>
                    </a:solidFill>
                    <a:latin typeface="Lato" panose="020F0502020204030203" pitchFamily="34" charset="0"/>
                    <a:cs typeface="Calibri" pitchFamily="34" charset="0"/>
                  </a:rPr>
                  <a:t>a</a:t>
                </a:r>
                <a:r>
                  <a:rPr lang="fr-BE" sz="900" b="1" dirty="0">
                    <a:solidFill>
                      <a:schemeClr val="tx1"/>
                    </a:solidFill>
                    <a:latin typeface="Lato" panose="020F0502020204030203" pitchFamily="34" charset="0"/>
                    <a:cs typeface="Calibri" pitchFamily="34" charset="0"/>
                  </a:rPr>
                  <a:t>s de validation</a:t>
                </a:r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535A8C09-72BF-1265-70EC-1CDD7D357F3C}"/>
                  </a:ext>
                </a:extLst>
              </p:cNvPr>
              <p:cNvSpPr/>
              <p:nvPr/>
            </p:nvSpPr>
            <p:spPr>
              <a:xfrm>
                <a:off x="4406510" y="2420025"/>
                <a:ext cx="1440000" cy="36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900" b="1" dirty="0">
                    <a:solidFill>
                      <a:schemeClr val="tx1"/>
                    </a:solidFill>
                    <a:latin typeface="Lato" panose="020F0502020204030203" pitchFamily="34" charset="0"/>
                    <a:cs typeface="Calibri" pitchFamily="34" charset="0"/>
                  </a:rPr>
                  <a:t>Remédiation</a:t>
                </a:r>
                <a:endParaRPr lang="fr-BE" sz="900" b="1" dirty="0">
                  <a:solidFill>
                    <a:schemeClr val="tx1"/>
                  </a:solidFill>
                  <a:latin typeface="Lato" panose="020F0502020204030203" pitchFamily="34" charset="0"/>
                  <a:cs typeface="Calibri" pitchFamily="34" charset="0"/>
                </a:endParaRPr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62F62DCE-C081-2D61-4891-A858763CF10D}"/>
                  </a:ext>
                </a:extLst>
              </p:cNvPr>
              <p:cNvSpPr/>
              <p:nvPr/>
            </p:nvSpPr>
            <p:spPr>
              <a:xfrm>
                <a:off x="5544108" y="2403656"/>
                <a:ext cx="1440000" cy="36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900" b="1" dirty="0">
                    <a:solidFill>
                      <a:schemeClr val="tx1"/>
                    </a:solidFill>
                    <a:latin typeface="Lato" panose="020F0502020204030203" pitchFamily="34" charset="0"/>
                    <a:cs typeface="Calibri" pitchFamily="34" charset="0"/>
                  </a:rPr>
                  <a:t>Validation</a:t>
                </a:r>
              </a:p>
            </p:txBody>
          </p: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AD48FF11-585F-C5C4-F7D2-D9CD6590EC1C}"/>
                </a:ext>
              </a:extLst>
            </p:cNvPr>
            <p:cNvGrpSpPr/>
            <p:nvPr/>
          </p:nvGrpSpPr>
          <p:grpSpPr>
            <a:xfrm>
              <a:off x="5442381" y="4399804"/>
              <a:ext cx="557741" cy="360000"/>
              <a:chOff x="5328084" y="4480002"/>
              <a:chExt cx="557741" cy="360000"/>
            </a:xfrm>
          </p:grpSpPr>
          <p:sp>
            <p:nvSpPr>
              <p:cNvPr id="71" name="Flèche droite 53">
                <a:extLst>
                  <a:ext uri="{FF2B5EF4-FFF2-40B4-BE49-F238E27FC236}">
                    <a16:creationId xmlns:a16="http://schemas.microsoft.com/office/drawing/2014/main" id="{B9CD7AE4-F012-EEFB-D015-4124C0E2DDD0}"/>
                  </a:ext>
                </a:extLst>
              </p:cNvPr>
              <p:cNvSpPr/>
              <p:nvPr/>
            </p:nvSpPr>
            <p:spPr>
              <a:xfrm rot="10800000">
                <a:off x="5328084" y="4480002"/>
                <a:ext cx="486054" cy="36000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050"/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88EABB7-8018-37D4-229B-EC1F67FCFD7D}"/>
                  </a:ext>
                </a:extLst>
              </p:cNvPr>
              <p:cNvSpPr txBox="1"/>
              <p:nvPr/>
            </p:nvSpPr>
            <p:spPr>
              <a:xfrm>
                <a:off x="5421360" y="4540017"/>
                <a:ext cx="464465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900" b="1">
                    <a:solidFill>
                      <a:schemeClr val="tx1"/>
                    </a:solidFill>
                    <a:latin typeface="Lato" panose="020F0502020204030203" pitchFamily="34" charset="0"/>
                  </a:rPr>
                  <a:t>AOC</a:t>
                </a:r>
              </a:p>
            </p:txBody>
          </p:sp>
        </p:grpSp>
        <p:pic>
          <p:nvPicPr>
            <p:cNvPr id="70" name="Picture 2" descr="C:\Program Files\Microsoft Office 2010\MEDIA\CAGCAT10\j0233018.wmf">
              <a:extLst>
                <a:ext uri="{FF2B5EF4-FFF2-40B4-BE49-F238E27FC236}">
                  <a16:creationId xmlns:a16="http://schemas.microsoft.com/office/drawing/2014/main" id="{1B014671-FBF0-FA05-A822-84A5121EB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" t="1377" r="1398" b="1377"/>
            <a:stretch>
              <a:fillRect/>
            </a:stretch>
          </p:blipFill>
          <p:spPr bwMode="auto">
            <a:xfrm>
              <a:off x="6600986" y="3484233"/>
              <a:ext cx="775991" cy="972108"/>
            </a:xfrm>
            <a:prstGeom prst="rect">
              <a:avLst/>
            </a:prstGeom>
            <a:solidFill>
              <a:srgbClr val="FFC000"/>
            </a:solidFill>
          </p:spPr>
        </p:pic>
      </p:grpSp>
    </p:spTree>
    <p:extLst>
      <p:ext uri="{BB962C8B-B14F-4D97-AF65-F5344CB8AC3E}">
        <p14:creationId xmlns:p14="http://schemas.microsoft.com/office/powerpoint/2010/main" val="4807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9501E1C9-80F9-1310-DB32-78208C410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>
            <a:normAutofit/>
          </a:bodyPr>
          <a:lstStyle/>
          <a:p>
            <a:r>
              <a:rPr lang="fr-BE" sz="2000" dirty="0"/>
              <a:t>5</a:t>
            </a:r>
            <a:r>
              <a:rPr lang="fr-BE" sz="2000" baseline="30000" dirty="0"/>
              <a:t>e</a:t>
            </a:r>
            <a:r>
              <a:rPr lang="fr-BE" sz="2000" dirty="0"/>
              <a:t> année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90D68C-ECD4-35FC-9EB6-607126705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6" y="694267"/>
            <a:ext cx="7699055" cy="502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is">
  <a:themeElements>
    <a:clrScheme name="Personnalisé 4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1C6294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B6852625BAF4682DA008EA9AC3331" ma:contentTypeVersion="10" ma:contentTypeDescription="Crée un document." ma:contentTypeScope="" ma:versionID="f588fd148b08a2532931fb388ce74803">
  <xsd:schema xmlns:xsd="http://www.w3.org/2001/XMLSchema" xmlns:xs="http://www.w3.org/2001/XMLSchema" xmlns:p="http://schemas.microsoft.com/office/2006/metadata/properties" xmlns:ns2="42ef183f-2f2e-48cb-9d9e-befa92987654" xmlns:ns3="c45abd74-53d6-41dd-9e8c-0b8a440d157b" targetNamespace="http://schemas.microsoft.com/office/2006/metadata/properties" ma:root="true" ma:fieldsID="5570ea7a26fd8b17263aafde5911d137" ns2:_="" ns3:_="">
    <xsd:import namespace="42ef183f-2f2e-48cb-9d9e-befa92987654"/>
    <xsd:import namespace="c45abd74-53d6-41dd-9e8c-0b8a440d15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f183f-2f2e-48cb-9d9e-befa929876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abd74-53d6-41dd-9e8c-0b8a440d1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C157C-C759-4996-8682-3FC2F7B85DD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2ef183f-2f2e-48cb-9d9e-befa9298765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45abd74-53d6-41dd-9e8c-0b8a440d157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98F379-880A-4B6E-8F87-0127E07C78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EC30E2-28C1-4894-A0C8-476260D63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ef183f-2f2e-48cb-9d9e-befa92987654"/>
    <ds:schemaRef ds:uri="c45abd74-53d6-41dd-9e8c-0b8a440d1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0</TotalTime>
  <Words>984</Words>
  <Application>Microsoft Office PowerPoint</Application>
  <PresentationFormat>Grand écran</PresentationFormat>
  <Paragraphs>174</Paragraphs>
  <Slides>25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Gill Sans MT</vt:lpstr>
      <vt:lpstr>Lato</vt:lpstr>
      <vt:lpstr>Symbol</vt:lpstr>
      <vt:lpstr>Wingdings 2</vt:lpstr>
      <vt:lpstr>HDOfficeLightV0</vt:lpstr>
      <vt:lpstr>Colis</vt:lpstr>
      <vt:lpstr>Document</vt:lpstr>
      <vt:lpstr>Collaborateur administratif</vt:lpstr>
      <vt:lpstr>Objectifs de l’atelier</vt:lpstr>
      <vt:lpstr>Les grands principes des profils SFMQ</vt:lpstr>
      <vt:lpstr>Présentation PowerPoint</vt:lpstr>
      <vt:lpstr>La matière à aborder en 3e</vt:lpstr>
      <vt:lpstr>Qu’en est-il de la 3e ?</vt:lpstr>
      <vt:lpstr>Le parcours d’apprentissage et les stages</vt:lpstr>
      <vt:lpstr>4e année</vt:lpstr>
      <vt:lpstr>5e année</vt:lpstr>
      <vt:lpstr>6e année</vt:lpstr>
      <vt:lpstr>La grille horaire du collaborateur administratif</vt:lpstr>
      <vt:lpstr>Les stages</vt:lpstr>
      <vt:lpstr>Différences entre profil SFMQ et CCPQ</vt:lpstr>
      <vt:lpstr>Différences entre profil SFMQ et CCPQ</vt:lpstr>
      <vt:lpstr>Le découpage en UAA (UQ)</vt:lpstr>
      <vt:lpstr>Le découpage en UAA (UQ)</vt:lpstr>
      <vt:lpstr>Le découpage en UAA (UQ)</vt:lpstr>
      <vt:lpstr>Le parcours d’apprentissage du CA </vt:lpstr>
      <vt:lpstr>Ventilation et parcours D’évaluation</vt:lpstr>
      <vt:lpstr>Le jury de qualification</vt:lpstr>
      <vt:lpstr>LES semaines projets</vt:lpstr>
      <vt:lpstr>Les langues</vt:lpstr>
      <vt:lpstr>Les langues</vt:lpstr>
      <vt:lpstr>Programme</vt:lpstr>
      <vt:lpstr>A vous de jouer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Magasinier/Magasinière</dc:title>
  <dc:creator>Jean-Marie Bauduin</dc:creator>
  <cp:lastModifiedBy>Catherine Libert</cp:lastModifiedBy>
  <cp:revision>23</cp:revision>
  <dcterms:created xsi:type="dcterms:W3CDTF">2021-04-06T14:45:56Z</dcterms:created>
  <dcterms:modified xsi:type="dcterms:W3CDTF">2023-06-12T12:54:52Z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0x010100571B6852625BAF4682DA008EA9AC3331</vt:lpwstr>
  </property>
</Properties>
</file>