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1"/>
  </p:notesMasterIdLst>
  <p:sldIdLst>
    <p:sldId id="256" r:id="rId5"/>
    <p:sldId id="1618" r:id="rId6"/>
    <p:sldId id="1655" r:id="rId7"/>
    <p:sldId id="1636" r:id="rId8"/>
    <p:sldId id="1619" r:id="rId9"/>
    <p:sldId id="1637" r:id="rId10"/>
    <p:sldId id="1638" r:id="rId11"/>
    <p:sldId id="1620" r:id="rId12"/>
    <p:sldId id="1632" r:id="rId13"/>
    <p:sldId id="1626" r:id="rId14"/>
    <p:sldId id="1627" r:id="rId15"/>
    <p:sldId id="1646" r:id="rId16"/>
    <p:sldId id="1633" r:id="rId17"/>
    <p:sldId id="1649" r:id="rId18"/>
    <p:sldId id="1651" r:id="rId19"/>
    <p:sldId id="1645" r:id="rId20"/>
    <p:sldId id="1639" r:id="rId21"/>
    <p:sldId id="1643" r:id="rId22"/>
    <p:sldId id="1644" r:id="rId23"/>
    <p:sldId id="767" r:id="rId24"/>
    <p:sldId id="1647" r:id="rId25"/>
    <p:sldId id="1648" r:id="rId26"/>
    <p:sldId id="1652" r:id="rId27"/>
    <p:sldId id="1617" r:id="rId28"/>
    <p:sldId id="1654" r:id="rId29"/>
    <p:sldId id="1656" r:id="rId30"/>
    <p:sldId id="1653" r:id="rId31"/>
    <p:sldId id="1629" r:id="rId32"/>
    <p:sldId id="1622" r:id="rId33"/>
    <p:sldId id="1641" r:id="rId34"/>
    <p:sldId id="1623" r:id="rId35"/>
    <p:sldId id="1624" r:id="rId36"/>
    <p:sldId id="1631" r:id="rId37"/>
    <p:sldId id="1616" r:id="rId38"/>
    <p:sldId id="789" r:id="rId39"/>
    <p:sldId id="790" r:id="rId4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9C38D17-F361-1C01-40DD-839C42FF0146}" name="Céline Demoustier" initials="CD" userId="S::celine.demoustier@segec.be::38135fd8-0432-4638-ad38-2193292a06cb" providerId="AD"/>
  <p188:author id="{70509752-9F49-E81A-95F9-F99D155806E7}" name="Séverine Dupire" initials="SD" userId="S::severine.dupire@segec.be::e53c3137-4cff-4e39-be1c-d07c8feda81d" providerId="AD"/>
  <p188:author id="{0B321C70-6B8A-AA79-C6D1-A24FD29AEEC2}" name="Carine Marion" initials="CM" userId="S::carine.marion@segec.be::96965251-5a1c-4368-8774-1bc2f20ac516" providerId="AD"/>
  <p188:author id="{4E0E0C8D-7A26-79A3-9681-B0CD7834DB12}" name="Sarah Flock" initials="SF" userId="S::sarah.flock@segec.be::5df17f23-d2f2-4359-a94e-3b2c2a3f0a58" providerId="AD"/>
  <p188:author id="{DFF19B92-76BC-BD65-9D64-1D7ADE3FD7C8}" name="Valérie Palanza" initials="VP" userId="S::valerie.palanza@segec.be::18374789-fb1d-4493-8283-79f2a1d057f1" providerId="AD"/>
  <p188:author id="{6B5C91BE-15F4-F88E-666D-941C15E795A4}" name="Genevieve Perrad" initials="GP" userId="S::Genevieve.Perrad@segec.be::8d98fdc1-8273-42ff-b9e2-223cc7109db6" providerId="AD"/>
  <p188:author id="{1B7B6BCA-9571-BAB4-7CC4-DA0B656BC399}" name="Marianne Quitin" initials="MQ" userId="S::marianne.quitin@segec.be::e36675db-7f14-4be6-975b-d0047a1c62c4" providerId="AD"/>
  <p188:author id="{47BC3BD3-FBC3-2351-B4F6-51D6FF8FAA66}" name="Genevieve Perrad" initials="GP" userId="S::genevieve.perrad@segec.be::8d98fdc1-8273-42ff-b9e2-223cc7109db6" providerId="AD"/>
  <p188:author id="{F92193DA-85DD-30BB-C456-B854B0A3F523}" name="Catherine Libert" initials="CL" userId="S::catherine.libert@segec.be::12b0f43f-e0a0-48c6-be97-4f9d9ce39f6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0202"/>
    <a:srgbClr val="4CC0AD"/>
    <a:srgbClr val="03A7AC"/>
    <a:srgbClr val="962C60"/>
    <a:srgbClr val="B1FAEE"/>
    <a:srgbClr val="DA67CB"/>
    <a:srgbClr val="EEE562"/>
    <a:srgbClr val="3B51A3"/>
    <a:srgbClr val="328B40"/>
    <a:srgbClr val="FFCD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1842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therine Libert" userId="12b0f43f-e0a0-48c6-be97-4f9d9ce39f62" providerId="ADAL" clId="{8EC2CC2B-7E73-4F1D-9D56-DF16DD8680C7}"/>
    <pc:docChg chg="undo custSel modSld">
      <pc:chgData name="Catherine Libert" userId="12b0f43f-e0a0-48c6-be97-4f9d9ce39f62" providerId="ADAL" clId="{8EC2CC2B-7E73-4F1D-9D56-DF16DD8680C7}" dt="2026-06-18T12:48:36.754" v="17" actId="2165"/>
      <pc:docMkLst>
        <pc:docMk/>
      </pc:docMkLst>
      <pc:sldChg chg="modSp mod">
        <pc:chgData name="Catherine Libert" userId="12b0f43f-e0a0-48c6-be97-4f9d9ce39f62" providerId="ADAL" clId="{8EC2CC2B-7E73-4F1D-9D56-DF16DD8680C7}" dt="2026-06-18T12:48:36.754" v="17" actId="2165"/>
        <pc:sldMkLst>
          <pc:docMk/>
          <pc:sldMk cId="2226109561" sldId="1639"/>
        </pc:sldMkLst>
        <pc:graphicFrameChg chg="modGraphic">
          <ac:chgData name="Catherine Libert" userId="12b0f43f-e0a0-48c6-be97-4f9d9ce39f62" providerId="ADAL" clId="{8EC2CC2B-7E73-4F1D-9D56-DF16DD8680C7}" dt="2026-06-18T12:48:36.754" v="17" actId="2165"/>
          <ac:graphicFrameMkLst>
            <pc:docMk/>
            <pc:sldMk cId="2226109561" sldId="1639"/>
            <ac:graphicFrameMk id="3" creationId="{28498827-F3D5-F752-95BF-8BC289AC04F9}"/>
          </ac:graphicFrameMkLst>
        </pc:graphicFrameChg>
      </pc:sldChg>
      <pc:sldChg chg="delSp modSp mod delAnim">
        <pc:chgData name="Catherine Libert" userId="12b0f43f-e0a0-48c6-be97-4f9d9ce39f62" providerId="ADAL" clId="{8EC2CC2B-7E73-4F1D-9D56-DF16DD8680C7}" dt="2026-06-18T12:45:50.711" v="16" actId="1076"/>
        <pc:sldMkLst>
          <pc:docMk/>
          <pc:sldMk cId="2370778437" sldId="1643"/>
        </pc:sldMkLst>
        <pc:spChg chg="del">
          <ac:chgData name="Catherine Libert" userId="12b0f43f-e0a0-48c6-be97-4f9d9ce39f62" providerId="ADAL" clId="{8EC2CC2B-7E73-4F1D-9D56-DF16DD8680C7}" dt="2026-06-18T12:44:33.815" v="6" actId="478"/>
          <ac:spMkLst>
            <pc:docMk/>
            <pc:sldMk cId="2370778437" sldId="1643"/>
            <ac:spMk id="17" creationId="{B2EB88CC-1091-11C1-61A7-347FDE9C197F}"/>
          </ac:spMkLst>
        </pc:spChg>
        <pc:spChg chg="del">
          <ac:chgData name="Catherine Libert" userId="12b0f43f-e0a0-48c6-be97-4f9d9ce39f62" providerId="ADAL" clId="{8EC2CC2B-7E73-4F1D-9D56-DF16DD8680C7}" dt="2026-06-18T12:44:32.174" v="5" actId="478"/>
          <ac:spMkLst>
            <pc:docMk/>
            <pc:sldMk cId="2370778437" sldId="1643"/>
            <ac:spMk id="19" creationId="{C7A32254-85A6-E566-99D7-9DF23C318BE9}"/>
          </ac:spMkLst>
        </pc:spChg>
        <pc:spChg chg="del">
          <ac:chgData name="Catherine Libert" userId="12b0f43f-e0a0-48c6-be97-4f9d9ce39f62" providerId="ADAL" clId="{8EC2CC2B-7E73-4F1D-9D56-DF16DD8680C7}" dt="2026-06-18T12:44:30.784" v="4" actId="478"/>
          <ac:spMkLst>
            <pc:docMk/>
            <pc:sldMk cId="2370778437" sldId="1643"/>
            <ac:spMk id="21" creationId="{2CD90040-0921-2ACF-4DA7-F2BDF8256524}"/>
          </ac:spMkLst>
        </pc:spChg>
        <pc:spChg chg="mod">
          <ac:chgData name="Catherine Libert" userId="12b0f43f-e0a0-48c6-be97-4f9d9ce39f62" providerId="ADAL" clId="{8EC2CC2B-7E73-4F1D-9D56-DF16DD8680C7}" dt="2026-06-18T12:44:58.577" v="9" actId="1076"/>
          <ac:spMkLst>
            <pc:docMk/>
            <pc:sldMk cId="2370778437" sldId="1643"/>
            <ac:spMk id="25" creationId="{F75451AF-1D03-5D19-3FF3-4151843319BF}"/>
          </ac:spMkLst>
        </pc:spChg>
        <pc:spChg chg="mod">
          <ac:chgData name="Catherine Libert" userId="12b0f43f-e0a0-48c6-be97-4f9d9ce39f62" providerId="ADAL" clId="{8EC2CC2B-7E73-4F1D-9D56-DF16DD8680C7}" dt="2026-06-18T12:45:02.351" v="10" actId="1076"/>
          <ac:spMkLst>
            <pc:docMk/>
            <pc:sldMk cId="2370778437" sldId="1643"/>
            <ac:spMk id="27" creationId="{C39A9424-391D-587F-C53E-631CAD7CED85}"/>
          </ac:spMkLst>
        </pc:spChg>
        <pc:spChg chg="mod">
          <ac:chgData name="Catherine Libert" userId="12b0f43f-e0a0-48c6-be97-4f9d9ce39f62" providerId="ADAL" clId="{8EC2CC2B-7E73-4F1D-9D56-DF16DD8680C7}" dt="2026-06-18T12:45:50.711" v="16" actId="1076"/>
          <ac:spMkLst>
            <pc:docMk/>
            <pc:sldMk cId="2370778437" sldId="1643"/>
            <ac:spMk id="29" creationId="{625FD254-AF77-A374-76A1-5FEA954F45B1}"/>
          </ac:spMkLst>
        </pc:spChg>
        <pc:spChg chg="mod">
          <ac:chgData name="Catherine Libert" userId="12b0f43f-e0a0-48c6-be97-4f9d9ce39f62" providerId="ADAL" clId="{8EC2CC2B-7E73-4F1D-9D56-DF16DD8680C7}" dt="2026-06-18T12:45:13.783" v="13" actId="1076"/>
          <ac:spMkLst>
            <pc:docMk/>
            <pc:sldMk cId="2370778437" sldId="1643"/>
            <ac:spMk id="31" creationId="{481D488C-7A50-49D6-60FF-9FDC0EED2003}"/>
          </ac:spMkLst>
        </pc:spChg>
        <pc:spChg chg="mod">
          <ac:chgData name="Catherine Libert" userId="12b0f43f-e0a0-48c6-be97-4f9d9ce39f62" providerId="ADAL" clId="{8EC2CC2B-7E73-4F1D-9D56-DF16DD8680C7}" dt="2026-06-18T12:45:16.385" v="14" actId="1076"/>
          <ac:spMkLst>
            <pc:docMk/>
            <pc:sldMk cId="2370778437" sldId="1643"/>
            <ac:spMk id="33" creationId="{4F706EFD-4C69-A78D-3452-6E221A99C563}"/>
          </ac:spMkLst>
        </pc:spChg>
        <pc:spChg chg="mod">
          <ac:chgData name="Catherine Libert" userId="12b0f43f-e0a0-48c6-be97-4f9d9ce39f62" providerId="ADAL" clId="{8EC2CC2B-7E73-4F1D-9D56-DF16DD8680C7}" dt="2026-06-18T12:45:19.032" v="15" actId="1076"/>
          <ac:spMkLst>
            <pc:docMk/>
            <pc:sldMk cId="2370778437" sldId="1643"/>
            <ac:spMk id="35" creationId="{569AF0B2-9B26-DDBF-A44B-8691BCA65BB3}"/>
          </ac:spMkLst>
        </pc:spChg>
        <pc:graphicFrameChg chg="modGraphic">
          <ac:chgData name="Catherine Libert" userId="12b0f43f-e0a0-48c6-be97-4f9d9ce39f62" providerId="ADAL" clId="{8EC2CC2B-7E73-4F1D-9D56-DF16DD8680C7}" dt="2026-06-18T12:44:54.244" v="8" actId="2165"/>
          <ac:graphicFrameMkLst>
            <pc:docMk/>
            <pc:sldMk cId="2370778437" sldId="1643"/>
            <ac:graphicFrameMk id="3" creationId="{0A7699BA-B39A-CD5C-FD50-1814DEA7E4AF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https://segec-my.sharepoint.com/personal/catherine_libert_segec_be/Documents/2025-2026%20Desec/Tronc%20commun/Webinaire%2025-26/Offre%20et%20demande/offre%20et%20demand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'Feuil1 (3)'!$C$1</c:f>
              <c:strCache>
                <c:ptCount val="1"/>
                <c:pt idx="0">
                  <c:v>Quantité 
demandée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'Feuil1 (3)'!$C$2:$C$6</c:f>
              <c:numCache>
                <c:formatCode>General</c:formatCode>
                <c:ptCount val="5"/>
                <c:pt idx="0">
                  <c:v>20</c:v>
                </c:pt>
                <c:pt idx="1">
                  <c:v>15</c:v>
                </c:pt>
                <c:pt idx="2">
                  <c:v>10</c:v>
                </c:pt>
                <c:pt idx="3">
                  <c:v>5</c:v>
                </c:pt>
                <c:pt idx="4">
                  <c:v>0</c:v>
                </c:pt>
              </c:numCache>
            </c:numRef>
          </c:xVal>
          <c:yVal>
            <c:numRef>
              <c:f>'Feuil1 (3)'!$B$2:$B$6</c:f>
              <c:numCache>
                <c:formatCode>_("€"* #,##0.00_);_("€"* \(#,##0.00\);_("€"* "-"??_);_(@_)</c:formatCode>
                <c:ptCount val="5"/>
                <c:pt idx="0">
                  <c:v>8</c:v>
                </c:pt>
                <c:pt idx="1">
                  <c:v>10</c:v>
                </c:pt>
                <c:pt idx="2">
                  <c:v>12</c:v>
                </c:pt>
                <c:pt idx="3">
                  <c:v>14</c:v>
                </c:pt>
                <c:pt idx="4">
                  <c:v>16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62E-4492-879A-7655E351F760}"/>
            </c:ext>
          </c:extLst>
        </c:ser>
        <c:ser>
          <c:idx val="1"/>
          <c:order val="1"/>
          <c:tx>
            <c:strRef>
              <c:f>'Feuil1 (3)'!$D$1</c:f>
              <c:strCache>
                <c:ptCount val="1"/>
                <c:pt idx="0">
                  <c:v>Quantité 
offerte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'Feuil1 (3)'!$D$2:$D$6</c:f>
              <c:numCache>
                <c:formatCode>General</c:formatCode>
                <c:ptCount val="5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</c:numCache>
            </c:numRef>
          </c:xVal>
          <c:yVal>
            <c:numRef>
              <c:f>'Feuil1 (3)'!$B$2:$B$6</c:f>
              <c:numCache>
                <c:formatCode>_("€"* #,##0.00_);_("€"* \(#,##0.00\);_("€"* "-"??_);_(@_)</c:formatCode>
                <c:ptCount val="5"/>
                <c:pt idx="0">
                  <c:v>8</c:v>
                </c:pt>
                <c:pt idx="1">
                  <c:v>10</c:v>
                </c:pt>
                <c:pt idx="2">
                  <c:v>12</c:v>
                </c:pt>
                <c:pt idx="3">
                  <c:v>14</c:v>
                </c:pt>
                <c:pt idx="4">
                  <c:v>16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62E-4492-879A-7655E351F7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3926704"/>
        <c:axId val="473924304"/>
      </c:scatterChart>
      <c:valAx>
        <c:axId val="473926704"/>
        <c:scaling>
          <c:orientation val="minMax"/>
          <c:max val="2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BE" sz="1600"/>
                  <a:t>Quantité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73924304"/>
        <c:crosses val="autoZero"/>
        <c:crossBetween val="midCat"/>
      </c:valAx>
      <c:valAx>
        <c:axId val="473924304"/>
        <c:scaling>
          <c:orientation val="minMax"/>
          <c:max val="16"/>
          <c:min val="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BE" sz="1400"/>
                  <a:t>Prix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_(&quot;€&quot;* #,##0.00_);_(&quot;€&quot;* \(#,##0.00\);_(&quot;€&quot;* &quot;-&quot;??_);_(@_)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7392670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F398C6-E909-4A52-BF1C-BE05DCD3B2D6}" type="datetimeFigureOut">
              <a:rPr lang="fr-BE" smtClean="0"/>
              <a:t>18-06-26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169B7-B36B-4693-8B5B-F09EC5C8FAF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87561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169B7-B36B-4693-8B5B-F09EC5C8FAF0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922707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C36C0-7322-FA30-D197-8F55C8186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C841A78-4380-7587-FE36-38B3649500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AFF0255-B6CB-C98D-66C0-FF98F4E6FA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/>
              <a:t>Autres facteurs qui influencent l’o et la d en lien avec la SA : tableau à compléter avec les facteurs qui influencent et les effets sur l’offre et la demande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4E6994-274E-8B8E-3E32-F1FEDBF362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169B7-B36B-4693-8B5B-F09EC5C8FAF0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133304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9EB5BD-1701-CFB6-89C4-540A65343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D39DD9C-BD6A-F302-CEB5-9B43946C6C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17A0D9C-C04C-2CB5-ACBA-E66EFF5285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57B9CBD-CDF0-5BB2-2C0E-4A04CBAB85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169B7-B36B-4693-8B5B-F09EC5C8FAF0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382432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A4A1DC-4ACC-FAB6-26AD-B21D52CE8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1A242FA-F100-9D80-BA0A-C497F95404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BE44F0A-8EA8-3D48-0D42-4EEF6EB209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C8F3A05-8C73-C197-9600-686AFD9511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169B7-B36B-4693-8B5B-F09EC5C8FAF0}" type="slidenum">
              <a:rPr lang="fr-BE" smtClean="0"/>
              <a:t>16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795923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2BA71-8266-5E44-9848-CE810B5CE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4EDBD4D-D239-2303-DFA9-5F76D7DA5A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A19FDAE-9060-CEDE-AFDD-38F96A620D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18A626D-7F70-DC8A-B09C-64A6AC9CE2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169B7-B36B-4693-8B5B-F09EC5C8FAF0}" type="slidenum">
              <a:rPr lang="fr-BE" smtClean="0"/>
              <a:t>17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258156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E11DF-FFE4-314C-BCF0-97117E18E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4F98BCA-69DE-222E-5A70-4D272AD6FB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65297A5-6C22-B8E3-6F40-5F1E41CC93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FD8D7AB-9716-0E77-3B41-EE6F98F6EA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169B7-B36B-4693-8B5B-F09EC5C8FAF0}" type="slidenum">
              <a:rPr lang="fr-BE" smtClean="0"/>
              <a:t>18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924050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638E8-B232-7C02-E3CB-3A5F2576B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43E08CC-30DF-7438-6318-3F6D12F371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21EA41C-553C-4F0D-A99F-C1999D67AF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D276478-8DAE-D725-CFE0-C6F1650DD2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169B7-B36B-4693-8B5B-F09EC5C8FAF0}" type="slidenum">
              <a:rPr lang="fr-BE" smtClean="0"/>
              <a:t>19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389566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169B7-B36B-4693-8B5B-F09EC5C8FAF0}" type="slidenum">
              <a:rPr lang="fr-BE" smtClean="0"/>
              <a:t>20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998336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C2CEB-6E8B-D07E-F052-8C48BA59A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9AE3450-1117-B2CA-5BE8-96650A8333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D55831F-9C14-1EBD-B0B8-33073BD12B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/>
              <a:t>Situation d’apprentissage du programme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6132D96-4998-6738-C836-B8C5C9C54B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169B7-B36B-4693-8B5B-F09EC5C8FAF0}" type="slidenum">
              <a:rPr lang="fr-BE" smtClean="0"/>
              <a:t>24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600948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47AD65-81DC-06C7-274A-46799CB54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26E4F00-BABD-4F75-99E3-A0250CF62F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3067755-69D8-1DB6-14A4-AEFA4DCA69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/>
              <a:t>Liens entre entreprises et offre et ménages et demande : Vidéo d’</a:t>
            </a:r>
            <a:r>
              <a:rPr lang="fr-BE" err="1"/>
              <a:t>Annah</a:t>
            </a:r>
            <a:r>
              <a:rPr lang="fr-BE"/>
              <a:t> Cash ?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C32EAFD-2B0C-6708-6E22-58534FE11B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169B7-B36B-4693-8B5B-F09EC5C8FAF0}" type="slidenum">
              <a:rPr lang="fr-BE" smtClean="0"/>
              <a:t>28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1045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27DA5-627D-C188-FB1F-AD1ECDFB3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84D2CDC-CC28-4C3A-8469-8E3131B8BA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6442882-EEE5-30CE-61FD-A47AB43C1A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E238986-2FC8-4173-CAB5-4603F4E185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169B7-B36B-4693-8B5B-F09EC5C8FAF0}" type="slidenum">
              <a:rPr lang="fr-BE" smtClean="0"/>
              <a:t>29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79318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02ADB-440E-AA81-FB30-A7B2A812F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C152EAB-C432-EBB7-36E2-C911A4EDAE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5AE6D83-E596-87D5-5BDC-F8DEB561C7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/>
              <a:t>Partir d’une situation concrète pour introduire les notions d’offre et de demande : partir de l’exemple de la vidéo « petit Tom d’affaires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/>
              <a:t>Sur cette base, compléter le frayer</a:t>
            </a:r>
          </a:p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610EB92-28A4-7C9C-9A49-DD694BE8D8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169B7-B36B-4693-8B5B-F09EC5C8FAF0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240911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60908E-DAE1-6AA8-E32C-834A41CBF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A644897-437F-8ABF-5F6C-E2EC7126FA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B068F51-1E95-9C4F-5840-90F67292ED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/>
              <a:t>Liens entre entreprises et offre et ménages et demande : Vidéo d’</a:t>
            </a:r>
            <a:r>
              <a:rPr lang="fr-BE" err="1"/>
              <a:t>Annah</a:t>
            </a:r>
            <a:r>
              <a:rPr lang="fr-BE"/>
              <a:t> Cash ?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3564C81-8956-A826-0404-9FB3A2BE05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169B7-B36B-4693-8B5B-F09EC5C8FAF0}" type="slidenum">
              <a:rPr lang="fr-BE" smtClean="0"/>
              <a:t>30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372561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46F78-D95E-033E-B32B-1C9A33DE2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75F60C3-7F84-684F-1BBB-043EECD9DC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390424B-AF82-A3E6-E756-A0F226F1B0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324081B-7C11-3EE2-8E16-00D5DFEA23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169B7-B36B-4693-8B5B-F09EC5C8FAF0}" type="slidenum">
              <a:rPr lang="fr-BE" smtClean="0"/>
              <a:t>31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313567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67564E-B6BF-4B3A-CA44-AD4C79068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1B78676-F9E8-9DDC-E35E-675915B768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A181924-776F-848C-B2E8-2B668FD98B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1DB0A86-A740-2DAE-896D-58979FB353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169B7-B36B-4693-8B5B-F09EC5C8FAF0}" type="slidenum">
              <a:rPr lang="fr-BE" smtClean="0"/>
              <a:t>32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60370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DA237-8BFF-F688-34E6-A5B501D0E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2E78A35-2DC4-1BBF-04C3-2EB95BE6BE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01CBC3E-D0A8-741E-E764-AA0C246C08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BA57F84-5D53-40FB-9411-B520731C14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169B7-B36B-4693-8B5B-F09EC5C8FAF0}" type="slidenum">
              <a:rPr lang="fr-BE" smtClean="0"/>
              <a:t>33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642579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021A7-6418-A724-6057-22F3C6D91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6BA3DB1-A600-A13C-BF52-CF6A96D40B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7557AA2-7DA4-87A0-E75B-DCBFE93AE5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2CACD2F-F37C-5ACE-8376-8232CF55FB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169B7-B36B-4693-8B5B-F09EC5C8FAF0}" type="slidenum">
              <a:rPr lang="fr-BE" smtClean="0"/>
              <a:t>35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198293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EACA91-C62A-D436-D45A-0CA7DC40A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945BCE8-29DA-A39B-9CC9-740E17E9E7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435BC25-9CA7-3495-B023-0963B8A2AB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  <a:p>
            <a:r>
              <a:rPr lang="fr-BE"/>
              <a:t>Céline</a:t>
            </a:r>
          </a:p>
          <a:p>
            <a:r>
              <a:rPr lang="fr-BE"/>
              <a:t>Pas en bloque ..</a:t>
            </a:r>
          </a:p>
          <a:p>
            <a:r>
              <a:rPr lang="fr-BE"/>
              <a:t>Mettre graphique page 83 du programme</a:t>
            </a:r>
          </a:p>
          <a:p>
            <a:r>
              <a:rPr lang="fr-BE"/>
              <a:t>Réponse aux préoccupations des enseignants</a:t>
            </a:r>
          </a:p>
          <a:p>
            <a:r>
              <a:rPr lang="fr-BE"/>
              <a:t>Montrer "les possibles"</a:t>
            </a:r>
          </a:p>
          <a:p>
            <a:r>
              <a:rPr lang="fr-BE"/>
              <a:t>Ajouter deux </a:t>
            </a:r>
            <a:r>
              <a:rPr lang="fr-BE" err="1"/>
              <a:t>dias</a:t>
            </a:r>
            <a:r>
              <a:rPr lang="fr-BE"/>
              <a:t> : des questions et des mercis :-)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C1891C0-E817-6753-429D-C5D2B118BC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169B7-B36B-4693-8B5B-F09EC5C8FAF0}" type="slidenum">
              <a:rPr lang="fr-BE" smtClean="0"/>
              <a:t>36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37848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B6278-044A-0C10-2B5F-B5F372E94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B13EBA2-3201-9D7A-DF4B-01D4A53A68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1DA0AA2-539F-6920-FA05-013770FFA8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/>
              <a:t>Partir d’une situation concrète pour introduire les notions d’offre et de demande : partir de l’exemple de la vidéo « petit Tom d’affaires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/>
              <a:t>Sur cette base, compléter le frayer</a:t>
            </a:r>
          </a:p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A34890C-6983-E06F-9A82-0EBEC73156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169B7-B36B-4693-8B5B-F09EC5C8FAF0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73529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018AD-839A-88BD-ED71-A12644E31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F1A9684-DFC5-13D5-BC0D-FE8041D72A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B3B8D07-D82B-0354-403A-C75C22F404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/>
              <a:t>Partir d’une situation concrète pour introduire les notions d’offre et de demande : partir de l’exemple de la vidéo « petit Tom d’affaires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/>
              <a:t>Sur cette base, compléter le frayer</a:t>
            </a:r>
          </a:p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CEE685B-9BEF-FE74-139A-9B58262E67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169B7-B36B-4693-8B5B-F09EC5C8FAF0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14160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A9E06-18DA-5872-920F-1370856E9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5C03ACC-6194-D7CA-5FE2-56A315B203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B502A80-BFD4-CC0A-8A70-4833878BC5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/>
              <a:t>Compléter le frayer en interactivité avec les participants après leur avoir laissé un petit temps de réflexion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13EA2C5-FF14-AE89-21E0-8D04849084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169B7-B36B-4693-8B5B-F09EC5C8FAF0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34689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A7068-8501-332E-1FC4-32B39FA26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7AA522D-AA41-4CEC-BA52-797C811CD7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D99E609-5D05-FBF1-1E38-DEF4D70FA8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/>
              <a:t>Compléter le frayer en interactivité avec les participants après leur avoir laissé un petit temps de réflexion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86203DB-6F5D-1706-1CE1-7B20FE2D0C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169B7-B36B-4693-8B5B-F09EC5C8FAF0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81198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50701-B41B-6D88-9DF9-773DBA2F8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E673A36-5EF6-EB80-CAB7-AD1D9755DA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DD0321D-DD47-F176-2EB6-0CC4259F66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/>
              <a:t>Compléter le frayer en interactivité avec les participants après leur avoir laissé un petit temps de réflexion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4F483BA-BCB5-85B6-852C-9FA397320D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169B7-B36B-4693-8B5B-F09EC5C8FAF0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747622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D103F-50C6-B402-ADC5-879751E9C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D64C4DA-0DB2-C18B-4499-4595E56AC0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A6D6CEC-A3D6-AA54-A195-535CE9FAF6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BF68270-C410-F2E9-519C-4233F421B5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169B7-B36B-4693-8B5B-F09EC5C8FAF0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941959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E3886-F0D9-9690-3353-93F248149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796F7FB-586E-40F5-3F72-69115F6E08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EC07CC9-11FC-EDF6-B8A1-E65158F4E1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/>
              <a:t>Tableau avec les chiffres en correspondance avec ceux de la SA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EAF000D-831A-C1EA-8B80-6B6484EDBA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169B7-B36B-4693-8B5B-F09EC5C8FAF0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56311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FC244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0" y="-77410"/>
            <a:ext cx="12192067" cy="6935539"/>
          </a:xfrm>
          <a:custGeom>
            <a:avLst/>
            <a:gdLst/>
            <a:ahLst/>
            <a:cxnLst/>
            <a:rect l="l" t="t" r="r" b="b"/>
            <a:pathLst>
              <a:path w="312724" h="28721" extrusionOk="0">
                <a:moveTo>
                  <a:pt x="0" y="0"/>
                </a:moveTo>
                <a:lnTo>
                  <a:pt x="0" y="28721"/>
                </a:lnTo>
                <a:lnTo>
                  <a:pt x="312724" y="28721"/>
                </a:lnTo>
                <a:lnTo>
                  <a:pt x="31272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16459" y="3619367"/>
            <a:ext cx="5140400" cy="5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39465" y="1345600"/>
            <a:ext cx="5016000" cy="12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None/>
              <a:defRPr sz="9333">
                <a:solidFill>
                  <a:schemeClr val="dk1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9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 idx="2"/>
          </p:nvPr>
        </p:nvSpPr>
        <p:spPr>
          <a:xfrm>
            <a:off x="843499" y="2602733"/>
            <a:ext cx="4924800" cy="10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9pPr>
          </a:lstStyle>
          <a:p>
            <a:r>
              <a:rPr lang="fr-FR"/>
              <a:t>Modifiez le style du titre</a:t>
            </a: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-5151047" y="-2822486"/>
            <a:ext cx="15833560" cy="11324999"/>
            <a:chOff x="-3799410" y="-1948260"/>
            <a:chExt cx="11405969" cy="8083126"/>
          </a:xfrm>
        </p:grpSpPr>
        <p:sp>
          <p:nvSpPr>
            <p:cNvPr id="14" name="Google Shape;14;p2"/>
            <p:cNvSpPr/>
            <p:nvPr/>
          </p:nvSpPr>
          <p:spPr>
            <a:xfrm>
              <a:off x="-144854" y="-1759588"/>
              <a:ext cx="7751413" cy="7894454"/>
            </a:xfrm>
            <a:custGeom>
              <a:avLst/>
              <a:gdLst/>
              <a:ahLst/>
              <a:cxnLst/>
              <a:rect l="l" t="t" r="r" b="b"/>
              <a:pathLst>
                <a:path w="192672" h="208517" extrusionOk="0">
                  <a:moveTo>
                    <a:pt x="0" y="1"/>
                  </a:moveTo>
                  <a:lnTo>
                    <a:pt x="0" y="188035"/>
                  </a:lnTo>
                  <a:cubicBezTo>
                    <a:pt x="14638" y="187669"/>
                    <a:pt x="29317" y="181548"/>
                    <a:pt x="43603" y="181548"/>
                  </a:cubicBezTo>
                  <a:cubicBezTo>
                    <a:pt x="47548" y="181548"/>
                    <a:pt x="51464" y="182015"/>
                    <a:pt x="55340" y="183198"/>
                  </a:cubicBezTo>
                  <a:cubicBezTo>
                    <a:pt x="68850" y="187335"/>
                    <a:pt x="78090" y="199110"/>
                    <a:pt x="88897" y="208517"/>
                  </a:cubicBezTo>
                  <a:lnTo>
                    <a:pt x="148974" y="208517"/>
                  </a:lnTo>
                  <a:cubicBezTo>
                    <a:pt x="149074" y="208417"/>
                    <a:pt x="149140" y="208350"/>
                    <a:pt x="149174" y="208250"/>
                  </a:cubicBezTo>
                  <a:cubicBezTo>
                    <a:pt x="160582" y="195674"/>
                    <a:pt x="162617" y="175526"/>
                    <a:pt x="154010" y="160883"/>
                  </a:cubicBezTo>
                  <a:cubicBezTo>
                    <a:pt x="149807" y="153777"/>
                    <a:pt x="143570" y="148140"/>
                    <a:pt x="138800" y="141369"/>
                  </a:cubicBezTo>
                  <a:cubicBezTo>
                    <a:pt x="134063" y="134630"/>
                    <a:pt x="130827" y="125824"/>
                    <a:pt x="133896" y="118119"/>
                  </a:cubicBezTo>
                  <a:cubicBezTo>
                    <a:pt x="139066" y="105109"/>
                    <a:pt x="157847" y="103508"/>
                    <a:pt x="165919" y="92000"/>
                  </a:cubicBezTo>
                  <a:cubicBezTo>
                    <a:pt x="169688" y="86596"/>
                    <a:pt x="170522" y="79724"/>
                    <a:pt x="171123" y="73120"/>
                  </a:cubicBezTo>
                  <a:cubicBezTo>
                    <a:pt x="171690" y="66548"/>
                    <a:pt x="172190" y="59710"/>
                    <a:pt x="175492" y="53939"/>
                  </a:cubicBezTo>
                  <a:cubicBezTo>
                    <a:pt x="178268" y="49118"/>
                    <a:pt x="184105" y="44579"/>
                    <a:pt x="189600" y="44579"/>
                  </a:cubicBezTo>
                  <a:cubicBezTo>
                    <a:pt x="190644" y="44579"/>
                    <a:pt x="191676" y="44743"/>
                    <a:pt x="192671" y="45100"/>
                  </a:cubicBezTo>
                  <a:cubicBezTo>
                    <a:pt x="189512" y="42123"/>
                    <a:pt x="185065" y="41211"/>
                    <a:pt x="180627" y="41211"/>
                  </a:cubicBezTo>
                  <a:cubicBezTo>
                    <a:pt x="179395" y="41211"/>
                    <a:pt x="178163" y="41281"/>
                    <a:pt x="176960" y="41397"/>
                  </a:cubicBezTo>
                  <a:cubicBezTo>
                    <a:pt x="172981" y="41780"/>
                    <a:pt x="168968" y="42560"/>
                    <a:pt x="165019" y="42560"/>
                  </a:cubicBezTo>
                  <a:cubicBezTo>
                    <a:pt x="163472" y="42560"/>
                    <a:pt x="161936" y="42441"/>
                    <a:pt x="160415" y="42131"/>
                  </a:cubicBezTo>
                  <a:cubicBezTo>
                    <a:pt x="151008" y="40263"/>
                    <a:pt x="144404" y="31690"/>
                    <a:pt x="140768" y="22850"/>
                  </a:cubicBezTo>
                  <a:cubicBezTo>
                    <a:pt x="137732" y="15412"/>
                    <a:pt x="136131" y="7506"/>
                    <a:pt x="1332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 rot="1970386">
              <a:off x="-3799410" y="-1948260"/>
              <a:ext cx="7617171" cy="2966156"/>
            </a:xfrm>
            <a:custGeom>
              <a:avLst/>
              <a:gdLst/>
              <a:ahLst/>
              <a:cxnLst/>
              <a:rect l="l" t="t" r="r" b="b"/>
              <a:pathLst>
                <a:path w="155846" h="123228" extrusionOk="0">
                  <a:moveTo>
                    <a:pt x="143537" y="1"/>
                  </a:moveTo>
                  <a:lnTo>
                    <a:pt x="1" y="114182"/>
                  </a:lnTo>
                  <a:cubicBezTo>
                    <a:pt x="5901" y="119314"/>
                    <a:pt x="13518" y="123227"/>
                    <a:pt x="21197" y="123227"/>
                  </a:cubicBezTo>
                  <a:cubicBezTo>
                    <a:pt x="22851" y="123227"/>
                    <a:pt x="24509" y="123045"/>
                    <a:pt x="26153" y="122655"/>
                  </a:cubicBezTo>
                  <a:cubicBezTo>
                    <a:pt x="37494" y="119920"/>
                    <a:pt x="44333" y="108678"/>
                    <a:pt x="49803" y="98371"/>
                  </a:cubicBezTo>
                  <a:cubicBezTo>
                    <a:pt x="55240" y="88064"/>
                    <a:pt x="61745" y="76722"/>
                    <a:pt x="72986" y="73553"/>
                  </a:cubicBezTo>
                  <a:cubicBezTo>
                    <a:pt x="75163" y="72935"/>
                    <a:pt x="77361" y="72673"/>
                    <a:pt x="79569" y="72673"/>
                  </a:cubicBezTo>
                  <a:cubicBezTo>
                    <a:pt x="87002" y="72673"/>
                    <a:pt x="94547" y="75642"/>
                    <a:pt x="101774" y="77956"/>
                  </a:cubicBezTo>
                  <a:cubicBezTo>
                    <a:pt x="106502" y="79449"/>
                    <a:pt x="111703" y="80629"/>
                    <a:pt x="116672" y="80629"/>
                  </a:cubicBezTo>
                  <a:cubicBezTo>
                    <a:pt x="121588" y="80629"/>
                    <a:pt x="126278" y="79474"/>
                    <a:pt x="130060" y="76322"/>
                  </a:cubicBezTo>
                  <a:cubicBezTo>
                    <a:pt x="135765" y="71552"/>
                    <a:pt x="137566" y="63646"/>
                    <a:pt x="138133" y="56208"/>
                  </a:cubicBezTo>
                  <a:cubicBezTo>
                    <a:pt x="139234" y="41864"/>
                    <a:pt x="141435" y="33491"/>
                    <a:pt x="149408" y="21483"/>
                  </a:cubicBezTo>
                  <a:cubicBezTo>
                    <a:pt x="155846" y="11776"/>
                    <a:pt x="155178" y="5171"/>
                    <a:pt x="143537" y="1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886AF154-7DE8-41D4-983C-AD2A527F0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902" y="3962261"/>
            <a:ext cx="4653598" cy="246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6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bg>
      <p:bgPr>
        <a:solidFill>
          <a:srgbClr val="FFC244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0" y="-77410"/>
            <a:ext cx="12192067" cy="6935539"/>
          </a:xfrm>
          <a:custGeom>
            <a:avLst/>
            <a:gdLst/>
            <a:ahLst/>
            <a:cxnLst/>
            <a:rect l="l" t="t" r="r" b="b"/>
            <a:pathLst>
              <a:path w="312724" h="28721" extrusionOk="0">
                <a:moveTo>
                  <a:pt x="0" y="0"/>
                </a:moveTo>
                <a:lnTo>
                  <a:pt x="0" y="28721"/>
                </a:lnTo>
                <a:lnTo>
                  <a:pt x="312724" y="28721"/>
                </a:lnTo>
                <a:lnTo>
                  <a:pt x="31272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16459" y="3619367"/>
            <a:ext cx="5140400" cy="5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39465" y="1345600"/>
            <a:ext cx="5016000" cy="12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None/>
              <a:defRPr sz="9333">
                <a:solidFill>
                  <a:schemeClr val="dk1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9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 idx="2"/>
          </p:nvPr>
        </p:nvSpPr>
        <p:spPr>
          <a:xfrm>
            <a:off x="843499" y="2602733"/>
            <a:ext cx="4924800" cy="10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9pPr>
          </a:lstStyle>
          <a:p>
            <a:r>
              <a:rPr lang="fr-FR"/>
              <a:t>Modifiez le style du titre</a:t>
            </a: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-5151047" y="-2822486"/>
            <a:ext cx="15833560" cy="11324999"/>
            <a:chOff x="-3799410" y="-1948260"/>
            <a:chExt cx="11405969" cy="8083126"/>
          </a:xfrm>
        </p:grpSpPr>
        <p:sp>
          <p:nvSpPr>
            <p:cNvPr id="14" name="Google Shape;14;p2"/>
            <p:cNvSpPr/>
            <p:nvPr/>
          </p:nvSpPr>
          <p:spPr>
            <a:xfrm>
              <a:off x="-144854" y="-1759588"/>
              <a:ext cx="7751413" cy="7894454"/>
            </a:xfrm>
            <a:custGeom>
              <a:avLst/>
              <a:gdLst/>
              <a:ahLst/>
              <a:cxnLst/>
              <a:rect l="l" t="t" r="r" b="b"/>
              <a:pathLst>
                <a:path w="192672" h="208517" extrusionOk="0">
                  <a:moveTo>
                    <a:pt x="0" y="1"/>
                  </a:moveTo>
                  <a:lnTo>
                    <a:pt x="0" y="188035"/>
                  </a:lnTo>
                  <a:cubicBezTo>
                    <a:pt x="14638" y="187669"/>
                    <a:pt x="29317" y="181548"/>
                    <a:pt x="43603" y="181548"/>
                  </a:cubicBezTo>
                  <a:cubicBezTo>
                    <a:pt x="47548" y="181548"/>
                    <a:pt x="51464" y="182015"/>
                    <a:pt x="55340" y="183198"/>
                  </a:cubicBezTo>
                  <a:cubicBezTo>
                    <a:pt x="68850" y="187335"/>
                    <a:pt x="78090" y="199110"/>
                    <a:pt x="88897" y="208517"/>
                  </a:cubicBezTo>
                  <a:lnTo>
                    <a:pt x="148974" y="208517"/>
                  </a:lnTo>
                  <a:cubicBezTo>
                    <a:pt x="149074" y="208417"/>
                    <a:pt x="149140" y="208350"/>
                    <a:pt x="149174" y="208250"/>
                  </a:cubicBezTo>
                  <a:cubicBezTo>
                    <a:pt x="160582" y="195674"/>
                    <a:pt x="162617" y="175526"/>
                    <a:pt x="154010" y="160883"/>
                  </a:cubicBezTo>
                  <a:cubicBezTo>
                    <a:pt x="149807" y="153777"/>
                    <a:pt x="143570" y="148140"/>
                    <a:pt x="138800" y="141369"/>
                  </a:cubicBezTo>
                  <a:cubicBezTo>
                    <a:pt x="134063" y="134630"/>
                    <a:pt x="130827" y="125824"/>
                    <a:pt x="133896" y="118119"/>
                  </a:cubicBezTo>
                  <a:cubicBezTo>
                    <a:pt x="139066" y="105109"/>
                    <a:pt x="157847" y="103508"/>
                    <a:pt x="165919" y="92000"/>
                  </a:cubicBezTo>
                  <a:cubicBezTo>
                    <a:pt x="169688" y="86596"/>
                    <a:pt x="170522" y="79724"/>
                    <a:pt x="171123" y="73120"/>
                  </a:cubicBezTo>
                  <a:cubicBezTo>
                    <a:pt x="171690" y="66548"/>
                    <a:pt x="172190" y="59710"/>
                    <a:pt x="175492" y="53939"/>
                  </a:cubicBezTo>
                  <a:cubicBezTo>
                    <a:pt x="178268" y="49118"/>
                    <a:pt x="184105" y="44579"/>
                    <a:pt x="189600" y="44579"/>
                  </a:cubicBezTo>
                  <a:cubicBezTo>
                    <a:pt x="190644" y="44579"/>
                    <a:pt x="191676" y="44743"/>
                    <a:pt x="192671" y="45100"/>
                  </a:cubicBezTo>
                  <a:cubicBezTo>
                    <a:pt x="189512" y="42123"/>
                    <a:pt x="185065" y="41211"/>
                    <a:pt x="180627" y="41211"/>
                  </a:cubicBezTo>
                  <a:cubicBezTo>
                    <a:pt x="179395" y="41211"/>
                    <a:pt x="178163" y="41281"/>
                    <a:pt x="176960" y="41397"/>
                  </a:cubicBezTo>
                  <a:cubicBezTo>
                    <a:pt x="172981" y="41780"/>
                    <a:pt x="168968" y="42560"/>
                    <a:pt x="165019" y="42560"/>
                  </a:cubicBezTo>
                  <a:cubicBezTo>
                    <a:pt x="163472" y="42560"/>
                    <a:pt x="161936" y="42441"/>
                    <a:pt x="160415" y="42131"/>
                  </a:cubicBezTo>
                  <a:cubicBezTo>
                    <a:pt x="151008" y="40263"/>
                    <a:pt x="144404" y="31690"/>
                    <a:pt x="140768" y="22850"/>
                  </a:cubicBezTo>
                  <a:cubicBezTo>
                    <a:pt x="137732" y="15412"/>
                    <a:pt x="136131" y="7506"/>
                    <a:pt x="1332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 rot="1970386">
              <a:off x="-3799410" y="-1948260"/>
              <a:ext cx="7617171" cy="2966156"/>
            </a:xfrm>
            <a:custGeom>
              <a:avLst/>
              <a:gdLst/>
              <a:ahLst/>
              <a:cxnLst/>
              <a:rect l="l" t="t" r="r" b="b"/>
              <a:pathLst>
                <a:path w="155846" h="123228" extrusionOk="0">
                  <a:moveTo>
                    <a:pt x="143537" y="1"/>
                  </a:moveTo>
                  <a:lnTo>
                    <a:pt x="1" y="114182"/>
                  </a:lnTo>
                  <a:cubicBezTo>
                    <a:pt x="5901" y="119314"/>
                    <a:pt x="13518" y="123227"/>
                    <a:pt x="21197" y="123227"/>
                  </a:cubicBezTo>
                  <a:cubicBezTo>
                    <a:pt x="22851" y="123227"/>
                    <a:pt x="24509" y="123045"/>
                    <a:pt x="26153" y="122655"/>
                  </a:cubicBezTo>
                  <a:cubicBezTo>
                    <a:pt x="37494" y="119920"/>
                    <a:pt x="44333" y="108678"/>
                    <a:pt x="49803" y="98371"/>
                  </a:cubicBezTo>
                  <a:cubicBezTo>
                    <a:pt x="55240" y="88064"/>
                    <a:pt x="61745" y="76722"/>
                    <a:pt x="72986" y="73553"/>
                  </a:cubicBezTo>
                  <a:cubicBezTo>
                    <a:pt x="75163" y="72935"/>
                    <a:pt x="77361" y="72673"/>
                    <a:pt x="79569" y="72673"/>
                  </a:cubicBezTo>
                  <a:cubicBezTo>
                    <a:pt x="87002" y="72673"/>
                    <a:pt x="94547" y="75642"/>
                    <a:pt x="101774" y="77956"/>
                  </a:cubicBezTo>
                  <a:cubicBezTo>
                    <a:pt x="106502" y="79449"/>
                    <a:pt x="111703" y="80629"/>
                    <a:pt x="116672" y="80629"/>
                  </a:cubicBezTo>
                  <a:cubicBezTo>
                    <a:pt x="121588" y="80629"/>
                    <a:pt x="126278" y="79474"/>
                    <a:pt x="130060" y="76322"/>
                  </a:cubicBezTo>
                  <a:cubicBezTo>
                    <a:pt x="135765" y="71552"/>
                    <a:pt x="137566" y="63646"/>
                    <a:pt x="138133" y="56208"/>
                  </a:cubicBezTo>
                  <a:cubicBezTo>
                    <a:pt x="139234" y="41864"/>
                    <a:pt x="141435" y="33491"/>
                    <a:pt x="149408" y="21483"/>
                  </a:cubicBezTo>
                  <a:cubicBezTo>
                    <a:pt x="155846" y="11776"/>
                    <a:pt x="155178" y="5171"/>
                    <a:pt x="143537" y="1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F395CEC6-A2D5-44B2-B7EA-8686167E6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5327488"/>
            <a:ext cx="1907325" cy="101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018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>
  <p:cSld name="1_Section header">
    <p:bg>
      <p:bgPr>
        <a:solidFill>
          <a:srgbClr val="49C5B6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"/>
          <p:cNvGrpSpPr/>
          <p:nvPr/>
        </p:nvGrpSpPr>
        <p:grpSpPr>
          <a:xfrm>
            <a:off x="-1568753" y="-1662084"/>
            <a:ext cx="7960028" cy="10724040"/>
            <a:chOff x="-171450" y="-1449763"/>
            <a:chExt cx="6716458" cy="8043030"/>
          </a:xfrm>
        </p:grpSpPr>
        <p:sp>
          <p:nvSpPr>
            <p:cNvPr id="20" name="Google Shape;20;p3"/>
            <p:cNvSpPr/>
            <p:nvPr/>
          </p:nvSpPr>
          <p:spPr>
            <a:xfrm rot="9607597">
              <a:off x="1714729" y="-1449763"/>
              <a:ext cx="4830279" cy="8043030"/>
            </a:xfrm>
            <a:custGeom>
              <a:avLst/>
              <a:gdLst/>
              <a:ahLst/>
              <a:cxnLst/>
              <a:rect l="l" t="t" r="r" b="b"/>
              <a:pathLst>
                <a:path w="79758" h="80817" extrusionOk="0">
                  <a:moveTo>
                    <a:pt x="48464" y="1"/>
                  </a:moveTo>
                  <a:cubicBezTo>
                    <a:pt x="44157" y="1"/>
                    <a:pt x="39941" y="1162"/>
                    <a:pt x="36560" y="3813"/>
                  </a:cubicBezTo>
                  <a:cubicBezTo>
                    <a:pt x="28721" y="9984"/>
                    <a:pt x="31490" y="18057"/>
                    <a:pt x="34125" y="25796"/>
                  </a:cubicBezTo>
                  <a:cubicBezTo>
                    <a:pt x="37127" y="34402"/>
                    <a:pt x="32891" y="39639"/>
                    <a:pt x="25219" y="44676"/>
                  </a:cubicBezTo>
                  <a:cubicBezTo>
                    <a:pt x="19215" y="48645"/>
                    <a:pt x="12343" y="51514"/>
                    <a:pt x="7373" y="56718"/>
                  </a:cubicBezTo>
                  <a:cubicBezTo>
                    <a:pt x="2436" y="61922"/>
                    <a:pt x="1" y="70661"/>
                    <a:pt x="4504" y="76265"/>
                  </a:cubicBezTo>
                  <a:cubicBezTo>
                    <a:pt x="7050" y="79412"/>
                    <a:pt x="11214" y="80817"/>
                    <a:pt x="15315" y="80817"/>
                  </a:cubicBezTo>
                  <a:cubicBezTo>
                    <a:pt x="15997" y="80817"/>
                    <a:pt x="16676" y="80778"/>
                    <a:pt x="17347" y="80702"/>
                  </a:cubicBezTo>
                  <a:cubicBezTo>
                    <a:pt x="22050" y="80168"/>
                    <a:pt x="26386" y="78066"/>
                    <a:pt x="30656" y="76032"/>
                  </a:cubicBezTo>
                  <a:cubicBezTo>
                    <a:pt x="37661" y="72663"/>
                    <a:pt x="44633" y="69260"/>
                    <a:pt x="51638" y="65891"/>
                  </a:cubicBezTo>
                  <a:cubicBezTo>
                    <a:pt x="57408" y="63089"/>
                    <a:pt x="63346" y="60220"/>
                    <a:pt x="68083" y="55817"/>
                  </a:cubicBezTo>
                  <a:cubicBezTo>
                    <a:pt x="75888" y="48545"/>
                    <a:pt x="79758" y="37337"/>
                    <a:pt x="78057" y="26830"/>
                  </a:cubicBezTo>
                  <a:cubicBezTo>
                    <a:pt x="76355" y="16322"/>
                    <a:pt x="69150" y="6849"/>
                    <a:pt x="59477" y="2446"/>
                  </a:cubicBezTo>
                  <a:cubicBezTo>
                    <a:pt x="56068" y="889"/>
                    <a:pt x="52231" y="1"/>
                    <a:pt x="484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-171450" y="-247650"/>
              <a:ext cx="4419600" cy="5753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" name="Google Shape;22;p3"/>
          <p:cNvGrpSpPr/>
          <p:nvPr/>
        </p:nvGrpSpPr>
        <p:grpSpPr>
          <a:xfrm rot="900000">
            <a:off x="-1120643" y="-2277074"/>
            <a:ext cx="14433289" cy="9129351"/>
            <a:chOff x="248522" y="-639936"/>
            <a:chExt cx="10301644" cy="6516001"/>
          </a:xfrm>
        </p:grpSpPr>
        <p:sp>
          <p:nvSpPr>
            <p:cNvPr id="23" name="Google Shape;23;p3"/>
            <p:cNvSpPr/>
            <p:nvPr/>
          </p:nvSpPr>
          <p:spPr>
            <a:xfrm>
              <a:off x="248522" y="4441165"/>
              <a:ext cx="2752500" cy="1434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3"/>
            <p:cNvSpPr/>
            <p:nvPr/>
          </p:nvSpPr>
          <p:spPr>
            <a:xfrm rot="13411963">
              <a:off x="7733900" y="-639936"/>
              <a:ext cx="2816266" cy="1930372"/>
            </a:xfrm>
            <a:custGeom>
              <a:avLst/>
              <a:gdLst/>
              <a:ahLst/>
              <a:cxnLst/>
              <a:rect l="l" t="t" r="r" b="b"/>
              <a:pathLst>
                <a:path w="79758" h="80817" extrusionOk="0">
                  <a:moveTo>
                    <a:pt x="48464" y="1"/>
                  </a:moveTo>
                  <a:cubicBezTo>
                    <a:pt x="44157" y="1"/>
                    <a:pt x="39941" y="1162"/>
                    <a:pt x="36560" y="3813"/>
                  </a:cubicBezTo>
                  <a:cubicBezTo>
                    <a:pt x="28721" y="9984"/>
                    <a:pt x="31490" y="18057"/>
                    <a:pt x="34125" y="25796"/>
                  </a:cubicBezTo>
                  <a:cubicBezTo>
                    <a:pt x="37127" y="34402"/>
                    <a:pt x="32891" y="39639"/>
                    <a:pt x="25219" y="44676"/>
                  </a:cubicBezTo>
                  <a:cubicBezTo>
                    <a:pt x="19215" y="48645"/>
                    <a:pt x="12343" y="51514"/>
                    <a:pt x="7373" y="56718"/>
                  </a:cubicBezTo>
                  <a:cubicBezTo>
                    <a:pt x="2436" y="61922"/>
                    <a:pt x="1" y="70661"/>
                    <a:pt x="4504" y="76265"/>
                  </a:cubicBezTo>
                  <a:cubicBezTo>
                    <a:pt x="7050" y="79412"/>
                    <a:pt x="11214" y="80817"/>
                    <a:pt x="15315" y="80817"/>
                  </a:cubicBezTo>
                  <a:cubicBezTo>
                    <a:pt x="15997" y="80817"/>
                    <a:pt x="16676" y="80778"/>
                    <a:pt x="17347" y="80702"/>
                  </a:cubicBezTo>
                  <a:cubicBezTo>
                    <a:pt x="22050" y="80168"/>
                    <a:pt x="26386" y="78066"/>
                    <a:pt x="30656" y="76032"/>
                  </a:cubicBezTo>
                  <a:cubicBezTo>
                    <a:pt x="37661" y="72663"/>
                    <a:pt x="44633" y="69260"/>
                    <a:pt x="51638" y="65891"/>
                  </a:cubicBezTo>
                  <a:cubicBezTo>
                    <a:pt x="57408" y="63089"/>
                    <a:pt x="63346" y="60220"/>
                    <a:pt x="68083" y="55817"/>
                  </a:cubicBezTo>
                  <a:cubicBezTo>
                    <a:pt x="75888" y="48545"/>
                    <a:pt x="79758" y="37337"/>
                    <a:pt x="78057" y="26830"/>
                  </a:cubicBezTo>
                  <a:cubicBezTo>
                    <a:pt x="76355" y="16322"/>
                    <a:pt x="69150" y="6849"/>
                    <a:pt x="59477" y="2446"/>
                  </a:cubicBezTo>
                  <a:cubicBezTo>
                    <a:pt x="56068" y="889"/>
                    <a:pt x="52231" y="1"/>
                    <a:pt x="484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>
            <a:off x="6236604" y="4092767"/>
            <a:ext cx="51516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  <p:sp>
        <p:nvSpPr>
          <p:cNvPr id="41" name="Google Shape;41;p3"/>
          <p:cNvSpPr txBox="1">
            <a:spLocks noGrp="1"/>
          </p:cNvSpPr>
          <p:nvPr>
            <p:ph type="ctrTitle" idx="2"/>
          </p:nvPr>
        </p:nvSpPr>
        <p:spPr>
          <a:xfrm>
            <a:off x="6236603" y="2287600"/>
            <a:ext cx="5151600" cy="201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6667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9pPr>
          </a:lstStyle>
          <a:p>
            <a:r>
              <a:rPr lang="fr-FR"/>
              <a:t>Modifiez le style du titre</a:t>
            </a:r>
            <a:endParaRPr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3E252FF-E2BC-409E-9304-1279D0A19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5327488"/>
            <a:ext cx="1907325" cy="101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59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1F3C2F-21A2-4984-6F09-1348E66073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15F063B-FFE4-2B3D-49B0-5DFCB8B46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CF7F6F9-F4E5-E448-28AA-5792C4BF8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88284-6C8D-479C-B5CF-E25FFD5A9F71}" type="datetimeFigureOut">
              <a:rPr lang="fr-BE" smtClean="0"/>
              <a:t>18-06-26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ACAA27-E909-429F-34D9-AB9B76E3E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FF6EA97-A340-514D-1857-320DD6A22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C96E3-F5A4-4E80-AE8E-6673F9B923C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49415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able of conten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42;p14">
            <a:extLst>
              <a:ext uri="{FF2B5EF4-FFF2-40B4-BE49-F238E27FC236}">
                <a16:creationId xmlns:a16="http://schemas.microsoft.com/office/drawing/2014/main" id="{1BDE224C-5253-5D22-E894-3D1E3FC88D46}"/>
              </a:ext>
            </a:extLst>
          </p:cNvPr>
          <p:cNvSpPr/>
          <p:nvPr/>
        </p:nvSpPr>
        <p:spPr>
          <a:xfrm>
            <a:off x="-4895071" y="-1636264"/>
            <a:ext cx="8071262" cy="5094241"/>
          </a:xfrm>
          <a:custGeom>
            <a:avLst/>
            <a:gdLst>
              <a:gd name="f0" fmla="val w"/>
              <a:gd name="f1" fmla="val h"/>
              <a:gd name="f2" fmla="val 0"/>
              <a:gd name="f3" fmla="val 155846"/>
              <a:gd name="f4" fmla="val 123228"/>
              <a:gd name="f5" fmla="val 143537"/>
              <a:gd name="f6" fmla="val 1"/>
              <a:gd name="f7" fmla="val 114182"/>
              <a:gd name="f8" fmla="val 5901"/>
              <a:gd name="f9" fmla="val 119314"/>
              <a:gd name="f10" fmla="val 13518"/>
              <a:gd name="f11" fmla="val 123227"/>
              <a:gd name="f12" fmla="val 21197"/>
              <a:gd name="f13" fmla="val 22851"/>
              <a:gd name="f14" fmla="val 24509"/>
              <a:gd name="f15" fmla="val 123045"/>
              <a:gd name="f16" fmla="val 26153"/>
              <a:gd name="f17" fmla="val 122655"/>
              <a:gd name="f18" fmla="val 37494"/>
              <a:gd name="f19" fmla="val 119920"/>
              <a:gd name="f20" fmla="val 44333"/>
              <a:gd name="f21" fmla="val 108678"/>
              <a:gd name="f22" fmla="val 49803"/>
              <a:gd name="f23" fmla="val 98371"/>
              <a:gd name="f24" fmla="val 55240"/>
              <a:gd name="f25" fmla="val 88064"/>
              <a:gd name="f26" fmla="val 61745"/>
              <a:gd name="f27" fmla="val 76722"/>
              <a:gd name="f28" fmla="val 72986"/>
              <a:gd name="f29" fmla="val 73553"/>
              <a:gd name="f30" fmla="val 75163"/>
              <a:gd name="f31" fmla="val 72935"/>
              <a:gd name="f32" fmla="val 77361"/>
              <a:gd name="f33" fmla="val 72673"/>
              <a:gd name="f34" fmla="val 79569"/>
              <a:gd name="f35" fmla="val 87002"/>
              <a:gd name="f36" fmla="val 94547"/>
              <a:gd name="f37" fmla="val 75642"/>
              <a:gd name="f38" fmla="val 101774"/>
              <a:gd name="f39" fmla="val 77956"/>
              <a:gd name="f40" fmla="val 106502"/>
              <a:gd name="f41" fmla="val 79449"/>
              <a:gd name="f42" fmla="val 111703"/>
              <a:gd name="f43" fmla="val 80629"/>
              <a:gd name="f44" fmla="val 116672"/>
              <a:gd name="f45" fmla="val 121588"/>
              <a:gd name="f46" fmla="val 126278"/>
              <a:gd name="f47" fmla="val 79474"/>
              <a:gd name="f48" fmla="val 130060"/>
              <a:gd name="f49" fmla="val 76322"/>
              <a:gd name="f50" fmla="val 135765"/>
              <a:gd name="f51" fmla="val 71552"/>
              <a:gd name="f52" fmla="val 137566"/>
              <a:gd name="f53" fmla="val 63646"/>
              <a:gd name="f54" fmla="val 138133"/>
              <a:gd name="f55" fmla="val 56208"/>
              <a:gd name="f56" fmla="val 139234"/>
              <a:gd name="f57" fmla="val 41864"/>
              <a:gd name="f58" fmla="val 141435"/>
              <a:gd name="f59" fmla="val 33491"/>
              <a:gd name="f60" fmla="val 149408"/>
              <a:gd name="f61" fmla="val 21483"/>
              <a:gd name="f62" fmla="val 11776"/>
              <a:gd name="f63" fmla="val 155178"/>
              <a:gd name="f64" fmla="val 5171"/>
              <a:gd name="f65" fmla="*/ f0 1 155846"/>
              <a:gd name="f66" fmla="*/ f1 1 123228"/>
              <a:gd name="f67" fmla="val f2"/>
              <a:gd name="f68" fmla="val f3"/>
              <a:gd name="f69" fmla="val f4"/>
              <a:gd name="f70" fmla="+- f69 0 f67"/>
              <a:gd name="f71" fmla="+- f68 0 f67"/>
              <a:gd name="f72" fmla="*/ f71 1 155846"/>
              <a:gd name="f73" fmla="*/ f70 1 123228"/>
              <a:gd name="f74" fmla="*/ f67 1 f72"/>
              <a:gd name="f75" fmla="*/ f68 1 f72"/>
              <a:gd name="f76" fmla="*/ f67 1 f73"/>
              <a:gd name="f77" fmla="*/ f69 1 f73"/>
              <a:gd name="f78" fmla="*/ f74 f65 1"/>
              <a:gd name="f79" fmla="*/ f75 f65 1"/>
              <a:gd name="f80" fmla="*/ f77 f66 1"/>
              <a:gd name="f81" fmla="*/ f76 f6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8" t="f81" r="f79" b="f80"/>
            <a:pathLst>
              <a:path w="155846" h="123228">
                <a:moveTo>
                  <a:pt x="f5" y="f6"/>
                </a:moveTo>
                <a:lnTo>
                  <a:pt x="f6" y="f7"/>
                </a:lnTo>
                <a:cubicBezTo>
                  <a:pt x="f8" y="f9"/>
                  <a:pt x="f10" y="f11"/>
                  <a:pt x="f12" y="f11"/>
                </a:cubicBezTo>
                <a:cubicBezTo>
                  <a:pt x="f13" y="f11"/>
                  <a:pt x="f14" y="f15"/>
                  <a:pt x="f16" y="f17"/>
                </a:cubicBezTo>
                <a:cubicBezTo>
                  <a:pt x="f18" y="f19"/>
                  <a:pt x="f20" y="f21"/>
                  <a:pt x="f22" y="f23"/>
                </a:cubicBezTo>
                <a:cubicBezTo>
                  <a:pt x="f24" y="f25"/>
                  <a:pt x="f26" y="f27"/>
                  <a:pt x="f28" y="f29"/>
                </a:cubicBezTo>
                <a:cubicBezTo>
                  <a:pt x="f30" y="f31"/>
                  <a:pt x="f32" y="f33"/>
                  <a:pt x="f34" y="f33"/>
                </a:cubicBezTo>
                <a:cubicBezTo>
                  <a:pt x="f35" y="f33"/>
                  <a:pt x="f36" y="f37"/>
                  <a:pt x="f38" y="f39"/>
                </a:cubicBezTo>
                <a:cubicBezTo>
                  <a:pt x="f40" y="f41"/>
                  <a:pt x="f42" y="f43"/>
                  <a:pt x="f44" y="f43"/>
                </a:cubicBezTo>
                <a:cubicBezTo>
                  <a:pt x="f45" y="f43"/>
                  <a:pt x="f46" y="f47"/>
                  <a:pt x="f48" y="f49"/>
                </a:cubicBezTo>
                <a:cubicBezTo>
                  <a:pt x="f50" y="f51"/>
                  <a:pt x="f52" y="f53"/>
                  <a:pt x="f54" y="f55"/>
                </a:cubicBezTo>
                <a:cubicBezTo>
                  <a:pt x="f56" y="f57"/>
                  <a:pt x="f58" y="f59"/>
                  <a:pt x="f60" y="f61"/>
                </a:cubicBezTo>
                <a:cubicBezTo>
                  <a:pt x="f3" y="f62"/>
                  <a:pt x="f63" y="f64"/>
                  <a:pt x="f5" y="f6"/>
                </a:cubicBezTo>
                <a:close/>
              </a:path>
            </a:pathLst>
          </a:custGeom>
          <a:solidFill>
            <a:srgbClr val="FFC244"/>
          </a:solidFill>
          <a:ln cap="flat">
            <a:noFill/>
            <a:prstDash val="solid"/>
          </a:ln>
        </p:spPr>
        <p:txBody>
          <a:bodyPr vert="horz" wrap="square" lIns="121898" tIns="121898" rIns="121898" bIns="121898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24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4" name="Google Shape;243;p14">
            <a:extLst>
              <a:ext uri="{FF2B5EF4-FFF2-40B4-BE49-F238E27FC236}">
                <a16:creationId xmlns:a16="http://schemas.microsoft.com/office/drawing/2014/main" id="{7F5B4BD1-E96A-49D2-0666-280EBA55F470}"/>
              </a:ext>
            </a:extLst>
          </p:cNvPr>
          <p:cNvSpPr/>
          <p:nvPr/>
        </p:nvSpPr>
        <p:spPr>
          <a:xfrm rot="715120">
            <a:off x="8385240" y="2957142"/>
            <a:ext cx="7156231" cy="5787941"/>
          </a:xfrm>
          <a:custGeom>
            <a:avLst/>
            <a:gdLst>
              <a:gd name="f0" fmla="val w"/>
              <a:gd name="f1" fmla="val h"/>
              <a:gd name="f2" fmla="val 0"/>
              <a:gd name="f3" fmla="val 79758"/>
              <a:gd name="f4" fmla="val 80817"/>
              <a:gd name="f5" fmla="val 48464"/>
              <a:gd name="f6" fmla="val 1"/>
              <a:gd name="f7" fmla="val 44157"/>
              <a:gd name="f8" fmla="val 39941"/>
              <a:gd name="f9" fmla="val 1162"/>
              <a:gd name="f10" fmla="val 36560"/>
              <a:gd name="f11" fmla="val 3813"/>
              <a:gd name="f12" fmla="val 28721"/>
              <a:gd name="f13" fmla="val 9984"/>
              <a:gd name="f14" fmla="val 31490"/>
              <a:gd name="f15" fmla="val 18057"/>
              <a:gd name="f16" fmla="val 34125"/>
              <a:gd name="f17" fmla="val 25796"/>
              <a:gd name="f18" fmla="val 37127"/>
              <a:gd name="f19" fmla="val 34402"/>
              <a:gd name="f20" fmla="val 32891"/>
              <a:gd name="f21" fmla="val 39639"/>
              <a:gd name="f22" fmla="val 25219"/>
              <a:gd name="f23" fmla="val 44676"/>
              <a:gd name="f24" fmla="val 19215"/>
              <a:gd name="f25" fmla="val 48645"/>
              <a:gd name="f26" fmla="val 12343"/>
              <a:gd name="f27" fmla="val 51514"/>
              <a:gd name="f28" fmla="val 7373"/>
              <a:gd name="f29" fmla="val 56718"/>
              <a:gd name="f30" fmla="val 2436"/>
              <a:gd name="f31" fmla="val 61922"/>
              <a:gd name="f32" fmla="val 70661"/>
              <a:gd name="f33" fmla="val 4504"/>
              <a:gd name="f34" fmla="val 76265"/>
              <a:gd name="f35" fmla="val 7050"/>
              <a:gd name="f36" fmla="val 79412"/>
              <a:gd name="f37" fmla="val 11214"/>
              <a:gd name="f38" fmla="val 15315"/>
              <a:gd name="f39" fmla="val 15997"/>
              <a:gd name="f40" fmla="val 16676"/>
              <a:gd name="f41" fmla="val 80778"/>
              <a:gd name="f42" fmla="val 17347"/>
              <a:gd name="f43" fmla="val 80702"/>
              <a:gd name="f44" fmla="val 22050"/>
              <a:gd name="f45" fmla="val 80168"/>
              <a:gd name="f46" fmla="val 26386"/>
              <a:gd name="f47" fmla="val 78066"/>
              <a:gd name="f48" fmla="val 30656"/>
              <a:gd name="f49" fmla="val 76032"/>
              <a:gd name="f50" fmla="val 37661"/>
              <a:gd name="f51" fmla="val 72663"/>
              <a:gd name="f52" fmla="val 44633"/>
              <a:gd name="f53" fmla="val 69260"/>
              <a:gd name="f54" fmla="val 51638"/>
              <a:gd name="f55" fmla="val 65891"/>
              <a:gd name="f56" fmla="val 57408"/>
              <a:gd name="f57" fmla="val 63089"/>
              <a:gd name="f58" fmla="val 63346"/>
              <a:gd name="f59" fmla="val 60220"/>
              <a:gd name="f60" fmla="val 68083"/>
              <a:gd name="f61" fmla="val 55817"/>
              <a:gd name="f62" fmla="val 75888"/>
              <a:gd name="f63" fmla="val 48545"/>
              <a:gd name="f64" fmla="val 37337"/>
              <a:gd name="f65" fmla="val 78057"/>
              <a:gd name="f66" fmla="val 26830"/>
              <a:gd name="f67" fmla="val 76355"/>
              <a:gd name="f68" fmla="val 16322"/>
              <a:gd name="f69" fmla="val 69150"/>
              <a:gd name="f70" fmla="val 6849"/>
              <a:gd name="f71" fmla="val 59477"/>
              <a:gd name="f72" fmla="val 2446"/>
              <a:gd name="f73" fmla="val 56068"/>
              <a:gd name="f74" fmla="val 889"/>
              <a:gd name="f75" fmla="val 52231"/>
              <a:gd name="f76" fmla="*/ f0 1 79758"/>
              <a:gd name="f77" fmla="*/ f1 1 80817"/>
              <a:gd name="f78" fmla="val f2"/>
              <a:gd name="f79" fmla="val f3"/>
              <a:gd name="f80" fmla="val f4"/>
              <a:gd name="f81" fmla="+- f80 0 f78"/>
              <a:gd name="f82" fmla="+- f79 0 f78"/>
              <a:gd name="f83" fmla="*/ f82 1 79758"/>
              <a:gd name="f84" fmla="*/ f81 1 80817"/>
              <a:gd name="f85" fmla="*/ f78 1 f83"/>
              <a:gd name="f86" fmla="*/ f79 1 f83"/>
              <a:gd name="f87" fmla="*/ f78 1 f84"/>
              <a:gd name="f88" fmla="*/ f80 1 f84"/>
              <a:gd name="f89" fmla="*/ f85 f76 1"/>
              <a:gd name="f90" fmla="*/ f86 f76 1"/>
              <a:gd name="f91" fmla="*/ f88 f77 1"/>
              <a:gd name="f92" fmla="*/ f87 f7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9" t="f92" r="f90" b="f91"/>
            <a:pathLst>
              <a:path w="79758" h="80817">
                <a:moveTo>
                  <a:pt x="f5" y="f6"/>
                </a:moveTo>
                <a:cubicBezTo>
                  <a:pt x="f7" y="f6"/>
                  <a:pt x="f8" y="f9"/>
                  <a:pt x="f10" y="f11"/>
                </a:cubicBezTo>
                <a:cubicBezTo>
                  <a:pt x="f12" y="f13"/>
                  <a:pt x="f14" y="f15"/>
                  <a:pt x="f16" y="f17"/>
                </a:cubicBezTo>
                <a:cubicBezTo>
                  <a:pt x="f18" y="f19"/>
                  <a:pt x="f20" y="f21"/>
                  <a:pt x="f22" y="f23"/>
                </a:cubicBezTo>
                <a:cubicBezTo>
                  <a:pt x="f24" y="f25"/>
                  <a:pt x="f26" y="f27"/>
                  <a:pt x="f28" y="f29"/>
                </a:cubicBezTo>
                <a:cubicBezTo>
                  <a:pt x="f30" y="f31"/>
                  <a:pt x="f6" y="f32"/>
                  <a:pt x="f33" y="f34"/>
                </a:cubicBezTo>
                <a:cubicBezTo>
                  <a:pt x="f35" y="f36"/>
                  <a:pt x="f37" y="f4"/>
                  <a:pt x="f38" y="f4"/>
                </a:cubicBezTo>
                <a:cubicBezTo>
                  <a:pt x="f39" y="f4"/>
                  <a:pt x="f40" y="f41"/>
                  <a:pt x="f42" y="f43"/>
                </a:cubicBezTo>
                <a:cubicBezTo>
                  <a:pt x="f44" y="f45"/>
                  <a:pt x="f46" y="f47"/>
                  <a:pt x="f48" y="f49"/>
                </a:cubicBezTo>
                <a:cubicBezTo>
                  <a:pt x="f50" y="f51"/>
                  <a:pt x="f52" y="f53"/>
                  <a:pt x="f54" y="f55"/>
                </a:cubicBezTo>
                <a:cubicBezTo>
                  <a:pt x="f56" y="f57"/>
                  <a:pt x="f58" y="f59"/>
                  <a:pt x="f60" y="f61"/>
                </a:cubicBezTo>
                <a:cubicBezTo>
                  <a:pt x="f62" y="f63"/>
                  <a:pt x="f3" y="f64"/>
                  <a:pt x="f65" y="f66"/>
                </a:cubicBezTo>
                <a:cubicBezTo>
                  <a:pt x="f67" y="f68"/>
                  <a:pt x="f69" y="f70"/>
                  <a:pt x="f71" y="f72"/>
                </a:cubicBezTo>
                <a:cubicBezTo>
                  <a:pt x="f73" y="f74"/>
                  <a:pt x="f75" y="f6"/>
                  <a:pt x="f5" y="f6"/>
                </a:cubicBezTo>
                <a:close/>
              </a:path>
            </a:pathLst>
          </a:custGeom>
          <a:solidFill>
            <a:srgbClr val="49C5B6"/>
          </a:solidFill>
          <a:ln cap="flat">
            <a:noFill/>
            <a:prstDash val="solid"/>
          </a:ln>
        </p:spPr>
        <p:txBody>
          <a:bodyPr vert="horz" wrap="square" lIns="121898" tIns="121898" rIns="121898" bIns="121898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24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5" name="Google Shape;244;p14">
            <a:extLst>
              <a:ext uri="{FF2B5EF4-FFF2-40B4-BE49-F238E27FC236}">
                <a16:creationId xmlns:a16="http://schemas.microsoft.com/office/drawing/2014/main" id="{56208DD8-A7D0-16B9-1B05-7FF79363AC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22932" y="824871"/>
            <a:ext cx="10546003" cy="763597"/>
          </a:xfrm>
        </p:spPr>
        <p:txBody>
          <a:bodyPr lIns="91421" tIns="91421" rIns="91421" bIns="91421">
            <a:noAutofit/>
          </a:bodyPr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6" name="Google Shape;245;p14">
            <a:extLst>
              <a:ext uri="{FF2B5EF4-FFF2-40B4-BE49-F238E27FC236}">
                <a16:creationId xmlns:a16="http://schemas.microsoft.com/office/drawing/2014/main" id="{5D1E0F57-EA75-4129-B07F-0F6AA307C48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570286" y="2453554"/>
            <a:ext cx="3144402" cy="560399"/>
          </a:xfrm>
        </p:spPr>
        <p:txBody>
          <a:bodyPr lIns="91421" tIns="91421" rIns="91421" bIns="91421" anchor="t">
            <a:noAutofit/>
          </a:bodyPr>
          <a:lstStyle>
            <a:lvl1pPr>
              <a:defRPr sz="2667">
                <a:solidFill>
                  <a:srgbClr val="156082"/>
                </a:solidFill>
              </a:defRPr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7" name="Google Shape;246;p14">
            <a:extLst>
              <a:ext uri="{FF2B5EF4-FFF2-40B4-BE49-F238E27FC236}">
                <a16:creationId xmlns:a16="http://schemas.microsoft.com/office/drawing/2014/main" id="{FDB1029D-F1B7-74D4-BE52-903F532BF064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2570286" y="2877059"/>
            <a:ext cx="3144402" cy="717602"/>
          </a:xfrm>
        </p:spPr>
        <p:txBody>
          <a:bodyPr lIns="91421" tIns="91421" rIns="91421" bIns="91421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fr-FR"/>
              <a:t>Modifiez le style des sous-titres du masque</a:t>
            </a:r>
          </a:p>
        </p:txBody>
      </p:sp>
      <p:sp>
        <p:nvSpPr>
          <p:cNvPr id="8" name="Google Shape;247;p14">
            <a:extLst>
              <a:ext uri="{FF2B5EF4-FFF2-40B4-BE49-F238E27FC236}">
                <a16:creationId xmlns:a16="http://schemas.microsoft.com/office/drawing/2014/main" id="{07CCA511-E302-DC10-F05A-FBCF10E762F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570296" y="4153918"/>
            <a:ext cx="3144402" cy="560399"/>
          </a:xfrm>
        </p:spPr>
        <p:txBody>
          <a:bodyPr lIns="91421" tIns="91421" rIns="91421" bIns="91421" anchor="t">
            <a:noAutofit/>
          </a:bodyPr>
          <a:lstStyle>
            <a:lvl1pPr>
              <a:defRPr sz="2667">
                <a:solidFill>
                  <a:srgbClr val="156082"/>
                </a:solidFill>
              </a:defRPr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9" name="Google Shape;248;p14">
            <a:extLst>
              <a:ext uri="{FF2B5EF4-FFF2-40B4-BE49-F238E27FC236}">
                <a16:creationId xmlns:a16="http://schemas.microsoft.com/office/drawing/2014/main" id="{F0E65A08-7D3B-86BE-8413-31BEA8864CCC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2570286" y="4577440"/>
            <a:ext cx="3144402" cy="717602"/>
          </a:xfrm>
        </p:spPr>
        <p:txBody>
          <a:bodyPr lIns="91421" tIns="91421" rIns="91421" bIns="91421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fr-FR"/>
              <a:t>Modifiez le style des sous-titres du masque</a:t>
            </a:r>
          </a:p>
        </p:txBody>
      </p:sp>
      <p:sp>
        <p:nvSpPr>
          <p:cNvPr id="10" name="Google Shape;249;p14">
            <a:extLst>
              <a:ext uri="{FF2B5EF4-FFF2-40B4-BE49-F238E27FC236}">
                <a16:creationId xmlns:a16="http://schemas.microsoft.com/office/drawing/2014/main" id="{7A17A965-0EFB-C369-EE63-4CBDC436450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670828" y="2451003"/>
            <a:ext cx="3144402" cy="560399"/>
          </a:xfrm>
        </p:spPr>
        <p:txBody>
          <a:bodyPr lIns="91421" tIns="91421" rIns="91421" bIns="91421" anchor="t">
            <a:noAutofit/>
          </a:bodyPr>
          <a:lstStyle>
            <a:lvl1pPr>
              <a:defRPr sz="2667">
                <a:solidFill>
                  <a:srgbClr val="156082"/>
                </a:solidFill>
              </a:defRPr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11" name="Google Shape;250;p14">
            <a:extLst>
              <a:ext uri="{FF2B5EF4-FFF2-40B4-BE49-F238E27FC236}">
                <a16:creationId xmlns:a16="http://schemas.microsoft.com/office/drawing/2014/main" id="{EB6951A2-DF07-05D0-D294-41F0E7332236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7670828" y="2874516"/>
            <a:ext cx="3144402" cy="717602"/>
          </a:xfrm>
        </p:spPr>
        <p:txBody>
          <a:bodyPr lIns="91421" tIns="91421" rIns="91421" bIns="91421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fr-FR"/>
              <a:t>Modifiez le style des sous-titres du masque</a:t>
            </a:r>
          </a:p>
        </p:txBody>
      </p:sp>
      <p:sp>
        <p:nvSpPr>
          <p:cNvPr id="12" name="Google Shape;251;p14">
            <a:extLst>
              <a:ext uri="{FF2B5EF4-FFF2-40B4-BE49-F238E27FC236}">
                <a16:creationId xmlns:a16="http://schemas.microsoft.com/office/drawing/2014/main" id="{F5901AFC-AB64-8A9A-7FC1-34FDD593E1B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670828" y="4153927"/>
            <a:ext cx="3144402" cy="560399"/>
          </a:xfrm>
        </p:spPr>
        <p:txBody>
          <a:bodyPr lIns="91421" tIns="91421" rIns="91421" bIns="91421" anchor="t">
            <a:noAutofit/>
          </a:bodyPr>
          <a:lstStyle>
            <a:lvl1pPr>
              <a:defRPr sz="2667">
                <a:solidFill>
                  <a:srgbClr val="156082"/>
                </a:solidFill>
              </a:defRPr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13" name="Google Shape;252;p14">
            <a:extLst>
              <a:ext uri="{FF2B5EF4-FFF2-40B4-BE49-F238E27FC236}">
                <a16:creationId xmlns:a16="http://schemas.microsoft.com/office/drawing/2014/main" id="{8AF78203-CB78-32A0-29E8-C7845AC3C41D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7670828" y="4577431"/>
            <a:ext cx="3144402" cy="717602"/>
          </a:xfrm>
        </p:spPr>
        <p:txBody>
          <a:bodyPr lIns="91421" tIns="91421" rIns="91421" bIns="91421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fr-FR"/>
              <a:t>Modifiez le style des sous-titres du masque</a:t>
            </a:r>
          </a:p>
        </p:txBody>
      </p:sp>
      <p:sp>
        <p:nvSpPr>
          <p:cNvPr id="14" name="Google Shape;253;p14">
            <a:extLst>
              <a:ext uri="{FF2B5EF4-FFF2-40B4-BE49-F238E27FC236}">
                <a16:creationId xmlns:a16="http://schemas.microsoft.com/office/drawing/2014/main" id="{F6A1BC19-6F15-6049-F417-28DC4CED7C3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210501" y="2792202"/>
            <a:ext cx="1217203" cy="461598"/>
          </a:xfrm>
        </p:spPr>
        <p:txBody>
          <a:bodyPr lIns="91421" tIns="91421" rIns="91421" bIns="91421" anchorCtr="1">
            <a:noAutofit/>
          </a:bodyPr>
          <a:lstStyle>
            <a:lvl1pPr algn="ctr">
              <a:defRPr lang="fr-BE" sz="5333">
                <a:solidFill>
                  <a:srgbClr val="4EA72E"/>
                </a:solidFill>
              </a:defRPr>
            </a:lvl1pPr>
          </a:lstStyle>
          <a:p>
            <a:pPr lvl="0"/>
            <a:r>
              <a:rPr lang="fr-BE"/>
              <a:t>xx%</a:t>
            </a:r>
          </a:p>
        </p:txBody>
      </p:sp>
      <p:sp>
        <p:nvSpPr>
          <p:cNvPr id="15" name="Google Shape;254;p14">
            <a:extLst>
              <a:ext uri="{FF2B5EF4-FFF2-40B4-BE49-F238E27FC236}">
                <a16:creationId xmlns:a16="http://schemas.microsoft.com/office/drawing/2014/main" id="{9B0B6125-5A14-F758-669A-8B238EB6F32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210501" y="4458166"/>
            <a:ext cx="1217203" cy="461598"/>
          </a:xfrm>
        </p:spPr>
        <p:txBody>
          <a:bodyPr lIns="91421" tIns="91421" rIns="91421" bIns="91421" anchorCtr="1">
            <a:noAutofit/>
          </a:bodyPr>
          <a:lstStyle>
            <a:lvl1pPr algn="ctr">
              <a:defRPr lang="fr-BE" sz="5333">
                <a:solidFill>
                  <a:srgbClr val="4EA72E"/>
                </a:solidFill>
              </a:defRPr>
            </a:lvl1pPr>
          </a:lstStyle>
          <a:p>
            <a:pPr lvl="0"/>
            <a:r>
              <a:rPr lang="fr-BE"/>
              <a:t>xx%</a:t>
            </a:r>
          </a:p>
        </p:txBody>
      </p:sp>
      <p:sp>
        <p:nvSpPr>
          <p:cNvPr id="16" name="Google Shape;255;p14">
            <a:extLst>
              <a:ext uri="{FF2B5EF4-FFF2-40B4-BE49-F238E27FC236}">
                <a16:creationId xmlns:a16="http://schemas.microsoft.com/office/drawing/2014/main" id="{6D56FE3D-972D-5190-0FB4-972787C8C90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304733" y="2794634"/>
            <a:ext cx="1217203" cy="461598"/>
          </a:xfrm>
        </p:spPr>
        <p:txBody>
          <a:bodyPr lIns="91421" tIns="91421" rIns="91421" bIns="91421" anchorCtr="1">
            <a:noAutofit/>
          </a:bodyPr>
          <a:lstStyle>
            <a:lvl1pPr algn="ctr">
              <a:defRPr lang="fr-BE" sz="5333">
                <a:solidFill>
                  <a:srgbClr val="4EA72E"/>
                </a:solidFill>
              </a:defRPr>
            </a:lvl1pPr>
          </a:lstStyle>
          <a:p>
            <a:pPr lvl="0"/>
            <a:r>
              <a:rPr lang="fr-BE"/>
              <a:t>xx%</a:t>
            </a:r>
          </a:p>
        </p:txBody>
      </p:sp>
      <p:sp>
        <p:nvSpPr>
          <p:cNvPr id="17" name="Google Shape;256;p14">
            <a:extLst>
              <a:ext uri="{FF2B5EF4-FFF2-40B4-BE49-F238E27FC236}">
                <a16:creationId xmlns:a16="http://schemas.microsoft.com/office/drawing/2014/main" id="{1CF8D122-E1C3-551D-0C0B-FBD446B4BF4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304733" y="4465536"/>
            <a:ext cx="1217203" cy="461598"/>
          </a:xfrm>
        </p:spPr>
        <p:txBody>
          <a:bodyPr lIns="91421" tIns="91421" rIns="91421" bIns="91421" anchorCtr="1">
            <a:noAutofit/>
          </a:bodyPr>
          <a:lstStyle>
            <a:lvl1pPr algn="ctr">
              <a:defRPr lang="fr-BE" sz="5333">
                <a:solidFill>
                  <a:srgbClr val="4EA72E"/>
                </a:solidFill>
              </a:defRPr>
            </a:lvl1pPr>
          </a:lstStyle>
          <a:p>
            <a:pPr lvl="0"/>
            <a:r>
              <a:rPr lang="fr-BE"/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05929600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8100" y="466033"/>
            <a:ext cx="10294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Montserrat"/>
              <a:buNone/>
              <a:defRPr sz="4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8100" y="1603900"/>
            <a:ext cx="10282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8634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8" r:id="rId4"/>
    <p:sldLayoutId id="2147483669" r:id="rId5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897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fesec.scienceshumaines.be/" TargetMode="External"/><Relationship Id="rId2" Type="http://schemas.openxmlformats.org/officeDocument/2006/relationships/hyperlink" Target="https://enseignement.catholique.be/secteur/sciences-economiques-et-sociales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extranet.segec.be/gedsearch/document/80166/consulter" TargetMode="External"/><Relationship Id="rId5" Type="http://schemas.openxmlformats.org/officeDocument/2006/relationships/hyperlink" Target="https://catherinelibert.netboard.me/kk51v32ezb/?tab=896721" TargetMode="External"/><Relationship Id="rId4" Type="http://schemas.openxmlformats.org/officeDocument/2006/relationships/hyperlink" Target="https://scienceshumaines.netboard.me/atelierstc/?tab=909794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svg"/><Relationship Id="rId4" Type="http://schemas.openxmlformats.org/officeDocument/2006/relationships/image" Target="../media/image23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Graphique, Police, capture d’écran, graphisme&#10;&#10;Description générée automatiquement">
            <a:extLst>
              <a:ext uri="{FF2B5EF4-FFF2-40B4-BE49-F238E27FC236}">
                <a16:creationId xmlns:a16="http://schemas.microsoft.com/office/drawing/2014/main" id="{832E02D4-56FF-5768-35C2-23B0E2218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8648" y="5376144"/>
            <a:ext cx="3071723" cy="1310317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EBC3EEBA-D727-F780-115E-9BB46471071B}"/>
              </a:ext>
            </a:extLst>
          </p:cNvPr>
          <p:cNvSpPr txBox="1">
            <a:spLocks/>
          </p:cNvSpPr>
          <p:nvPr/>
        </p:nvSpPr>
        <p:spPr>
          <a:xfrm>
            <a:off x="400623" y="1598883"/>
            <a:ext cx="9247418" cy="2284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Montserrat"/>
              <a:buNone/>
              <a:defRPr sz="9333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Montserrat"/>
              <a:buNone/>
              <a:defRPr sz="4667" b="1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Montserrat"/>
              <a:buNone/>
              <a:defRPr sz="4667" b="1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Montserrat"/>
              <a:buNone/>
              <a:defRPr sz="4667" b="1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Montserrat"/>
              <a:buNone/>
              <a:defRPr sz="4667" b="1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Montserrat"/>
              <a:buNone/>
              <a:defRPr sz="4667" b="1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Montserrat"/>
              <a:buNone/>
              <a:defRPr sz="4667" b="1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Montserrat"/>
              <a:buNone/>
              <a:defRPr sz="4667" b="1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Montserrat"/>
              <a:buNone/>
              <a:defRPr sz="4667" b="1" i="0" u="none" strike="noStrike" cap="non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fr-FR" sz="3600" b="0">
                <a:solidFill>
                  <a:srgbClr val="000000"/>
                </a:solidFill>
                <a:latin typeface="Aptos"/>
              </a:rPr>
              <a:t>Enseigner et apprendre en formation économique dans le cours de sciences humaines : </a:t>
            </a:r>
            <a:endParaRPr lang="fr-FR" sz="9300">
              <a:solidFill>
                <a:srgbClr val="000000"/>
              </a:solidFill>
              <a:latin typeface="Aptos"/>
            </a:endParaRPr>
          </a:p>
          <a:p>
            <a:pPr algn="ctr">
              <a:lnSpc>
                <a:spcPct val="120000"/>
              </a:lnSpc>
            </a:pPr>
            <a:r>
              <a:rPr lang="fr-FR" sz="3600" b="0">
                <a:solidFill>
                  <a:srgbClr val="000000"/>
                </a:solidFill>
                <a:latin typeface="Aptos"/>
              </a:rPr>
              <a:t>focus sur la loi de l'offre et de la demande</a:t>
            </a:r>
            <a:endParaRPr lang="fr-FR" sz="9300">
              <a:solidFill>
                <a:srgbClr val="000000"/>
              </a:solidFill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940004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1A6ED-CC2F-351A-9DCF-DF7CDFD7D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432572A-1B3C-2007-BA55-EFC9212C6DFD}"/>
              </a:ext>
            </a:extLst>
          </p:cNvPr>
          <p:cNvSpPr txBox="1"/>
          <p:nvPr/>
        </p:nvSpPr>
        <p:spPr>
          <a:xfrm>
            <a:off x="2176784" y="426803"/>
            <a:ext cx="846944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BE" sz="2400">
                <a:solidFill>
                  <a:srgbClr val="962C60"/>
                </a:solidFill>
                <a:latin typeface="Aptos"/>
              </a:rPr>
              <a:t>Exemple chiffré : la loi de l’offre et de la demande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4DEB9BCF-FB97-DEC9-5486-C3C79EB5C4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8018119"/>
              </p:ext>
            </p:extLst>
          </p:nvPr>
        </p:nvGraphicFramePr>
        <p:xfrm>
          <a:off x="2909027" y="1191985"/>
          <a:ext cx="7004958" cy="3529696"/>
        </p:xfrm>
        <a:graphic>
          <a:graphicData uri="http://schemas.openxmlformats.org/drawingml/2006/table">
            <a:tbl>
              <a:tblPr/>
              <a:tblGrid>
                <a:gridCol w="2058840">
                  <a:extLst>
                    <a:ext uri="{9D8B030D-6E8A-4147-A177-3AD203B41FA5}">
                      <a16:colId xmlns:a16="http://schemas.microsoft.com/office/drawing/2014/main" val="3889852955"/>
                    </a:ext>
                  </a:extLst>
                </a:gridCol>
                <a:gridCol w="2514726">
                  <a:extLst>
                    <a:ext uri="{9D8B030D-6E8A-4147-A177-3AD203B41FA5}">
                      <a16:colId xmlns:a16="http://schemas.microsoft.com/office/drawing/2014/main" val="2369102568"/>
                    </a:ext>
                  </a:extLst>
                </a:gridCol>
                <a:gridCol w="2431392">
                  <a:extLst>
                    <a:ext uri="{9D8B030D-6E8A-4147-A177-3AD203B41FA5}">
                      <a16:colId xmlns:a16="http://schemas.microsoft.com/office/drawing/2014/main" val="52813954"/>
                    </a:ext>
                  </a:extLst>
                </a:gridCol>
              </a:tblGrid>
              <a:tr h="1070088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fr-BE" sz="24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Prix </a:t>
                      </a:r>
                      <a:br>
                        <a:rPr lang="fr-BE" sz="24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fr-BE" sz="24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du jouet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A7A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fr-BE" sz="24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Quantité </a:t>
                      </a:r>
                      <a:br>
                        <a:rPr lang="fr-BE" sz="24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fr-BE" sz="24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demandée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A7A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fr-BE" sz="24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Quantité </a:t>
                      </a:r>
                      <a:br>
                        <a:rPr lang="fr-BE" sz="24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fr-BE" sz="24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offerte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A7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916878"/>
                  </a:ext>
                </a:extLst>
              </a:tr>
              <a:tr h="479144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fr-BE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8,00 €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fr-BE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fr-BE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6146177"/>
                  </a:ext>
                </a:extLst>
              </a:tr>
              <a:tr h="49511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fr-BE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10,00 €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fr-BE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fr-BE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1315403"/>
                  </a:ext>
                </a:extLst>
              </a:tr>
              <a:tr h="49511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fr-BE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12,00 €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fr-BE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fr-BE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6162037"/>
                  </a:ext>
                </a:extLst>
              </a:tr>
              <a:tr h="49511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fr-BE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14,00 €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fr-BE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fr-BE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3762835"/>
                  </a:ext>
                </a:extLst>
              </a:tr>
              <a:tr h="49511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fr-BE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16,00 €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fr-BE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fr-BE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5BA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3977817"/>
                  </a:ext>
                </a:extLst>
              </a:tr>
            </a:tbl>
          </a:graphicData>
        </a:graphic>
      </p:graphicFrame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C8469537-19EF-7A8C-7F75-2DF63D8C6992}"/>
              </a:ext>
            </a:extLst>
          </p:cNvPr>
          <p:cNvSpPr/>
          <p:nvPr/>
        </p:nvSpPr>
        <p:spPr>
          <a:xfrm>
            <a:off x="914401" y="5319707"/>
            <a:ext cx="739870" cy="359229"/>
          </a:xfrm>
          <a:prstGeom prst="rightArrow">
            <a:avLst/>
          </a:prstGeom>
          <a:solidFill>
            <a:srgbClr val="03A7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B22A038-90C7-D2A1-FD41-9A7AF2D84935}"/>
              </a:ext>
            </a:extLst>
          </p:cNvPr>
          <p:cNvSpPr txBox="1"/>
          <p:nvPr/>
        </p:nvSpPr>
        <p:spPr>
          <a:xfrm>
            <a:off x="1970312" y="5176155"/>
            <a:ext cx="9307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800">
                <a:latin typeface="Aptos  "/>
              </a:rPr>
              <a:t>Quand le prix augmente, la quantité demandée diminue et la quantité offerte augmente</a:t>
            </a:r>
          </a:p>
          <a:p>
            <a:r>
              <a:rPr lang="fr-BE" sz="1800">
                <a:latin typeface="Aptos  "/>
              </a:rPr>
              <a:t>Prix d’équilibre : prix pour lequel l’offre est égal à la demande</a:t>
            </a:r>
          </a:p>
        </p:txBody>
      </p:sp>
    </p:spTree>
    <p:extLst>
      <p:ext uri="{BB962C8B-B14F-4D97-AF65-F5344CB8AC3E}">
        <p14:creationId xmlns:p14="http://schemas.microsoft.com/office/powerpoint/2010/main" val="11720111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855F3-151F-E131-6B31-C604F4AD2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B02619C-2C51-CDB0-B7CF-8A6556A1C76C}"/>
              </a:ext>
            </a:extLst>
          </p:cNvPr>
          <p:cNvSpPr txBox="1"/>
          <p:nvPr/>
        </p:nvSpPr>
        <p:spPr>
          <a:xfrm>
            <a:off x="4565505" y="410474"/>
            <a:ext cx="3627916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fr-BE" sz="2400">
                <a:solidFill>
                  <a:srgbClr val="962C60"/>
                </a:solidFill>
                <a:latin typeface="Aptos"/>
              </a:rPr>
              <a:t>Représentation graphique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6D9228A1-C247-4C9B-8C95-10B299AEEE0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6836443"/>
              </p:ext>
            </p:extLst>
          </p:nvPr>
        </p:nvGraphicFramePr>
        <p:xfrm>
          <a:off x="1518557" y="1681844"/>
          <a:ext cx="8670472" cy="4376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27632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B6B9C-60B9-8D1B-0336-0EFAE8464D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7">
            <a:extLst>
              <a:ext uri="{FF2B5EF4-FFF2-40B4-BE49-F238E27FC236}">
                <a16:creationId xmlns:a16="http://schemas.microsoft.com/office/drawing/2014/main" id="{561A58A3-9B04-146C-31F9-23A412BFAC73}"/>
              </a:ext>
            </a:extLst>
          </p:cNvPr>
          <p:cNvSpPr txBox="1"/>
          <p:nvPr/>
        </p:nvSpPr>
        <p:spPr>
          <a:xfrm>
            <a:off x="2234610" y="503307"/>
            <a:ext cx="894008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indent="0" algn="ctr" rtl="0"/>
            <a:r>
              <a:rPr lang="fr-BE" sz="2000" b="0" i="0" spc="0" baseline="0">
                <a:solidFill>
                  <a:srgbClr val="962C60"/>
                </a:solidFill>
                <a:latin typeface="Aptos"/>
                <a:ea typeface="+mn-ea"/>
                <a:cs typeface="Arial"/>
              </a:rPr>
              <a:t>L’équilibre entre l’offre et la demande et la détermination du prix</a:t>
            </a:r>
          </a:p>
          <a:p>
            <a:pPr marL="0" algn="ctr" rtl="0"/>
            <a:r>
              <a:rPr lang="fr-BE" sz="2000" b="0" i="0" spc="0" baseline="0">
                <a:solidFill>
                  <a:srgbClr val="962C60"/>
                </a:solidFill>
                <a:latin typeface="Aptos"/>
                <a:ea typeface="+mn-ea"/>
                <a:cs typeface="Arial"/>
              </a:rPr>
              <a:t>Évolution de l’offre et de la demande </a:t>
            </a:r>
            <a:endParaRPr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1D9632B-E2BA-2EBE-C906-A86ED2606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172" y="1747157"/>
            <a:ext cx="7490437" cy="369025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1249298-EAD5-BA7A-FF38-339BD649280D}"/>
              </a:ext>
            </a:extLst>
          </p:cNvPr>
          <p:cNvSpPr txBox="1"/>
          <p:nvPr/>
        </p:nvSpPr>
        <p:spPr>
          <a:xfrm>
            <a:off x="9167091" y="6321136"/>
            <a:ext cx="285172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200"/>
              <a:t>Infographie réalisée avec Notebook LM</a:t>
            </a:r>
          </a:p>
        </p:txBody>
      </p:sp>
    </p:spTree>
    <p:extLst>
      <p:ext uri="{BB962C8B-B14F-4D97-AF65-F5344CB8AC3E}">
        <p14:creationId xmlns:p14="http://schemas.microsoft.com/office/powerpoint/2010/main" val="932204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BBB1BA7B-2632-937A-ACAD-FB8691A73DD7}"/>
              </a:ext>
            </a:extLst>
          </p:cNvPr>
          <p:cNvSpPr txBox="1"/>
          <p:nvPr/>
        </p:nvSpPr>
        <p:spPr>
          <a:xfrm>
            <a:off x="2414789" y="177085"/>
            <a:ext cx="894008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indent="0" algn="ctr" rtl="0"/>
            <a:r>
              <a:rPr lang="fr-BE" sz="2400" b="0" i="0" spc="0" baseline="0">
                <a:solidFill>
                  <a:srgbClr val="962C60"/>
                </a:solidFill>
                <a:latin typeface="Aptos"/>
                <a:ea typeface="+mn-ea"/>
                <a:cs typeface="Arial"/>
              </a:rPr>
              <a:t>L’équilibre entre l’offre et la demande et la détermination du prix</a:t>
            </a:r>
          </a:p>
          <a:p>
            <a:pPr marL="0" algn="ctr" rtl="0"/>
            <a:r>
              <a:rPr lang="fr-BE" sz="2400" b="0" i="0" spc="0" baseline="0">
                <a:solidFill>
                  <a:srgbClr val="962C60"/>
                </a:solidFill>
                <a:latin typeface="Aptos"/>
                <a:ea typeface="+mn-ea"/>
                <a:cs typeface="Arial"/>
              </a:rPr>
              <a:t>Évolution de l’offre et de la demande </a:t>
            </a:r>
            <a:endParaRPr lang="en-US" sz="24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2C415D-72D7-AE43-552A-A99712052E42}"/>
              </a:ext>
            </a:extLst>
          </p:cNvPr>
          <p:cNvSpPr txBox="1"/>
          <p:nvPr/>
        </p:nvSpPr>
        <p:spPr>
          <a:xfrm>
            <a:off x="5009138" y="995128"/>
            <a:ext cx="60960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algn="l" rtl="0"/>
            <a:r>
              <a:rPr lang="fr-FR" sz="2000" b="1" kern="1200">
                <a:solidFill>
                  <a:schemeClr val="tx1"/>
                </a:solidFill>
                <a:latin typeface="Aptos"/>
                <a:ea typeface="+mn-ea"/>
                <a:cs typeface="+mn-cs"/>
              </a:rPr>
              <a:t>Et si la situation change ? </a:t>
            </a:r>
            <a:endParaRPr lang="fr-FR" sz="2000" b="1" kern="1200">
              <a:solidFill>
                <a:schemeClr val="tx1"/>
              </a:solidFill>
              <a:latin typeface="Aptos"/>
              <a:ea typeface="+mn-ea"/>
            </a:endParaRPr>
          </a:p>
          <a:p>
            <a:pPr algn="ctr"/>
            <a:endParaRPr lang="en-US" sz="2000">
              <a:latin typeface="Apto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E675FC-7A28-2AA0-7D18-142B5475D894}"/>
              </a:ext>
            </a:extLst>
          </p:cNvPr>
          <p:cNvSpPr txBox="1"/>
          <p:nvPr/>
        </p:nvSpPr>
        <p:spPr>
          <a:xfrm>
            <a:off x="2619664" y="1465118"/>
            <a:ext cx="6264563" cy="24314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200" b="1" kern="1200" dirty="0">
                <a:solidFill>
                  <a:schemeClr val="tx1"/>
                </a:solidFill>
                <a:latin typeface="Aptos"/>
                <a:ea typeface="+mn-ea"/>
                <a:cs typeface="+mn-cs"/>
              </a:rPr>
              <a:t>Cas 1 : suite à une grève de </a:t>
            </a:r>
            <a:r>
              <a:rPr lang="fr-FR" sz="2200" b="1" kern="1200" dirty="0" err="1">
                <a:solidFill>
                  <a:schemeClr val="tx1"/>
                </a:solidFill>
                <a:latin typeface="Aptos"/>
                <a:ea typeface="+mn-ea"/>
                <a:cs typeface="+mn-cs"/>
              </a:rPr>
              <a:t>Bpost</a:t>
            </a:r>
            <a:r>
              <a:rPr lang="fr-FR" sz="2200" b="1" kern="1200" dirty="0">
                <a:solidFill>
                  <a:schemeClr val="tx1"/>
                </a:solidFill>
                <a:latin typeface="Aptos"/>
                <a:ea typeface="+mn-ea"/>
                <a:cs typeface="+mn-cs"/>
              </a:rPr>
              <a:t>, plus personne ne commande en ligne</a:t>
            </a:r>
          </a:p>
          <a:p>
            <a:pPr marL="0" algn="l" rtl="0"/>
            <a:r>
              <a:rPr lang="fr-FR" sz="2200" kern="1200">
                <a:solidFill>
                  <a:schemeClr val="tx1"/>
                </a:solidFill>
                <a:latin typeface="Aptos"/>
                <a:ea typeface="+mn-ea"/>
                <a:cs typeface="+mn-cs"/>
              </a:rPr>
              <a:t>=&gt; Maintenant tous les parents veulent acheter dans le magasin.</a:t>
            </a:r>
          </a:p>
          <a:p>
            <a:endParaRPr lang="fr-FR" sz="2200" kern="1200">
              <a:solidFill>
                <a:schemeClr val="tx1"/>
              </a:solidFill>
              <a:latin typeface="Aptos"/>
              <a:ea typeface="+mn-ea"/>
              <a:cs typeface="+mn-cs"/>
            </a:endParaRPr>
          </a:p>
          <a:p>
            <a:pPr marL="0" algn="ctr" rtl="0"/>
            <a:r>
              <a:rPr lang="fr-FR" sz="2200" b="1" kern="1200">
                <a:solidFill>
                  <a:schemeClr val="tx1"/>
                </a:solidFill>
                <a:latin typeface="Aptos"/>
                <a:ea typeface="+mn-ea"/>
                <a:cs typeface="+mn-cs"/>
              </a:rPr>
              <a:t>Que fait le vendeur ?</a:t>
            </a:r>
          </a:p>
          <a:p>
            <a:pPr marL="0" algn="ctr" rtl="0"/>
            <a:endParaRPr lang="fr-FR" sz="2000" kern="1200" dirty="0">
              <a:latin typeface="Aptos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47849F2-FB48-A453-02B1-FD772F98A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708" y="4334246"/>
            <a:ext cx="7068056" cy="16968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B7830F6-B502-6B10-7956-B8D61EC6F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0996" y="5185208"/>
            <a:ext cx="250537" cy="52387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FE7F355-2C22-910C-E10E-D117CAA161C4}"/>
              </a:ext>
            </a:extLst>
          </p:cNvPr>
          <p:cNvSpPr txBox="1"/>
          <p:nvPr/>
        </p:nvSpPr>
        <p:spPr>
          <a:xfrm>
            <a:off x="2055092" y="4895272"/>
            <a:ext cx="7204362" cy="9848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rtl="0"/>
            <a:r>
              <a:rPr lang="fr-FR" sz="2200" b="0" i="0" u="none" strike="noStrike" baseline="0">
                <a:solidFill>
                  <a:srgbClr val="555555"/>
                </a:solidFill>
                <a:latin typeface="Aptos"/>
                <a:ea typeface="Segoe UI"/>
                <a:cs typeface="Segoe UI"/>
              </a:rPr>
              <a:t>Quand la demande augmente plus vite que l’offre </a:t>
            </a:r>
            <a:r>
              <a:rPr lang="en-US" sz="2200" b="0" i="0">
                <a:solidFill>
                  <a:srgbClr val="555555"/>
                </a:solidFill>
                <a:latin typeface="Aptos"/>
                <a:ea typeface="Segoe UI"/>
                <a:cs typeface="Segoe UI"/>
              </a:rPr>
              <a:t>​</a:t>
            </a:r>
          </a:p>
          <a:p>
            <a:pPr algn="ctr" rtl="0"/>
            <a:r>
              <a:rPr lang="fr-FR" sz="2200" b="0" i="0" u="none" strike="noStrike" baseline="0">
                <a:solidFill>
                  <a:srgbClr val="555555"/>
                </a:solidFill>
                <a:latin typeface="Aptos"/>
                <a:ea typeface="Segoe UI"/>
                <a:cs typeface="Segoe UI"/>
              </a:rPr>
              <a:t>→ </a:t>
            </a:r>
            <a:r>
              <a:rPr lang="fr-FR" sz="2200" b="1" i="0" u="none" strike="noStrike" baseline="0">
                <a:solidFill>
                  <a:srgbClr val="555555"/>
                </a:solidFill>
                <a:latin typeface="Aptos"/>
                <a:ea typeface="Segoe UI"/>
                <a:cs typeface="Segoe UI"/>
              </a:rPr>
              <a:t>le prix augmente</a:t>
            </a:r>
            <a:r>
              <a:rPr lang="fr-FR" sz="2200" b="0" i="0">
                <a:solidFill>
                  <a:srgbClr val="555555"/>
                </a:solidFill>
                <a:latin typeface="Aptos"/>
                <a:ea typeface="Segoe UI"/>
                <a:cs typeface="Segoe UI"/>
              </a:rPr>
              <a:t>​</a:t>
            </a:r>
          </a:p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D0B7133-8096-B6D2-9276-FAD3B2E32AB0}"/>
              </a:ext>
            </a:extLst>
          </p:cNvPr>
          <p:cNvSpPr txBox="1"/>
          <p:nvPr/>
        </p:nvSpPr>
        <p:spPr>
          <a:xfrm>
            <a:off x="4456545" y="3567545"/>
            <a:ext cx="60960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200" b="0" i="0" u="none" strike="noStrike" baseline="0">
                <a:solidFill>
                  <a:srgbClr val="555555"/>
                </a:solidFill>
                <a:latin typeface="Aptos"/>
              </a:rPr>
              <a:t>Il augmente le prix</a:t>
            </a:r>
            <a:r>
              <a:rPr sz="2200" b="0" i="0">
                <a:solidFill>
                  <a:srgbClr val="000000"/>
                </a:solidFill>
                <a:latin typeface="Aptos"/>
                <a:ea typeface="Aptos"/>
                <a:cs typeface="Aptos"/>
              </a:rPr>
              <a:t>​</a:t>
            </a:r>
            <a:endParaRPr lang="fr-FR"/>
          </a:p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290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22">
            <a:extLst>
              <a:ext uri="{FF2B5EF4-FFF2-40B4-BE49-F238E27FC236}">
                <a16:creationId xmlns:a16="http://schemas.microsoft.com/office/drawing/2014/main" id="{F81C3973-C8D9-6CAD-FC98-15D58005174D}"/>
              </a:ext>
            </a:extLst>
          </p:cNvPr>
          <p:cNvSpPr txBox="1"/>
          <p:nvPr/>
        </p:nvSpPr>
        <p:spPr>
          <a:xfrm>
            <a:off x="2208788" y="1802264"/>
            <a:ext cx="6504072" cy="178510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2200" b="1" kern="1200">
                <a:solidFill>
                  <a:schemeClr val="tx1"/>
                </a:solidFill>
                <a:latin typeface="Aptos"/>
                <a:ea typeface="+mn-ea"/>
                <a:cs typeface="+mn-cs"/>
              </a:rPr>
              <a:t>Cas 2 : un nouveau modèle est sorti : la moto de police</a:t>
            </a:r>
            <a:endParaRPr lang="fr-FR" sz="2200" b="1" kern="1200" dirty="0">
              <a:solidFill>
                <a:schemeClr val="tx1"/>
              </a:solidFill>
              <a:latin typeface="Aptos"/>
              <a:ea typeface="+mn-ea"/>
              <a:cs typeface="+mn-cs"/>
            </a:endParaRPr>
          </a:p>
          <a:p>
            <a:r>
              <a:rPr lang="fr-FR" sz="2200" kern="1200">
                <a:solidFill>
                  <a:schemeClr val="tx1"/>
                </a:solidFill>
                <a:latin typeface="Aptos"/>
                <a:ea typeface="+mn-ea"/>
                <a:cs typeface="+mn-cs"/>
              </a:rPr>
              <a:t>=&gt; Très peu de jeunes restent intéressés par la moto jaune </a:t>
            </a:r>
          </a:p>
          <a:p>
            <a:pPr marL="0" algn="ctr"/>
            <a:r>
              <a:rPr lang="fr-FR" sz="2200" b="1" kern="1200">
                <a:solidFill>
                  <a:schemeClr val="tx1"/>
                </a:solidFill>
                <a:latin typeface="Aptos"/>
                <a:ea typeface="+mn-ea"/>
                <a:cs typeface="+mn-cs"/>
              </a:rPr>
              <a:t>Que fait le vendeur ?</a:t>
            </a:r>
            <a:endParaRPr lang="fr-FR" sz="2200">
              <a:solidFill>
                <a:schemeClr val="tx1"/>
              </a:solidFill>
              <a:ea typeface="+mn-ea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B8BCE5-9DEE-00D1-8D10-D0E778BF039A}"/>
              </a:ext>
            </a:extLst>
          </p:cNvPr>
          <p:cNvSpPr txBox="1"/>
          <p:nvPr/>
        </p:nvSpPr>
        <p:spPr>
          <a:xfrm>
            <a:off x="2414789" y="177085"/>
            <a:ext cx="894008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indent="0" algn="ctr" rtl="0"/>
            <a:r>
              <a:rPr lang="fr-BE" sz="2400" b="0" i="0" spc="0" baseline="0">
                <a:solidFill>
                  <a:srgbClr val="962C60"/>
                </a:solidFill>
                <a:latin typeface="Aptos"/>
                <a:ea typeface="+mn-ea"/>
                <a:cs typeface="Arial"/>
              </a:rPr>
              <a:t>L’équilibre entre l’offre et la demande et la détermination du prix</a:t>
            </a:r>
          </a:p>
          <a:p>
            <a:pPr marL="0" algn="ctr" rtl="0"/>
            <a:r>
              <a:rPr lang="fr-BE" sz="2400" b="0" i="0" spc="0" baseline="0">
                <a:solidFill>
                  <a:srgbClr val="962C60"/>
                </a:solidFill>
                <a:latin typeface="Aptos"/>
                <a:ea typeface="+mn-ea"/>
                <a:cs typeface="Arial"/>
              </a:rPr>
              <a:t>Évolution de l’offre et de la demande </a:t>
            </a:r>
            <a:endParaRPr lang="en-US" sz="24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BA4208-275F-89B0-743A-92C0A3AD4CDC}"/>
              </a:ext>
            </a:extLst>
          </p:cNvPr>
          <p:cNvSpPr txBox="1"/>
          <p:nvPr/>
        </p:nvSpPr>
        <p:spPr>
          <a:xfrm>
            <a:off x="5009138" y="995128"/>
            <a:ext cx="60960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algn="l" rtl="0"/>
            <a:r>
              <a:rPr lang="fr-FR" sz="2000" b="1" kern="1200">
                <a:solidFill>
                  <a:schemeClr val="tx1"/>
                </a:solidFill>
                <a:latin typeface="Arial"/>
                <a:ea typeface="+mn-ea"/>
                <a:cs typeface="+mn-cs"/>
              </a:rPr>
              <a:t>Et si la situation change ? </a:t>
            </a:r>
            <a:endParaRPr lang="fr-FR" sz="2000" b="1" kern="1200">
              <a:solidFill>
                <a:schemeClr val="tx1"/>
              </a:solidFill>
              <a:latin typeface="Arial"/>
              <a:ea typeface="+mn-ea"/>
            </a:endParaRPr>
          </a:p>
          <a:p>
            <a:pPr algn="ctr"/>
            <a:endParaRPr lang="en-US" sz="200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7BE7FB1-023A-9022-4305-48C998E63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160" y="4133806"/>
            <a:ext cx="7068056" cy="169688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AF2A15F-4037-FB91-7DAA-04915E630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8838" y="989013"/>
            <a:ext cx="1609725" cy="153987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A858779-1667-35C0-0B57-8B30221F2C74}"/>
              </a:ext>
            </a:extLst>
          </p:cNvPr>
          <p:cNvSpPr txBox="1"/>
          <p:nvPr/>
        </p:nvSpPr>
        <p:spPr>
          <a:xfrm>
            <a:off x="2470727" y="4699000"/>
            <a:ext cx="6673271" cy="9848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/>
            <a:r>
              <a:rPr lang="fr-FR" sz="2200" b="0" i="0" u="none" strike="noStrike" baseline="0">
                <a:solidFill>
                  <a:srgbClr val="555555"/>
                </a:solidFill>
                <a:latin typeface="Aptos"/>
                <a:ea typeface="Segoe UI"/>
                <a:cs typeface="Segoe UI"/>
              </a:rPr>
              <a:t>Quand il y a trop d’offre par rapport à la demande → </a:t>
            </a:r>
            <a:r>
              <a:rPr lang="en-US" sz="2200" b="0" i="0">
                <a:solidFill>
                  <a:srgbClr val="555555"/>
                </a:solidFill>
                <a:latin typeface="Aptos"/>
                <a:ea typeface="Segoe UI"/>
                <a:cs typeface="Segoe UI"/>
              </a:rPr>
              <a:t>​</a:t>
            </a:r>
          </a:p>
          <a:p>
            <a:pPr algn="ctr" rtl="0"/>
            <a:r>
              <a:rPr lang="fr-FR" sz="2200" b="1" i="0" u="none" strike="noStrike" baseline="0">
                <a:solidFill>
                  <a:srgbClr val="555555"/>
                </a:solidFill>
                <a:latin typeface="Aptos"/>
                <a:ea typeface="Segoe UI"/>
                <a:cs typeface="Segoe UI"/>
              </a:rPr>
              <a:t>le prix diminue</a:t>
            </a:r>
          </a:p>
          <a:p>
            <a:pPr algn="ctr"/>
            <a:endParaRPr lang="fr-FR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38E71A6-E55D-7335-1E56-85E28570D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5768" y="5174910"/>
            <a:ext cx="275649" cy="50280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43DF240-5D06-1CFC-6A07-EBE690CD0DA4}"/>
              </a:ext>
            </a:extLst>
          </p:cNvPr>
          <p:cNvSpPr txBox="1"/>
          <p:nvPr/>
        </p:nvSpPr>
        <p:spPr>
          <a:xfrm>
            <a:off x="3498273" y="3590636"/>
            <a:ext cx="60960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200" b="0" i="0" u="none" strike="noStrike" baseline="0">
                <a:solidFill>
                  <a:srgbClr val="555555"/>
                </a:solidFill>
                <a:latin typeface="Aptos"/>
              </a:rPr>
              <a:t>Il diminue le prix de la moto jaune</a:t>
            </a:r>
            <a:endParaRPr lang="fr-FR"/>
          </a:p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8119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1CFEF-AAD5-45CF-103E-148B9302B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E230C695-17AA-2C8B-121C-764298E4BDDC}"/>
              </a:ext>
            </a:extLst>
          </p:cNvPr>
          <p:cNvSpPr txBox="1"/>
          <p:nvPr/>
        </p:nvSpPr>
        <p:spPr>
          <a:xfrm>
            <a:off x="2414789" y="177085"/>
            <a:ext cx="894008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indent="0" algn="ctr" rtl="0"/>
            <a:r>
              <a:rPr lang="fr-BE" sz="2400" b="0" i="0" spc="0" baseline="0">
                <a:solidFill>
                  <a:srgbClr val="962C60"/>
                </a:solidFill>
                <a:latin typeface="Aptos"/>
                <a:ea typeface="+mn-ea"/>
                <a:cs typeface="Arial"/>
              </a:rPr>
              <a:t>L’équilibre entre l’offre et la demande et la détermination du prix</a:t>
            </a:r>
          </a:p>
          <a:p>
            <a:pPr marL="0" algn="ctr" rtl="0"/>
            <a:r>
              <a:rPr lang="fr-BE" sz="2400" b="0" i="0" spc="0" baseline="0">
                <a:solidFill>
                  <a:srgbClr val="962C60"/>
                </a:solidFill>
                <a:latin typeface="Aptos"/>
                <a:ea typeface="+mn-ea"/>
                <a:cs typeface="Arial"/>
              </a:rPr>
              <a:t>Évolution de l’offre et de la demande </a:t>
            </a:r>
            <a:endParaRPr lang="en-US" sz="24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8AEABC-E75A-A3C4-004E-6F5F02B33F0D}"/>
              </a:ext>
            </a:extLst>
          </p:cNvPr>
          <p:cNvSpPr txBox="1"/>
          <p:nvPr/>
        </p:nvSpPr>
        <p:spPr>
          <a:xfrm>
            <a:off x="5009138" y="995128"/>
            <a:ext cx="60960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algn="l" rtl="0"/>
            <a:r>
              <a:rPr lang="fr-FR" sz="2000" b="1" kern="1200">
                <a:solidFill>
                  <a:schemeClr val="tx1"/>
                </a:solidFill>
                <a:latin typeface="Arial"/>
                <a:ea typeface="+mn-ea"/>
                <a:cs typeface="+mn-cs"/>
              </a:rPr>
              <a:t>Et si la situation change ? </a:t>
            </a:r>
            <a:endParaRPr lang="fr-FR" sz="2000" b="1" kern="1200">
              <a:solidFill>
                <a:schemeClr val="tx1"/>
              </a:solidFill>
              <a:latin typeface="Arial"/>
              <a:ea typeface="+mn-ea"/>
            </a:endParaRPr>
          </a:p>
          <a:p>
            <a:pPr algn="ctr"/>
            <a:endParaRPr lang="en-US" sz="2000"/>
          </a:p>
        </p:txBody>
      </p:sp>
      <p:sp>
        <p:nvSpPr>
          <p:cNvPr id="2" name="TextBox 25">
            <a:extLst>
              <a:ext uri="{FF2B5EF4-FFF2-40B4-BE49-F238E27FC236}">
                <a16:creationId xmlns:a16="http://schemas.microsoft.com/office/drawing/2014/main" id="{9B4CAF26-B5C2-18E7-7159-966325C65E08}"/>
              </a:ext>
            </a:extLst>
          </p:cNvPr>
          <p:cNvSpPr txBox="1"/>
          <p:nvPr/>
        </p:nvSpPr>
        <p:spPr>
          <a:xfrm>
            <a:off x="2345606" y="1362064"/>
            <a:ext cx="7010400" cy="212365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2200" b="1" kern="1200" dirty="0">
                <a:solidFill>
                  <a:schemeClr val="tx1"/>
                </a:solidFill>
                <a:latin typeface="Aptos"/>
                <a:ea typeface="+mn-ea"/>
                <a:cs typeface="+mn-cs"/>
              </a:rPr>
              <a:t>Cas 3 : Lego se débarrasse de son « vieux modèle » </a:t>
            </a:r>
            <a:r>
              <a:rPr lang="fr-FR" sz="2200" b="1" kern="1200">
                <a:solidFill>
                  <a:schemeClr val="tx1"/>
                </a:solidFill>
                <a:latin typeface="Aptos"/>
                <a:ea typeface="+mn-ea"/>
                <a:cs typeface="+mn-cs"/>
              </a:rPr>
              <a:t>jaune et le liquide à très bas prix auprès des </a:t>
            </a:r>
            <a:r>
              <a:rPr lang="fr-FR" sz="2200" b="1" kern="1200" dirty="0">
                <a:solidFill>
                  <a:schemeClr val="tx1"/>
                </a:solidFill>
                <a:latin typeface="Aptos"/>
                <a:ea typeface="+mn-ea"/>
                <a:cs typeface="+mn-cs"/>
              </a:rPr>
              <a:t>magasins.</a:t>
            </a:r>
          </a:p>
          <a:p>
            <a:pPr marL="0" algn="l"/>
            <a:r>
              <a:rPr lang="fr-FR" sz="2200" kern="1200">
                <a:solidFill>
                  <a:schemeClr val="tx1"/>
                </a:solidFill>
                <a:latin typeface="Aptos"/>
                <a:ea typeface="+mn-ea"/>
                <a:cs typeface="+mn-cs"/>
              </a:rPr>
              <a:t>Il y a maintenant plus de motos en magasins </a:t>
            </a:r>
            <a:endParaRPr lang="fr-FR" sz="2200">
              <a:solidFill>
                <a:schemeClr val="tx1"/>
              </a:solidFill>
              <a:ea typeface="+mn-ea"/>
            </a:endParaRPr>
          </a:p>
          <a:p>
            <a:endParaRPr lang="fr-FR" sz="2200" kern="1200">
              <a:solidFill>
                <a:schemeClr val="tx1"/>
              </a:solidFill>
              <a:latin typeface="Aptos"/>
              <a:ea typeface="+mn-ea"/>
              <a:cs typeface="+mn-cs"/>
            </a:endParaRPr>
          </a:p>
          <a:p>
            <a:pPr algn="ctr"/>
            <a:r>
              <a:rPr lang="fr-FR" sz="2200" kern="1200">
                <a:solidFill>
                  <a:schemeClr val="tx1"/>
                </a:solidFill>
                <a:latin typeface="Aptos"/>
                <a:ea typeface="+mn-ea"/>
                <a:cs typeface="+mn-cs"/>
              </a:rPr>
              <a:t>Que fait le vendeur ? </a:t>
            </a:r>
          </a:p>
        </p:txBody>
      </p:sp>
      <p:sp>
        <p:nvSpPr>
          <p:cNvPr id="5" name="TextBox 28">
            <a:extLst>
              <a:ext uri="{FF2B5EF4-FFF2-40B4-BE49-F238E27FC236}">
                <a16:creationId xmlns:a16="http://schemas.microsoft.com/office/drawing/2014/main" id="{AE312EC1-C7FA-5A5B-44EB-993A6917ADC4}"/>
              </a:ext>
            </a:extLst>
          </p:cNvPr>
          <p:cNvSpPr txBox="1"/>
          <p:nvPr/>
        </p:nvSpPr>
        <p:spPr>
          <a:xfrm>
            <a:off x="832253" y="5034799"/>
            <a:ext cx="10045870" cy="156966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algn="l" rtl="0"/>
            <a:r>
              <a:rPr lang="fr-FR" sz="2400" b="1" kern="1200">
                <a:solidFill>
                  <a:schemeClr val="tx1"/>
                </a:solidFill>
                <a:highlight>
                  <a:srgbClr val="FFFF00"/>
                </a:highlight>
                <a:latin typeface="Aptos"/>
                <a:ea typeface="+mn-ea"/>
                <a:cs typeface="+mn-cs"/>
              </a:rPr>
              <a:t>Conclusion </a:t>
            </a:r>
          </a:p>
          <a:p>
            <a:r>
              <a:rPr lang="fr-FR" sz="2400" kern="1200" dirty="0">
                <a:solidFill>
                  <a:schemeClr val="tx1"/>
                </a:solidFill>
                <a:latin typeface="Aptos"/>
                <a:ea typeface="+mn-ea"/>
                <a:cs typeface="+mn-cs"/>
              </a:rPr>
              <a:t>Le marché s’adapte en permanence</a:t>
            </a:r>
            <a:br>
              <a:rPr lang="fr-FR" sz="2400" kern="1200" dirty="0">
                <a:latin typeface="Aptos"/>
                <a:ea typeface="+mn-ea"/>
                <a:cs typeface="+mn-cs"/>
              </a:rPr>
            </a:br>
            <a:r>
              <a:rPr lang="fr-FR" sz="2400" kern="1200">
                <a:solidFill>
                  <a:schemeClr val="tx1"/>
                </a:solidFill>
                <a:latin typeface="Aptos"/>
                <a:ea typeface="+mn-ea"/>
                <a:cs typeface="+mn-cs"/>
              </a:rPr>
              <a:t>Les prix augmentent et diminuent pour retrouver </a:t>
            </a:r>
            <a:r>
              <a:rPr lang="fr-FR" sz="2400" b="1" kern="1200" dirty="0">
                <a:solidFill>
                  <a:schemeClr val="tx1"/>
                </a:solidFill>
                <a:latin typeface="Aptos"/>
                <a:ea typeface="+mn-ea"/>
                <a:cs typeface="+mn-cs"/>
              </a:rPr>
              <a:t>un équilibre </a:t>
            </a:r>
          </a:p>
          <a:p>
            <a:pPr algn="ctr"/>
            <a:endParaRPr lang="en-US" sz="2400"/>
          </a:p>
        </p:txBody>
      </p:sp>
      <p:pic>
        <p:nvPicPr>
          <p:cNvPr id="7" name="Picture 22" descr="Une image contenant cercle, Caractère coloré, espace&#10;&#10;Le contenu généré par l’IA peut être incorrect.">
            <a:extLst>
              <a:ext uri="{FF2B5EF4-FFF2-40B4-BE49-F238E27FC236}">
                <a16:creationId xmlns:a16="http://schemas.microsoft.com/office/drawing/2014/main" id="{DB02CA9B-A581-C68B-38EF-EAA224A15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886" y="4041442"/>
            <a:ext cx="7068056" cy="1108072"/>
          </a:xfrm>
          <a:prstGeom prst="rect">
            <a:avLst/>
          </a:prstGeom>
        </p:spPr>
      </p:pic>
      <p:pic>
        <p:nvPicPr>
          <p:cNvPr id="11" name="Picture 16">
            <a:extLst>
              <a:ext uri="{FF2B5EF4-FFF2-40B4-BE49-F238E27FC236}">
                <a16:creationId xmlns:a16="http://schemas.microsoft.com/office/drawing/2014/main" id="{AFE3B6B8-FD81-692C-15F3-DD310001E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5403" y="4343638"/>
            <a:ext cx="275649" cy="50280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ACE7DD2-3279-0153-A3D3-5A43F98BC3C0}"/>
              </a:ext>
            </a:extLst>
          </p:cNvPr>
          <p:cNvSpPr txBox="1"/>
          <p:nvPr/>
        </p:nvSpPr>
        <p:spPr>
          <a:xfrm>
            <a:off x="3048000" y="4387273"/>
            <a:ext cx="60960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200" b="0" i="0" u="none" strike="noStrike" baseline="0">
                <a:solidFill>
                  <a:srgbClr val="555555"/>
                </a:solidFill>
                <a:latin typeface="Aptos"/>
              </a:rPr>
              <a:t>=&gt; L’offre augmente → le prix diminue</a:t>
            </a:r>
            <a:endParaRPr lang="fr-FR"/>
          </a:p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7E632C2-89F4-72C0-3A58-6332D6E5A8FF}"/>
              </a:ext>
            </a:extLst>
          </p:cNvPr>
          <p:cNvSpPr txBox="1"/>
          <p:nvPr/>
        </p:nvSpPr>
        <p:spPr>
          <a:xfrm>
            <a:off x="3498273" y="3429000"/>
            <a:ext cx="60960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200" b="0" i="0" u="none" strike="noStrike" baseline="0">
                <a:solidFill>
                  <a:srgbClr val="555555"/>
                </a:solidFill>
                <a:latin typeface="Aptos"/>
              </a:rPr>
              <a:t>Il diminue le prix de la moto jaune</a:t>
            </a:r>
            <a:endParaRPr lang="fr-FR"/>
          </a:p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547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4C38B-7B6F-2733-0DB6-4342002E5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5FBE6A7-4BB2-6A8A-3444-71335E7A8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05" y="1624693"/>
            <a:ext cx="10843189" cy="3608614"/>
          </a:xfrm>
          <a:prstGeom prst="rect">
            <a:avLst/>
          </a:prstGeom>
        </p:spPr>
      </p:pic>
      <p:sp>
        <p:nvSpPr>
          <p:cNvPr id="7" name="TextBox 17">
            <a:extLst>
              <a:ext uri="{FF2B5EF4-FFF2-40B4-BE49-F238E27FC236}">
                <a16:creationId xmlns:a16="http://schemas.microsoft.com/office/drawing/2014/main" id="{536C55E2-8F73-DF32-0A3F-1194DC501E22}"/>
              </a:ext>
            </a:extLst>
          </p:cNvPr>
          <p:cNvSpPr txBox="1"/>
          <p:nvPr/>
        </p:nvSpPr>
        <p:spPr>
          <a:xfrm>
            <a:off x="2234610" y="503307"/>
            <a:ext cx="894008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indent="0" algn="ctr" rtl="0"/>
            <a:r>
              <a:rPr lang="fr-BE" sz="2000" b="0" i="0" spc="0" baseline="0">
                <a:solidFill>
                  <a:srgbClr val="962C60"/>
                </a:solidFill>
                <a:latin typeface="Aptos"/>
                <a:ea typeface="+mn-ea"/>
                <a:cs typeface="Arial"/>
              </a:rPr>
              <a:t>L’équilibre entre l’offre et la demande et la détermination du prix</a:t>
            </a:r>
          </a:p>
          <a:p>
            <a:pPr marL="0" algn="ctr" rtl="0"/>
            <a:r>
              <a:rPr lang="fr-BE" sz="2000" b="0" i="0" spc="0" baseline="0">
                <a:solidFill>
                  <a:srgbClr val="962C60"/>
                </a:solidFill>
                <a:latin typeface="Aptos"/>
                <a:ea typeface="+mn-ea"/>
                <a:cs typeface="Arial"/>
              </a:rPr>
              <a:t>Évolution de l’offre et de la demande </a:t>
            </a:r>
            <a:endParaRPr lang="en-US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D12EDF9-3678-D427-D3E4-3CF7E1EB2641}"/>
              </a:ext>
            </a:extLst>
          </p:cNvPr>
          <p:cNvSpPr txBox="1"/>
          <p:nvPr/>
        </p:nvSpPr>
        <p:spPr>
          <a:xfrm>
            <a:off x="9167091" y="6321136"/>
            <a:ext cx="285172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200"/>
              <a:t>Infographie réalisée avec Notebook LM</a:t>
            </a:r>
          </a:p>
        </p:txBody>
      </p:sp>
    </p:spTree>
    <p:extLst>
      <p:ext uri="{BB962C8B-B14F-4D97-AF65-F5344CB8AC3E}">
        <p14:creationId xmlns:p14="http://schemas.microsoft.com/office/powerpoint/2010/main" val="17750995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7973E-1B73-9D79-6808-342FEBB49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8498827-F3D5-F752-95BF-8BC289AC04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3018253"/>
              </p:ext>
            </p:extLst>
          </p:nvPr>
        </p:nvGraphicFramePr>
        <p:xfrm>
          <a:off x="1015864" y="1473829"/>
          <a:ext cx="10454186" cy="39091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0699">
                  <a:extLst>
                    <a:ext uri="{9D8B030D-6E8A-4147-A177-3AD203B41FA5}">
                      <a16:colId xmlns:a16="http://schemas.microsoft.com/office/drawing/2014/main" val="3897081108"/>
                    </a:ext>
                  </a:extLst>
                </a:gridCol>
                <a:gridCol w="2268506">
                  <a:extLst>
                    <a:ext uri="{9D8B030D-6E8A-4147-A177-3AD203B41FA5}">
                      <a16:colId xmlns:a16="http://schemas.microsoft.com/office/drawing/2014/main" val="1761037227"/>
                    </a:ext>
                  </a:extLst>
                </a:gridCol>
                <a:gridCol w="2087594">
                  <a:extLst>
                    <a:ext uri="{9D8B030D-6E8A-4147-A177-3AD203B41FA5}">
                      <a16:colId xmlns:a16="http://schemas.microsoft.com/office/drawing/2014/main" val="3236554444"/>
                    </a:ext>
                  </a:extLst>
                </a:gridCol>
                <a:gridCol w="1767387">
                  <a:extLst>
                    <a:ext uri="{9D8B030D-6E8A-4147-A177-3AD203B41FA5}">
                      <a16:colId xmlns:a16="http://schemas.microsoft.com/office/drawing/2014/main" val="4023628143"/>
                    </a:ext>
                  </a:extLst>
                </a:gridCol>
              </a:tblGrid>
              <a:tr h="758608">
                <a:tc>
                  <a:txBody>
                    <a:bodyPr/>
                    <a:lstStyle/>
                    <a:p>
                      <a:r>
                        <a:rPr lang="fr-FR">
                          <a:latin typeface="Aptos" panose="020B0004020202020204" pitchFamily="34" charset="0"/>
                        </a:rPr>
                        <a:t>Facteur influençant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latin typeface="Aptos" panose="020B0004020202020204" pitchFamily="34" charset="0"/>
                        </a:rPr>
                        <a:t>Offre </a:t>
                      </a:r>
                    </a:p>
                    <a:p>
                      <a:pPr algn="ctr"/>
                      <a:r>
                        <a:rPr lang="fr-FR">
                          <a:latin typeface="Aptos" panose="020B0004020202020204" pitchFamily="34" charset="0"/>
                        </a:rPr>
                        <a:t>=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latin typeface="Aptos" panose="020B0004020202020204" pitchFamily="34" charset="0"/>
                        </a:rPr>
                        <a:t>Demande</a:t>
                      </a:r>
                    </a:p>
                    <a:p>
                      <a:pPr algn="ctr"/>
                      <a:r>
                        <a:rPr lang="fr-FR">
                          <a:latin typeface="Aptos" panose="020B0004020202020204" pitchFamily="34" charset="0"/>
                        </a:rPr>
                        <a:t>=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latin typeface="Aptos" panose="020B0004020202020204" pitchFamily="34" charset="0"/>
                        </a:rPr>
                        <a:t>Prix </a:t>
                      </a:r>
                    </a:p>
                    <a:p>
                      <a:pPr algn="ctr"/>
                      <a:r>
                        <a:rPr lang="fr-FR">
                          <a:latin typeface="Aptos" panose="020B0004020202020204" pitchFamily="34" charset="0"/>
                        </a:rPr>
                        <a:t>=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7702034"/>
                  </a:ext>
                </a:extLst>
              </a:tr>
              <a:tr h="1050178">
                <a:tc>
                  <a:txBody>
                    <a:bodyPr/>
                    <a:lstStyle/>
                    <a:p>
                      <a:r>
                        <a:rPr lang="fr-FR" sz="1800">
                          <a:latin typeface="Aptos" panose="020B0004020202020204" pitchFamily="34" charset="0"/>
                        </a:rPr>
                        <a:t>Un magasin concurrent proposant le même type de produit vient s’installer à proximité </a:t>
                      </a:r>
                      <a:endParaRPr lang="fr-FR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>
                        <a:latin typeface="Aptos" panose="020B00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>
                        <a:latin typeface="Aptos" panose="020B00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>
                        <a:latin typeface="Aptos" panose="020B00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2321608"/>
                  </a:ext>
                </a:extLst>
              </a:tr>
              <a:tr h="1050178">
                <a:tc>
                  <a:txBody>
                    <a:bodyPr/>
                    <a:lstStyle/>
                    <a:p>
                      <a:r>
                        <a:rPr lang="fr-FR" sz="1800">
                          <a:latin typeface="Aptos" panose="020B0004020202020204" pitchFamily="34" charset="0"/>
                        </a:rPr>
                        <a:t>Une période de tempête de neige affecte l’acheminement des jouets vers le magasin </a:t>
                      </a:r>
                      <a:endParaRPr lang="fr-FR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>
                        <a:latin typeface="Aptos" panose="020B00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>
                        <a:latin typeface="Aptos" panose="020B00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latin typeface="Aptos" panose="020B00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3878650"/>
                  </a:ext>
                </a:extLst>
              </a:tr>
              <a:tr h="1050178">
                <a:tc>
                  <a:txBody>
                    <a:bodyPr/>
                    <a:lstStyle/>
                    <a:p>
                      <a:r>
                        <a:rPr lang="fr-FR" sz="1800">
                          <a:latin typeface="Aptos" panose="020B0004020202020204" pitchFamily="34" charset="0"/>
                        </a:rPr>
                        <a:t>Un scandale touche l’entreprise Lego : les clients se détournent de ce type de jouets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>
                        <a:latin typeface="Aptos" panose="020B00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>
                        <a:latin typeface="Aptos" panose="020B00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latin typeface="Aptos" panose="020B00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2025810"/>
                  </a:ext>
                </a:extLst>
              </a:tr>
            </a:tbl>
          </a:graphicData>
        </a:graphic>
      </p:graphicFrame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245C18D7-06F1-999B-C7FA-66B7E6A25E01}"/>
              </a:ext>
            </a:extLst>
          </p:cNvPr>
          <p:cNvCxnSpPr>
            <a:cxnSpLocks/>
          </p:cNvCxnSpPr>
          <p:nvPr/>
        </p:nvCxnSpPr>
        <p:spPr>
          <a:xfrm flipV="1">
            <a:off x="5616864" y="1929435"/>
            <a:ext cx="243386" cy="215000"/>
          </a:xfrm>
          <a:prstGeom prst="straightConnector1">
            <a:avLst/>
          </a:prstGeom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22839B11-2CB0-A742-29E3-1DEC74ECE311}"/>
              </a:ext>
            </a:extLst>
          </p:cNvPr>
          <p:cNvCxnSpPr>
            <a:cxnSpLocks/>
          </p:cNvCxnSpPr>
          <p:nvPr/>
        </p:nvCxnSpPr>
        <p:spPr>
          <a:xfrm>
            <a:off x="9151859" y="1860157"/>
            <a:ext cx="228600" cy="300567"/>
          </a:xfrm>
          <a:prstGeom prst="straightConnector1">
            <a:avLst/>
          </a:prstGeom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3F9F6D14-AD2F-676F-5133-CBCEAE1C247F}"/>
              </a:ext>
            </a:extLst>
          </p:cNvPr>
          <p:cNvCxnSpPr/>
          <p:nvPr/>
        </p:nvCxnSpPr>
        <p:spPr>
          <a:xfrm flipV="1">
            <a:off x="7867780" y="1934315"/>
            <a:ext cx="266700" cy="190500"/>
          </a:xfrm>
          <a:prstGeom prst="straightConnector1">
            <a:avLst/>
          </a:prstGeom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34B31252-B6F3-61D4-8D4E-DB34742BD1C0}"/>
              </a:ext>
            </a:extLst>
          </p:cNvPr>
          <p:cNvCxnSpPr>
            <a:cxnSpLocks/>
          </p:cNvCxnSpPr>
          <p:nvPr/>
        </p:nvCxnSpPr>
        <p:spPr>
          <a:xfrm>
            <a:off x="7072970" y="1833100"/>
            <a:ext cx="228600" cy="300567"/>
          </a:xfrm>
          <a:prstGeom prst="straightConnector1">
            <a:avLst/>
          </a:prstGeom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50CF143B-D596-7F7F-F6CB-7BA6BA4B57E6}"/>
              </a:ext>
            </a:extLst>
          </p:cNvPr>
          <p:cNvCxnSpPr/>
          <p:nvPr/>
        </p:nvCxnSpPr>
        <p:spPr>
          <a:xfrm flipV="1">
            <a:off x="9888364" y="1884662"/>
            <a:ext cx="266700" cy="190500"/>
          </a:xfrm>
          <a:prstGeom prst="straightConnector1">
            <a:avLst/>
          </a:prstGeom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F63D0D93-2077-28FA-56EC-CC5E12AE110E}"/>
              </a:ext>
            </a:extLst>
          </p:cNvPr>
          <p:cNvCxnSpPr>
            <a:cxnSpLocks/>
          </p:cNvCxnSpPr>
          <p:nvPr/>
        </p:nvCxnSpPr>
        <p:spPr>
          <a:xfrm>
            <a:off x="10913968" y="1834260"/>
            <a:ext cx="228600" cy="300567"/>
          </a:xfrm>
          <a:prstGeom prst="straightConnector1">
            <a:avLst/>
          </a:prstGeom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CEBB07DD-D1BD-50BA-4BE5-7BA052FC3CE2}"/>
              </a:ext>
            </a:extLst>
          </p:cNvPr>
          <p:cNvSpPr txBox="1"/>
          <p:nvPr/>
        </p:nvSpPr>
        <p:spPr>
          <a:xfrm>
            <a:off x="2820307" y="272610"/>
            <a:ext cx="7196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>
                <a:solidFill>
                  <a:srgbClr val="962C60"/>
                </a:solidFill>
                <a:latin typeface="Aptos" panose="020B0004020202020204" pitchFamily="34" charset="0"/>
              </a:rPr>
              <a:t>Facteurs autres que le prix pouvant influencer </a:t>
            </a:r>
          </a:p>
          <a:p>
            <a:pPr algn="ctr"/>
            <a:r>
              <a:rPr lang="fr-FR" sz="2000">
                <a:solidFill>
                  <a:srgbClr val="962C60"/>
                </a:solidFill>
                <a:latin typeface="Aptos" panose="020B0004020202020204" pitchFamily="34" charset="0"/>
              </a:rPr>
              <a:t>l’offre et la demande de la moto jaune Lego </a:t>
            </a:r>
          </a:p>
        </p:txBody>
      </p:sp>
    </p:spTree>
    <p:extLst>
      <p:ext uri="{BB962C8B-B14F-4D97-AF65-F5344CB8AC3E}">
        <p14:creationId xmlns:p14="http://schemas.microsoft.com/office/powerpoint/2010/main" val="2226109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8FF35-F44B-27EB-D073-9885ACE9A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0A7699BA-B39A-CD5C-FD50-1814DEA7E4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4055734"/>
              </p:ext>
            </p:extLst>
          </p:nvPr>
        </p:nvGraphicFramePr>
        <p:xfrm>
          <a:off x="868907" y="1441173"/>
          <a:ext cx="10454186" cy="37192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0699">
                  <a:extLst>
                    <a:ext uri="{9D8B030D-6E8A-4147-A177-3AD203B41FA5}">
                      <a16:colId xmlns:a16="http://schemas.microsoft.com/office/drawing/2014/main" val="3897081108"/>
                    </a:ext>
                  </a:extLst>
                </a:gridCol>
                <a:gridCol w="2268506">
                  <a:extLst>
                    <a:ext uri="{9D8B030D-6E8A-4147-A177-3AD203B41FA5}">
                      <a16:colId xmlns:a16="http://schemas.microsoft.com/office/drawing/2014/main" val="1761037227"/>
                    </a:ext>
                  </a:extLst>
                </a:gridCol>
                <a:gridCol w="2087594">
                  <a:extLst>
                    <a:ext uri="{9D8B030D-6E8A-4147-A177-3AD203B41FA5}">
                      <a16:colId xmlns:a16="http://schemas.microsoft.com/office/drawing/2014/main" val="3236554444"/>
                    </a:ext>
                  </a:extLst>
                </a:gridCol>
                <a:gridCol w="1767387">
                  <a:extLst>
                    <a:ext uri="{9D8B030D-6E8A-4147-A177-3AD203B41FA5}">
                      <a16:colId xmlns:a16="http://schemas.microsoft.com/office/drawing/2014/main" val="4023628143"/>
                    </a:ext>
                  </a:extLst>
                </a:gridCol>
              </a:tblGrid>
              <a:tr h="758608">
                <a:tc>
                  <a:txBody>
                    <a:bodyPr/>
                    <a:lstStyle/>
                    <a:p>
                      <a:r>
                        <a:rPr lang="fr-FR" dirty="0">
                          <a:latin typeface="Aptos" panose="020B0004020202020204" pitchFamily="34" charset="0"/>
                        </a:rPr>
                        <a:t>Facteur influençant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latin typeface="Aptos" panose="020B0004020202020204" pitchFamily="34" charset="0"/>
                        </a:rPr>
                        <a:t>Offre </a:t>
                      </a:r>
                    </a:p>
                    <a:p>
                      <a:pPr algn="ctr"/>
                      <a:r>
                        <a:rPr lang="fr-FR">
                          <a:latin typeface="Aptos" panose="020B0004020202020204" pitchFamily="34" charset="0"/>
                        </a:rPr>
                        <a:t>=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latin typeface="Aptos" panose="020B0004020202020204" pitchFamily="34" charset="0"/>
                        </a:rPr>
                        <a:t>Demande</a:t>
                      </a:r>
                    </a:p>
                    <a:p>
                      <a:pPr algn="ctr"/>
                      <a:r>
                        <a:rPr lang="fr-FR">
                          <a:latin typeface="Aptos" panose="020B0004020202020204" pitchFamily="34" charset="0"/>
                        </a:rPr>
                        <a:t>=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>
                          <a:latin typeface="Aptos" panose="020B0004020202020204" pitchFamily="34" charset="0"/>
                        </a:rPr>
                        <a:t>Prix </a:t>
                      </a:r>
                    </a:p>
                    <a:p>
                      <a:pPr algn="ctr"/>
                      <a:r>
                        <a:rPr lang="fr-FR">
                          <a:latin typeface="Aptos" panose="020B0004020202020204" pitchFamily="34" charset="0"/>
                        </a:rPr>
                        <a:t>=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7702034"/>
                  </a:ext>
                </a:extLst>
              </a:tr>
              <a:tr h="1050178">
                <a:tc>
                  <a:txBody>
                    <a:bodyPr/>
                    <a:lstStyle/>
                    <a:p>
                      <a:r>
                        <a:rPr lang="fr-FR" sz="1800" dirty="0">
                          <a:latin typeface="Aptos" panose="020B0004020202020204" pitchFamily="34" charset="0"/>
                        </a:rPr>
                        <a:t>Un magasin concurrent proposant le même type de produit vient s’installer à proximité </a:t>
                      </a:r>
                      <a:endParaRPr lang="fr-FR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>
                        <a:latin typeface="Apto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>
                        <a:latin typeface="Apto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>
                        <a:latin typeface="Apto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2321608"/>
                  </a:ext>
                </a:extLst>
              </a:tr>
              <a:tr h="1050178">
                <a:tc>
                  <a:txBody>
                    <a:bodyPr/>
                    <a:lstStyle/>
                    <a:p>
                      <a:r>
                        <a:rPr lang="fr-FR" sz="1800" dirty="0">
                          <a:latin typeface="Aptos" panose="020B0004020202020204" pitchFamily="34" charset="0"/>
                        </a:rPr>
                        <a:t>Une période de tempête de neige affecte l’acheminement des jouets vers le magasin </a:t>
                      </a:r>
                      <a:endParaRPr lang="fr-FR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>
                        <a:latin typeface="Apto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>
                        <a:latin typeface="Apto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>
                        <a:latin typeface="Apto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3878650"/>
                  </a:ext>
                </a:extLst>
              </a:tr>
              <a:tr h="860265">
                <a:tc>
                  <a:txBody>
                    <a:bodyPr/>
                    <a:lstStyle/>
                    <a:p>
                      <a:r>
                        <a:rPr lang="fr-FR" sz="1800">
                          <a:latin typeface="Aptos" panose="020B0004020202020204" pitchFamily="34" charset="0"/>
                        </a:rPr>
                        <a:t>Un scandale touche l’entreprise Lego : les clients se détournent de ce type de jouets</a:t>
                      </a:r>
                      <a:endParaRPr lang="fr-FR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>
                        <a:latin typeface="Apto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>
                        <a:latin typeface="Apto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>
                        <a:latin typeface="Apto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2025810"/>
                  </a:ext>
                </a:extLst>
              </a:tr>
            </a:tbl>
          </a:graphicData>
        </a:graphic>
      </p:graphicFrame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F6FE4286-22FF-4A91-828A-1C58F53FAE0C}"/>
              </a:ext>
            </a:extLst>
          </p:cNvPr>
          <p:cNvCxnSpPr>
            <a:cxnSpLocks/>
          </p:cNvCxnSpPr>
          <p:nvPr/>
        </p:nvCxnSpPr>
        <p:spPr>
          <a:xfrm flipV="1">
            <a:off x="5339444" y="1875664"/>
            <a:ext cx="243386" cy="215000"/>
          </a:xfrm>
          <a:prstGeom prst="straightConnector1">
            <a:avLst/>
          </a:prstGeom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F264F661-6BE0-9064-8139-A49D79054BC2}"/>
              </a:ext>
            </a:extLst>
          </p:cNvPr>
          <p:cNvCxnSpPr>
            <a:cxnSpLocks/>
          </p:cNvCxnSpPr>
          <p:nvPr/>
        </p:nvCxnSpPr>
        <p:spPr>
          <a:xfrm>
            <a:off x="9039809" y="1859942"/>
            <a:ext cx="228600" cy="300567"/>
          </a:xfrm>
          <a:prstGeom prst="straightConnector1">
            <a:avLst/>
          </a:prstGeom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42C4DE05-7CAF-C4FD-77AE-93947A4E3963}"/>
              </a:ext>
            </a:extLst>
          </p:cNvPr>
          <p:cNvCxnSpPr/>
          <p:nvPr/>
        </p:nvCxnSpPr>
        <p:spPr>
          <a:xfrm flipV="1">
            <a:off x="7626720" y="1862681"/>
            <a:ext cx="266700" cy="190500"/>
          </a:xfrm>
          <a:prstGeom prst="straightConnector1">
            <a:avLst/>
          </a:prstGeom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117EDB4A-AEF5-0AFD-7805-9DCEC9333D48}"/>
              </a:ext>
            </a:extLst>
          </p:cNvPr>
          <p:cNvCxnSpPr>
            <a:cxnSpLocks/>
          </p:cNvCxnSpPr>
          <p:nvPr/>
        </p:nvCxnSpPr>
        <p:spPr>
          <a:xfrm>
            <a:off x="6854105" y="1834252"/>
            <a:ext cx="228600" cy="300567"/>
          </a:xfrm>
          <a:prstGeom prst="straightConnector1">
            <a:avLst/>
          </a:prstGeom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9874A5F0-5FB3-4243-5898-EEB705C53403}"/>
              </a:ext>
            </a:extLst>
          </p:cNvPr>
          <p:cNvCxnSpPr/>
          <p:nvPr/>
        </p:nvCxnSpPr>
        <p:spPr>
          <a:xfrm flipV="1">
            <a:off x="9583824" y="1834252"/>
            <a:ext cx="266700" cy="190500"/>
          </a:xfrm>
          <a:prstGeom prst="straightConnector1">
            <a:avLst/>
          </a:prstGeom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1C0ADD3-8213-DF4A-110C-6A2EF12C967D}"/>
              </a:ext>
            </a:extLst>
          </p:cNvPr>
          <p:cNvCxnSpPr>
            <a:cxnSpLocks/>
          </p:cNvCxnSpPr>
          <p:nvPr/>
        </p:nvCxnSpPr>
        <p:spPr>
          <a:xfrm>
            <a:off x="10844513" y="1801601"/>
            <a:ext cx="228600" cy="300567"/>
          </a:xfrm>
          <a:prstGeom prst="straightConnector1">
            <a:avLst/>
          </a:prstGeom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02CC2D75-1B31-C8F3-EAF1-B04D698E85D0}"/>
              </a:ext>
            </a:extLst>
          </p:cNvPr>
          <p:cNvSpPr txBox="1"/>
          <p:nvPr/>
        </p:nvSpPr>
        <p:spPr>
          <a:xfrm>
            <a:off x="2820307" y="272610"/>
            <a:ext cx="7196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>
                <a:solidFill>
                  <a:srgbClr val="962C60"/>
                </a:solidFill>
                <a:latin typeface="Aptos" panose="020B0004020202020204" pitchFamily="34" charset="0"/>
              </a:rPr>
              <a:t>Facteurs autres que le prix pouvant influencer </a:t>
            </a:r>
          </a:p>
          <a:p>
            <a:pPr algn="ctr"/>
            <a:r>
              <a:rPr lang="fr-FR" sz="2000">
                <a:solidFill>
                  <a:srgbClr val="962C60"/>
                </a:solidFill>
                <a:latin typeface="Aptos" panose="020B0004020202020204" pitchFamily="34" charset="0"/>
              </a:rPr>
              <a:t>l’offre et la demande de la moto jaune Lego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D916386-22A8-4932-DDE6-DD98D1E055E9}"/>
              </a:ext>
            </a:extLst>
          </p:cNvPr>
          <p:cNvSpPr txBox="1"/>
          <p:nvPr/>
        </p:nvSpPr>
        <p:spPr>
          <a:xfrm>
            <a:off x="5524500" y="2372590"/>
            <a:ext cx="1524000" cy="3847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900">
                <a:solidFill>
                  <a:srgbClr val="555555"/>
                </a:solidFill>
                <a:latin typeface="Aptos"/>
              </a:rPr>
              <a:t>Augmente</a:t>
            </a:r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2978CAD-D504-A024-B59C-6CDB2025F0B3}"/>
              </a:ext>
            </a:extLst>
          </p:cNvPr>
          <p:cNvSpPr txBox="1"/>
          <p:nvPr/>
        </p:nvSpPr>
        <p:spPr>
          <a:xfrm>
            <a:off x="7789718" y="2374899"/>
            <a:ext cx="1524000" cy="3847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900">
                <a:solidFill>
                  <a:srgbClr val="555555"/>
                </a:solidFill>
                <a:latin typeface="Aptos"/>
              </a:rPr>
              <a:t>Stable</a:t>
            </a:r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2139BD6-B435-D942-E74E-5494F6E47AB5}"/>
              </a:ext>
            </a:extLst>
          </p:cNvPr>
          <p:cNvSpPr txBox="1"/>
          <p:nvPr/>
        </p:nvSpPr>
        <p:spPr>
          <a:xfrm>
            <a:off x="9717809" y="2374899"/>
            <a:ext cx="1524000" cy="3847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900">
                <a:solidFill>
                  <a:srgbClr val="555555"/>
                </a:solidFill>
                <a:latin typeface="Aptos"/>
              </a:rPr>
              <a:t>Diminue</a:t>
            </a:r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75451AF-1D03-5D19-3FF3-4151843319BF}"/>
              </a:ext>
            </a:extLst>
          </p:cNvPr>
          <p:cNvSpPr txBox="1"/>
          <p:nvPr/>
        </p:nvSpPr>
        <p:spPr>
          <a:xfrm>
            <a:off x="5676139" y="3574135"/>
            <a:ext cx="1524000" cy="3847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900" dirty="0">
                <a:solidFill>
                  <a:srgbClr val="555555"/>
                </a:solidFill>
                <a:latin typeface="Aptos"/>
              </a:rPr>
              <a:t>Diminue</a:t>
            </a:r>
            <a:endParaRPr lang="fr-FR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C39A9424-391D-587F-C53E-631CAD7CED85}"/>
              </a:ext>
            </a:extLst>
          </p:cNvPr>
          <p:cNvSpPr txBox="1"/>
          <p:nvPr/>
        </p:nvSpPr>
        <p:spPr>
          <a:xfrm>
            <a:off x="7893420" y="3574135"/>
            <a:ext cx="1524000" cy="3847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900" dirty="0">
                <a:solidFill>
                  <a:srgbClr val="555555"/>
                </a:solidFill>
                <a:latin typeface="Aptos"/>
              </a:rPr>
              <a:t>Stable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625FD254-AF77-A374-76A1-5FEA954F45B1}"/>
              </a:ext>
            </a:extLst>
          </p:cNvPr>
          <p:cNvSpPr txBox="1"/>
          <p:nvPr/>
        </p:nvSpPr>
        <p:spPr>
          <a:xfrm>
            <a:off x="9752449" y="3574135"/>
            <a:ext cx="1524000" cy="3847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900" dirty="0">
                <a:solidFill>
                  <a:srgbClr val="555555"/>
                </a:solidFill>
                <a:latin typeface="Aptos"/>
              </a:rPr>
              <a:t>Augmente</a:t>
            </a:r>
            <a:endParaRPr lang="fr-FR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481D488C-7A50-49D6-60FF-9FDC0EED2003}"/>
              </a:ext>
            </a:extLst>
          </p:cNvPr>
          <p:cNvSpPr txBox="1"/>
          <p:nvPr/>
        </p:nvSpPr>
        <p:spPr>
          <a:xfrm>
            <a:off x="5794334" y="4505552"/>
            <a:ext cx="1524000" cy="3847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900" dirty="0">
                <a:solidFill>
                  <a:srgbClr val="555555"/>
                </a:solidFill>
                <a:latin typeface="Aptos"/>
              </a:rPr>
              <a:t>Stable</a:t>
            </a:r>
            <a:endParaRPr lang="fr-FR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4F706EFD-4C69-A78D-3452-6E221A99C563}"/>
              </a:ext>
            </a:extLst>
          </p:cNvPr>
          <p:cNvSpPr txBox="1"/>
          <p:nvPr/>
        </p:nvSpPr>
        <p:spPr>
          <a:xfrm>
            <a:off x="7789718" y="4505552"/>
            <a:ext cx="1524000" cy="3847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900" dirty="0">
                <a:solidFill>
                  <a:srgbClr val="555555"/>
                </a:solidFill>
                <a:latin typeface="Aptos"/>
              </a:rPr>
              <a:t>Diminue</a:t>
            </a:r>
            <a:endParaRPr lang="fr-FR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569AF0B2-9B26-DDBF-A44B-8691BCA65BB3}"/>
              </a:ext>
            </a:extLst>
          </p:cNvPr>
          <p:cNvSpPr txBox="1"/>
          <p:nvPr/>
        </p:nvSpPr>
        <p:spPr>
          <a:xfrm>
            <a:off x="9715500" y="4505552"/>
            <a:ext cx="1524000" cy="3847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900" dirty="0">
                <a:solidFill>
                  <a:srgbClr val="555555"/>
                </a:solidFill>
                <a:latin typeface="Aptos"/>
              </a:rPr>
              <a:t>Diminue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7077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5" grpId="0"/>
      <p:bldP spid="25" grpId="0"/>
      <p:bldP spid="27" grpId="0"/>
      <p:bldP spid="29" grpId="0"/>
      <p:bldP spid="31" grpId="0"/>
      <p:bldP spid="33" grpId="0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09BF51D-0A5B-AFD9-BEB9-F2CE61E77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4B848C9-B719-BB4E-7027-CF49C70B9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457" y="341881"/>
            <a:ext cx="11081085" cy="617423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CCD9119-9119-74F5-5CE3-65707FC182FB}"/>
              </a:ext>
            </a:extLst>
          </p:cNvPr>
          <p:cNvSpPr txBox="1"/>
          <p:nvPr/>
        </p:nvSpPr>
        <p:spPr>
          <a:xfrm>
            <a:off x="9167091" y="6505863"/>
            <a:ext cx="285172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200"/>
              <a:t>Infographie réalisée avec Notebook LM</a:t>
            </a:r>
          </a:p>
        </p:txBody>
      </p:sp>
    </p:spTree>
    <p:extLst>
      <p:ext uri="{BB962C8B-B14F-4D97-AF65-F5344CB8AC3E}">
        <p14:creationId xmlns:p14="http://schemas.microsoft.com/office/powerpoint/2010/main" val="3714207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1FF85-2BD0-4730-179F-4E7613FDB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094A9793-667E-51CC-EEA1-60AEAA900FA8}"/>
              </a:ext>
            </a:extLst>
          </p:cNvPr>
          <p:cNvSpPr txBox="1"/>
          <p:nvPr/>
        </p:nvSpPr>
        <p:spPr>
          <a:xfrm>
            <a:off x="261582" y="1862994"/>
            <a:ext cx="11668835" cy="37888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742950" indent="-685800">
              <a:lnSpc>
                <a:spcPct val="113999"/>
              </a:lnSpc>
              <a:spcBef>
                <a:spcPts val="600"/>
              </a:spcBef>
              <a:spcAft>
                <a:spcPts val="600"/>
              </a:spcAft>
              <a:buFont typeface="Wingdings"/>
              <a:buChar char="Ø"/>
            </a:pPr>
            <a:r>
              <a:rPr lang="fr-FR" sz="2400">
                <a:latin typeface="Aptos  "/>
              </a:rPr>
              <a:t>Découverte des notions d'offre et de demande</a:t>
            </a:r>
            <a:endParaRPr lang="en-US" sz="2400"/>
          </a:p>
          <a:p>
            <a:pPr marL="742950" indent="-685800">
              <a:lnSpc>
                <a:spcPct val="113999"/>
              </a:lnSpc>
              <a:spcBef>
                <a:spcPts val="600"/>
              </a:spcBef>
              <a:spcAft>
                <a:spcPts val="600"/>
              </a:spcAft>
              <a:buFont typeface="Wingdings"/>
              <a:buChar char="Ø"/>
            </a:pPr>
            <a:r>
              <a:rPr lang="fr-FR" sz="2400">
                <a:latin typeface="Aptos  "/>
              </a:rPr>
              <a:t>Évolution de l'offre et de la demande et impacts sur le prix</a:t>
            </a:r>
          </a:p>
          <a:p>
            <a:pPr marL="742950" indent="-685800">
              <a:lnSpc>
                <a:spcPct val="113999"/>
              </a:lnSpc>
              <a:spcBef>
                <a:spcPts val="600"/>
              </a:spcBef>
              <a:spcAft>
                <a:spcPts val="600"/>
              </a:spcAft>
              <a:buFont typeface="Wingdings"/>
              <a:buChar char="Ø"/>
            </a:pPr>
            <a:r>
              <a:rPr lang="fr-FR" sz="2400">
                <a:latin typeface="Aptos  "/>
              </a:rPr>
              <a:t>Les facteurs qui influencent l'offre et la demande</a:t>
            </a:r>
          </a:p>
          <a:p>
            <a:pPr marL="742950" indent="-685800">
              <a:lnSpc>
                <a:spcPct val="113999"/>
              </a:lnSpc>
              <a:spcBef>
                <a:spcPts val="600"/>
              </a:spcBef>
              <a:spcAft>
                <a:spcPts val="600"/>
              </a:spcAft>
              <a:buFont typeface="Wingdings"/>
              <a:buChar char="Ø"/>
            </a:pPr>
            <a:r>
              <a:rPr lang="fr-FR" sz="2400">
                <a:latin typeface="Aptos  "/>
              </a:rPr>
              <a:t>La situation d'apprentissage : A la croisée des échanges : l’équilibre entre offre, demande et prix </a:t>
            </a:r>
          </a:p>
          <a:p>
            <a:pPr marL="742950" indent="-685800">
              <a:lnSpc>
                <a:spcPct val="113999"/>
              </a:lnSpc>
              <a:spcBef>
                <a:spcPts val="600"/>
              </a:spcBef>
              <a:spcAft>
                <a:spcPts val="600"/>
              </a:spcAft>
              <a:buFont typeface="Wingdings"/>
              <a:buChar char="Ø"/>
            </a:pPr>
            <a:r>
              <a:rPr lang="en-US" sz="2400">
                <a:latin typeface="Aptos  "/>
              </a:rPr>
              <a:t>Les liens entre "la </a:t>
            </a:r>
            <a:r>
              <a:rPr lang="en-US" sz="2400" err="1">
                <a:latin typeface="Aptos  "/>
              </a:rPr>
              <a:t>loi</a:t>
            </a:r>
            <a:r>
              <a:rPr lang="en-US" sz="2400">
                <a:latin typeface="Aptos  "/>
              </a:rPr>
              <a:t> de </a:t>
            </a:r>
            <a:r>
              <a:rPr lang="en-US" sz="2400" err="1">
                <a:latin typeface="Aptos  "/>
              </a:rPr>
              <a:t>l'offre</a:t>
            </a:r>
            <a:r>
              <a:rPr lang="en-US" sz="2400">
                <a:latin typeface="Aptos  "/>
              </a:rPr>
              <a:t> et de la </a:t>
            </a:r>
            <a:r>
              <a:rPr lang="en-US" sz="2400" err="1">
                <a:latin typeface="Aptos  "/>
              </a:rPr>
              <a:t>demande</a:t>
            </a:r>
            <a:r>
              <a:rPr lang="en-US" sz="2400">
                <a:latin typeface="Aptos  "/>
              </a:rPr>
              <a:t>" et le circuit économique</a:t>
            </a:r>
          </a:p>
          <a:p>
            <a:pPr marL="742950" indent="-685800">
              <a:lnSpc>
                <a:spcPct val="113999"/>
              </a:lnSpc>
              <a:spcBef>
                <a:spcPts val="600"/>
              </a:spcBef>
              <a:spcAft>
                <a:spcPts val="600"/>
              </a:spcAft>
              <a:buFont typeface="Wingdings"/>
              <a:buChar char="Ø"/>
            </a:pPr>
            <a:r>
              <a:rPr lang="en-US" sz="2400" err="1">
                <a:latin typeface="Aptos  "/>
              </a:rPr>
              <a:t>Ressources</a:t>
            </a:r>
            <a:r>
              <a:rPr lang="en-US" sz="2400">
                <a:latin typeface="Aptos  "/>
              </a:rPr>
              <a:t> </a:t>
            </a:r>
          </a:p>
        </p:txBody>
      </p:sp>
      <p:sp>
        <p:nvSpPr>
          <p:cNvPr id="3" name="ZoneTexte 1">
            <a:extLst>
              <a:ext uri="{FF2B5EF4-FFF2-40B4-BE49-F238E27FC236}">
                <a16:creationId xmlns:a16="http://schemas.microsoft.com/office/drawing/2014/main" id="{7139C3E2-9E32-2D99-88AA-32E68FF2C08C}"/>
              </a:ext>
            </a:extLst>
          </p:cNvPr>
          <p:cNvSpPr txBox="1"/>
          <p:nvPr/>
        </p:nvSpPr>
        <p:spPr>
          <a:xfrm>
            <a:off x="4213680" y="566516"/>
            <a:ext cx="4341253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fr-BE" sz="2400">
                <a:solidFill>
                  <a:srgbClr val="962C60"/>
                </a:solidFill>
                <a:latin typeface="Aptos"/>
              </a:rPr>
              <a:t>Au programme de ce webinaire </a:t>
            </a:r>
          </a:p>
        </p:txBody>
      </p:sp>
    </p:spTree>
    <p:extLst>
      <p:ext uri="{BB962C8B-B14F-4D97-AF65-F5344CB8AC3E}">
        <p14:creationId xmlns:p14="http://schemas.microsoft.com/office/powerpoint/2010/main" val="32694797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35F6DD0-DCB1-F0B3-D498-63BF5A35F5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74" t="4154" r="1406" b="3591"/>
          <a:stretch>
            <a:fillRect/>
          </a:stretch>
        </p:blipFill>
        <p:spPr>
          <a:xfrm>
            <a:off x="1105568" y="1710306"/>
            <a:ext cx="9974179" cy="394635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4B1400D-0704-4BB5-E0E8-3DDCC41F69CB}"/>
              </a:ext>
            </a:extLst>
          </p:cNvPr>
          <p:cNvSpPr txBox="1"/>
          <p:nvPr/>
        </p:nvSpPr>
        <p:spPr>
          <a:xfrm>
            <a:off x="2312578" y="688659"/>
            <a:ext cx="9015610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fr-BE" sz="2800">
                <a:solidFill>
                  <a:srgbClr val="962C60"/>
                </a:solidFill>
                <a:latin typeface="Aptos"/>
              </a:rPr>
              <a:t>Les attendus du programme de sciences humaines en S1</a:t>
            </a:r>
            <a:endParaRPr lang="fr-BE" sz="2800">
              <a:solidFill>
                <a:srgbClr val="962C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825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8382B730-A989-6CD8-1055-43C26CD97B95}"/>
              </a:ext>
            </a:extLst>
          </p:cNvPr>
          <p:cNvSpPr txBox="1"/>
          <p:nvPr/>
        </p:nvSpPr>
        <p:spPr>
          <a:xfrm>
            <a:off x="2194228" y="1134426"/>
            <a:ext cx="8224726" cy="56015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BE" sz="1800" b="1" dirty="0">
                <a:solidFill>
                  <a:schemeClr val="tx2">
                    <a:lumMod val="25000"/>
                  </a:schemeClr>
                </a:solidFill>
                <a:latin typeface="Aptos"/>
              </a:rPr>
              <a:t>La demande = les acheteurs</a:t>
            </a:r>
          </a:p>
          <a:p>
            <a:endParaRPr lang="fr-BE" sz="1800" b="1" dirty="0">
              <a:solidFill>
                <a:schemeClr val="tx2">
                  <a:lumMod val="25000"/>
                </a:schemeClr>
              </a:solidFill>
              <a:latin typeface="Aptos"/>
            </a:endParaRPr>
          </a:p>
          <a:p>
            <a:r>
              <a:rPr lang="fr-BE" dirty="0">
                <a:latin typeface="Aptos"/>
              </a:rPr>
              <a:t>a)  Dans le magasin </a:t>
            </a:r>
            <a:r>
              <a:rPr lang="fr-BE" dirty="0" err="1">
                <a:latin typeface="Aptos"/>
              </a:rPr>
              <a:t>Gameconso</a:t>
            </a:r>
            <a:r>
              <a:rPr lang="fr-BE" dirty="0">
                <a:latin typeface="Aptos"/>
              </a:rPr>
              <a:t>, le prix de la console de jeu est passé de 450 € à 600 €</a:t>
            </a:r>
            <a:br>
              <a:rPr lang="fr-BE" dirty="0">
                <a:latin typeface="Aptos"/>
              </a:rPr>
            </a:br>
            <a:r>
              <a:rPr lang="fr-BE" dirty="0">
                <a:latin typeface="Aptos"/>
              </a:rPr>
              <a:t>Dans ces conditions, les clients  vont-ils acheter  PLUS ou  MOINS de consoles ? (</a:t>
            </a:r>
            <a:r>
              <a:rPr lang="fr-BE" b="1" dirty="0">
                <a:latin typeface="Aptos"/>
              </a:rPr>
              <a:t>ENTOURE</a:t>
            </a:r>
            <a:r>
              <a:rPr lang="fr-BE" dirty="0">
                <a:latin typeface="Aptos"/>
              </a:rPr>
              <a:t> la bonne réponse) </a:t>
            </a:r>
            <a:endParaRPr lang="fr-BE" dirty="0"/>
          </a:p>
          <a:p>
            <a:r>
              <a:rPr lang="fr-BE" dirty="0">
                <a:latin typeface="Aptos"/>
              </a:rPr>
              <a:t>Pourquoi à ton avis ?</a:t>
            </a:r>
          </a:p>
          <a:p>
            <a:r>
              <a:rPr lang="fr-BE" dirty="0">
                <a:latin typeface="Aptos"/>
              </a:rPr>
              <a:t>_____________________________________________________________ </a:t>
            </a:r>
          </a:p>
          <a:p>
            <a:r>
              <a:rPr lang="fr-BE" dirty="0">
                <a:latin typeface="Aptos"/>
              </a:rPr>
              <a:t>_____________________________________________________________ </a:t>
            </a:r>
          </a:p>
          <a:p>
            <a:r>
              <a:rPr lang="fr-BE" dirty="0">
                <a:latin typeface="Aptos"/>
              </a:rPr>
              <a:t>_____________________________________________________________ </a:t>
            </a:r>
          </a:p>
          <a:p>
            <a:endParaRPr lang="fr-BE" dirty="0">
              <a:latin typeface="Aptos"/>
            </a:endParaRPr>
          </a:p>
          <a:p>
            <a:r>
              <a:rPr lang="fr-BE" b="1" cap="all" dirty="0">
                <a:latin typeface="Aptos"/>
              </a:rPr>
              <a:t>  Complète</a:t>
            </a:r>
            <a:r>
              <a:rPr lang="fr-BE" dirty="0">
                <a:latin typeface="Aptos"/>
              </a:rPr>
              <a:t> par </a:t>
            </a:r>
            <a:r>
              <a:rPr lang="fr-BE" cap="all" dirty="0">
                <a:latin typeface="Aptos"/>
              </a:rPr>
              <a:t>augmente / diminue</a:t>
            </a:r>
            <a:endParaRPr lang="fr-BE" dirty="0">
              <a:latin typeface="Aptos"/>
            </a:endParaRPr>
          </a:p>
          <a:p>
            <a:endParaRPr lang="fr-BE" dirty="0">
              <a:latin typeface="Aptos"/>
            </a:endParaRPr>
          </a:p>
          <a:p>
            <a:r>
              <a:rPr lang="fr-BE" b="1" dirty="0">
                <a:latin typeface="Aptos"/>
              </a:rPr>
              <a:t> =&gt; La demande ______________________ quand le prix augmente</a:t>
            </a:r>
            <a:r>
              <a:rPr lang="fr-BE" dirty="0">
                <a:latin typeface="Aptos"/>
              </a:rPr>
              <a:t> </a:t>
            </a:r>
          </a:p>
          <a:p>
            <a:endParaRPr lang="fr-BE" dirty="0">
              <a:latin typeface="Aptos"/>
            </a:endParaRPr>
          </a:p>
          <a:p>
            <a:r>
              <a:rPr lang="fr-BE" dirty="0">
                <a:latin typeface="Aptos"/>
              </a:rPr>
              <a:t>b)   Le magasin </a:t>
            </a:r>
            <a:r>
              <a:rPr lang="fr-BE" dirty="0" err="1">
                <a:latin typeface="Aptos"/>
              </a:rPr>
              <a:t>Gameconso</a:t>
            </a:r>
            <a:r>
              <a:rPr lang="fr-BE" dirty="0">
                <a:latin typeface="Aptos"/>
              </a:rPr>
              <a:t> baisse son prix à 430 €</a:t>
            </a:r>
          </a:p>
          <a:p>
            <a:r>
              <a:rPr lang="fr-BE" dirty="0">
                <a:latin typeface="Aptos"/>
              </a:rPr>
              <a:t>Que va-t-il se passer au niveau de la demande ? Elle augmente ou elle diminue ?</a:t>
            </a:r>
          </a:p>
          <a:p>
            <a:r>
              <a:rPr lang="fr-BE" dirty="0">
                <a:latin typeface="Aptos"/>
              </a:rPr>
              <a:t>Réponse : _______________________________________________________</a:t>
            </a:r>
          </a:p>
          <a:p>
            <a:r>
              <a:rPr lang="fr-BE" dirty="0">
                <a:latin typeface="Aptos"/>
              </a:rPr>
              <a:t>Conclusion :</a:t>
            </a:r>
            <a:br>
              <a:rPr lang="fr-BE" dirty="0">
                <a:latin typeface="Aptos"/>
              </a:rPr>
            </a:br>
            <a:r>
              <a:rPr lang="fr-BE" dirty="0">
                <a:latin typeface="Aptos"/>
              </a:rPr>
              <a:t> </a:t>
            </a:r>
          </a:p>
          <a:p>
            <a:r>
              <a:rPr lang="fr-BE" dirty="0">
                <a:latin typeface="Aptos"/>
              </a:rPr>
              <a:t>Quand le prix d'un produit diminue → plus de gens achètent ce produit</a:t>
            </a:r>
          </a:p>
          <a:p>
            <a:endParaRPr lang="fr-BE" dirty="0">
              <a:latin typeface="Aptos"/>
            </a:endParaRPr>
          </a:p>
          <a:p>
            <a:r>
              <a:rPr lang="fr-BE" b="1" cap="all" dirty="0">
                <a:latin typeface="Aptos"/>
              </a:rPr>
              <a:t>  Complète</a:t>
            </a:r>
            <a:r>
              <a:rPr lang="fr-BE" dirty="0">
                <a:latin typeface="Aptos"/>
              </a:rPr>
              <a:t> par </a:t>
            </a:r>
            <a:r>
              <a:rPr lang="fr-BE" cap="all" dirty="0">
                <a:latin typeface="Aptos"/>
              </a:rPr>
              <a:t>augmente / diminue</a:t>
            </a:r>
            <a:endParaRPr lang="fr-BE" dirty="0">
              <a:latin typeface="Aptos"/>
            </a:endParaRPr>
          </a:p>
          <a:p>
            <a:endParaRPr lang="fr-BE" dirty="0">
              <a:latin typeface="Aptos"/>
            </a:endParaRPr>
          </a:p>
          <a:p>
            <a:r>
              <a:rPr lang="fr-BE" b="1" dirty="0">
                <a:latin typeface="Aptos"/>
              </a:rPr>
              <a:t> =&gt; La demande ______________________ quand le prix diminue</a:t>
            </a:r>
            <a:endParaRPr lang="fr-BE" dirty="0">
              <a:latin typeface="Aptos"/>
            </a:endParaRPr>
          </a:p>
          <a:p>
            <a:endParaRPr lang="fr-BE" dirty="0">
              <a:latin typeface="Apto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CCE9CA-E2FC-647D-DD37-E86FFEBC0CE8}"/>
              </a:ext>
            </a:extLst>
          </p:cNvPr>
          <p:cNvSpPr txBox="1"/>
          <p:nvPr/>
        </p:nvSpPr>
        <p:spPr>
          <a:xfrm>
            <a:off x="2196725" y="332866"/>
            <a:ext cx="9184002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BE" sz="2400">
                <a:solidFill>
                  <a:srgbClr val="962C60"/>
                </a:solidFill>
                <a:latin typeface="Aptos"/>
              </a:rPr>
              <a:t>Introduction à la situation d'apprentissage</a:t>
            </a:r>
            <a:r>
              <a:rPr lang="fr-BE" sz="2800" dirty="0">
                <a:solidFill>
                  <a:srgbClr val="962C60"/>
                </a:solidFill>
                <a:latin typeface="Aptos"/>
              </a:rPr>
              <a:t> </a:t>
            </a:r>
            <a:endParaRPr lang="fr-BE" sz="2400" dirty="0">
              <a:solidFill>
                <a:srgbClr val="555555"/>
              </a:solidFill>
              <a:latin typeface="Aptos"/>
            </a:endParaRPr>
          </a:p>
          <a:p>
            <a:pPr algn="ctr"/>
            <a:r>
              <a:rPr lang="fr-BE" sz="2400">
                <a:solidFill>
                  <a:srgbClr val="962C60"/>
                </a:solidFill>
                <a:latin typeface="Aptos"/>
              </a:rPr>
              <a:t>À la croisée des </a:t>
            </a:r>
            <a:r>
              <a:rPr lang="fr-BE" sz="2400" dirty="0">
                <a:solidFill>
                  <a:srgbClr val="962C60"/>
                </a:solidFill>
                <a:latin typeface="Aptos"/>
              </a:rPr>
              <a:t>échanges : l’équilibre entre offre, demande et prix</a:t>
            </a:r>
            <a:endParaRPr lang="fr-BE" sz="2400">
              <a:solidFill>
                <a:srgbClr val="555555"/>
              </a:solidFill>
              <a:latin typeface="Aptos"/>
            </a:endParaRPr>
          </a:p>
          <a:p>
            <a:pPr algn="ctr"/>
            <a:endParaRPr lang="fr-BE" sz="2800" dirty="0">
              <a:solidFill>
                <a:srgbClr val="962C60"/>
              </a:solidFill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29625928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C31A102C-1313-7C83-A982-B9492CF4A222}"/>
              </a:ext>
            </a:extLst>
          </p:cNvPr>
          <p:cNvSpPr txBox="1"/>
          <p:nvPr/>
        </p:nvSpPr>
        <p:spPr>
          <a:xfrm>
            <a:off x="2255371" y="1284552"/>
            <a:ext cx="9355138" cy="4462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BE" sz="1800" b="1" dirty="0">
                <a:solidFill>
                  <a:schemeClr val="tx2">
                    <a:lumMod val="25000"/>
                  </a:schemeClr>
                </a:solidFill>
                <a:latin typeface="Aptos"/>
              </a:rPr>
              <a:t>L’offre = les vendeurs</a:t>
            </a:r>
            <a:r>
              <a:rPr lang="fr-BE" b="1" dirty="0">
                <a:solidFill>
                  <a:schemeClr val="tx2">
                    <a:lumMod val="25000"/>
                  </a:schemeClr>
                </a:solidFill>
                <a:latin typeface="Aptos"/>
              </a:rPr>
              <a:t> </a:t>
            </a:r>
          </a:p>
          <a:p>
            <a:endParaRPr lang="fr-BE" b="1" dirty="0">
              <a:solidFill>
                <a:schemeClr val="tx2">
                  <a:lumMod val="25000"/>
                </a:schemeClr>
              </a:solidFill>
              <a:latin typeface="Aptos"/>
            </a:endParaRPr>
          </a:p>
          <a:p>
            <a:r>
              <a:rPr lang="fr-BE" dirty="0">
                <a:latin typeface="Aptos"/>
              </a:rPr>
              <a:t>a)   Il reste seulement </a:t>
            </a:r>
            <a:r>
              <a:rPr lang="fr-BE" b="1" dirty="0">
                <a:latin typeface="Aptos"/>
              </a:rPr>
              <a:t>20 consoles </a:t>
            </a:r>
            <a:r>
              <a:rPr lang="fr-BE" dirty="0">
                <a:latin typeface="Aptos"/>
              </a:rPr>
              <a:t>car l'usine ne produit plus ce modèle. </a:t>
            </a:r>
            <a:r>
              <a:rPr lang="fr-BE" b="1" dirty="0">
                <a:latin typeface="Aptos"/>
              </a:rPr>
              <a:t>50 jeunes en veulent une.</a:t>
            </a:r>
            <a:br>
              <a:rPr lang="fr-BE" b="1" dirty="0">
                <a:latin typeface="Aptos"/>
              </a:rPr>
            </a:br>
            <a:r>
              <a:rPr lang="fr-BE" b="1" dirty="0">
                <a:latin typeface="Aptos"/>
              </a:rPr>
              <a:t> </a:t>
            </a:r>
            <a:r>
              <a:rPr lang="fr-BE" dirty="0">
                <a:latin typeface="Aptos"/>
              </a:rPr>
              <a:t>A ton avis, le magasin va-t-il augmenter le prix ? </a:t>
            </a:r>
          </a:p>
          <a:p>
            <a:endParaRPr lang="fr-BE" b="1" dirty="0">
              <a:latin typeface="Aptos"/>
            </a:endParaRPr>
          </a:p>
          <a:p>
            <a:r>
              <a:rPr lang="fr-BE" b="1" dirty="0">
                <a:latin typeface="Aptos"/>
              </a:rPr>
              <a:t>  ENTOURE  </a:t>
            </a:r>
            <a:r>
              <a:rPr lang="fr-BE" dirty="0">
                <a:latin typeface="Aptos"/>
              </a:rPr>
              <a:t>la bonne réponse</a:t>
            </a:r>
            <a:endParaRPr lang="fr-BE" dirty="0"/>
          </a:p>
          <a:p>
            <a:r>
              <a:rPr lang="fr-BE" dirty="0">
                <a:latin typeface="Aptos"/>
              </a:rPr>
              <a:t> </a:t>
            </a:r>
            <a:br>
              <a:rPr lang="fr-BE" dirty="0">
                <a:latin typeface="Aptos"/>
              </a:rPr>
            </a:br>
            <a:r>
              <a:rPr lang="fr-BE" dirty="0">
                <a:latin typeface="Aptos"/>
              </a:rPr>
              <a:t>OUI - </a:t>
            </a:r>
            <a:r>
              <a:rPr lang="fr-BE" dirty="0">
                <a:latin typeface="Aptos"/>
                <a:ea typeface="Segoe UI Symbol"/>
              </a:rPr>
              <a:t> </a:t>
            </a:r>
            <a:r>
              <a:rPr lang="fr-BE" dirty="0">
                <a:latin typeface="Aptos"/>
              </a:rPr>
              <a:t>NON  Pourquoi à ton avis ?</a:t>
            </a:r>
            <a:br>
              <a:rPr lang="fr-BE" dirty="0">
                <a:latin typeface="Aptos"/>
              </a:rPr>
            </a:br>
            <a:r>
              <a:rPr lang="fr-BE" dirty="0">
                <a:latin typeface="Aptos"/>
              </a:rPr>
              <a:t> Réponse : 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marL="342900" indent="-342900">
              <a:buChar char="•"/>
            </a:pPr>
            <a:endParaRPr lang="fr-BE" dirty="0">
              <a:latin typeface="Aptos"/>
            </a:endParaRPr>
          </a:p>
          <a:p>
            <a:endParaRPr lang="fr-BE" b="1" dirty="0">
              <a:latin typeface="Aptos"/>
            </a:endParaRPr>
          </a:p>
          <a:p>
            <a:r>
              <a:rPr lang="fr-BE" b="1" dirty="0">
                <a:latin typeface="Aptos"/>
              </a:rPr>
              <a:t>  ENTOURE</a:t>
            </a:r>
            <a:r>
              <a:rPr lang="fr-BE" dirty="0">
                <a:latin typeface="Aptos"/>
              </a:rPr>
              <a:t> la bonne proposition :  Si un produit est rare </a:t>
            </a:r>
            <a:r>
              <a:rPr lang="fr-BE" b="1" dirty="0">
                <a:latin typeface="Aptos"/>
              </a:rPr>
              <a:t>ET</a:t>
            </a:r>
            <a:r>
              <a:rPr lang="fr-BE" dirty="0">
                <a:latin typeface="Aptos"/>
              </a:rPr>
              <a:t> est très demandé =&gt; le prix   </a:t>
            </a:r>
            <a:r>
              <a:rPr lang="fr-BE" cap="all" dirty="0">
                <a:latin typeface="Aptos"/>
              </a:rPr>
              <a:t>augmente  /  diminue </a:t>
            </a:r>
            <a:endParaRPr lang="fr-BE" dirty="0">
              <a:latin typeface="Aptos"/>
            </a:endParaRPr>
          </a:p>
          <a:p>
            <a:endParaRPr lang="fr-BE" cap="all" dirty="0">
              <a:latin typeface="Aptos"/>
            </a:endParaRPr>
          </a:p>
          <a:p>
            <a:r>
              <a:rPr lang="fr-BE" b="1" cap="all" dirty="0">
                <a:latin typeface="Aptos"/>
              </a:rPr>
              <a:t>  Complète</a:t>
            </a:r>
            <a:r>
              <a:rPr lang="fr-BE" dirty="0">
                <a:latin typeface="Aptos"/>
              </a:rPr>
              <a:t> par </a:t>
            </a:r>
            <a:r>
              <a:rPr lang="fr-BE" cap="all" dirty="0">
                <a:latin typeface="Aptos"/>
              </a:rPr>
              <a:t>augmente / diminue</a:t>
            </a:r>
            <a:endParaRPr lang="fr-BE" dirty="0">
              <a:latin typeface="Aptos"/>
            </a:endParaRPr>
          </a:p>
          <a:p>
            <a:endParaRPr lang="fr-BE" dirty="0">
              <a:latin typeface="Aptos"/>
            </a:endParaRPr>
          </a:p>
          <a:p>
            <a:r>
              <a:rPr lang="fr-BE" b="1" dirty="0">
                <a:latin typeface="Aptos"/>
              </a:rPr>
              <a:t> =&gt;  Quand l’offre diminue, le prix ________________________</a:t>
            </a:r>
            <a:r>
              <a:rPr lang="fr-BE" dirty="0">
                <a:latin typeface="Aptos"/>
              </a:rPr>
              <a:t> </a:t>
            </a:r>
          </a:p>
          <a:p>
            <a:endParaRPr lang="fr-BE" dirty="0">
              <a:latin typeface="Aptos"/>
            </a:endParaRPr>
          </a:p>
          <a:p>
            <a:endParaRPr lang="fr-BE" dirty="0">
              <a:latin typeface="Apto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566619-BEBF-B223-A30F-263C2497089A}"/>
              </a:ext>
            </a:extLst>
          </p:cNvPr>
          <p:cNvSpPr txBox="1"/>
          <p:nvPr/>
        </p:nvSpPr>
        <p:spPr>
          <a:xfrm>
            <a:off x="1702041" y="213647"/>
            <a:ext cx="10485551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BE" sz="2400">
                <a:solidFill>
                  <a:srgbClr val="962C60"/>
                </a:solidFill>
                <a:latin typeface="Aptos"/>
              </a:rPr>
              <a:t>Introduction à la situation d'apprentissage</a:t>
            </a:r>
            <a:r>
              <a:rPr lang="fr-BE" sz="2800" dirty="0">
                <a:solidFill>
                  <a:srgbClr val="962C60"/>
                </a:solidFill>
                <a:latin typeface="Aptos"/>
              </a:rPr>
              <a:t>  </a:t>
            </a:r>
            <a:endParaRPr lang="fr-BE" sz="2400">
              <a:latin typeface="Aptos"/>
            </a:endParaRPr>
          </a:p>
          <a:p>
            <a:pPr algn="ctr"/>
            <a:r>
              <a:rPr lang="fr-BE" sz="2400">
                <a:solidFill>
                  <a:srgbClr val="962C60"/>
                </a:solidFill>
                <a:latin typeface="Aptos"/>
              </a:rPr>
              <a:t>À la croisée des échanges : l’équilibre entre offre, demande et prix</a:t>
            </a:r>
            <a:endParaRPr lang="fr-BE" sz="2400"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6870571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54C4C-06EB-2DDB-973D-880BF224B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2E65C769-2890-0824-B666-DBB252CB9E83}"/>
              </a:ext>
            </a:extLst>
          </p:cNvPr>
          <p:cNvSpPr txBox="1"/>
          <p:nvPr/>
        </p:nvSpPr>
        <p:spPr>
          <a:xfrm>
            <a:off x="2059098" y="1446188"/>
            <a:ext cx="9355138" cy="38164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BE" sz="1800" b="1">
                <a:solidFill>
                  <a:schemeClr val="tx2">
                    <a:lumMod val="25000"/>
                  </a:schemeClr>
                </a:solidFill>
                <a:latin typeface="Aptos"/>
              </a:rPr>
              <a:t>L’offre = les vendeurs</a:t>
            </a:r>
            <a:r>
              <a:rPr lang="fr-BE" b="1">
                <a:solidFill>
                  <a:schemeClr val="tx2">
                    <a:lumMod val="25000"/>
                  </a:schemeClr>
                </a:solidFill>
                <a:latin typeface="Aptos"/>
              </a:rPr>
              <a:t> </a:t>
            </a:r>
          </a:p>
          <a:p>
            <a:r>
              <a:rPr lang="fr-BE">
                <a:latin typeface="Aptos"/>
              </a:rPr>
              <a:t> </a:t>
            </a:r>
          </a:p>
          <a:p>
            <a:r>
              <a:rPr lang="fr-BE">
                <a:latin typeface="Aptos"/>
              </a:rPr>
              <a:t>b)      Une nouvelle marque de console propose le même type de modèle. </a:t>
            </a:r>
          </a:p>
          <a:p>
            <a:r>
              <a:rPr lang="fr-BE">
                <a:latin typeface="Aptos"/>
              </a:rPr>
              <a:t>Le nombre de consoles disponibles augmente. Mais il n’y a pas plus de personnes qui veulent en acheter.</a:t>
            </a:r>
          </a:p>
          <a:p>
            <a:endParaRPr lang="fr-BE" b="1" cap="all">
              <a:latin typeface="Aptos"/>
            </a:endParaRPr>
          </a:p>
          <a:p>
            <a:r>
              <a:rPr lang="fr-BE" b="1" cap="all">
                <a:latin typeface="Aptos"/>
              </a:rPr>
              <a:t>  Entoure</a:t>
            </a:r>
            <a:r>
              <a:rPr lang="fr-BE" cap="all">
                <a:latin typeface="Aptos"/>
              </a:rPr>
              <a:t> </a:t>
            </a:r>
            <a:r>
              <a:rPr lang="fr-BE">
                <a:latin typeface="Aptos"/>
              </a:rPr>
              <a:t>la bonne réponse pour chaque proposition</a:t>
            </a:r>
          </a:p>
          <a:p>
            <a:endParaRPr lang="fr-BE">
              <a:latin typeface="Aptos"/>
            </a:endParaRPr>
          </a:p>
          <a:p>
            <a:pPr marL="342900" indent="-342900">
              <a:buAutoNum type="arabicPeriod"/>
            </a:pPr>
            <a:r>
              <a:rPr lang="fr-BE">
                <a:latin typeface="Aptos"/>
              </a:rPr>
              <a:t>L’offre </a:t>
            </a:r>
            <a:r>
              <a:rPr lang="fr-BE" cap="all">
                <a:latin typeface="Aptos"/>
              </a:rPr>
              <a:t>augmente  /  diminue / reste la même</a:t>
            </a:r>
            <a:endParaRPr lang="fr-BE">
              <a:latin typeface="Aptos"/>
            </a:endParaRPr>
          </a:p>
          <a:p>
            <a:pPr marL="342900" indent="-342900">
              <a:buAutoNum type="arabicPeriod"/>
            </a:pPr>
            <a:endParaRPr lang="fr-BE" cap="all">
              <a:latin typeface="Aptos"/>
            </a:endParaRPr>
          </a:p>
          <a:p>
            <a:pPr marL="342900" indent="-342900">
              <a:buAutoNum type="arabicPeriod"/>
            </a:pPr>
            <a:r>
              <a:rPr lang="fr-BE" cap="all">
                <a:latin typeface="Aptos"/>
              </a:rPr>
              <a:t>l</a:t>
            </a:r>
            <a:r>
              <a:rPr lang="fr-BE">
                <a:latin typeface="Aptos"/>
              </a:rPr>
              <a:t>a demande </a:t>
            </a:r>
            <a:r>
              <a:rPr lang="fr-BE" cap="all">
                <a:latin typeface="Aptos"/>
              </a:rPr>
              <a:t>augmente  /  diminue / reste la même</a:t>
            </a:r>
            <a:endParaRPr lang="fr-BE">
              <a:latin typeface="Aptos"/>
            </a:endParaRPr>
          </a:p>
          <a:p>
            <a:pPr marL="342900" indent="-342900">
              <a:buAutoNum type="arabicPeriod"/>
            </a:pPr>
            <a:endParaRPr lang="fr-BE" cap="all">
              <a:latin typeface="Aptos"/>
            </a:endParaRPr>
          </a:p>
          <a:p>
            <a:pPr marL="342900" indent="-342900">
              <a:buAutoNum type="arabicPeriod"/>
            </a:pPr>
            <a:r>
              <a:rPr lang="fr-BE" cap="all">
                <a:latin typeface="Aptos"/>
              </a:rPr>
              <a:t>l</a:t>
            </a:r>
            <a:r>
              <a:rPr lang="fr-BE">
                <a:latin typeface="Aptos"/>
              </a:rPr>
              <a:t>e prix </a:t>
            </a:r>
            <a:r>
              <a:rPr lang="fr-BE" cap="all">
                <a:latin typeface="Aptos"/>
              </a:rPr>
              <a:t>augmente  /  diminue / reste le même</a:t>
            </a:r>
            <a:br>
              <a:rPr lang="fr-BE" cap="all">
                <a:latin typeface="Aptos"/>
              </a:rPr>
            </a:br>
            <a:br>
              <a:rPr lang="fr-BE" cap="all">
                <a:latin typeface="Aptos"/>
              </a:rPr>
            </a:br>
            <a:r>
              <a:rPr lang="fr-BE" cap="all">
                <a:latin typeface="Aptos"/>
              </a:rPr>
              <a:t> </a:t>
            </a:r>
            <a:r>
              <a:rPr lang="fr-BE" b="1" cap="all">
                <a:latin typeface="Aptos"/>
              </a:rPr>
              <a:t>Complète</a:t>
            </a:r>
            <a:r>
              <a:rPr lang="fr-BE">
                <a:latin typeface="Aptos"/>
              </a:rPr>
              <a:t> par </a:t>
            </a:r>
            <a:r>
              <a:rPr lang="fr-BE" cap="all">
                <a:latin typeface="Aptos"/>
              </a:rPr>
              <a:t>augmente / diminue</a:t>
            </a:r>
            <a:endParaRPr lang="fr-BE">
              <a:latin typeface="Aptos"/>
            </a:endParaRPr>
          </a:p>
          <a:p>
            <a:endParaRPr lang="fr-BE">
              <a:latin typeface="Aptos"/>
            </a:endParaRPr>
          </a:p>
          <a:p>
            <a:r>
              <a:rPr lang="fr-BE" b="1">
                <a:latin typeface="Aptos"/>
              </a:rPr>
              <a:t>Quand l’offre augmente, le prix ________________________</a:t>
            </a:r>
            <a:r>
              <a:rPr lang="fr-BE">
                <a:latin typeface="Aptos"/>
              </a:rPr>
              <a:t> </a:t>
            </a:r>
          </a:p>
          <a:p>
            <a:endParaRPr lang="fr-BE">
              <a:latin typeface="Apto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8312F3-10CB-0B10-E125-6A069E127306}"/>
              </a:ext>
            </a:extLst>
          </p:cNvPr>
          <p:cNvSpPr txBox="1"/>
          <p:nvPr/>
        </p:nvSpPr>
        <p:spPr>
          <a:xfrm>
            <a:off x="1609677" y="548465"/>
            <a:ext cx="10485551" cy="19082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BE" sz="2400">
                <a:solidFill>
                  <a:srgbClr val="962C60"/>
                </a:solidFill>
                <a:latin typeface="Aptos"/>
              </a:rPr>
              <a:t>Introduction à la situation d'apprentissage </a:t>
            </a:r>
            <a:endParaRPr lang="fr-BE" sz="2400" dirty="0">
              <a:latin typeface="Aptos"/>
            </a:endParaRPr>
          </a:p>
          <a:p>
            <a:pPr algn="ctr"/>
            <a:r>
              <a:rPr lang="fr-BE" sz="2400">
                <a:solidFill>
                  <a:srgbClr val="962C60"/>
                </a:solidFill>
                <a:latin typeface="Aptos"/>
              </a:rPr>
              <a:t>À la croisée des échanges : </a:t>
            </a:r>
            <a:r>
              <a:rPr lang="fr-BE" sz="2400" dirty="0">
                <a:solidFill>
                  <a:srgbClr val="962C60"/>
                </a:solidFill>
                <a:latin typeface="Aptos"/>
              </a:rPr>
              <a:t>l’équilibre entre offre, demande et prix</a:t>
            </a:r>
            <a:endParaRPr lang="fr-BE" sz="2400">
              <a:latin typeface="Aptos"/>
            </a:endParaRPr>
          </a:p>
          <a:p>
            <a:pPr algn="ctr"/>
            <a:endParaRPr lang="fr-BE" sz="2400" dirty="0">
              <a:solidFill>
                <a:srgbClr val="962C60"/>
              </a:solidFill>
              <a:latin typeface="Aptos"/>
            </a:endParaRPr>
          </a:p>
          <a:p>
            <a:endParaRPr lang="fr-BE" sz="2800">
              <a:solidFill>
                <a:srgbClr val="555555"/>
              </a:solidFill>
              <a:latin typeface="Aptos"/>
            </a:endParaRP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434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6D554-3D3B-44A3-AE7F-E54E9B609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C7E45C53-B660-7A8A-6090-E66D50DC1F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32" t="648" b="-648"/>
          <a:stretch>
            <a:fillRect/>
          </a:stretch>
        </p:blipFill>
        <p:spPr>
          <a:xfrm>
            <a:off x="6096000" y="2699070"/>
            <a:ext cx="5390579" cy="185763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76EE238-D9DB-7FC6-6351-D6F5F2983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097" y="569480"/>
            <a:ext cx="5753903" cy="549669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E75CA2B-DE47-79C3-9A42-6B6AFE8363EB}"/>
              </a:ext>
            </a:extLst>
          </p:cNvPr>
          <p:cNvSpPr txBox="1"/>
          <p:nvPr/>
        </p:nvSpPr>
        <p:spPr>
          <a:xfrm>
            <a:off x="6098266" y="574020"/>
            <a:ext cx="5879279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BE" sz="2400">
                <a:solidFill>
                  <a:srgbClr val="962C60"/>
                </a:solidFill>
                <a:latin typeface="Aptos"/>
              </a:rPr>
              <a:t>Situation d’apprentissage du programme</a:t>
            </a:r>
            <a:endParaRPr lang="fr-BE" sz="2400">
              <a:latin typeface="Aptos"/>
            </a:endParaRPr>
          </a:p>
          <a:p>
            <a:pPr algn="ctr"/>
            <a:r>
              <a:rPr lang="fr-BE" sz="2400">
                <a:solidFill>
                  <a:srgbClr val="962C60"/>
                </a:solidFill>
                <a:latin typeface="Aptos"/>
              </a:rPr>
              <a:t>A la croisée des échanges : </a:t>
            </a:r>
            <a:endParaRPr lang="fr-BE" sz="2400">
              <a:latin typeface="Aptos"/>
            </a:endParaRPr>
          </a:p>
          <a:p>
            <a:pPr algn="ctr"/>
            <a:r>
              <a:rPr lang="fr-BE" sz="2400">
                <a:solidFill>
                  <a:srgbClr val="962C60"/>
                </a:solidFill>
                <a:latin typeface="Aptos"/>
              </a:rPr>
              <a:t>l’équilibre entre offre, demande et prix</a:t>
            </a:r>
            <a:endParaRPr lang="fr-BE" sz="2400"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19276234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A89F8FF-A536-567D-A028-98E3FDD3E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37"/>
            <a:ext cx="11811000" cy="651163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0BC5205-507E-6B79-E795-CC47CE89D9D4}"/>
              </a:ext>
            </a:extLst>
          </p:cNvPr>
          <p:cNvSpPr txBox="1"/>
          <p:nvPr/>
        </p:nvSpPr>
        <p:spPr>
          <a:xfrm>
            <a:off x="9132455" y="6552045"/>
            <a:ext cx="285172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200"/>
              <a:t>Image réalisée avec Gemini</a:t>
            </a:r>
          </a:p>
        </p:txBody>
      </p:sp>
    </p:spTree>
    <p:extLst>
      <p:ext uri="{BB962C8B-B14F-4D97-AF65-F5344CB8AC3E}">
        <p14:creationId xmlns:p14="http://schemas.microsoft.com/office/powerpoint/2010/main" val="7614129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D185DF00-A62F-E009-2B25-6B86300746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636022"/>
              </p:ext>
            </p:extLst>
          </p:nvPr>
        </p:nvGraphicFramePr>
        <p:xfrm>
          <a:off x="1351935" y="1474838"/>
          <a:ext cx="8962857" cy="51508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99954">
                  <a:extLst>
                    <a:ext uri="{9D8B030D-6E8A-4147-A177-3AD203B41FA5}">
                      <a16:colId xmlns:a16="http://schemas.microsoft.com/office/drawing/2014/main" val="3567671484"/>
                    </a:ext>
                  </a:extLst>
                </a:gridCol>
                <a:gridCol w="1441493">
                  <a:extLst>
                    <a:ext uri="{9D8B030D-6E8A-4147-A177-3AD203B41FA5}">
                      <a16:colId xmlns:a16="http://schemas.microsoft.com/office/drawing/2014/main" val="4279515390"/>
                    </a:ext>
                  </a:extLst>
                </a:gridCol>
                <a:gridCol w="4421410">
                  <a:extLst>
                    <a:ext uri="{9D8B030D-6E8A-4147-A177-3AD203B41FA5}">
                      <a16:colId xmlns:a16="http://schemas.microsoft.com/office/drawing/2014/main" val="3848627250"/>
                    </a:ext>
                  </a:extLst>
                </a:gridCol>
              </a:tblGrid>
              <a:tr h="643850">
                <a:tc gridSpan="3">
                  <a:txBody>
                    <a:bodyPr/>
                    <a:lstStyle/>
                    <a:p>
                      <a:pPr lvl="0" indent="178435" algn="ctr">
                        <a:buNone/>
                      </a:pPr>
                      <a:r>
                        <a:rPr lang="fr-FR" sz="1800" b="1" kern="0" dirty="0">
                          <a:solidFill>
                            <a:srgbClr val="1F1F1F"/>
                          </a:solidFill>
                          <a:effectLst/>
                          <a:latin typeface="Aptos"/>
                          <a:cs typeface="Times New Roman"/>
                        </a:rPr>
                        <a:t>Exemple de tableau de </a:t>
                      </a:r>
                      <a:r>
                        <a:rPr lang="fr-FR" sz="1800" b="1" kern="0" dirty="0" err="1">
                          <a:solidFill>
                            <a:srgbClr val="1F1F1F"/>
                          </a:solidFill>
                          <a:effectLst/>
                          <a:latin typeface="Aptos"/>
                          <a:cs typeface="Times New Roman"/>
                        </a:rPr>
                        <a:t>synthè</a:t>
                      </a:r>
                      <a:r>
                        <a:rPr lang="fr-FR" sz="1800" b="1" kern="0" dirty="0">
                          <a:solidFill>
                            <a:srgbClr val="1F1F1F"/>
                          </a:solidFill>
                          <a:effectLst/>
                          <a:latin typeface="Aptos"/>
                          <a:cs typeface="Times New Roman"/>
                        </a:rPr>
                        <a:t>se</a:t>
                      </a:r>
                    </a:p>
                  </a:txBody>
                  <a:tcPr marL="44449" marR="44449" marT="0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44449" marR="44449" marT="0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 marL="44449" marR="44449" marT="0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8971581"/>
                  </a:ext>
                </a:extLst>
              </a:tr>
              <a:tr h="643850">
                <a:tc>
                  <a:txBody>
                    <a:bodyPr/>
                    <a:lstStyle/>
                    <a:p>
                      <a:pPr indent="178435" algn="ctr">
                        <a:buNone/>
                      </a:pPr>
                      <a:r>
                        <a:rPr lang="fr-FR" sz="1800" b="1" kern="0">
                          <a:solidFill>
                            <a:srgbClr val="1F1F1F"/>
                          </a:solidFill>
                          <a:effectLst/>
                          <a:latin typeface="Aptos"/>
                          <a:ea typeface="Times New Roman" panose="02020603050405020304" pitchFamily="18" charset="0"/>
                          <a:cs typeface="Times New Roman"/>
                        </a:rPr>
                        <a:t>Situation</a:t>
                      </a:r>
                      <a:endParaRPr lang="fr-FR" sz="1800">
                        <a:effectLst/>
                        <a:latin typeface="Aptos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78435" algn="ctr">
                        <a:buNone/>
                      </a:pPr>
                      <a:r>
                        <a:rPr lang="fr-FR" sz="1800" b="1" kern="0">
                          <a:solidFill>
                            <a:srgbClr val="1F1F1F"/>
                          </a:solidFill>
                          <a:effectLst/>
                          <a:latin typeface="Aptos"/>
                          <a:ea typeface="Times New Roman" panose="02020603050405020304" pitchFamily="18" charset="0"/>
                          <a:cs typeface="Times New Roman"/>
                        </a:rPr>
                        <a:t>Impact sur le prix</a:t>
                      </a:r>
                      <a:endParaRPr lang="fr-FR" sz="1800">
                        <a:effectLst/>
                        <a:latin typeface="Aptos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fr-FR" sz="1800" b="1" kern="0">
                          <a:solidFill>
                            <a:srgbClr val="1F1F1F"/>
                          </a:solidFill>
                          <a:effectLst/>
                          <a:latin typeface="Aptos"/>
                          <a:ea typeface="Times New Roman" panose="02020603050405020304" pitchFamily="18" charset="0"/>
                          <a:cs typeface="Times New Roman"/>
                        </a:rPr>
                        <a:t>Explication </a:t>
                      </a:r>
                      <a:endParaRPr lang="fr-FR" sz="1800">
                        <a:effectLst/>
                        <a:latin typeface="Aptos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3138240"/>
                  </a:ext>
                </a:extLst>
              </a:tr>
              <a:tr h="965776">
                <a:tc>
                  <a:txBody>
                    <a:bodyPr/>
                    <a:lstStyle/>
                    <a:p>
                      <a:pPr indent="178435">
                        <a:buNone/>
                      </a:pPr>
                      <a:r>
                        <a:rPr lang="fr-FR" sz="1800" b="1" kern="0">
                          <a:solidFill>
                            <a:srgbClr val="1F1F1F"/>
                          </a:solidFill>
                          <a:effectLst/>
                          <a:latin typeface="Aptos"/>
                          <a:ea typeface="Times New Roman" panose="02020603050405020304" pitchFamily="18" charset="0"/>
                          <a:cs typeface="Times New Roman"/>
                        </a:rPr>
                        <a:t>L'offre augmente</a:t>
                      </a:r>
                      <a:endParaRPr lang="fr-FR" sz="1800">
                        <a:effectLst/>
                        <a:latin typeface="Aptos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78435">
                        <a:buNone/>
                      </a:pPr>
                      <a:r>
                        <a:rPr lang="fr-FR" sz="1800" b="1" kern="0">
                          <a:solidFill>
                            <a:srgbClr val="1F1F1F"/>
                          </a:solidFill>
                          <a:effectLst/>
                          <a:latin typeface="Aptos"/>
                          <a:ea typeface="Times New Roman" panose="02020603050405020304" pitchFamily="18" charset="0"/>
                          <a:cs typeface="Times New Roman"/>
                        </a:rPr>
                        <a:t>Baisse</a:t>
                      </a:r>
                      <a:endParaRPr lang="fr-FR" sz="1800">
                        <a:effectLst/>
                        <a:latin typeface="Aptos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17170">
                        <a:buNone/>
                      </a:pPr>
                      <a:r>
                        <a:rPr lang="fr-FR" sz="1800" kern="0">
                          <a:solidFill>
                            <a:srgbClr val="1F1F1F"/>
                          </a:solidFill>
                          <a:effectLst/>
                          <a:latin typeface="Aptos"/>
                          <a:ea typeface="Times New Roman" panose="02020603050405020304" pitchFamily="18" charset="0"/>
                          <a:cs typeface="Times New Roman"/>
                        </a:rPr>
                        <a:t>Le produit est abondant ; les vendeurs baissent les prix pour écouler leurs stocks.</a:t>
                      </a:r>
                      <a:endParaRPr lang="fr-FR" sz="1800">
                        <a:effectLst/>
                        <a:latin typeface="Aptos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2644262"/>
                  </a:ext>
                </a:extLst>
              </a:tr>
              <a:tr h="965776">
                <a:tc>
                  <a:txBody>
                    <a:bodyPr/>
                    <a:lstStyle/>
                    <a:p>
                      <a:pPr indent="178435">
                        <a:buNone/>
                      </a:pPr>
                      <a:r>
                        <a:rPr lang="fr-FR" sz="1800" b="1" kern="0">
                          <a:solidFill>
                            <a:srgbClr val="1F1F1F"/>
                          </a:solidFill>
                          <a:effectLst/>
                          <a:latin typeface="Aptos"/>
                          <a:ea typeface="Times New Roman" panose="02020603050405020304" pitchFamily="18" charset="0"/>
                          <a:cs typeface="Times New Roman"/>
                        </a:rPr>
                        <a:t>L'offre diminue</a:t>
                      </a:r>
                      <a:endParaRPr lang="fr-FR" sz="1800">
                        <a:effectLst/>
                        <a:latin typeface="Aptos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78435">
                        <a:buNone/>
                      </a:pPr>
                      <a:r>
                        <a:rPr lang="fr-FR" sz="1800" b="1" kern="0">
                          <a:solidFill>
                            <a:srgbClr val="1F1F1F"/>
                          </a:solidFill>
                          <a:effectLst/>
                          <a:latin typeface="Aptos"/>
                          <a:ea typeface="Times New Roman" panose="02020603050405020304" pitchFamily="18" charset="0"/>
                          <a:cs typeface="Times New Roman"/>
                        </a:rPr>
                        <a:t>Hausse</a:t>
                      </a:r>
                      <a:endParaRPr lang="fr-FR" sz="1800">
                        <a:effectLst/>
                        <a:latin typeface="Aptos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17170">
                        <a:buNone/>
                      </a:pPr>
                      <a:r>
                        <a:rPr lang="fr-FR" sz="1800" kern="0">
                          <a:solidFill>
                            <a:srgbClr val="1F1F1F"/>
                          </a:solidFill>
                          <a:effectLst/>
                          <a:latin typeface="Aptos"/>
                          <a:ea typeface="Times New Roman" panose="02020603050405020304" pitchFamily="18" charset="0"/>
                          <a:cs typeface="Times New Roman"/>
                        </a:rPr>
                        <a:t>Le produit devient rare (</a:t>
                      </a:r>
                      <a:r>
                        <a:rPr lang="fr-FR" sz="1800" b="1" kern="0">
                          <a:solidFill>
                            <a:srgbClr val="1F1F1F"/>
                          </a:solidFill>
                          <a:effectLst/>
                          <a:latin typeface="Aptos"/>
                          <a:ea typeface="Times New Roman" panose="02020603050405020304" pitchFamily="18" charset="0"/>
                          <a:cs typeface="Times New Roman"/>
                        </a:rPr>
                        <a:t>pénurie</a:t>
                      </a:r>
                      <a:r>
                        <a:rPr lang="fr-FR" sz="1800" kern="0">
                          <a:solidFill>
                            <a:srgbClr val="1F1F1F"/>
                          </a:solidFill>
                          <a:effectLst/>
                          <a:latin typeface="Aptos"/>
                          <a:ea typeface="Times New Roman" panose="02020603050405020304" pitchFamily="18" charset="0"/>
                          <a:cs typeface="Times New Roman"/>
                        </a:rPr>
                        <a:t>) ; les acheteurs sont prêts à payer plus pour l'obtenir.</a:t>
                      </a:r>
                      <a:endParaRPr lang="fr-FR" sz="1800">
                        <a:effectLst/>
                        <a:latin typeface="Aptos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8197224"/>
                  </a:ext>
                </a:extLst>
              </a:tr>
              <a:tr h="965776">
                <a:tc>
                  <a:txBody>
                    <a:bodyPr/>
                    <a:lstStyle/>
                    <a:p>
                      <a:pPr marL="171450" indent="6985">
                        <a:buNone/>
                      </a:pPr>
                      <a:r>
                        <a:rPr lang="fr-FR" sz="1800" b="1" kern="0">
                          <a:solidFill>
                            <a:srgbClr val="1F1F1F"/>
                          </a:solidFill>
                          <a:effectLst/>
                          <a:latin typeface="Aptos"/>
                          <a:ea typeface="Times New Roman" panose="02020603050405020304" pitchFamily="18" charset="0"/>
                          <a:cs typeface="Times New Roman"/>
                        </a:rPr>
                        <a:t>La demande augmente</a:t>
                      </a:r>
                      <a:endParaRPr lang="fr-FR" sz="1800">
                        <a:effectLst/>
                        <a:latin typeface="Aptos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78435">
                        <a:buNone/>
                      </a:pPr>
                      <a:r>
                        <a:rPr lang="fr-FR" sz="1800" b="1" kern="0">
                          <a:solidFill>
                            <a:srgbClr val="1F1F1F"/>
                          </a:solidFill>
                          <a:effectLst/>
                          <a:latin typeface="Aptos"/>
                          <a:ea typeface="Times New Roman" panose="02020603050405020304" pitchFamily="18" charset="0"/>
                          <a:cs typeface="Times New Roman"/>
                        </a:rPr>
                        <a:t>Hausse</a:t>
                      </a:r>
                      <a:endParaRPr lang="fr-FR" sz="1800">
                        <a:effectLst/>
                        <a:latin typeface="Aptos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17170">
                        <a:buNone/>
                      </a:pPr>
                      <a:r>
                        <a:rPr lang="fr-FR" sz="1800" kern="0">
                          <a:solidFill>
                            <a:srgbClr val="1F1F1F"/>
                          </a:solidFill>
                          <a:effectLst/>
                          <a:latin typeface="Aptos"/>
                          <a:ea typeface="Times New Roman" panose="02020603050405020304" pitchFamily="18" charset="0"/>
                          <a:cs typeface="Times New Roman"/>
                        </a:rPr>
                        <a:t>Le produit est très recherché ; la compétition entre acheteurs fait grimper les prix.</a:t>
                      </a:r>
                      <a:endParaRPr lang="fr-FR" sz="1800">
                        <a:effectLst/>
                        <a:latin typeface="Aptos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3527170"/>
                  </a:ext>
                </a:extLst>
              </a:tr>
              <a:tr h="965776">
                <a:tc>
                  <a:txBody>
                    <a:bodyPr/>
                    <a:lstStyle/>
                    <a:p>
                      <a:pPr indent="178435">
                        <a:buNone/>
                      </a:pPr>
                      <a:r>
                        <a:rPr lang="fr-FR" sz="1800" b="1" kern="0">
                          <a:solidFill>
                            <a:srgbClr val="1F1F1F"/>
                          </a:solidFill>
                          <a:effectLst/>
                          <a:latin typeface="Aptos"/>
                          <a:ea typeface="Times New Roman" panose="02020603050405020304" pitchFamily="18" charset="0"/>
                          <a:cs typeface="Times New Roman"/>
                        </a:rPr>
                        <a:t>La demande diminue</a:t>
                      </a:r>
                      <a:endParaRPr lang="fr-FR" sz="1800">
                        <a:effectLst/>
                        <a:latin typeface="Aptos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78435">
                        <a:buNone/>
                      </a:pPr>
                      <a:r>
                        <a:rPr lang="fr-FR" sz="1800" b="1" kern="0">
                          <a:solidFill>
                            <a:srgbClr val="1F1F1F"/>
                          </a:solidFill>
                          <a:effectLst/>
                          <a:latin typeface="Aptos"/>
                          <a:ea typeface="Times New Roman" panose="02020603050405020304" pitchFamily="18" charset="0"/>
                          <a:cs typeface="Times New Roman"/>
                        </a:rPr>
                        <a:t>Baisse</a:t>
                      </a:r>
                      <a:endParaRPr lang="fr-FR" sz="1800">
                        <a:effectLst/>
                        <a:latin typeface="Aptos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17170">
                        <a:buNone/>
                      </a:pPr>
                      <a:r>
                        <a:rPr lang="fr-FR" sz="1800" kern="0">
                          <a:solidFill>
                            <a:srgbClr val="1F1F1F"/>
                          </a:solidFill>
                          <a:effectLst/>
                          <a:latin typeface="Aptos"/>
                          <a:ea typeface="Times New Roman" panose="02020603050405020304" pitchFamily="18" charset="0"/>
                          <a:cs typeface="Times New Roman"/>
                        </a:rPr>
                        <a:t>Le produit suscite moins d'intérêt ; les vendeurs baissent les prix pour attirer les clients.</a:t>
                      </a:r>
                      <a:endParaRPr lang="fr-FR" sz="1800">
                        <a:effectLst/>
                        <a:latin typeface="Aptos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0192611"/>
                  </a:ext>
                </a:extLst>
              </a:tr>
            </a:tbl>
          </a:graphicData>
        </a:graphic>
      </p:graphicFrame>
      <p:sp>
        <p:nvSpPr>
          <p:cNvPr id="19" name="ZoneTexte 18">
            <a:extLst>
              <a:ext uri="{FF2B5EF4-FFF2-40B4-BE49-F238E27FC236}">
                <a16:creationId xmlns:a16="http://schemas.microsoft.com/office/drawing/2014/main" id="{16E3631B-A162-6BA0-AAF3-6660C0773450}"/>
              </a:ext>
            </a:extLst>
          </p:cNvPr>
          <p:cNvSpPr txBox="1"/>
          <p:nvPr/>
        </p:nvSpPr>
        <p:spPr>
          <a:xfrm>
            <a:off x="1887123" y="273180"/>
            <a:ext cx="1008253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BE" sz="2400">
                <a:solidFill>
                  <a:srgbClr val="962C60"/>
                </a:solidFill>
                <a:latin typeface="Aptos"/>
              </a:rPr>
              <a:t>Situation d’apprentissage du programme  </a:t>
            </a:r>
            <a:endParaRPr lang="fr-BE" sz="2400">
              <a:solidFill>
                <a:srgbClr val="555555"/>
              </a:solidFill>
              <a:latin typeface="Aptos"/>
            </a:endParaRPr>
          </a:p>
          <a:p>
            <a:pPr algn="ctr"/>
            <a:r>
              <a:rPr lang="fr-BE" sz="2400">
                <a:solidFill>
                  <a:srgbClr val="962C60"/>
                </a:solidFill>
                <a:latin typeface="Aptos"/>
              </a:rPr>
              <a:t>À la croisée des échanges : l’équilibre entre offre, demande et prix. Étape 3. </a:t>
            </a:r>
            <a:endParaRPr lang="fr-BE" sz="2400">
              <a:solidFill>
                <a:srgbClr val="555555"/>
              </a:solidFill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19725914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98ABA5C4-FBEC-7293-C967-49D9C261A7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852305"/>
              </p:ext>
            </p:extLst>
          </p:nvPr>
        </p:nvGraphicFramePr>
        <p:xfrm>
          <a:off x="2033626" y="1041042"/>
          <a:ext cx="8114099" cy="5240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85381">
                  <a:extLst>
                    <a:ext uri="{9D8B030D-6E8A-4147-A177-3AD203B41FA5}">
                      <a16:colId xmlns:a16="http://schemas.microsoft.com/office/drawing/2014/main" val="544757557"/>
                    </a:ext>
                  </a:extLst>
                </a:gridCol>
                <a:gridCol w="2030786">
                  <a:extLst>
                    <a:ext uri="{9D8B030D-6E8A-4147-A177-3AD203B41FA5}">
                      <a16:colId xmlns:a16="http://schemas.microsoft.com/office/drawing/2014/main" val="1764524777"/>
                    </a:ext>
                  </a:extLst>
                </a:gridCol>
                <a:gridCol w="1197932">
                  <a:extLst>
                    <a:ext uri="{9D8B030D-6E8A-4147-A177-3AD203B41FA5}">
                      <a16:colId xmlns:a16="http://schemas.microsoft.com/office/drawing/2014/main" val="2450675983"/>
                    </a:ext>
                  </a:extLst>
                </a:gridCol>
              </a:tblGrid>
              <a:tr h="584488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>
                        <a:solidFill>
                          <a:srgbClr val="020202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fr-BE" sz="1100" noProof="0">
                          <a:solidFill>
                            <a:srgbClr val="020202"/>
                          </a:solidFill>
                          <a:effectLst/>
                        </a:rPr>
                        <a:t>Effet sur l’O ou la D</a:t>
                      </a:r>
                      <a:endParaRPr lang="fr-BE" noProof="0">
                        <a:solidFill>
                          <a:srgbClr val="020202"/>
                        </a:solidFill>
                        <a:effectLst/>
                      </a:endParaRPr>
                    </a:p>
                    <a:p>
                      <a:pPr algn="ctr">
                        <a:buNone/>
                      </a:pPr>
                      <a:r>
                        <a:rPr lang="fr-BE" sz="1100" noProof="0">
                          <a:solidFill>
                            <a:srgbClr val="020202"/>
                          </a:solidFill>
                          <a:effectLst/>
                        </a:rPr>
                        <a:t>Augmente ou diminue</a:t>
                      </a:r>
                      <a:endParaRPr lang="fr-BE" noProof="0">
                        <a:solidFill>
                          <a:srgbClr val="020202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fr-BE" sz="1100" noProof="0">
                          <a:solidFill>
                            <a:srgbClr val="020202"/>
                          </a:solidFill>
                          <a:effectLst/>
                        </a:rPr>
                        <a:t>Effet sur le prix</a:t>
                      </a:r>
                      <a:endParaRPr lang="fr-BE" noProof="0">
                        <a:solidFill>
                          <a:srgbClr val="020202"/>
                        </a:solidFill>
                        <a:effectLst/>
                      </a:endParaRPr>
                    </a:p>
                    <a:p>
                      <a:pPr algn="ctr">
                        <a:buNone/>
                      </a:pPr>
                      <a:r>
                        <a:rPr lang="fr-BE" sz="1100" noProof="0">
                          <a:solidFill>
                            <a:srgbClr val="020202"/>
                          </a:solidFill>
                          <a:effectLst/>
                        </a:rPr>
                        <a:t>Augmente ou diminue</a:t>
                      </a:r>
                      <a:endParaRPr lang="fr-BE" noProof="0">
                        <a:solidFill>
                          <a:srgbClr val="020202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3753268"/>
                  </a:ext>
                </a:extLst>
              </a:tr>
              <a:tr h="58201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BE" sz="1100" b="0" noProof="0">
                          <a:solidFill>
                            <a:srgbClr val="020202"/>
                          </a:solidFill>
                          <a:effectLst/>
                        </a:rPr>
                        <a:t>1. Si les parents ont plus d’argent cette année, pensez-vous que plus d’élèves vont pouvoir acheter la console ? </a:t>
                      </a:r>
                      <a:endParaRPr lang="fr-BE" b="0" noProof="0">
                        <a:solidFill>
                          <a:srgbClr val="020202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BE" sz="1100" noProof="0">
                          <a:solidFill>
                            <a:srgbClr val="020202"/>
                          </a:solidFill>
                          <a:effectLst/>
                        </a:rPr>
                        <a:t>Demande augmente</a:t>
                      </a:r>
                      <a:endParaRPr lang="fr-BE" noProof="0">
                        <a:solidFill>
                          <a:srgbClr val="020202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BE" sz="1100" noProof="0">
                          <a:solidFill>
                            <a:srgbClr val="020202"/>
                          </a:solidFill>
                          <a:effectLst/>
                        </a:rPr>
                        <a:t>Augmente </a:t>
                      </a:r>
                      <a:endParaRPr lang="fr-BE" noProof="0">
                        <a:solidFill>
                          <a:srgbClr val="020202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957131"/>
                  </a:ext>
                </a:extLst>
              </a:tr>
              <a:tr h="58201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BE" sz="1100" b="0" noProof="0" dirty="0">
                          <a:solidFill>
                            <a:srgbClr val="020202"/>
                          </a:solidFill>
                          <a:effectLst/>
                        </a:rPr>
                        <a:t>2. Si plusieurs marques sortent leur propre console, est-ce que l’offre totale sur le marché augmente ou diminue ? </a:t>
                      </a:r>
                      <a:endParaRPr lang="fr-BE" b="0" noProof="0" dirty="0">
                        <a:solidFill>
                          <a:srgbClr val="020202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BE" sz="1100" noProof="0">
                          <a:solidFill>
                            <a:srgbClr val="020202"/>
                          </a:solidFill>
                          <a:effectLst/>
                        </a:rPr>
                        <a:t>Offre augmente</a:t>
                      </a:r>
                      <a:endParaRPr lang="fr-BE" noProof="0">
                        <a:solidFill>
                          <a:srgbClr val="020202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BE" sz="1100" noProof="0">
                          <a:solidFill>
                            <a:srgbClr val="020202"/>
                          </a:solidFill>
                          <a:effectLst/>
                        </a:rPr>
                        <a:t>Diminue </a:t>
                      </a:r>
                      <a:endParaRPr lang="fr-BE" noProof="0">
                        <a:solidFill>
                          <a:srgbClr val="020202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2212079"/>
                  </a:ext>
                </a:extLst>
              </a:tr>
              <a:tr h="58201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BE" sz="1100" b="0" noProof="0">
                          <a:solidFill>
                            <a:srgbClr val="020202"/>
                          </a:solidFill>
                          <a:effectLst/>
                        </a:rPr>
                        <a:t>3. Si tout le monde en parle (influenceurs, réseaux sociaux), est-ce que cela va influencer la demande ?</a:t>
                      </a:r>
                      <a:endParaRPr lang="fr-BE" b="0" noProof="0">
                        <a:solidFill>
                          <a:srgbClr val="020202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BE" sz="1100" b="0" i="0" u="none" strike="noStrike" noProof="0">
                          <a:solidFill>
                            <a:srgbClr val="020202"/>
                          </a:solidFill>
                          <a:effectLst/>
                          <a:latin typeface="Arial"/>
                          <a:cs typeface="Arial"/>
                        </a:rPr>
                        <a:t>Demande </a:t>
                      </a:r>
                      <a:r>
                        <a:rPr lang="fr-BE" sz="1100" noProof="0">
                          <a:solidFill>
                            <a:srgbClr val="020202"/>
                          </a:solidFill>
                          <a:effectLst/>
                        </a:rPr>
                        <a:t> augmente</a:t>
                      </a:r>
                      <a:endParaRPr lang="fr-BE" noProof="0">
                        <a:solidFill>
                          <a:srgbClr val="020202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BE" sz="1100" noProof="0">
                          <a:solidFill>
                            <a:srgbClr val="020202"/>
                          </a:solidFill>
                          <a:effectLst/>
                        </a:rPr>
                        <a:t>Augmente </a:t>
                      </a:r>
                      <a:endParaRPr lang="fr-BE" noProof="0">
                        <a:solidFill>
                          <a:srgbClr val="020202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6957690"/>
                  </a:ext>
                </a:extLst>
              </a:tr>
              <a:tr h="58201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BE" sz="1100" b="0" noProof="0">
                          <a:solidFill>
                            <a:srgbClr val="020202"/>
                          </a:solidFill>
                          <a:effectLst/>
                        </a:rPr>
                        <a:t>4. Si les usines deviennent plus efficaces et peuvent produire beaucoup plus de consoles, que va-t-il se passer en matière d’offre ?</a:t>
                      </a:r>
                      <a:endParaRPr lang="fr-BE" b="0" noProof="0">
                        <a:solidFill>
                          <a:srgbClr val="020202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BE" sz="1100" b="0" i="0" u="none" strike="noStrike" noProof="0">
                          <a:solidFill>
                            <a:srgbClr val="020202"/>
                          </a:solidFill>
                          <a:effectLst/>
                          <a:latin typeface="Arial"/>
                          <a:cs typeface="Arial"/>
                        </a:rPr>
                        <a:t>Offre </a:t>
                      </a:r>
                      <a:r>
                        <a:rPr lang="fr-BE" sz="1100" noProof="0">
                          <a:solidFill>
                            <a:srgbClr val="020202"/>
                          </a:solidFill>
                          <a:effectLst/>
                        </a:rPr>
                        <a:t> augmente</a:t>
                      </a:r>
                      <a:endParaRPr lang="fr-BE" noProof="0">
                        <a:solidFill>
                          <a:srgbClr val="020202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BE" sz="1100" noProof="0">
                          <a:solidFill>
                            <a:srgbClr val="020202"/>
                          </a:solidFill>
                          <a:effectLst/>
                        </a:rPr>
                        <a:t>Diminue</a:t>
                      </a:r>
                      <a:endParaRPr lang="fr-BE" noProof="0">
                        <a:solidFill>
                          <a:srgbClr val="020202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2373836"/>
                  </a:ext>
                </a:extLst>
              </a:tr>
              <a:tr h="77601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BE" sz="1100" b="0" noProof="0">
                          <a:solidFill>
                            <a:srgbClr val="020202"/>
                          </a:solidFill>
                          <a:effectLst/>
                        </a:rPr>
                        <a:t>5. Si fabriquer la console devient plus cher à cause des composants, est-ce que les fabricants vont produire plus ou moins de consoles ?</a:t>
                      </a:r>
                      <a:endParaRPr lang="fr-BE" b="0" noProof="0">
                        <a:solidFill>
                          <a:srgbClr val="020202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BE" sz="1100" b="0" i="0" u="none" strike="noStrike" noProof="0">
                          <a:solidFill>
                            <a:srgbClr val="020202"/>
                          </a:solidFill>
                          <a:effectLst/>
                          <a:latin typeface="Arial"/>
                          <a:cs typeface="Arial"/>
                        </a:rPr>
                        <a:t>Offre </a:t>
                      </a:r>
                      <a:r>
                        <a:rPr lang="fr-BE" sz="1100" noProof="0">
                          <a:solidFill>
                            <a:srgbClr val="020202"/>
                          </a:solidFill>
                          <a:effectLst/>
                        </a:rPr>
                        <a:t>diminue</a:t>
                      </a:r>
                      <a:endParaRPr lang="fr-BE" noProof="0">
                        <a:solidFill>
                          <a:srgbClr val="020202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BE" sz="1100" noProof="0">
                          <a:solidFill>
                            <a:srgbClr val="020202"/>
                          </a:solidFill>
                          <a:effectLst/>
                        </a:rPr>
                        <a:t>Augmente </a:t>
                      </a:r>
                      <a:endParaRPr lang="fr-BE" noProof="0">
                        <a:solidFill>
                          <a:srgbClr val="020202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7672320"/>
                  </a:ext>
                </a:extLst>
              </a:tr>
              <a:tr h="58201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BE" sz="1100" b="0" noProof="0">
                          <a:solidFill>
                            <a:srgbClr val="020202"/>
                          </a:solidFill>
                          <a:effectLst/>
                        </a:rPr>
                        <a:t>6. Si une autre console concurrente sort et coute moins cher, est-ce que certains élèves achèteront cette nouvelle console ? </a:t>
                      </a:r>
                      <a:endParaRPr lang="fr-BE" b="0" noProof="0">
                        <a:solidFill>
                          <a:srgbClr val="020202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BE" sz="1100" b="0" i="0" u="none" strike="noStrike" noProof="0">
                          <a:solidFill>
                            <a:srgbClr val="020202"/>
                          </a:solidFill>
                          <a:effectLst/>
                          <a:latin typeface="Arial"/>
                          <a:cs typeface="Arial"/>
                        </a:rPr>
                        <a:t>Demande </a:t>
                      </a:r>
                      <a:r>
                        <a:rPr lang="fr-BE" sz="1100" noProof="0">
                          <a:solidFill>
                            <a:srgbClr val="020202"/>
                          </a:solidFill>
                          <a:effectLst/>
                        </a:rPr>
                        <a:t> diminue</a:t>
                      </a:r>
                      <a:endParaRPr lang="fr-BE" noProof="0">
                        <a:solidFill>
                          <a:srgbClr val="020202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BE" sz="1100" noProof="0">
                          <a:solidFill>
                            <a:srgbClr val="020202"/>
                          </a:solidFill>
                          <a:effectLst/>
                        </a:rPr>
                        <a:t>Diminue </a:t>
                      </a:r>
                      <a:endParaRPr lang="fr-BE" noProof="0">
                        <a:solidFill>
                          <a:srgbClr val="020202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7713396"/>
                  </a:ext>
                </a:extLst>
              </a:tr>
              <a:tr h="38800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BE" sz="1100" b="0" noProof="0">
                          <a:solidFill>
                            <a:srgbClr val="020202"/>
                          </a:solidFill>
                          <a:effectLst/>
                        </a:rPr>
                        <a:t>7. Si c’est la période de Noël, est-ce que plus d’élèves voudront acheter la console ? </a:t>
                      </a:r>
                      <a:endParaRPr lang="fr-BE" b="0" noProof="0">
                        <a:solidFill>
                          <a:srgbClr val="020202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BE" sz="1100" noProof="0">
                          <a:solidFill>
                            <a:srgbClr val="020202"/>
                          </a:solidFill>
                          <a:effectLst/>
                        </a:rPr>
                        <a:t>D</a:t>
                      </a:r>
                      <a:r>
                        <a:rPr lang="fr-BE" sz="1100" b="0" i="0" u="none" strike="noStrike" noProof="0">
                          <a:solidFill>
                            <a:srgbClr val="020202"/>
                          </a:solidFill>
                          <a:effectLst/>
                          <a:latin typeface="Arial"/>
                          <a:cs typeface="Arial"/>
                        </a:rPr>
                        <a:t>emande </a:t>
                      </a:r>
                      <a:r>
                        <a:rPr lang="fr-BE" sz="1100" noProof="0">
                          <a:solidFill>
                            <a:srgbClr val="020202"/>
                          </a:solidFill>
                          <a:effectLst/>
                        </a:rPr>
                        <a:t>augmente</a:t>
                      </a:r>
                      <a:endParaRPr lang="fr-BE" noProof="0">
                        <a:solidFill>
                          <a:srgbClr val="020202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BE" sz="1100" noProof="0">
                          <a:solidFill>
                            <a:srgbClr val="020202"/>
                          </a:solidFill>
                          <a:effectLst/>
                        </a:rPr>
                        <a:t>Augmente </a:t>
                      </a:r>
                      <a:endParaRPr lang="fr-BE" noProof="0">
                        <a:solidFill>
                          <a:srgbClr val="020202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224268"/>
                  </a:ext>
                </a:extLst>
              </a:tr>
              <a:tr h="58201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BE" sz="1100" b="0" noProof="0">
                          <a:solidFill>
                            <a:srgbClr val="020202"/>
                          </a:solidFill>
                          <a:effectLst/>
                        </a:rPr>
                        <a:t>8. Si un problème survient dans les transports et que plus aucune console n’arrive en Europe, est-ce que l’offre va augmenter ou diminuer ? </a:t>
                      </a:r>
                      <a:endParaRPr lang="fr-BE" b="0" noProof="0">
                        <a:solidFill>
                          <a:srgbClr val="020202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BE" sz="1100" b="0" i="0" u="none" strike="noStrike" noProof="0">
                          <a:solidFill>
                            <a:srgbClr val="020202"/>
                          </a:solidFill>
                          <a:effectLst/>
                          <a:latin typeface="Arial"/>
                          <a:cs typeface="Arial"/>
                        </a:rPr>
                        <a:t>Offre </a:t>
                      </a:r>
                      <a:r>
                        <a:rPr lang="fr-BE" sz="1100" noProof="0">
                          <a:solidFill>
                            <a:srgbClr val="020202"/>
                          </a:solidFill>
                          <a:effectLst/>
                        </a:rPr>
                        <a:t>diminue</a:t>
                      </a:r>
                      <a:endParaRPr lang="fr-BE" noProof="0">
                        <a:solidFill>
                          <a:srgbClr val="020202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fr-BE" sz="1100" noProof="0">
                          <a:solidFill>
                            <a:srgbClr val="020202"/>
                          </a:solidFill>
                          <a:effectLst/>
                        </a:rPr>
                        <a:t>Augmente  </a:t>
                      </a:r>
                      <a:endParaRPr lang="fr-BE" noProof="0">
                        <a:solidFill>
                          <a:srgbClr val="020202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9020785"/>
                  </a:ext>
                </a:extLst>
              </a:tr>
            </a:tbl>
          </a:graphicData>
        </a:graphic>
      </p:graphicFrame>
      <p:sp>
        <p:nvSpPr>
          <p:cNvPr id="18" name="ZoneTexte 9">
            <a:extLst>
              <a:ext uri="{FF2B5EF4-FFF2-40B4-BE49-F238E27FC236}">
                <a16:creationId xmlns:a16="http://schemas.microsoft.com/office/drawing/2014/main" id="{E5C07B1E-7620-CE90-0697-F6AD302CC3B7}"/>
              </a:ext>
            </a:extLst>
          </p:cNvPr>
          <p:cNvSpPr txBox="1"/>
          <p:nvPr/>
        </p:nvSpPr>
        <p:spPr>
          <a:xfrm>
            <a:off x="1592869" y="211556"/>
            <a:ext cx="1059630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BE" sz="2400">
                <a:solidFill>
                  <a:srgbClr val="962C60"/>
                </a:solidFill>
                <a:latin typeface="Aptos"/>
              </a:rPr>
              <a:t>Situation d’apprentissage du programme </a:t>
            </a:r>
            <a:endParaRPr lang="fr-BE" sz="2400">
              <a:solidFill>
                <a:srgbClr val="555555"/>
              </a:solidFill>
              <a:latin typeface="Aptos"/>
            </a:endParaRPr>
          </a:p>
          <a:p>
            <a:pPr algn="ctr"/>
            <a:r>
              <a:rPr lang="fr-BE" sz="2400">
                <a:solidFill>
                  <a:srgbClr val="962C60"/>
                </a:solidFill>
                <a:latin typeface="Aptos"/>
              </a:rPr>
              <a:t>À la croisée des échanges : l’équilibre entre offre, demande et prix. Étape 4</a:t>
            </a:r>
            <a:endParaRPr lang="fr-BE" sz="2400">
              <a:solidFill>
                <a:srgbClr val="555555"/>
              </a:solidFill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11316074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8FB7E-A0FC-C32B-9E08-231F4A392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9F8740-3202-7607-7C93-9096D48856E9}"/>
              </a:ext>
            </a:extLst>
          </p:cNvPr>
          <p:cNvSpPr txBox="1"/>
          <p:nvPr/>
        </p:nvSpPr>
        <p:spPr>
          <a:xfrm>
            <a:off x="246933" y="574374"/>
            <a:ext cx="11366193" cy="41242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fr-BE" sz="1600">
              <a:latin typeface="Aptos"/>
              <a:ea typeface="Google Sans Text"/>
              <a:cs typeface="Google Sans Text"/>
            </a:endParaRPr>
          </a:p>
          <a:p>
            <a:endParaRPr lang="fr-BE">
              <a:ea typeface="Google Sans Text"/>
            </a:endParaRPr>
          </a:p>
          <a:p>
            <a:r>
              <a:rPr lang="fr-BE" sz="1600">
                <a:latin typeface="Aptos"/>
                <a:ea typeface="Google Sans Text"/>
                <a:cs typeface="Google Sans Text"/>
              </a:rPr>
              <a:t>Il</a:t>
            </a:r>
            <a:r>
              <a:rPr lang="fr-BE" sz="1600" i="0">
                <a:latin typeface="Aptos"/>
                <a:ea typeface="Google Sans Text"/>
                <a:cs typeface="Google Sans Text"/>
              </a:rPr>
              <a:t> est utile de visualiser l'économie comme un flux continu entre deux </a:t>
            </a:r>
            <a:r>
              <a:rPr lang="fr-BE" sz="1600">
                <a:latin typeface="Aptos"/>
                <a:ea typeface="Google Sans Text"/>
                <a:cs typeface="Google Sans Text"/>
              </a:rPr>
              <a:t>acteurs (ou agents) </a:t>
            </a:r>
            <a:r>
              <a:rPr lang="fr-BE" sz="1600" i="0">
                <a:latin typeface="Aptos"/>
                <a:ea typeface="Google Sans Text"/>
                <a:cs typeface="Google Sans Text"/>
              </a:rPr>
              <a:t>principaux : les </a:t>
            </a:r>
            <a:r>
              <a:rPr lang="fr-BE" sz="1600" b="1" i="0">
                <a:latin typeface="Aptos"/>
                <a:ea typeface="Google Sans Text"/>
                <a:cs typeface="Google Sans Text"/>
              </a:rPr>
              <a:t>ménages</a:t>
            </a:r>
            <a:r>
              <a:rPr lang="fr-BE" sz="1600" i="0">
                <a:latin typeface="Aptos"/>
                <a:ea typeface="Google Sans Text"/>
                <a:cs typeface="Google Sans Text"/>
              </a:rPr>
              <a:t> et les </a:t>
            </a:r>
            <a:r>
              <a:rPr lang="fr-BE" sz="1600" b="1" i="0">
                <a:latin typeface="Aptos"/>
                <a:ea typeface="Google Sans Text"/>
                <a:cs typeface="Google Sans Text"/>
              </a:rPr>
              <a:t>entreprises</a:t>
            </a:r>
            <a:r>
              <a:rPr lang="fr-BE" sz="1600" i="0">
                <a:latin typeface="Aptos"/>
                <a:ea typeface="Google Sans Text"/>
                <a:cs typeface="Google Sans Text"/>
              </a:rPr>
              <a:t>.</a:t>
            </a:r>
            <a:endParaRPr lang="fr-BE"/>
          </a:p>
          <a:p>
            <a:endParaRPr lang="fr-BE" sz="1800">
              <a:solidFill>
                <a:srgbClr val="FF0000"/>
              </a:solidFill>
              <a:latin typeface="Aptos"/>
              <a:ea typeface="Google Sans Text"/>
              <a:cs typeface="Google Sans Text"/>
            </a:endParaRPr>
          </a:p>
          <a:p>
            <a:r>
              <a:rPr lang="fr-BE" sz="1800">
                <a:solidFill>
                  <a:srgbClr val="FF0000"/>
                </a:solidFill>
                <a:latin typeface="Aptos"/>
                <a:ea typeface="Google Sans Text"/>
                <a:cs typeface="Google Sans Text"/>
              </a:rPr>
              <a:t>Le circuit économique </a:t>
            </a:r>
            <a:r>
              <a:rPr lang="fr-BE" sz="1800" i="1">
                <a:solidFill>
                  <a:srgbClr val="FF0000"/>
                </a:solidFill>
                <a:latin typeface="Aptos"/>
                <a:ea typeface="Google Sans Text"/>
                <a:cs typeface="Google Sans Text"/>
              </a:rPr>
              <a:t>décrit la relation</a:t>
            </a:r>
            <a:r>
              <a:rPr lang="fr-BE" sz="1800">
                <a:solidFill>
                  <a:srgbClr val="FF0000"/>
                </a:solidFill>
                <a:latin typeface="Aptos"/>
                <a:ea typeface="Google Sans Text"/>
                <a:cs typeface="Google Sans Text"/>
              </a:rPr>
              <a:t> de base entre les agents et montre </a:t>
            </a:r>
            <a:r>
              <a:rPr lang="fr-BE" sz="1800" i="1">
                <a:solidFill>
                  <a:srgbClr val="FF0000"/>
                </a:solidFill>
                <a:latin typeface="Aptos"/>
                <a:ea typeface="Google Sans Text"/>
                <a:cs typeface="Google Sans Text"/>
              </a:rPr>
              <a:t>qui</a:t>
            </a:r>
            <a:r>
              <a:rPr lang="fr-BE" sz="1800">
                <a:solidFill>
                  <a:srgbClr val="FF0000"/>
                </a:solidFill>
                <a:latin typeface="Aptos"/>
                <a:ea typeface="Google Sans Text"/>
                <a:cs typeface="Google Sans Text"/>
              </a:rPr>
              <a:t> échange </a:t>
            </a:r>
            <a:r>
              <a:rPr lang="fr-BE" sz="1800" i="1">
                <a:solidFill>
                  <a:srgbClr val="FF0000"/>
                </a:solidFill>
                <a:latin typeface="Aptos"/>
                <a:ea typeface="Google Sans Text"/>
                <a:cs typeface="Google Sans Text"/>
              </a:rPr>
              <a:t>quoi;</a:t>
            </a:r>
            <a:endParaRPr lang="fr-BE" sz="1800">
              <a:solidFill>
                <a:srgbClr val="FF0000"/>
              </a:solidFill>
              <a:latin typeface="Aptos"/>
              <a:ea typeface="Google Sans Text"/>
              <a:cs typeface="Google Sans Text"/>
            </a:endParaRPr>
          </a:p>
          <a:p>
            <a:r>
              <a:rPr lang="fr-BE" sz="1800">
                <a:solidFill>
                  <a:srgbClr val="FF0000"/>
                </a:solidFill>
                <a:latin typeface="Aptos"/>
                <a:ea typeface="Google Sans Text"/>
                <a:cs typeface="Google Sans Text"/>
              </a:rPr>
              <a:t>La loi de l'offre et de la demande explique </a:t>
            </a:r>
            <a:r>
              <a:rPr lang="fr-BE" sz="1800" b="1">
                <a:solidFill>
                  <a:srgbClr val="FF0000"/>
                </a:solidFill>
                <a:latin typeface="Aptos"/>
                <a:ea typeface="Google Sans Text"/>
                <a:cs typeface="Google Sans Text"/>
              </a:rPr>
              <a:t>à quel prix</a:t>
            </a:r>
            <a:r>
              <a:rPr lang="fr-BE" sz="1800">
                <a:solidFill>
                  <a:srgbClr val="FF0000"/>
                </a:solidFill>
                <a:latin typeface="Aptos"/>
                <a:ea typeface="Google Sans Text"/>
                <a:cs typeface="Google Sans Text"/>
              </a:rPr>
              <a:t> l'échange se réalise.</a:t>
            </a:r>
            <a:endParaRPr lang="fr-BE" sz="1800">
              <a:latin typeface="Aptos"/>
            </a:endParaRPr>
          </a:p>
          <a:p>
            <a:endParaRPr lang="fr-BE" sz="1800" i="0">
              <a:latin typeface="Aptos"/>
              <a:ea typeface="Google Sans Text"/>
            </a:endParaRPr>
          </a:p>
          <a:p>
            <a:pPr marL="269875" lvl="1" indent="-182245">
              <a:buFont typeface=""/>
              <a:buChar char="•"/>
            </a:pPr>
            <a:r>
              <a:rPr lang="fr-BE" sz="1600" b="1">
                <a:solidFill>
                  <a:srgbClr val="303030"/>
                </a:solidFill>
                <a:latin typeface="Aptos"/>
                <a:ea typeface="Google Sans Text"/>
                <a:cs typeface="Google Sans Text"/>
              </a:rPr>
              <a:t> LES</a:t>
            </a:r>
            <a:r>
              <a:rPr lang="fr-BE" sz="1600" b="1" i="0">
                <a:solidFill>
                  <a:srgbClr val="303030"/>
                </a:solidFill>
                <a:latin typeface="Aptos"/>
                <a:ea typeface="Google Sans Text"/>
                <a:cs typeface="Google Sans Text"/>
              </a:rPr>
              <a:t> </a:t>
            </a:r>
            <a:r>
              <a:rPr lang="fr-BE" sz="1600" b="1">
                <a:solidFill>
                  <a:srgbClr val="303030"/>
                </a:solidFill>
                <a:latin typeface="Aptos"/>
                <a:ea typeface="Google Sans Text"/>
                <a:cs typeface="Google Sans Text"/>
              </a:rPr>
              <a:t>MENAGES (= les demandeurs) : </a:t>
            </a:r>
            <a:r>
              <a:rPr lang="fr-BE" sz="1600">
                <a:solidFill>
                  <a:srgbClr val="303030"/>
                </a:solidFill>
                <a:latin typeface="Aptos"/>
                <a:ea typeface="Google Sans Text"/>
                <a:cs typeface="Google Sans Text"/>
              </a:rPr>
              <a:t> </a:t>
            </a:r>
            <a:r>
              <a:rPr lang="fr-BE" sz="1600" i="0">
                <a:solidFill>
                  <a:srgbClr val="303030"/>
                </a:solidFill>
                <a:latin typeface="Aptos"/>
                <a:ea typeface="Google Sans Text"/>
                <a:cs typeface="Google Sans Text"/>
              </a:rPr>
              <a:t>les consommateurs comme vous et moi qui ont des besoins à satisfaire</a:t>
            </a:r>
          </a:p>
          <a:p>
            <a:pPr marL="269875" lvl="1" indent="-182245">
              <a:buFont typeface=""/>
              <a:buChar char="•"/>
            </a:pPr>
            <a:r>
              <a:rPr lang="fr-BE" sz="1600" b="1">
                <a:solidFill>
                  <a:srgbClr val="303030"/>
                </a:solidFill>
                <a:latin typeface="Aptos"/>
                <a:ea typeface="Google Sans Text"/>
                <a:cs typeface="Google Sans Text"/>
              </a:rPr>
              <a:t> LES</a:t>
            </a:r>
            <a:r>
              <a:rPr lang="fr-BE" sz="1600" b="1" i="0">
                <a:solidFill>
                  <a:srgbClr val="303030"/>
                </a:solidFill>
                <a:latin typeface="Aptos"/>
                <a:ea typeface="Google Sans Text"/>
                <a:cs typeface="Google Sans Text"/>
              </a:rPr>
              <a:t> </a:t>
            </a:r>
            <a:r>
              <a:rPr lang="fr-BE" sz="1600" b="1">
                <a:solidFill>
                  <a:srgbClr val="303030"/>
                </a:solidFill>
                <a:latin typeface="Aptos"/>
                <a:ea typeface="Google Sans Text"/>
                <a:cs typeface="Google Sans Text"/>
              </a:rPr>
              <a:t>ENTREPRISES  (= les offreurs) </a:t>
            </a:r>
            <a:r>
              <a:rPr lang="fr-BE" sz="1600">
                <a:solidFill>
                  <a:srgbClr val="303030"/>
                </a:solidFill>
                <a:latin typeface="Aptos"/>
                <a:ea typeface="Google Sans Text"/>
                <a:cs typeface="Google Sans Text"/>
              </a:rPr>
              <a:t>: </a:t>
            </a:r>
            <a:r>
              <a:rPr lang="fr-BE" sz="1600" i="0">
                <a:solidFill>
                  <a:srgbClr val="303030"/>
                </a:solidFill>
                <a:latin typeface="Aptos"/>
                <a:ea typeface="Google Sans Text"/>
                <a:cs typeface="Google Sans Text"/>
              </a:rPr>
              <a:t>les producteurs</a:t>
            </a:r>
            <a:r>
              <a:rPr lang="fr-BE" sz="1600">
                <a:solidFill>
                  <a:srgbClr val="303030"/>
                </a:solidFill>
                <a:latin typeface="Aptos"/>
                <a:ea typeface="Google Sans Text"/>
                <a:cs typeface="Google Sans Text"/>
              </a:rPr>
              <a:t>/les vendeurs</a:t>
            </a:r>
            <a:r>
              <a:rPr lang="fr-BE" sz="1600" i="0">
                <a:solidFill>
                  <a:srgbClr val="303030"/>
                </a:solidFill>
                <a:latin typeface="Aptos"/>
                <a:ea typeface="Google Sans Text"/>
                <a:cs typeface="Google Sans Text"/>
              </a:rPr>
              <a:t> créent des biens et des services pour répondre à ces besoins</a:t>
            </a:r>
          </a:p>
          <a:p>
            <a:pPr marL="269875" lvl="1" indent="-182245">
              <a:buFont typeface=""/>
              <a:buChar char="•"/>
            </a:pPr>
            <a:r>
              <a:rPr lang="fr-BE" sz="1600" b="1">
                <a:solidFill>
                  <a:srgbClr val="303030"/>
                </a:solidFill>
                <a:latin typeface="Aptos"/>
                <a:ea typeface="Google Sans Text"/>
                <a:cs typeface="Google Sans Text"/>
              </a:rPr>
              <a:t> L'ECHANGE</a:t>
            </a:r>
            <a:r>
              <a:rPr lang="fr-BE" sz="1600" b="1" i="0">
                <a:solidFill>
                  <a:srgbClr val="303030"/>
                </a:solidFill>
                <a:latin typeface="Aptos"/>
                <a:ea typeface="Google Sans Text"/>
                <a:cs typeface="Google Sans Text"/>
              </a:rPr>
              <a:t> :</a:t>
            </a:r>
            <a:r>
              <a:rPr lang="fr-BE" sz="1600" i="0">
                <a:solidFill>
                  <a:srgbClr val="303030"/>
                </a:solidFill>
                <a:latin typeface="Aptos"/>
                <a:ea typeface="Google Sans Text"/>
                <a:cs typeface="Google Sans Text"/>
              </a:rPr>
              <a:t> </a:t>
            </a:r>
            <a:r>
              <a:rPr lang="fr-BE" sz="1600">
                <a:solidFill>
                  <a:srgbClr val="303030"/>
                </a:solidFill>
                <a:latin typeface="Aptos"/>
                <a:ea typeface="Google Sans Text"/>
                <a:cs typeface="Google Sans Text"/>
              </a:rPr>
              <a:t>les</a:t>
            </a:r>
            <a:r>
              <a:rPr lang="fr-BE" sz="1600" i="0">
                <a:solidFill>
                  <a:srgbClr val="303030"/>
                </a:solidFill>
                <a:latin typeface="Aptos"/>
                <a:ea typeface="Google Sans Text"/>
                <a:cs typeface="Google Sans Text"/>
              </a:rPr>
              <a:t> ménages achètent</a:t>
            </a:r>
            <a:r>
              <a:rPr lang="fr-BE" sz="1600">
                <a:solidFill>
                  <a:srgbClr val="303030"/>
                </a:solidFill>
                <a:latin typeface="Aptos"/>
                <a:ea typeface="Google Sans Text"/>
                <a:cs typeface="Google Sans Text"/>
              </a:rPr>
              <a:t> les biens et les services aux</a:t>
            </a:r>
            <a:r>
              <a:rPr lang="fr-BE" sz="1600" i="0">
                <a:solidFill>
                  <a:srgbClr val="303030"/>
                </a:solidFill>
                <a:latin typeface="Aptos"/>
                <a:ea typeface="Google Sans Text"/>
                <a:cs typeface="Google Sans Text"/>
              </a:rPr>
              <a:t> entreprises en échange d'un paiement financier. Ce flux d'argent des ménages vers les entreprises et de produits des entreprises vers les ménages forme la boucle du circuit</a:t>
            </a:r>
          </a:p>
          <a:p>
            <a:pPr lvl="1"/>
            <a:endParaRPr lang="fr-BE" sz="1600">
              <a:solidFill>
                <a:srgbClr val="303030"/>
              </a:solidFill>
              <a:latin typeface="Aptos"/>
            </a:endParaRPr>
          </a:p>
          <a:p>
            <a:endParaRPr lang="fr-BE" sz="1600" i="0">
              <a:latin typeface="Aptos"/>
              <a:ea typeface="Google Sans Text"/>
              <a:cs typeface="Google Sans Text"/>
            </a:endParaRPr>
          </a:p>
          <a:p>
            <a:endParaRPr lang="fr-BE" sz="1600" i="0">
              <a:latin typeface="Aptos"/>
              <a:ea typeface="Google Sans Text"/>
              <a:cs typeface="Google Sans Tex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A39705-4645-8837-114A-B87DF7F05409}"/>
              </a:ext>
            </a:extLst>
          </p:cNvPr>
          <p:cNvSpPr txBox="1"/>
          <p:nvPr/>
        </p:nvSpPr>
        <p:spPr>
          <a:xfrm>
            <a:off x="7783772" y="1878174"/>
            <a:ext cx="3039931" cy="18975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A09B95-24FD-82C5-701E-A98A4F6FDFF4}"/>
              </a:ext>
            </a:extLst>
          </p:cNvPr>
          <p:cNvSpPr txBox="1"/>
          <p:nvPr/>
        </p:nvSpPr>
        <p:spPr>
          <a:xfrm>
            <a:off x="766864" y="303417"/>
            <a:ext cx="1096833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solidFill>
                  <a:srgbClr val="962C60"/>
                </a:solidFill>
                <a:latin typeface="Aptos"/>
              </a:rPr>
              <a:t>Lien entre "la </a:t>
            </a:r>
            <a:r>
              <a:rPr lang="en-US" sz="2800" err="1">
                <a:solidFill>
                  <a:srgbClr val="962C60"/>
                </a:solidFill>
                <a:latin typeface="Aptos"/>
              </a:rPr>
              <a:t>loi</a:t>
            </a:r>
            <a:r>
              <a:rPr lang="en-US" sz="2800">
                <a:solidFill>
                  <a:srgbClr val="962C60"/>
                </a:solidFill>
                <a:latin typeface="Aptos"/>
              </a:rPr>
              <a:t> de </a:t>
            </a:r>
            <a:r>
              <a:rPr lang="en-US" sz="2800" err="1">
                <a:solidFill>
                  <a:srgbClr val="962C60"/>
                </a:solidFill>
                <a:latin typeface="Aptos"/>
              </a:rPr>
              <a:t>l'offre</a:t>
            </a:r>
            <a:r>
              <a:rPr lang="en-US" sz="2800">
                <a:solidFill>
                  <a:srgbClr val="962C60"/>
                </a:solidFill>
                <a:latin typeface="Aptos"/>
              </a:rPr>
              <a:t> et de la </a:t>
            </a:r>
            <a:r>
              <a:rPr lang="en-US" sz="2800" err="1">
                <a:solidFill>
                  <a:srgbClr val="962C60"/>
                </a:solidFill>
                <a:latin typeface="Aptos"/>
              </a:rPr>
              <a:t>demande</a:t>
            </a:r>
            <a:r>
              <a:rPr lang="en-US" sz="2800">
                <a:solidFill>
                  <a:srgbClr val="962C60"/>
                </a:solidFill>
                <a:latin typeface="Aptos"/>
              </a:rPr>
              <a:t>" et le circuit économique 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3C5480DD-078F-34C6-A149-993DA3EDF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1340" y="4159255"/>
            <a:ext cx="5993692" cy="239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5166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56483CA-6753-D722-B7E3-11D5F7CC5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2040416-1EF7-B211-9927-9185C109CEB3}"/>
              </a:ext>
            </a:extLst>
          </p:cNvPr>
          <p:cNvSpPr txBox="1"/>
          <p:nvPr/>
        </p:nvSpPr>
        <p:spPr>
          <a:xfrm>
            <a:off x="3282042" y="195943"/>
            <a:ext cx="6437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>
                <a:latin typeface="Aptos" panose="020B0004020202020204" pitchFamily="34" charset="0"/>
              </a:rPr>
              <a:t>Le circuit économique simplifié</a:t>
            </a:r>
            <a:endParaRPr lang="fr-BE" sz="3600">
              <a:latin typeface="Aptos" panose="020B0004020202020204" pitchFamily="34" charset="0"/>
            </a:endParaRP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23B4FC35-D784-3F16-A43E-CD350251A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5411" y="1285256"/>
            <a:ext cx="8311242" cy="452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200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5E00EA-8EB1-43EF-B6F8-84C823788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B8C4D743-4464-21BF-91CD-B049EE35327C}"/>
              </a:ext>
            </a:extLst>
          </p:cNvPr>
          <p:cNvSpPr txBox="1"/>
          <p:nvPr/>
        </p:nvSpPr>
        <p:spPr>
          <a:xfrm>
            <a:off x="261582" y="1862994"/>
            <a:ext cx="11668835" cy="1566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>
              <a:lnSpc>
                <a:spcPct val="114000"/>
              </a:lnSpc>
              <a:buNone/>
            </a:pPr>
            <a:r>
              <a:rPr lang="fr-FR" sz="2800">
                <a:latin typeface="Aptos  "/>
              </a:rPr>
              <a:t>Derrière chaque achat se cache un mécanisme économique essentiel. </a:t>
            </a:r>
          </a:p>
          <a:p>
            <a:pPr algn="ctr" fontAlgn="t">
              <a:lnSpc>
                <a:spcPct val="114000"/>
              </a:lnSpc>
              <a:buNone/>
            </a:pPr>
            <a:r>
              <a:rPr lang="fr-FR" sz="2800">
                <a:latin typeface="Aptos  "/>
              </a:rPr>
              <a:t>Pour le découvrir, nous allons commencer par définir ensemble les notions d’o</a:t>
            </a:r>
            <a:r>
              <a:rPr lang="fr-FR" sz="2800" u="sng">
                <a:latin typeface="Aptos  "/>
              </a:rPr>
              <a:t>ffre</a:t>
            </a:r>
            <a:r>
              <a:rPr lang="fr-FR" sz="2800">
                <a:latin typeface="Aptos  "/>
              </a:rPr>
              <a:t> et de </a:t>
            </a:r>
            <a:r>
              <a:rPr lang="fr-FR" sz="2800" u="sng">
                <a:latin typeface="Aptos  "/>
              </a:rPr>
              <a:t>demande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F6DF5AE-2F8A-18FE-F777-C2F6CDC89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3588" y="4025930"/>
            <a:ext cx="1770895" cy="169293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84E3F7E-E46C-E0A8-3435-980701281B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1280" y="4025930"/>
            <a:ext cx="1714501" cy="154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437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9B27DC-EAE5-D865-E1D2-34BA82BF8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F7D58EC-9861-858E-5ABE-329DCBC3E913}"/>
              </a:ext>
            </a:extLst>
          </p:cNvPr>
          <p:cNvSpPr txBox="1"/>
          <p:nvPr/>
        </p:nvSpPr>
        <p:spPr>
          <a:xfrm>
            <a:off x="950375" y="242503"/>
            <a:ext cx="108708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solidFill>
                  <a:srgbClr val="962C60"/>
                </a:solidFill>
                <a:latin typeface="Aptos"/>
              </a:rPr>
              <a:t>Lien entre "la </a:t>
            </a:r>
            <a:r>
              <a:rPr lang="en-US" sz="2800" err="1">
                <a:solidFill>
                  <a:srgbClr val="962C60"/>
                </a:solidFill>
                <a:latin typeface="Aptos"/>
              </a:rPr>
              <a:t>loi</a:t>
            </a:r>
            <a:r>
              <a:rPr lang="en-US" sz="2800">
                <a:solidFill>
                  <a:srgbClr val="962C60"/>
                </a:solidFill>
                <a:latin typeface="Aptos"/>
              </a:rPr>
              <a:t> de </a:t>
            </a:r>
            <a:r>
              <a:rPr lang="en-US" sz="2800" err="1">
                <a:solidFill>
                  <a:srgbClr val="962C60"/>
                </a:solidFill>
                <a:latin typeface="Aptos"/>
              </a:rPr>
              <a:t>l'offre</a:t>
            </a:r>
            <a:r>
              <a:rPr lang="en-US" sz="2800">
                <a:solidFill>
                  <a:srgbClr val="962C60"/>
                </a:solidFill>
                <a:latin typeface="Aptos"/>
              </a:rPr>
              <a:t> et de la </a:t>
            </a:r>
            <a:r>
              <a:rPr lang="en-US" sz="2800" err="1">
                <a:solidFill>
                  <a:srgbClr val="962C60"/>
                </a:solidFill>
                <a:latin typeface="Aptos"/>
              </a:rPr>
              <a:t>demande</a:t>
            </a:r>
            <a:r>
              <a:rPr lang="en-US" sz="2800">
                <a:solidFill>
                  <a:srgbClr val="962C60"/>
                </a:solidFill>
                <a:latin typeface="Aptos"/>
              </a:rPr>
              <a:t>" et le circuit économique </a:t>
            </a:r>
            <a:endParaRPr lang="en-US" sz="2800">
              <a:latin typeface="Apto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3C8BF7-F3F8-187A-7E90-B96C64EBB095}"/>
              </a:ext>
            </a:extLst>
          </p:cNvPr>
          <p:cNvSpPr txBox="1"/>
          <p:nvPr/>
        </p:nvSpPr>
        <p:spPr>
          <a:xfrm>
            <a:off x="251854" y="1093848"/>
            <a:ext cx="11677627" cy="49552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BE" sz="1800" b="1">
                <a:solidFill>
                  <a:srgbClr val="303030"/>
                </a:solidFill>
                <a:highlight>
                  <a:srgbClr val="FFFFFF"/>
                </a:highlight>
                <a:latin typeface="Aptos"/>
              </a:rPr>
              <a:t> Exemple concret : La moto jaune  LEGO   </a:t>
            </a:r>
            <a:endParaRPr lang="fr-BE" sz="1800">
              <a:solidFill>
                <a:srgbClr val="555555"/>
              </a:solidFill>
              <a:latin typeface="Aptos"/>
            </a:endParaRPr>
          </a:p>
          <a:p>
            <a:endParaRPr lang="fr-BE" sz="1800">
              <a:solidFill>
                <a:srgbClr val="555555"/>
              </a:solidFill>
              <a:latin typeface="Aptos"/>
            </a:endParaRPr>
          </a:p>
          <a:p>
            <a:endParaRPr lang="fr-BE" sz="2000" b="1">
              <a:solidFill>
                <a:srgbClr val="303030"/>
              </a:solidFill>
              <a:highlight>
                <a:srgbClr val="FFFFFF"/>
              </a:highlight>
              <a:latin typeface="Aptos"/>
            </a:endParaRPr>
          </a:p>
          <a:p>
            <a:r>
              <a:rPr lang="fr-BE" sz="2000" b="1" dirty="0">
                <a:solidFill>
                  <a:srgbClr val="303030"/>
                </a:solidFill>
                <a:highlight>
                  <a:srgbClr val="FFFFFF"/>
                </a:highlight>
                <a:latin typeface="Aptos"/>
              </a:rPr>
              <a:t>Le circuit :</a:t>
            </a:r>
            <a:r>
              <a:rPr lang="fr-BE" sz="2000">
                <a:solidFill>
                  <a:srgbClr val="303030"/>
                </a:solidFill>
                <a:highlight>
                  <a:srgbClr val="FFFFFF"/>
                </a:highlight>
                <a:latin typeface="Aptos"/>
              </a:rPr>
              <a:t> il montre comment l'argent et le bien circulent entre 2 agents, donc l'échange</a:t>
            </a:r>
            <a:r>
              <a:rPr lang="fr-BE" sz="2000" dirty="0">
                <a:solidFill>
                  <a:srgbClr val="303030"/>
                </a:solidFill>
                <a:highlight>
                  <a:srgbClr val="FFFFFF"/>
                </a:highlight>
                <a:latin typeface="Aptos"/>
              </a:rPr>
              <a:t> </a:t>
            </a:r>
            <a:endParaRPr lang="fr-BE" sz="2000" dirty="0"/>
          </a:p>
          <a:p>
            <a:endParaRPr lang="fr-BE" sz="1800">
              <a:solidFill>
                <a:srgbClr val="303030"/>
              </a:solidFill>
              <a:highlight>
                <a:srgbClr val="FFFFFF"/>
              </a:highlight>
              <a:latin typeface="Aptos"/>
            </a:endParaRPr>
          </a:p>
          <a:p>
            <a:endParaRPr lang="fr-BE" sz="1800">
              <a:solidFill>
                <a:srgbClr val="303030"/>
              </a:solidFill>
              <a:highlight>
                <a:srgbClr val="FFFFFF"/>
              </a:highlight>
              <a:latin typeface="Aptos"/>
            </a:endParaRPr>
          </a:p>
          <a:p>
            <a:endParaRPr lang="fr-BE" sz="1800">
              <a:solidFill>
                <a:srgbClr val="303030"/>
              </a:solidFill>
              <a:highlight>
                <a:srgbClr val="FFFFFF"/>
              </a:highlight>
              <a:latin typeface="Aptos"/>
            </a:endParaRPr>
          </a:p>
          <a:p>
            <a:endParaRPr lang="fr-BE" sz="1800">
              <a:solidFill>
                <a:srgbClr val="303030"/>
              </a:solidFill>
              <a:highlight>
                <a:srgbClr val="FFFFFF"/>
              </a:highlight>
              <a:latin typeface="Aptos"/>
            </a:endParaRPr>
          </a:p>
          <a:p>
            <a:endParaRPr lang="fr-BE" sz="1800" b="1">
              <a:solidFill>
                <a:srgbClr val="303030"/>
              </a:solidFill>
              <a:highlight>
                <a:srgbClr val="FFFFFF"/>
              </a:highlight>
              <a:latin typeface="Aptos"/>
            </a:endParaRPr>
          </a:p>
          <a:p>
            <a:endParaRPr lang="fr-BE" sz="1800" b="1">
              <a:solidFill>
                <a:srgbClr val="303030"/>
              </a:solidFill>
              <a:highlight>
                <a:srgbClr val="FFFFFF"/>
              </a:highlight>
              <a:latin typeface="Aptos"/>
            </a:endParaRPr>
          </a:p>
          <a:p>
            <a:endParaRPr lang="fr-BE" sz="1800" b="1">
              <a:solidFill>
                <a:srgbClr val="303030"/>
              </a:solidFill>
              <a:highlight>
                <a:srgbClr val="FFFFFF"/>
              </a:highlight>
              <a:latin typeface="Aptos"/>
            </a:endParaRPr>
          </a:p>
          <a:p>
            <a:endParaRPr lang="fr-BE" sz="1800" b="1">
              <a:solidFill>
                <a:srgbClr val="303030"/>
              </a:solidFill>
              <a:highlight>
                <a:srgbClr val="FFFFFF"/>
              </a:highlight>
              <a:latin typeface="Aptos"/>
            </a:endParaRPr>
          </a:p>
          <a:p>
            <a:endParaRPr lang="fr-BE" sz="1800" b="1">
              <a:solidFill>
                <a:srgbClr val="303030"/>
              </a:solidFill>
              <a:highlight>
                <a:srgbClr val="FFFFFF"/>
              </a:highlight>
              <a:latin typeface="Aptos"/>
            </a:endParaRPr>
          </a:p>
          <a:p>
            <a:endParaRPr lang="fr-BE" sz="1800" b="1">
              <a:solidFill>
                <a:srgbClr val="303030"/>
              </a:solidFill>
              <a:highlight>
                <a:srgbClr val="FFFFFF"/>
              </a:highlight>
              <a:latin typeface="Aptos"/>
            </a:endParaRPr>
          </a:p>
          <a:p>
            <a:endParaRPr lang="fr-BE" sz="2000">
              <a:solidFill>
                <a:srgbClr val="303030"/>
              </a:solidFill>
              <a:highlight>
                <a:srgbClr val="FFFFFF"/>
              </a:highlight>
              <a:latin typeface="Aptos"/>
            </a:endParaRPr>
          </a:p>
          <a:p>
            <a:endParaRPr lang="fr-BE" sz="2000">
              <a:solidFill>
                <a:srgbClr val="303030"/>
              </a:solidFill>
              <a:highlight>
                <a:srgbClr val="FFFFFF"/>
              </a:highlight>
              <a:latin typeface="Aptos"/>
            </a:endParaRPr>
          </a:p>
          <a:p>
            <a:r>
              <a:rPr lang="fr-BE" sz="2000" b="1">
                <a:solidFill>
                  <a:srgbClr val="303030"/>
                </a:solidFill>
                <a:highlight>
                  <a:srgbClr val="FFFFFF"/>
                </a:highlight>
                <a:latin typeface="Aptos"/>
              </a:rPr>
              <a:t>La loi de l'offre et de la demande</a:t>
            </a:r>
            <a:r>
              <a:rPr lang="fr-BE" sz="2000">
                <a:solidFill>
                  <a:srgbClr val="303030"/>
                </a:solidFill>
                <a:highlight>
                  <a:srgbClr val="FFFFFF"/>
                </a:highlight>
                <a:latin typeface="Aptos"/>
              </a:rPr>
              <a:t> explique pourquoi le prix de cette moto ne reste pas figé.</a:t>
            </a:r>
            <a:endParaRPr lang="fr-B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72D1C0-EAEA-D1AB-43F5-B0E7A7D56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6516" y="1097382"/>
            <a:ext cx="1009366" cy="8908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68BD00-C89F-DFA3-4743-BB5C10AF4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8424" y="2473941"/>
            <a:ext cx="6810375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559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5C745-396C-ECFF-9B06-93F44B1FE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639E1851-E209-C367-1508-7FB5EA72AD86}"/>
              </a:ext>
            </a:extLst>
          </p:cNvPr>
          <p:cNvGrpSpPr/>
          <p:nvPr/>
        </p:nvGrpSpPr>
        <p:grpSpPr>
          <a:xfrm>
            <a:off x="3047342" y="459024"/>
            <a:ext cx="6171509" cy="5817256"/>
            <a:chOff x="-101132" y="-242964"/>
            <a:chExt cx="4564714" cy="4838852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A87F7CAA-6095-165D-C63A-08852045EF2B}"/>
                </a:ext>
              </a:extLst>
            </p:cNvPr>
            <p:cNvSpPr/>
            <p:nvPr/>
          </p:nvSpPr>
          <p:spPr>
            <a:xfrm>
              <a:off x="-101132" y="-242963"/>
              <a:ext cx="2263308" cy="2395613"/>
            </a:xfrm>
            <a:prstGeom prst="roundRect">
              <a:avLst/>
            </a:prstGeom>
            <a:noFill/>
            <a:ln>
              <a:solidFill>
                <a:srgbClr val="26559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fr-BE" b="1" kern="100">
                  <a:solidFill>
                    <a:srgbClr val="000000"/>
                  </a:solidFill>
                  <a:effectLst/>
                  <a:latin typeface="Aptos"/>
                  <a:ea typeface="Aptos" panose="020B0004020202020204" pitchFamily="34" charset="0"/>
                  <a:cs typeface="Times New Roman"/>
                </a:rPr>
                <a:t>Définition</a:t>
              </a:r>
              <a:endParaRPr lang="fr-BE" sz="1100" b="1" kern="100">
                <a:solidFill>
                  <a:srgbClr val="000000"/>
                </a:solidFill>
                <a:effectLst/>
                <a:latin typeface="Aptos"/>
                <a:ea typeface="Aptos" panose="020B0004020202020204" pitchFamily="34" charset="0"/>
                <a:cs typeface="Times New Roman"/>
              </a:endParaRPr>
            </a:p>
            <a:p>
              <a:pPr>
                <a:lnSpc>
                  <a:spcPct val="114000"/>
                </a:lnSpc>
              </a:pPr>
              <a:r>
                <a:rPr lang="fr-BE" sz="1200" kern="100">
                  <a:solidFill>
                    <a:srgbClr val="000000"/>
                  </a:solidFill>
                  <a:latin typeface="Aptos" panose="020B0004020202020204" pitchFamily="34" charset="0"/>
                  <a:ea typeface="Aptos" panose="020B0004020202020204" pitchFamily="34" charset="0"/>
                  <a:cs typeface="Times New Roman"/>
                </a:rPr>
                <a:t>Le marché est le lieu où se rencontrent les offreurs et les demandeurs afin d’échanger des biens et des services à un certain prix</a:t>
              </a:r>
              <a:endParaRPr lang="fr-BE" sz="1200" kern="10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4000"/>
                </a:lnSpc>
              </a:pPr>
              <a:endParaRPr lang="fr-BE" sz="1200" kern="100">
                <a:solidFill>
                  <a:srgbClr val="FFFFFF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Aft>
                  <a:spcPts val="800"/>
                </a:spcAft>
                <a:buNone/>
              </a:pPr>
              <a:endParaRPr lang="fr-BE" sz="1200" kern="100">
                <a:effectLst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46FC58C9-9DF7-4FF4-94C3-0DA81B69BE46}"/>
                </a:ext>
              </a:extLst>
            </p:cNvPr>
            <p:cNvSpPr/>
            <p:nvPr/>
          </p:nvSpPr>
          <p:spPr>
            <a:xfrm>
              <a:off x="2200274" y="2190749"/>
              <a:ext cx="2263308" cy="2395613"/>
            </a:xfrm>
            <a:prstGeom prst="roundRect">
              <a:avLst/>
            </a:prstGeom>
            <a:noFill/>
            <a:ln w="19050" cap="flat" cmpd="sng" algn="ctr">
              <a:solidFill>
                <a:srgbClr val="21874E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r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fr-BE" b="1" kern="100">
                  <a:effectLst/>
                  <a:latin typeface="Aptos"/>
                  <a:ea typeface="Aptos" panose="020B0004020202020204" pitchFamily="34" charset="0"/>
                  <a:cs typeface="Times New Roman"/>
                </a:rPr>
                <a:t>Contre-exemples</a:t>
              </a:r>
            </a:p>
            <a:p>
              <a:pPr algn="r">
                <a:lnSpc>
                  <a:spcPct val="115000"/>
                </a:lnSpc>
                <a:spcAft>
                  <a:spcPts val="800"/>
                </a:spcAft>
                <a:buNone/>
              </a:pPr>
              <a:endParaRPr lang="fr-BE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 marL="171450" indent="-171450">
                <a:lnSpc>
                  <a:spcPct val="115000"/>
                </a:lnSpc>
                <a:buFont typeface="Arial" panose="020B0604020202020204" pitchFamily="34" charset="0"/>
                <a:buChar char="•"/>
              </a:pPr>
              <a:r>
                <a:rPr lang="fr-FR" sz="1200" kern="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Une association qui distribue gratuitement des repas</a:t>
              </a:r>
            </a:p>
            <a:p>
              <a:pPr marL="171450" indent="-171450">
                <a:lnSpc>
                  <a:spcPct val="115000"/>
                </a:lnSpc>
                <a:buFont typeface="Arial" panose="020B0604020202020204" pitchFamily="34" charset="0"/>
                <a:buChar char="•"/>
              </a:pPr>
              <a:r>
                <a:rPr lang="fr-FR" sz="1200" kern="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Un service rendu gratuitement entre amis</a:t>
              </a:r>
            </a:p>
            <a:p>
              <a:pPr marL="171450" indent="-171450">
                <a:lnSpc>
                  <a:spcPct val="115000"/>
                </a:lnSpc>
                <a:buFont typeface="Arial" panose="020B0604020202020204" pitchFamily="34" charset="0"/>
                <a:buChar char="•"/>
              </a:pPr>
              <a:r>
                <a:rPr lang="fr-FR" sz="1200" kern="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Une bibliothèque publique </a:t>
              </a:r>
              <a:endParaRPr lang="fr-BE" sz="12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15000"/>
                </a:lnSpc>
                <a:spcAft>
                  <a:spcPts val="800"/>
                </a:spcAft>
                <a:buNone/>
              </a:pPr>
              <a:endParaRPr lang="fr-BE" sz="12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3C77D8E4-5F22-CA86-BC32-2F417B476A77}"/>
                </a:ext>
              </a:extLst>
            </p:cNvPr>
            <p:cNvSpPr/>
            <p:nvPr/>
          </p:nvSpPr>
          <p:spPr>
            <a:xfrm>
              <a:off x="-101132" y="2200275"/>
              <a:ext cx="2263308" cy="2395613"/>
            </a:xfrm>
            <a:prstGeom prst="roundRect">
              <a:avLst/>
            </a:prstGeom>
            <a:noFill/>
            <a:ln w="19050" cap="flat" cmpd="sng" algn="ctr">
              <a:solidFill>
                <a:srgbClr val="EEC54F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fr-BE" b="1" kern="100">
                  <a:effectLst/>
                  <a:latin typeface="Aptos"/>
                  <a:ea typeface="Aptos" panose="020B0004020202020204" pitchFamily="34" charset="0"/>
                  <a:cs typeface="Times New Roman"/>
                </a:rPr>
                <a:t>Exemples</a:t>
              </a:r>
            </a:p>
            <a:p>
              <a:pPr>
                <a:lnSpc>
                  <a:spcPct val="115000"/>
                </a:lnSpc>
                <a:spcAft>
                  <a:spcPts val="800"/>
                </a:spcAft>
                <a:buNone/>
              </a:pPr>
              <a:endParaRPr lang="fr-BE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 marL="171450" indent="-171450">
                <a:lnSpc>
                  <a:spcPct val="115000"/>
                </a:lnSpc>
                <a:buFont typeface="Arial" panose="020B0604020202020204" pitchFamily="34" charset="0"/>
                <a:buChar char="•"/>
              </a:pPr>
              <a:r>
                <a:rPr lang="fr-FR" sz="1200" kern="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Un supermarché où l’on achète de la nourriture</a:t>
              </a:r>
            </a:p>
            <a:p>
              <a:pPr marL="171450" indent="-171450">
                <a:lnSpc>
                  <a:spcPct val="115000"/>
                </a:lnSpc>
                <a:buFont typeface="Arial" panose="020B0604020202020204" pitchFamily="34" charset="0"/>
                <a:buChar char="•"/>
              </a:pPr>
              <a:r>
                <a:rPr lang="fr-FR" sz="1200" kern="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Un site de vente en ligne comme Amazon</a:t>
              </a:r>
            </a:p>
            <a:p>
              <a:pPr marL="171450" indent="-171450">
                <a:lnSpc>
                  <a:spcPct val="115000"/>
                </a:lnSpc>
                <a:buFont typeface="Arial" panose="020B0604020202020204" pitchFamily="34" charset="0"/>
                <a:buChar char="•"/>
              </a:pPr>
              <a:r>
                <a:rPr lang="fr-FR" sz="1200" kern="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Une brocante ou un marché local</a:t>
              </a:r>
              <a:endParaRPr lang="fr-BE" sz="12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2F13798C-11F5-F699-1E72-8A8B87C92299}"/>
                </a:ext>
              </a:extLst>
            </p:cNvPr>
            <p:cNvSpPr/>
            <p:nvPr/>
          </p:nvSpPr>
          <p:spPr>
            <a:xfrm>
              <a:off x="2200274" y="-242964"/>
              <a:ext cx="2263308" cy="2395614"/>
            </a:xfrm>
            <a:prstGeom prst="roundRect">
              <a:avLst/>
            </a:prstGeom>
            <a:noFill/>
            <a:ln w="19050" cap="flat" cmpd="sng" algn="ctr">
              <a:solidFill>
                <a:srgbClr val="962C6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r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fr-BE" b="1" kern="100">
                  <a:effectLst/>
                  <a:latin typeface="Aptos"/>
                  <a:ea typeface="Aptos" panose="020B0004020202020204" pitchFamily="34" charset="0"/>
                  <a:cs typeface="Times New Roman"/>
                </a:rPr>
                <a:t>Caractéristiques</a:t>
              </a:r>
              <a:endParaRPr lang="fr-BE" sz="1200" b="1" kern="100">
                <a:effectLst/>
                <a:latin typeface="Aptos"/>
                <a:ea typeface="Aptos" panose="020B0004020202020204" pitchFamily="34" charset="0"/>
                <a:cs typeface="Times New Roman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fr-BE" sz="1100" kern="100">
                  <a:effectLst/>
                  <a:latin typeface="Aptos"/>
                  <a:ea typeface="Aptos" panose="020B0004020202020204" pitchFamily="34" charset="0"/>
                  <a:cs typeface="Times New Roman"/>
                </a:rPr>
                <a:t>P</a:t>
              </a:r>
              <a:r>
                <a:rPr lang="fr-FR" sz="1200" kern="100" err="1">
                  <a:effectLst/>
                  <a:latin typeface="Aptos"/>
                  <a:ea typeface="Aptos" panose="020B0004020202020204" pitchFamily="34" charset="0"/>
                  <a:cs typeface="Times New Roman"/>
                </a:rPr>
                <a:t>résence</a:t>
              </a:r>
              <a:r>
                <a:rPr lang="fr-FR" sz="1200" kern="100">
                  <a:effectLst/>
                  <a:latin typeface="Aptos"/>
                  <a:ea typeface="Aptos" panose="020B0004020202020204" pitchFamily="34" charset="0"/>
                  <a:cs typeface="Times New Roman"/>
                </a:rPr>
                <a:t> d’offreurs (vendeurs)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fr-FR" sz="1200" kern="100">
                  <a:latin typeface="Aptos"/>
                  <a:ea typeface="Aptos" panose="020B0004020202020204" pitchFamily="34" charset="0"/>
                  <a:cs typeface="Times New Roman"/>
                </a:rPr>
                <a:t>Présence</a:t>
              </a:r>
              <a:r>
                <a:rPr lang="fr-FR" sz="1200" kern="100">
                  <a:effectLst/>
                  <a:latin typeface="Aptos"/>
                  <a:ea typeface="Aptos" panose="020B0004020202020204" pitchFamily="34" charset="0"/>
                  <a:cs typeface="Times New Roman"/>
                </a:rPr>
                <a:t> de demandeurs (acheteurs)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fr-FR" sz="1200" kern="10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É</a:t>
              </a:r>
              <a:r>
                <a:rPr lang="fr-FR" sz="1200" kern="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changes portant sur des biens ou des services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fr-FR" sz="1200" kern="10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F</a:t>
              </a:r>
              <a:r>
                <a:rPr lang="fr-FR" sz="1200" kern="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ixation d’un prix (selon l’offre et la demande)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fr-FR" sz="1200" kern="10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L</a:t>
              </a:r>
              <a:r>
                <a:rPr lang="fr-FR" sz="1200" kern="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e marché peut être réel (marché alimentaire, magasin) ou virtuel (site internet, plateforme en ligne)</a:t>
              </a:r>
              <a:endParaRPr lang="fr-BE" sz="12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Étoile : 6 branches 27">
              <a:extLst>
                <a:ext uri="{FF2B5EF4-FFF2-40B4-BE49-F238E27FC236}">
                  <a16:creationId xmlns:a16="http://schemas.microsoft.com/office/drawing/2014/main" id="{B36C963C-1AAD-E485-7C2E-07A6B472CB4A}"/>
                </a:ext>
              </a:extLst>
            </p:cNvPr>
            <p:cNvSpPr/>
            <p:nvPr/>
          </p:nvSpPr>
          <p:spPr>
            <a:xfrm>
              <a:off x="1515546" y="1478863"/>
              <a:ext cx="1331358" cy="1497258"/>
            </a:xfrm>
            <a:prstGeom prst="star6">
              <a:avLst/>
            </a:prstGeom>
            <a:solidFill>
              <a:srgbClr val="35BAA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fr-BE" sz="1800" b="1" kern="10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Marché</a:t>
              </a:r>
              <a:r>
                <a:rPr lang="fr-BE" sz="1200" kern="100">
                  <a:effectLst/>
                  <a:ea typeface="Aptos" panose="020B000402020202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45720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F308F-3611-AD8A-D497-FA287390C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54582D9C-2110-240D-E443-AFCF08D6FD40}"/>
              </a:ext>
            </a:extLst>
          </p:cNvPr>
          <p:cNvGrpSpPr/>
          <p:nvPr/>
        </p:nvGrpSpPr>
        <p:grpSpPr>
          <a:xfrm>
            <a:off x="3375746" y="375714"/>
            <a:ext cx="6193981" cy="5797405"/>
            <a:chOff x="-117752" y="-235979"/>
            <a:chExt cx="4581334" cy="482234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7985D050-08E7-BA60-FA1D-619FCCFD05A3}"/>
                </a:ext>
              </a:extLst>
            </p:cNvPr>
            <p:cNvSpPr/>
            <p:nvPr/>
          </p:nvSpPr>
          <p:spPr>
            <a:xfrm>
              <a:off x="-117752" y="-235979"/>
              <a:ext cx="2263308" cy="2395613"/>
            </a:xfrm>
            <a:prstGeom prst="roundRect">
              <a:avLst/>
            </a:prstGeom>
            <a:noFill/>
            <a:ln>
              <a:solidFill>
                <a:srgbClr val="26559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fr-BE" b="1" kern="100">
                  <a:solidFill>
                    <a:srgbClr val="000000"/>
                  </a:solidFill>
                  <a:effectLst/>
                  <a:latin typeface="Aptos"/>
                  <a:ea typeface="Aptos" panose="020B0004020202020204" pitchFamily="34" charset="0"/>
                  <a:cs typeface="Times New Roman"/>
                </a:rPr>
                <a:t>Définition</a:t>
              </a:r>
            </a:p>
            <a:p>
              <a:pPr fontAlgn="t">
                <a:lnSpc>
                  <a:spcPts val="1500"/>
                </a:lnSpc>
                <a:buNone/>
              </a:pPr>
              <a:r>
                <a:rPr lang="fr-BE" sz="1200" kern="100">
                  <a:solidFill>
                    <a:srgbClr val="000000"/>
                  </a:solidFill>
                  <a:effectLst/>
                  <a:latin typeface="Aptos  "/>
                  <a:ea typeface="Aptos" panose="020B0004020202020204" pitchFamily="34" charset="0"/>
                  <a:cs typeface="Times New Roman"/>
                </a:rPr>
                <a:t>Un </a:t>
              </a:r>
              <a:r>
                <a:rPr lang="fr-BE" sz="1200" kern="100">
                  <a:solidFill>
                    <a:schemeClr val="tx1">
                      <a:lumMod val="50000"/>
                    </a:schemeClr>
                  </a:solidFill>
                  <a:effectLst/>
                  <a:latin typeface="Aptos  "/>
                  <a:ea typeface="Aptos" panose="020B0004020202020204" pitchFamily="34" charset="0"/>
                  <a:cs typeface="Times New Roman"/>
                </a:rPr>
                <a:t>ménage </a:t>
              </a:r>
              <a:r>
                <a:rPr lang="fr-FR" sz="1200">
                  <a:solidFill>
                    <a:schemeClr val="tx1">
                      <a:lumMod val="50000"/>
                    </a:schemeClr>
                  </a:solidFill>
                  <a:latin typeface="Aptos  "/>
                </a:rPr>
                <a:t>est un agent économique composé d’une ou plusieurs personnes qui vivent sous le même toi et qui achètent des biens et des services pour satisfaire leurs besoins.</a:t>
              </a:r>
            </a:p>
            <a:p>
              <a:pPr>
                <a:lnSpc>
                  <a:spcPct val="115000"/>
                </a:lnSpc>
                <a:spcAft>
                  <a:spcPts val="800"/>
                </a:spcAft>
                <a:buNone/>
              </a:pPr>
              <a:endParaRPr lang="fr-BE" sz="1200" kern="100">
                <a:effectLst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Aft>
                  <a:spcPts val="800"/>
                </a:spcAft>
              </a:pPr>
              <a:endParaRPr lang="fr-BE" sz="1200" kern="100">
                <a:solidFill>
                  <a:srgbClr val="FFFFFF"/>
                </a:solidFill>
                <a:effectLst/>
                <a:ea typeface="+mn-lt"/>
                <a:cs typeface="Times New Roman"/>
              </a:endParaRPr>
            </a:p>
          </p:txBody>
        </p:sp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C0010E4B-90AA-0CE5-8EA3-81854466FA98}"/>
                </a:ext>
              </a:extLst>
            </p:cNvPr>
            <p:cNvSpPr/>
            <p:nvPr/>
          </p:nvSpPr>
          <p:spPr>
            <a:xfrm>
              <a:off x="2200274" y="2190748"/>
              <a:ext cx="2263307" cy="2395613"/>
            </a:xfrm>
            <a:prstGeom prst="roundRect">
              <a:avLst/>
            </a:prstGeom>
            <a:noFill/>
            <a:ln w="19050" cap="flat" cmpd="sng" algn="ctr">
              <a:solidFill>
                <a:srgbClr val="21874E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r">
                <a:lnSpc>
                  <a:spcPct val="115000"/>
                </a:lnSpc>
                <a:buNone/>
              </a:pPr>
              <a:r>
                <a:rPr lang="fr-BE" b="1" kern="100">
                  <a:effectLst/>
                  <a:latin typeface="Aptos"/>
                  <a:ea typeface="Aptos" panose="020B0004020202020204" pitchFamily="34" charset="0"/>
                  <a:cs typeface="Times New Roman"/>
                </a:rPr>
                <a:t>Contre-exemples</a:t>
              </a:r>
              <a:endParaRPr lang="fr-BE" sz="1200" b="1" kern="100">
                <a:effectLst/>
                <a:latin typeface="Aptos"/>
                <a:ea typeface="Aptos" panose="020B0004020202020204" pitchFamily="34" charset="0"/>
                <a:cs typeface="Times New Roman"/>
              </a:endParaRPr>
            </a:p>
            <a:p>
              <a:pPr>
                <a:lnSpc>
                  <a:spcPct val="115000"/>
                </a:lnSpc>
                <a:buNone/>
              </a:pPr>
              <a:endParaRPr lang="fr-BE" sz="12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 marL="361950" indent="-171450">
                <a:lnSpc>
                  <a:spcPct val="115000"/>
                </a:lnSpc>
                <a:buFont typeface="Arial" panose="020B0604020202020204" pitchFamily="34" charset="0"/>
                <a:buChar char="•"/>
              </a:pPr>
              <a:r>
                <a:rPr lang="fr-BE" sz="1200" kern="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Une boulangerie</a:t>
              </a:r>
            </a:p>
            <a:p>
              <a:pPr marL="361950" indent="-171450">
                <a:lnSpc>
                  <a:spcPct val="115000"/>
                </a:lnSpc>
                <a:buFont typeface="Arial" panose="020B0604020202020204" pitchFamily="34" charset="0"/>
                <a:buChar char="•"/>
              </a:pPr>
              <a:r>
                <a:rPr lang="fr-BE" sz="1200" kern="10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Une école</a:t>
              </a:r>
            </a:p>
            <a:p>
              <a:pPr marL="361950" indent="-171450">
                <a:lnSpc>
                  <a:spcPct val="115000"/>
                </a:lnSpc>
                <a:buFont typeface="Arial" panose="020B0604020202020204" pitchFamily="34" charset="0"/>
                <a:buChar char="•"/>
              </a:pPr>
              <a:r>
                <a:rPr lang="fr-BE" sz="1200" kern="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Un club sportif</a:t>
              </a:r>
            </a:p>
            <a:p>
              <a:pPr marL="361950" indent="-171450">
                <a:lnSpc>
                  <a:spcPct val="115000"/>
                </a:lnSpc>
                <a:buFont typeface="Arial" panose="020B0604020202020204" pitchFamily="34" charset="0"/>
                <a:buChar char="•"/>
              </a:pPr>
              <a:r>
                <a:rPr lang="fr-BE" sz="1200" kern="10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Une banque</a:t>
              </a:r>
            </a:p>
            <a:p>
              <a:pPr marL="361950" indent="-171450">
                <a:lnSpc>
                  <a:spcPct val="114999"/>
                </a:lnSpc>
                <a:buFont typeface="Arial" panose="020B0604020202020204" pitchFamily="34" charset="0"/>
                <a:buChar char="•"/>
              </a:pPr>
              <a:endParaRPr lang="fr-BE" sz="12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 marL="361950" indent="-171450">
                <a:lnSpc>
                  <a:spcPct val="114999"/>
                </a:lnSpc>
                <a:buFont typeface="Arial" panose="020B0604020202020204" pitchFamily="34" charset="0"/>
                <a:buChar char="•"/>
              </a:pPr>
              <a:endParaRPr lang="fr-BE" sz="12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 marL="361950" indent="-171450">
                <a:lnSpc>
                  <a:spcPct val="114999"/>
                </a:lnSpc>
                <a:buFont typeface="Arial" panose="020B0604020202020204" pitchFamily="34" charset="0"/>
                <a:buChar char="•"/>
              </a:pPr>
              <a:r>
                <a:rPr lang="fr-BE" sz="1200" kern="100">
                  <a:latin typeface="Aptos"/>
                  <a:ea typeface="Aptos" panose="020B0004020202020204" pitchFamily="34" charset="0"/>
                  <a:cs typeface="Times New Roman"/>
                </a:rPr>
                <a:t>= toute entreprise, magasin etc..</a:t>
              </a:r>
              <a:endParaRPr lang="fr-BE" sz="1200" kern="100">
                <a:latin typeface="Aptos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3E986EAB-9B50-9094-139F-899605662388}"/>
                </a:ext>
              </a:extLst>
            </p:cNvPr>
            <p:cNvSpPr/>
            <p:nvPr/>
          </p:nvSpPr>
          <p:spPr>
            <a:xfrm>
              <a:off x="-107553" y="2190748"/>
              <a:ext cx="2263307" cy="2395613"/>
            </a:xfrm>
            <a:prstGeom prst="roundRect">
              <a:avLst/>
            </a:prstGeom>
            <a:noFill/>
            <a:ln w="19050" cap="flat" cmpd="sng" algn="ctr">
              <a:solidFill>
                <a:srgbClr val="EEC54F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buNone/>
              </a:pPr>
              <a:r>
                <a:rPr lang="fr-BE" b="1" kern="100">
                  <a:effectLst/>
                  <a:latin typeface="Aptos"/>
                  <a:ea typeface="Aptos" panose="020B0004020202020204" pitchFamily="34" charset="0"/>
                  <a:cs typeface="Times New Roman"/>
                </a:rPr>
                <a:t>Exemples</a:t>
              </a:r>
            </a:p>
            <a:p>
              <a:pPr>
                <a:lnSpc>
                  <a:spcPct val="115000"/>
                </a:lnSpc>
                <a:buNone/>
              </a:pPr>
              <a:endParaRPr lang="fr-BE" sz="12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 marL="171450" indent="-171450">
                <a:lnSpc>
                  <a:spcPct val="115000"/>
                </a:lnSpc>
                <a:buFont typeface="Arial" panose="020B0604020202020204" pitchFamily="34" charset="0"/>
                <a:buChar char="•"/>
              </a:pPr>
              <a:r>
                <a:rPr lang="fr-BE" sz="1200" kern="10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Une famille avec deux parents salariés et des enfants.</a:t>
              </a:r>
            </a:p>
            <a:p>
              <a:pPr marL="171450" indent="-171450">
                <a:lnSpc>
                  <a:spcPct val="115000"/>
                </a:lnSpc>
                <a:buFont typeface="Arial" panose="020B0604020202020204" pitchFamily="34" charset="0"/>
                <a:buChar char="•"/>
              </a:pPr>
              <a:r>
                <a:rPr lang="fr-BE" sz="1200" kern="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Une personne </a:t>
              </a:r>
              <a:r>
                <a:rPr lang="fr-BE" sz="1200" kern="10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retraitée vivant seul</a:t>
              </a:r>
            </a:p>
            <a:p>
              <a:pPr marL="171450" indent="-171450">
                <a:lnSpc>
                  <a:spcPct val="115000"/>
                </a:lnSpc>
                <a:buFont typeface="Arial" panose="020B0604020202020204" pitchFamily="34" charset="0"/>
                <a:buChar char="•"/>
              </a:pPr>
              <a:r>
                <a:rPr lang="fr-BE" sz="1200" kern="10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Une colocation de 3 étudiants</a:t>
              </a:r>
            </a:p>
            <a:p>
              <a:pPr marL="171450" indent="-171450">
                <a:lnSpc>
                  <a:spcPct val="115000"/>
                </a:lnSpc>
                <a:buFont typeface="Arial" panose="020B0604020202020204" pitchFamily="34" charset="0"/>
                <a:buChar char="•"/>
              </a:pPr>
              <a:r>
                <a:rPr lang="fr-BE" sz="1200" kern="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Un couple sans enfant</a:t>
              </a:r>
            </a:p>
            <a:p>
              <a:pPr marL="171450" indent="-171450">
                <a:lnSpc>
                  <a:spcPct val="114999"/>
                </a:lnSpc>
                <a:buFont typeface="Arial" panose="020B0604020202020204" pitchFamily="34" charset="0"/>
                <a:buChar char="•"/>
              </a:pPr>
              <a:endParaRPr lang="fr-BE" sz="12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EB85F885-1196-4D98-8705-6FC121917D1D}"/>
                </a:ext>
              </a:extLst>
            </p:cNvPr>
            <p:cNvSpPr/>
            <p:nvPr/>
          </p:nvSpPr>
          <p:spPr>
            <a:xfrm>
              <a:off x="2200275" y="-235979"/>
              <a:ext cx="2263307" cy="2395613"/>
            </a:xfrm>
            <a:prstGeom prst="roundRect">
              <a:avLst/>
            </a:prstGeom>
            <a:noFill/>
            <a:ln w="19050" cap="flat" cmpd="sng" algn="ctr">
              <a:solidFill>
                <a:srgbClr val="962C6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r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fr-BE" b="1" kern="100">
                  <a:effectLst/>
                  <a:latin typeface="Aptos"/>
                  <a:ea typeface="Aptos" panose="020B0004020202020204" pitchFamily="34" charset="0"/>
                  <a:cs typeface="Times New Roman"/>
                </a:rPr>
                <a:t>Caractéristiques</a:t>
              </a:r>
              <a:endParaRPr lang="fr-BE" sz="1200" b="1" kern="100">
                <a:effectLst/>
                <a:latin typeface="Aptos"/>
                <a:ea typeface="Aptos" panose="020B0004020202020204" pitchFamily="34" charset="0"/>
                <a:cs typeface="Times New Roman"/>
              </a:endParaRPr>
            </a:p>
            <a:p>
              <a:pPr marL="352425" indent="-171450">
                <a:buFont typeface="Arial" panose="020B0604020202020204" pitchFamily="34" charset="0"/>
                <a:buChar char="•"/>
              </a:pPr>
              <a:r>
                <a:rPr lang="fr-BE" sz="1200" kern="10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C</a:t>
              </a:r>
              <a:r>
                <a:rPr lang="fr-BE" sz="1200" kern="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onsomme des biens et des services</a:t>
              </a:r>
              <a:r>
                <a:rPr lang="fr-BE" sz="1200" kern="10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 pour satisfaire leurs besoins</a:t>
              </a:r>
              <a:endParaRPr lang="fr-BE" sz="12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 marL="352425" indent="-171450">
                <a:buFont typeface="Arial" panose="020B0604020202020204" pitchFamily="34" charset="0"/>
                <a:buChar char="•"/>
              </a:pPr>
              <a:r>
                <a:rPr lang="fr-BE" sz="1200" kern="10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Perçoit un revenu (salaire, loyers, intérêt, allocations)</a:t>
              </a:r>
            </a:p>
            <a:p>
              <a:pPr marL="352425" indent="-171450">
                <a:buFont typeface="Arial" panose="020B0604020202020204" pitchFamily="34" charset="0"/>
                <a:buChar char="•"/>
              </a:pPr>
              <a:r>
                <a:rPr lang="fr-BE" sz="1200" kern="10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Prend des décisions économiques (arbitrage entre consommation et épargne)</a:t>
              </a:r>
            </a:p>
            <a:p>
              <a:pPr marL="352425" indent="-171450">
                <a:buFont typeface="Arial" panose="020B0604020202020204" pitchFamily="34" charset="0"/>
                <a:buChar char="•"/>
              </a:pPr>
              <a:r>
                <a:rPr lang="fr-BE" sz="1200" kern="100">
                  <a:effectLst/>
                  <a:latin typeface="Aptos"/>
                  <a:ea typeface="Aptos" panose="020B0004020202020204" pitchFamily="34" charset="0"/>
                  <a:cs typeface="Times New Roman"/>
                </a:rPr>
                <a:t>Peut être individuel ou collectif (un seule ou plusieurs personnes</a:t>
              </a:r>
              <a:r>
                <a:rPr lang="fr-BE" sz="1100" kern="100">
                  <a:effectLst/>
                  <a:latin typeface="Aptos"/>
                  <a:ea typeface="Aptos" panose="020B0004020202020204" pitchFamily="34" charset="0"/>
                  <a:cs typeface="Times New Roman"/>
                </a:rPr>
                <a:t>)</a:t>
              </a:r>
            </a:p>
          </p:txBody>
        </p:sp>
        <p:sp>
          <p:nvSpPr>
            <p:cNvPr id="28" name="Étoile : 6 branches 27">
              <a:extLst>
                <a:ext uri="{FF2B5EF4-FFF2-40B4-BE49-F238E27FC236}">
                  <a16:creationId xmlns:a16="http://schemas.microsoft.com/office/drawing/2014/main" id="{4B2BDA2E-E8D6-B5DA-149E-53B9F2661D42}"/>
                </a:ext>
              </a:extLst>
            </p:cNvPr>
            <p:cNvSpPr/>
            <p:nvPr/>
          </p:nvSpPr>
          <p:spPr>
            <a:xfrm>
              <a:off x="1524397" y="1411005"/>
              <a:ext cx="1331357" cy="1497258"/>
            </a:xfrm>
            <a:prstGeom prst="star6">
              <a:avLst/>
            </a:prstGeom>
            <a:solidFill>
              <a:srgbClr val="35BAA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fr-BE" sz="1800" b="1" kern="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Ménage</a:t>
              </a:r>
              <a:r>
                <a:rPr lang="fr-BE" sz="1200" kern="100">
                  <a:effectLst/>
                  <a:ea typeface="Aptos" panose="020B000402020202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9058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A5C81-04DD-8A34-DA6D-136DDD319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7E7114AB-F3E8-7685-7237-882CAD83946C}"/>
              </a:ext>
            </a:extLst>
          </p:cNvPr>
          <p:cNvGrpSpPr/>
          <p:nvPr/>
        </p:nvGrpSpPr>
        <p:grpSpPr>
          <a:xfrm>
            <a:off x="3010245" y="520372"/>
            <a:ext cx="6171509" cy="5817256"/>
            <a:chOff x="-101132" y="-242964"/>
            <a:chExt cx="4564714" cy="4838852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5CB1153-4461-67F1-42D4-6305AD3C449D}"/>
                </a:ext>
              </a:extLst>
            </p:cNvPr>
            <p:cNvSpPr/>
            <p:nvPr/>
          </p:nvSpPr>
          <p:spPr>
            <a:xfrm>
              <a:off x="-101132" y="-242963"/>
              <a:ext cx="2263308" cy="2395613"/>
            </a:xfrm>
            <a:prstGeom prst="roundRect">
              <a:avLst/>
            </a:prstGeom>
            <a:noFill/>
            <a:ln>
              <a:solidFill>
                <a:srgbClr val="26559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fr-BE" b="1" kern="100">
                  <a:solidFill>
                    <a:srgbClr val="000000"/>
                  </a:solidFill>
                  <a:effectLst/>
                  <a:latin typeface="Aptos"/>
                  <a:ea typeface="Aptos" panose="020B0004020202020204" pitchFamily="34" charset="0"/>
                  <a:cs typeface="Times New Roman"/>
                </a:rPr>
                <a:t>Définition</a:t>
              </a:r>
            </a:p>
            <a:p>
              <a:pPr>
                <a:lnSpc>
                  <a:spcPct val="114000"/>
                </a:lnSpc>
              </a:pPr>
              <a:r>
                <a:rPr lang="fr-FR" sz="1200">
                  <a:solidFill>
                    <a:srgbClr val="020202"/>
                  </a:solidFill>
                  <a:latin typeface="Aptos"/>
                </a:rPr>
                <a:t>Une entreprise est un agent économique dont la fonction principale est la production de biens et/ou de services pour les vendre sur un marché </a:t>
              </a:r>
              <a:r>
                <a:rPr lang="fr-BE" sz="1200" kern="100">
                  <a:solidFill>
                    <a:srgbClr val="020202"/>
                  </a:solidFill>
                  <a:effectLst/>
                  <a:latin typeface="Aptos"/>
                  <a:ea typeface="Aptos" panose="020B0004020202020204" pitchFamily="34" charset="0"/>
                  <a:cs typeface="Times New Roman"/>
                </a:rPr>
                <a:t> </a:t>
              </a:r>
            </a:p>
          </p:txBody>
        </p:sp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20F9B2C9-9B39-84AE-E169-3C0F4FD3981B}"/>
                </a:ext>
              </a:extLst>
            </p:cNvPr>
            <p:cNvSpPr/>
            <p:nvPr/>
          </p:nvSpPr>
          <p:spPr>
            <a:xfrm>
              <a:off x="2200274" y="2190749"/>
              <a:ext cx="2263308" cy="2395613"/>
            </a:xfrm>
            <a:prstGeom prst="roundRect">
              <a:avLst/>
            </a:prstGeom>
            <a:noFill/>
            <a:ln w="19050" cap="flat" cmpd="sng" algn="ctr">
              <a:solidFill>
                <a:srgbClr val="21874E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r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fr-BE" b="1" kern="100">
                  <a:effectLst/>
                  <a:latin typeface="Aptos"/>
                  <a:ea typeface="Aptos" panose="020B0004020202020204" pitchFamily="34" charset="0"/>
                  <a:cs typeface="Times New Roman"/>
                </a:rPr>
                <a:t>Contre-exemples</a:t>
              </a:r>
            </a:p>
            <a:p>
              <a:pPr marL="171450" indent="-171450" algn="r">
                <a:lnSpc>
                  <a:spcPct val="115000"/>
                </a:lnSpc>
                <a:buFont typeface="Arial" panose="020B0604020202020204" pitchFamily="34" charset="0"/>
                <a:buChar char="•"/>
              </a:pPr>
              <a:endParaRPr lang="fr-BE" sz="11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 marL="171450" indent="-171450">
                <a:lnSpc>
                  <a:spcPct val="115000"/>
                </a:lnSpc>
                <a:buFont typeface="Arial" panose="020B0604020202020204" pitchFamily="34" charset="0"/>
                <a:buChar char="•"/>
              </a:pPr>
              <a:r>
                <a:rPr lang="fr-BE" sz="1200" kern="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Un ménage</a:t>
              </a:r>
            </a:p>
            <a:p>
              <a:pPr marL="171450" indent="-171450">
                <a:lnSpc>
                  <a:spcPct val="115000"/>
                </a:lnSpc>
                <a:buFont typeface="Arial" panose="020B0604020202020204" pitchFamily="34" charset="0"/>
                <a:buChar char="•"/>
              </a:pPr>
              <a:r>
                <a:rPr lang="fr-BE" sz="1200" kern="10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Une administration publique</a:t>
              </a:r>
            </a:p>
            <a:p>
              <a:pPr marL="171450" indent="-171450">
                <a:lnSpc>
                  <a:spcPct val="115000"/>
                </a:lnSpc>
                <a:buFont typeface="Arial" panose="020B0604020202020204" pitchFamily="34" charset="0"/>
                <a:buChar char="•"/>
              </a:pPr>
              <a:r>
                <a:rPr lang="fr-BE" sz="1200" kern="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Une organisation caritative</a:t>
              </a:r>
            </a:p>
            <a:p>
              <a:pPr algn="r">
                <a:lnSpc>
                  <a:spcPct val="115000"/>
                </a:lnSpc>
                <a:spcAft>
                  <a:spcPts val="800"/>
                </a:spcAft>
                <a:buNone/>
              </a:pPr>
              <a:endParaRPr lang="fr-BE" sz="12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F6B83CB1-52F0-44D2-DDDE-11125D269D0D}"/>
                </a:ext>
              </a:extLst>
            </p:cNvPr>
            <p:cNvSpPr/>
            <p:nvPr/>
          </p:nvSpPr>
          <p:spPr>
            <a:xfrm>
              <a:off x="-101132" y="2200275"/>
              <a:ext cx="2263308" cy="2395613"/>
            </a:xfrm>
            <a:prstGeom prst="roundRect">
              <a:avLst/>
            </a:prstGeom>
            <a:noFill/>
            <a:ln w="19050" cap="flat" cmpd="sng" algn="ctr">
              <a:solidFill>
                <a:srgbClr val="EEC54F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fr-BE" b="1" kern="100">
                  <a:effectLst/>
                  <a:latin typeface="Aptos"/>
                  <a:ea typeface="Aptos" panose="020B0004020202020204" pitchFamily="34" charset="0"/>
                  <a:cs typeface="Times New Roman"/>
                </a:rPr>
                <a:t>Exemples</a:t>
              </a:r>
            </a:p>
            <a:p>
              <a:pPr>
                <a:lnSpc>
                  <a:spcPct val="115000"/>
                </a:lnSpc>
                <a:buNone/>
              </a:pPr>
              <a:endParaRPr lang="fr-BE" sz="11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 marL="171450" indent="-171450">
                <a:lnSpc>
                  <a:spcPct val="115000"/>
                </a:lnSpc>
                <a:buFont typeface="Arial" panose="020B0604020202020204" pitchFamily="34" charset="0"/>
                <a:buChar char="•"/>
              </a:pPr>
              <a:r>
                <a:rPr lang="fr-BE" sz="1200" kern="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Une boulangerie</a:t>
              </a:r>
            </a:p>
            <a:p>
              <a:pPr marL="171450" indent="-171450">
                <a:lnSpc>
                  <a:spcPct val="115000"/>
                </a:lnSpc>
                <a:buFont typeface="Arial" panose="020B0604020202020204" pitchFamily="34" charset="0"/>
                <a:buChar char="•"/>
              </a:pPr>
              <a:r>
                <a:rPr lang="fr-BE" sz="1200" kern="10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Une entreprise industrielle (automobile, textile,…)</a:t>
              </a:r>
            </a:p>
            <a:p>
              <a:pPr marL="171450" indent="-171450">
                <a:lnSpc>
                  <a:spcPct val="115000"/>
                </a:lnSpc>
                <a:buFont typeface="Arial" panose="020B0604020202020204" pitchFamily="34" charset="0"/>
                <a:buChar char="•"/>
              </a:pPr>
              <a:r>
                <a:rPr lang="fr-BE" sz="1200" kern="10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Une société de service (coiffure, livraison, ...)</a:t>
              </a:r>
            </a:p>
            <a:p>
              <a:pPr marL="171450" indent="-171450">
                <a:lnSpc>
                  <a:spcPct val="115000"/>
                </a:lnSpc>
                <a:buFont typeface="Arial" panose="020B0604020202020204" pitchFamily="34" charset="0"/>
                <a:buChar char="•"/>
              </a:pPr>
              <a:r>
                <a:rPr lang="fr-BE" sz="1200" kern="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Une mu</a:t>
              </a:r>
              <a:r>
                <a:rPr lang="fr-BE" sz="1200" kern="10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ltinationale (Nestlé, Toyota, Apple,…)</a:t>
              </a:r>
              <a:endParaRPr lang="fr-BE" sz="12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BD5E9231-F905-90C1-42F5-3DEF653014AE}"/>
                </a:ext>
              </a:extLst>
            </p:cNvPr>
            <p:cNvSpPr/>
            <p:nvPr/>
          </p:nvSpPr>
          <p:spPr>
            <a:xfrm>
              <a:off x="2200274" y="-242964"/>
              <a:ext cx="2263308" cy="2395614"/>
            </a:xfrm>
            <a:prstGeom prst="roundRect">
              <a:avLst/>
            </a:prstGeom>
            <a:noFill/>
            <a:ln w="19050" cap="flat" cmpd="sng" algn="ctr">
              <a:solidFill>
                <a:srgbClr val="962C6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r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fr-BE" b="1" kern="100">
                  <a:effectLst/>
                  <a:latin typeface="Aptos"/>
                  <a:ea typeface="Aptos" panose="020B0004020202020204" pitchFamily="34" charset="0"/>
                  <a:cs typeface="Times New Roman"/>
                </a:rPr>
                <a:t>Caractéristiques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fr-BE" sz="1200" kern="100">
                  <a:effectLst/>
                  <a:latin typeface="Aptos"/>
                  <a:ea typeface="Aptos" panose="020B0004020202020204" pitchFamily="34" charset="0"/>
                  <a:cs typeface="Times New Roman"/>
                </a:rPr>
                <a:t> T</a:t>
              </a:r>
              <a:r>
                <a:rPr lang="fr-FR" sz="1200" kern="100" err="1">
                  <a:effectLst/>
                  <a:latin typeface="Aptos"/>
                  <a:ea typeface="Aptos" panose="020B0004020202020204" pitchFamily="34" charset="0"/>
                  <a:cs typeface="Times New Roman"/>
                </a:rPr>
                <a:t>ransforme</a:t>
              </a:r>
              <a:r>
                <a:rPr lang="fr-FR" sz="1200" kern="100">
                  <a:effectLst/>
                  <a:latin typeface="Aptos"/>
                  <a:ea typeface="Aptos" panose="020B0004020202020204" pitchFamily="34" charset="0"/>
                  <a:cs typeface="Times New Roman"/>
                </a:rPr>
                <a:t> des ressources en biens ou services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fr-FR" sz="1200" kern="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Cherche à faire du profit (mais certaines peuvent être non lucratives)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fr-FR" sz="1200" kern="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Utilise des facteurs de production (travail et capital )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fr-FR" sz="1200" kern="10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Distribue </a:t>
              </a:r>
              <a:r>
                <a:rPr lang="fr-FR" sz="1200" kern="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des revenus :  salaires, dividendes</a:t>
              </a:r>
              <a:endParaRPr lang="fr-BE" sz="12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Étoile : 6 branches 27">
              <a:extLst>
                <a:ext uri="{FF2B5EF4-FFF2-40B4-BE49-F238E27FC236}">
                  <a16:creationId xmlns:a16="http://schemas.microsoft.com/office/drawing/2014/main" id="{78853F16-6EEF-263A-0F54-2EAE1DD4C23C}"/>
                </a:ext>
              </a:extLst>
            </p:cNvPr>
            <p:cNvSpPr/>
            <p:nvPr/>
          </p:nvSpPr>
          <p:spPr>
            <a:xfrm>
              <a:off x="1449032" y="1413546"/>
              <a:ext cx="1464386" cy="1497258"/>
            </a:xfrm>
            <a:prstGeom prst="star6">
              <a:avLst/>
            </a:prstGeom>
            <a:solidFill>
              <a:srgbClr val="35BAA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fr-BE" sz="1800" b="1" kern="10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Entreprise</a:t>
              </a:r>
              <a:r>
                <a:rPr lang="fr-BE" sz="2000" kern="100">
                  <a:effectLst/>
                  <a:ea typeface="Aptos" panose="020B000402020202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29073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3992E3AB-A609-6FED-3E7F-C503D6801981}"/>
              </a:ext>
            </a:extLst>
          </p:cNvPr>
          <p:cNvSpPr/>
          <p:nvPr/>
        </p:nvSpPr>
        <p:spPr>
          <a:xfrm>
            <a:off x="4581832" y="849087"/>
            <a:ext cx="3517139" cy="958958"/>
          </a:xfrm>
          <a:prstGeom prst="roundRect">
            <a:avLst/>
          </a:prstGeom>
          <a:noFill/>
          <a:ln w="12700">
            <a:solidFill>
              <a:srgbClr val="962C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3600">
                <a:solidFill>
                  <a:srgbClr val="962C60"/>
                </a:solidFill>
                <a:latin typeface="Calibri"/>
                <a:ea typeface="Calibri"/>
                <a:cs typeface="Calibri"/>
              </a:rPr>
              <a:t>Quelques liens</a:t>
            </a:r>
            <a:endParaRPr lang="fr-BE" sz="3600">
              <a:solidFill>
                <a:srgbClr val="962C6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1BB6C22-754E-23B7-DF91-79C6ED71CB44}"/>
              </a:ext>
            </a:extLst>
          </p:cNvPr>
          <p:cNvSpPr txBox="1"/>
          <p:nvPr/>
        </p:nvSpPr>
        <p:spPr>
          <a:xfrm>
            <a:off x="993058" y="2458065"/>
            <a:ext cx="9342928" cy="2513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Clr>
                <a:srgbClr val="03A7AC"/>
              </a:buClr>
              <a:buFont typeface="Arial" panose="020B0604020202020204" pitchFamily="34" charset="0"/>
              <a:buChar char="•"/>
            </a:pPr>
            <a:r>
              <a:rPr lang="fr-BE" sz="2400">
                <a:latin typeface="Aptos" panose="020B0004020202020204" pitchFamily="34" charset="0"/>
                <a:hlinkClick r:id="rId2"/>
              </a:rPr>
              <a:t>Site du secteur sciences économiques et sociales</a:t>
            </a:r>
            <a:endParaRPr lang="fr-BE" sz="2400">
              <a:latin typeface="Aptos" panose="020B0004020202020204" pitchFamily="34" charset="0"/>
            </a:endParaRPr>
          </a:p>
          <a:p>
            <a:pPr marL="285750" indent="-285750">
              <a:lnSpc>
                <a:spcPct val="110000"/>
              </a:lnSpc>
              <a:buClr>
                <a:srgbClr val="03A7AC"/>
              </a:buClr>
              <a:buFont typeface="Arial" panose="020B0604020202020204" pitchFamily="34" charset="0"/>
              <a:buChar char="•"/>
            </a:pPr>
            <a:r>
              <a:rPr lang="fr-BE" sz="2400">
                <a:latin typeface="Aptos" panose="020B0004020202020204" pitchFamily="34" charset="0"/>
                <a:hlinkClick r:id="rId3"/>
              </a:rPr>
              <a:t>Site du secteur sciences humaines</a:t>
            </a:r>
            <a:endParaRPr lang="fr-BE" sz="2400">
              <a:latin typeface="Aptos" panose="020B0004020202020204" pitchFamily="34" charset="0"/>
            </a:endParaRPr>
          </a:p>
          <a:p>
            <a:pPr marL="285750" indent="-285750">
              <a:lnSpc>
                <a:spcPct val="110000"/>
              </a:lnSpc>
              <a:buClr>
                <a:srgbClr val="03A7AC"/>
              </a:buClr>
              <a:buFont typeface="Arial" panose="020B0604020202020204" pitchFamily="34" charset="0"/>
              <a:buChar char="•"/>
            </a:pPr>
            <a:r>
              <a:rPr lang="fr-BE" sz="2400">
                <a:latin typeface="Aptos" panose="020B0004020202020204" pitchFamily="34" charset="0"/>
                <a:hlinkClick r:id="rId4"/>
              </a:rPr>
              <a:t>Netboard du tronc commun « sciences humaines »</a:t>
            </a:r>
            <a:r>
              <a:rPr lang="fr-BE" sz="2400">
                <a:latin typeface="Aptos" panose="020B0004020202020204" pitchFamily="34" charset="0"/>
              </a:rPr>
              <a:t> (Ateliers du tronc commun)</a:t>
            </a:r>
          </a:p>
          <a:p>
            <a:pPr marL="285750" indent="-285750">
              <a:lnSpc>
                <a:spcPct val="110000"/>
              </a:lnSpc>
              <a:buClr>
                <a:srgbClr val="03A7AC"/>
              </a:buClr>
              <a:buFont typeface="Arial" panose="020B0604020202020204" pitchFamily="34" charset="0"/>
              <a:buChar char="•"/>
            </a:pPr>
            <a:r>
              <a:rPr lang="fr-BE" sz="2400">
                <a:latin typeface="Aptos" panose="020B0004020202020204" pitchFamily="34" charset="0"/>
                <a:hlinkClick r:id="rId5"/>
              </a:rPr>
              <a:t>Netboard des ressources pour la formation économique et sociale</a:t>
            </a:r>
          </a:p>
          <a:p>
            <a:pPr marL="285750" indent="-285750">
              <a:lnSpc>
                <a:spcPct val="110000"/>
              </a:lnSpc>
              <a:buClr>
                <a:srgbClr val="03A7AC"/>
              </a:buClr>
              <a:buFont typeface="Arial" panose="020B0604020202020204" pitchFamily="34" charset="0"/>
              <a:buChar char="•"/>
            </a:pPr>
            <a:r>
              <a:rPr lang="fr-BE" sz="2400">
                <a:latin typeface="Aptos" panose="020B0004020202020204" pitchFamily="34" charset="0"/>
                <a:hlinkClick r:id="rId5"/>
              </a:rPr>
              <a:t> </a:t>
            </a:r>
            <a:r>
              <a:rPr lang="fr-BE" sz="2400">
                <a:latin typeface="Aptos" panose="020B0004020202020204" pitchFamily="34" charset="0"/>
                <a:hlinkClick r:id="rId6"/>
              </a:rPr>
              <a:t>Le programme de S1 en sciences humaines</a:t>
            </a:r>
            <a:endParaRPr lang="fr-BE" sz="240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6626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8EB12-8FD5-1821-366C-EEC24D458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5187D5CB-363B-206A-0A37-12EA846A5721}"/>
              </a:ext>
            </a:extLst>
          </p:cNvPr>
          <p:cNvSpPr/>
          <p:nvPr/>
        </p:nvSpPr>
        <p:spPr>
          <a:xfrm>
            <a:off x="2551656" y="436296"/>
            <a:ext cx="7715466" cy="80416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>
                <a:latin typeface="Calibri"/>
                <a:ea typeface="Calibri"/>
                <a:cs typeface="Calibri"/>
              </a:rPr>
              <a:t>Des questions ?</a:t>
            </a:r>
            <a:endParaRPr lang="fr-BE" sz="3200" b="1">
              <a:latin typeface="Calibri"/>
              <a:ea typeface="Calibri"/>
              <a:cs typeface="Calibri"/>
            </a:endParaRPr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5E0F17B8-9A81-4216-E5EB-8FC11963F81F}"/>
              </a:ext>
            </a:extLst>
          </p:cNvPr>
          <p:cNvSpPr/>
          <p:nvPr/>
        </p:nvSpPr>
        <p:spPr>
          <a:xfrm>
            <a:off x="6348610" y="2116887"/>
            <a:ext cx="2834218" cy="1991038"/>
          </a:xfrm>
          <a:custGeom>
            <a:avLst/>
            <a:gdLst/>
            <a:ahLst/>
            <a:cxnLst/>
            <a:rect l="l" t="t" r="r" b="b"/>
            <a:pathLst>
              <a:path w="4251327" h="2986557">
                <a:moveTo>
                  <a:pt x="0" y="0"/>
                </a:moveTo>
                <a:lnTo>
                  <a:pt x="4251328" y="0"/>
                </a:lnTo>
                <a:lnTo>
                  <a:pt x="4251328" y="2986557"/>
                </a:lnTo>
                <a:lnTo>
                  <a:pt x="0" y="298655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933"/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29173F56-F5D0-8324-9664-05D5C435EF7A}"/>
              </a:ext>
            </a:extLst>
          </p:cNvPr>
          <p:cNvSpPr/>
          <p:nvPr/>
        </p:nvSpPr>
        <p:spPr>
          <a:xfrm>
            <a:off x="8548418" y="3731352"/>
            <a:ext cx="2108317" cy="1481093"/>
          </a:xfrm>
          <a:custGeom>
            <a:avLst/>
            <a:gdLst/>
            <a:ahLst/>
            <a:cxnLst/>
            <a:rect l="l" t="t" r="r" b="b"/>
            <a:pathLst>
              <a:path w="3162475" h="2221639">
                <a:moveTo>
                  <a:pt x="0" y="0"/>
                </a:moveTo>
                <a:lnTo>
                  <a:pt x="3162475" y="0"/>
                </a:lnTo>
                <a:lnTo>
                  <a:pt x="3162475" y="2221639"/>
                </a:lnTo>
                <a:lnTo>
                  <a:pt x="0" y="222163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933"/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FE68AB57-09FC-07CE-2832-08FEAA3E2A6F}"/>
              </a:ext>
            </a:extLst>
          </p:cNvPr>
          <p:cNvSpPr/>
          <p:nvPr/>
        </p:nvSpPr>
        <p:spPr>
          <a:xfrm>
            <a:off x="7573254" y="5345795"/>
            <a:ext cx="1473391" cy="1035057"/>
          </a:xfrm>
          <a:custGeom>
            <a:avLst/>
            <a:gdLst/>
            <a:ahLst/>
            <a:cxnLst/>
            <a:rect l="l" t="t" r="r" b="b"/>
            <a:pathLst>
              <a:path w="2210086" h="1552585">
                <a:moveTo>
                  <a:pt x="0" y="0"/>
                </a:moveTo>
                <a:lnTo>
                  <a:pt x="2210086" y="0"/>
                </a:lnTo>
                <a:lnTo>
                  <a:pt x="2210086" y="1552585"/>
                </a:lnTo>
                <a:lnTo>
                  <a:pt x="0" y="155258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933"/>
          </a:p>
        </p:txBody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218CA51F-FF02-A80D-83A5-3F4A701B2B3F}"/>
              </a:ext>
            </a:extLst>
          </p:cNvPr>
          <p:cNvSpPr/>
          <p:nvPr/>
        </p:nvSpPr>
        <p:spPr>
          <a:xfrm>
            <a:off x="5429994" y="2831052"/>
            <a:ext cx="2507336" cy="1761404"/>
          </a:xfrm>
          <a:custGeom>
            <a:avLst/>
            <a:gdLst/>
            <a:ahLst/>
            <a:cxnLst/>
            <a:rect l="l" t="t" r="r" b="b"/>
            <a:pathLst>
              <a:path w="3761004" h="2642106">
                <a:moveTo>
                  <a:pt x="0" y="0"/>
                </a:moveTo>
                <a:lnTo>
                  <a:pt x="3761004" y="0"/>
                </a:lnTo>
                <a:lnTo>
                  <a:pt x="3761004" y="2642105"/>
                </a:lnTo>
                <a:lnTo>
                  <a:pt x="0" y="264210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933"/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84E7C3FD-A5FA-9851-AADF-E2A06455DACA}"/>
              </a:ext>
            </a:extLst>
          </p:cNvPr>
          <p:cNvSpPr/>
          <p:nvPr/>
        </p:nvSpPr>
        <p:spPr>
          <a:xfrm>
            <a:off x="6853617" y="1724066"/>
            <a:ext cx="2671394" cy="2515967"/>
          </a:xfrm>
          <a:custGeom>
            <a:avLst/>
            <a:gdLst/>
            <a:ahLst/>
            <a:cxnLst/>
            <a:rect l="l" t="t" r="r" b="b"/>
            <a:pathLst>
              <a:path w="4007091" h="3773951">
                <a:moveTo>
                  <a:pt x="0" y="0"/>
                </a:moveTo>
                <a:lnTo>
                  <a:pt x="4007091" y="0"/>
                </a:lnTo>
                <a:lnTo>
                  <a:pt x="4007091" y="3773951"/>
                </a:lnTo>
                <a:lnTo>
                  <a:pt x="0" y="377395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933"/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8F95F595-87A8-017E-5FB9-8A24A269D865}"/>
              </a:ext>
            </a:extLst>
          </p:cNvPr>
          <p:cNvSpPr/>
          <p:nvPr/>
        </p:nvSpPr>
        <p:spPr>
          <a:xfrm>
            <a:off x="2727808" y="2868433"/>
            <a:ext cx="3811653" cy="2743200"/>
          </a:xfrm>
          <a:custGeom>
            <a:avLst/>
            <a:gdLst/>
            <a:ahLst/>
            <a:cxnLst/>
            <a:rect l="l" t="t" r="r" b="b"/>
            <a:pathLst>
              <a:path w="5717479" h="4114800">
                <a:moveTo>
                  <a:pt x="0" y="0"/>
                </a:moveTo>
                <a:lnTo>
                  <a:pt x="5717478" y="0"/>
                </a:lnTo>
                <a:lnTo>
                  <a:pt x="57174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 sz="933"/>
          </a:p>
        </p:txBody>
      </p:sp>
    </p:spTree>
    <p:extLst>
      <p:ext uri="{BB962C8B-B14F-4D97-AF65-F5344CB8AC3E}">
        <p14:creationId xmlns:p14="http://schemas.microsoft.com/office/powerpoint/2010/main" val="42214891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7E95E-53E7-6C18-0A2B-A261D1AE8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>
            <a:extLst>
              <a:ext uri="{FF2B5EF4-FFF2-40B4-BE49-F238E27FC236}">
                <a16:creationId xmlns:a16="http://schemas.microsoft.com/office/drawing/2014/main" id="{897D8B09-A151-E396-ECAB-CB36A4E16C8B}"/>
              </a:ext>
            </a:extLst>
          </p:cNvPr>
          <p:cNvSpPr/>
          <p:nvPr/>
        </p:nvSpPr>
        <p:spPr>
          <a:xfrm>
            <a:off x="3218329" y="1792941"/>
            <a:ext cx="6113930" cy="2814918"/>
          </a:xfrm>
          <a:prstGeom prst="ellipse">
            <a:avLst/>
          </a:prstGeom>
          <a:noFill/>
          <a:ln>
            <a:solidFill>
              <a:srgbClr val="B02F6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7098770-D66F-CF1A-36E1-C84B0A26AF12}"/>
              </a:ext>
            </a:extLst>
          </p:cNvPr>
          <p:cNvSpPr txBox="1"/>
          <p:nvPr/>
        </p:nvSpPr>
        <p:spPr>
          <a:xfrm>
            <a:off x="4439770" y="2600235"/>
            <a:ext cx="3671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600">
                <a:solidFill>
                  <a:srgbClr val="B02F63"/>
                </a:solidFill>
              </a:rPr>
              <a:t>Merci pour votre attention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DFF4205-8C9C-5CBA-1E31-517D20443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2680" y="4874114"/>
            <a:ext cx="4727966" cy="146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878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CFB618-6FF5-5EEB-033E-00AC823AF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DE53861-4230-431D-AA7E-BED3DB55FE40}"/>
              </a:ext>
            </a:extLst>
          </p:cNvPr>
          <p:cNvSpPr txBox="1"/>
          <p:nvPr/>
        </p:nvSpPr>
        <p:spPr>
          <a:xfrm>
            <a:off x="4852473" y="566516"/>
            <a:ext cx="3063659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fr-BE" sz="2400">
                <a:solidFill>
                  <a:srgbClr val="962C60"/>
                </a:solidFill>
                <a:latin typeface="Aptos" panose="020B0004020202020204" pitchFamily="34" charset="0"/>
              </a:rPr>
              <a:t>L’offre et la demande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6BD5E2-35B4-A77D-31C1-1AEF8FCEF427}"/>
              </a:ext>
            </a:extLst>
          </p:cNvPr>
          <p:cNvSpPr txBox="1"/>
          <p:nvPr/>
        </p:nvSpPr>
        <p:spPr>
          <a:xfrm>
            <a:off x="2467731" y="1608242"/>
            <a:ext cx="9036676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algn="l" rtl="0"/>
            <a:r>
              <a:rPr lang="fr-FR" sz="2000" kern="1200">
                <a:solidFill>
                  <a:schemeClr val="tx1"/>
                </a:solidFill>
                <a:latin typeface="Aptos"/>
                <a:ea typeface="+mn-ea"/>
                <a:cs typeface="+mn-cs"/>
              </a:rPr>
              <a:t>Depuis 1932, les petites briques en plastique emboitables sont devenues célèbres. Les prix des Lego sont en constante évolution.</a:t>
            </a:r>
          </a:p>
          <a:p>
            <a:pPr algn="ctr"/>
            <a:endParaRPr lang="en-US" sz="16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F5B4F2-28DF-A4C8-FFE2-8BF06AC3BA1F}"/>
              </a:ext>
            </a:extLst>
          </p:cNvPr>
          <p:cNvSpPr txBox="1"/>
          <p:nvPr/>
        </p:nvSpPr>
        <p:spPr>
          <a:xfrm>
            <a:off x="1357365" y="2975910"/>
            <a:ext cx="444321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algn="l" rtl="0"/>
            <a:r>
              <a:rPr lang="fr-FR" sz="1800" kern="1200">
                <a:solidFill>
                  <a:schemeClr val="tx1"/>
                </a:solidFill>
                <a:latin typeface="Aptos"/>
                <a:ea typeface="+mn-ea"/>
                <a:cs typeface="+mn-cs"/>
              </a:rPr>
              <a:t>ACHETEURS de jouets = la demande</a:t>
            </a:r>
          </a:p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50BB18-75AE-2A1D-4FB9-1BE874B342DB}"/>
              </a:ext>
            </a:extLst>
          </p:cNvPr>
          <p:cNvSpPr txBox="1"/>
          <p:nvPr/>
        </p:nvSpPr>
        <p:spPr>
          <a:xfrm>
            <a:off x="7368739" y="2975909"/>
            <a:ext cx="422990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algn="l" rtl="0"/>
            <a:r>
              <a:rPr lang="fr-FR" sz="1800" kern="1200">
                <a:solidFill>
                  <a:schemeClr val="tx1"/>
                </a:solidFill>
                <a:latin typeface="Arial"/>
                <a:ea typeface="+mn-ea"/>
                <a:cs typeface="+mn-cs"/>
              </a:rPr>
              <a:t>VENDEURS de </a:t>
            </a:r>
            <a:r>
              <a:rPr lang="fr-FR" sz="1800" kern="1200">
                <a:solidFill>
                  <a:schemeClr val="tx1"/>
                </a:solidFill>
                <a:ea typeface="+mn-ea"/>
                <a:cs typeface="+mn-cs"/>
              </a:rPr>
              <a:t>jouets</a:t>
            </a:r>
            <a:r>
              <a:rPr lang="fr-FR" sz="1800" kern="1200">
                <a:solidFill>
                  <a:schemeClr val="tx1"/>
                </a:solidFill>
                <a:latin typeface="Arial"/>
                <a:ea typeface="+mn-ea"/>
                <a:cs typeface="+mn-cs"/>
              </a:rPr>
              <a:t> </a:t>
            </a:r>
            <a:r>
              <a:rPr lang="fr-FR" sz="1800" kern="1200">
                <a:solidFill>
                  <a:schemeClr val="tx1"/>
                </a:solidFill>
                <a:latin typeface="Aptos"/>
                <a:ea typeface="+mn-ea"/>
                <a:cs typeface="+mn-cs"/>
              </a:rPr>
              <a:t>= l’offre</a:t>
            </a:r>
          </a:p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8F2277-91B7-823C-7F93-5ED2F2543F18}"/>
              </a:ext>
            </a:extLst>
          </p:cNvPr>
          <p:cNvSpPr txBox="1"/>
          <p:nvPr/>
        </p:nvSpPr>
        <p:spPr>
          <a:xfrm>
            <a:off x="4012839" y="3817580"/>
            <a:ext cx="4443212" cy="16927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algn="l" rtl="0"/>
            <a:r>
              <a:rPr lang="fr-FR" sz="1800" kern="1200">
                <a:solidFill>
                  <a:schemeClr val="tx1"/>
                </a:solidFill>
                <a:latin typeface="Aptos"/>
                <a:ea typeface="+mn-ea"/>
                <a:cs typeface="+mn-cs"/>
              </a:rPr>
              <a:t>Le prix dépend des deux :</a:t>
            </a:r>
          </a:p>
          <a:p>
            <a:endParaRPr lang="fr-FR" sz="1800" kern="1200">
              <a:solidFill>
                <a:schemeClr val="tx1"/>
              </a:solidFill>
              <a:latin typeface="Aptos"/>
              <a:ea typeface="+mn-ea"/>
              <a:cs typeface="+mn-cs"/>
            </a:endParaRPr>
          </a:p>
          <a:p>
            <a:pPr marL="283210" indent="-283210" algn="l" rtl="0">
              <a:buFont typeface="Wingdings"/>
              <a:buChar char="Ø"/>
            </a:pPr>
            <a:r>
              <a:rPr lang="fr-FR" sz="1800" kern="1200">
                <a:solidFill>
                  <a:schemeClr val="tx1"/>
                </a:solidFill>
                <a:latin typeface="Aptos"/>
                <a:ea typeface="+mn-ea"/>
                <a:cs typeface="+mn-cs"/>
              </a:rPr>
              <a:t>ce que les vendeurs proposent</a:t>
            </a:r>
          </a:p>
          <a:p>
            <a:endParaRPr lang="fr-FR" sz="1800" kern="1200">
              <a:solidFill>
                <a:schemeClr val="tx1"/>
              </a:solidFill>
              <a:latin typeface="Aptos"/>
              <a:ea typeface="+mn-ea"/>
              <a:cs typeface="+mn-cs"/>
            </a:endParaRPr>
          </a:p>
          <a:p>
            <a:pPr marL="285750" indent="-285750">
              <a:buFont typeface="Wingdings"/>
              <a:buChar char="Ø"/>
            </a:pPr>
            <a:r>
              <a:rPr lang="fr-FR" sz="1800" kern="1200">
                <a:solidFill>
                  <a:schemeClr val="tx1"/>
                </a:solidFill>
                <a:latin typeface="Aptos"/>
                <a:ea typeface="+mn-ea"/>
                <a:cs typeface="+mn-cs"/>
              </a:rPr>
              <a:t>ce que les acheteurs sont prêts à payer</a:t>
            </a:r>
            <a:endParaRPr lang="en-US"/>
          </a:p>
          <a:p>
            <a:pPr algn="ctr"/>
            <a:endParaRPr lang="en-US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88A787F-D66C-FE31-C232-63754D332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871" y="1630365"/>
            <a:ext cx="687407" cy="66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758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F6371-8417-B5E2-703A-9425F5EA6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CDACAF2F-671A-6A12-43F8-C78D5494F5A3}"/>
              </a:ext>
            </a:extLst>
          </p:cNvPr>
          <p:cNvGrpSpPr/>
          <p:nvPr/>
        </p:nvGrpSpPr>
        <p:grpSpPr>
          <a:xfrm>
            <a:off x="2813983" y="511960"/>
            <a:ext cx="6194798" cy="5834079"/>
            <a:chOff x="48663" y="-199454"/>
            <a:chExt cx="4214243" cy="4739276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D16630A5-18AF-5E19-0182-E5A9611DDFF1}"/>
                </a:ext>
              </a:extLst>
            </p:cNvPr>
            <p:cNvSpPr/>
            <p:nvPr/>
          </p:nvSpPr>
          <p:spPr>
            <a:xfrm>
              <a:off x="48663" y="-186897"/>
              <a:ext cx="2081681" cy="2339549"/>
            </a:xfrm>
            <a:prstGeom prst="roundRect">
              <a:avLst/>
            </a:prstGeom>
            <a:noFill/>
            <a:ln>
              <a:solidFill>
                <a:srgbClr val="26559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fr-BE" kern="100">
                  <a:solidFill>
                    <a:srgbClr val="000000"/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Définition</a:t>
              </a:r>
            </a:p>
            <a:p>
              <a:pPr>
                <a:lnSpc>
                  <a:spcPct val="114999"/>
                </a:lnSpc>
                <a:spcAft>
                  <a:spcPts val="800"/>
                </a:spcAft>
                <a:buNone/>
              </a:pPr>
              <a:endParaRPr lang="fr-BE" kern="100"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Aft>
                  <a:spcPts val="800"/>
                </a:spcAft>
              </a:pPr>
              <a:endParaRPr lang="fr-BE" sz="1200" kern="100">
                <a:solidFill>
                  <a:srgbClr val="FFFFFF"/>
                </a:solidFill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Aft>
                  <a:spcPts val="800"/>
                </a:spcAft>
                <a:buNone/>
              </a:pPr>
              <a:endParaRPr lang="fr-BE" sz="1200" kern="100">
                <a:effectLst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C798D56C-6649-2E32-709A-A09E30D57F18}"/>
                </a:ext>
              </a:extLst>
            </p:cNvPr>
            <p:cNvSpPr/>
            <p:nvPr/>
          </p:nvSpPr>
          <p:spPr>
            <a:xfrm>
              <a:off x="2181227" y="2176462"/>
              <a:ext cx="2081679" cy="2339549"/>
            </a:xfrm>
            <a:prstGeom prst="roundRect">
              <a:avLst/>
            </a:prstGeom>
            <a:noFill/>
            <a:ln w="19050" cap="flat" cmpd="sng" algn="ctr">
              <a:solidFill>
                <a:srgbClr val="21874E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r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fr-BE" kern="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Contre-exemple(s)</a:t>
              </a:r>
            </a:p>
            <a:p>
              <a:pPr algn="r">
                <a:lnSpc>
                  <a:spcPct val="114000"/>
                </a:lnSpc>
                <a:buNone/>
              </a:pPr>
              <a:endParaRPr lang="fr-BE" sz="12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15000"/>
                </a:lnSpc>
                <a:spcAft>
                  <a:spcPts val="800"/>
                </a:spcAft>
                <a:buNone/>
              </a:pPr>
              <a:endParaRPr lang="fr-BE" sz="12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fr-BE" sz="1000" kern="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 </a:t>
              </a:r>
              <a:endParaRPr lang="fr-BE" sz="12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069E4B28-FCB3-89F7-BBA7-8577B516ED33}"/>
                </a:ext>
              </a:extLst>
            </p:cNvPr>
            <p:cNvSpPr/>
            <p:nvPr/>
          </p:nvSpPr>
          <p:spPr>
            <a:xfrm>
              <a:off x="48663" y="2200273"/>
              <a:ext cx="2081679" cy="2339549"/>
            </a:xfrm>
            <a:prstGeom prst="roundRect">
              <a:avLst/>
            </a:prstGeom>
            <a:noFill/>
            <a:ln w="19050" cap="flat" cmpd="sng" algn="ctr">
              <a:solidFill>
                <a:srgbClr val="EEC54F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fr-BE" kern="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Exemple(s)</a:t>
              </a:r>
            </a:p>
            <a:p>
              <a:pPr>
                <a:lnSpc>
                  <a:spcPct val="114999"/>
                </a:lnSpc>
              </a:pPr>
              <a:endParaRPr lang="fr-BE" sz="1100" kern="100">
                <a:latin typeface="Aptos"/>
                <a:ea typeface="Aptos" panose="020B0004020202020204" pitchFamily="34" charset="0"/>
                <a:cs typeface="Times New Roman"/>
              </a:endParaRPr>
            </a:p>
          </p:txBody>
        </p:sp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DA0E31CA-A2FC-AC1E-6492-ACF3EDC70AC6}"/>
                </a:ext>
              </a:extLst>
            </p:cNvPr>
            <p:cNvSpPr/>
            <p:nvPr/>
          </p:nvSpPr>
          <p:spPr>
            <a:xfrm>
              <a:off x="2181225" y="-199454"/>
              <a:ext cx="2081680" cy="2339549"/>
            </a:xfrm>
            <a:prstGeom prst="roundRect">
              <a:avLst/>
            </a:prstGeom>
            <a:noFill/>
            <a:ln w="19050" cap="flat" cmpd="sng" algn="ctr">
              <a:solidFill>
                <a:srgbClr val="962C6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r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fr-BE" kern="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Caractéristiques</a:t>
              </a:r>
              <a:endParaRPr lang="fr-BE" sz="12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 marL="171450" indent="-171450">
                <a:lnSpc>
                  <a:spcPct val="114999"/>
                </a:lnSpc>
                <a:spcAft>
                  <a:spcPts val="800"/>
                </a:spcAft>
                <a:buFont typeface="Calibri"/>
                <a:buChar char="-"/>
              </a:pPr>
              <a:endParaRPr lang="fr-BE" sz="12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Étoile : 6 branches 27">
              <a:extLst>
                <a:ext uri="{FF2B5EF4-FFF2-40B4-BE49-F238E27FC236}">
                  <a16:creationId xmlns:a16="http://schemas.microsoft.com/office/drawing/2014/main" id="{141C8CD5-66B5-D064-46E4-A3960071964C}"/>
                </a:ext>
              </a:extLst>
            </p:cNvPr>
            <p:cNvSpPr/>
            <p:nvPr/>
          </p:nvSpPr>
          <p:spPr>
            <a:xfrm>
              <a:off x="1543524" y="1469164"/>
              <a:ext cx="1224517" cy="1462218"/>
            </a:xfrm>
            <a:prstGeom prst="star6">
              <a:avLst/>
            </a:prstGeom>
            <a:solidFill>
              <a:srgbClr val="35BAA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fr-BE" b="1" kern="100">
                  <a:effectLst/>
                  <a:latin typeface="Aptos"/>
                  <a:ea typeface="Aptos" panose="020B0004020202020204" pitchFamily="34" charset="0"/>
                  <a:cs typeface="Times New Roman"/>
                </a:rPr>
                <a:t>Offre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0294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23E90-E3C0-52DD-789E-349B27F1C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DC53E2A6-3F08-9679-5559-77C14ABF2858}"/>
              </a:ext>
            </a:extLst>
          </p:cNvPr>
          <p:cNvGrpSpPr/>
          <p:nvPr/>
        </p:nvGrpSpPr>
        <p:grpSpPr>
          <a:xfrm>
            <a:off x="2813983" y="511960"/>
            <a:ext cx="6194797" cy="5834079"/>
            <a:chOff x="48663" y="-199454"/>
            <a:chExt cx="4214243" cy="4739276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2C16CC25-CE3C-1AC2-D51F-F0A383399B04}"/>
                </a:ext>
              </a:extLst>
            </p:cNvPr>
            <p:cNvSpPr/>
            <p:nvPr/>
          </p:nvSpPr>
          <p:spPr>
            <a:xfrm>
              <a:off x="48663" y="-186897"/>
              <a:ext cx="2081681" cy="2339549"/>
            </a:xfrm>
            <a:prstGeom prst="roundRect">
              <a:avLst/>
            </a:prstGeom>
            <a:noFill/>
            <a:ln>
              <a:solidFill>
                <a:srgbClr val="26559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fr-BE" b="1" kern="100">
                  <a:solidFill>
                    <a:srgbClr val="000000"/>
                  </a:solidFill>
                  <a:effectLst/>
                  <a:latin typeface="Aptos"/>
                  <a:ea typeface="Aptos" panose="020B0004020202020204" pitchFamily="34" charset="0"/>
                  <a:cs typeface="Times New Roman"/>
                </a:rPr>
                <a:t>Définition</a:t>
              </a:r>
            </a:p>
            <a:p>
              <a:pPr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fr-BE" kern="100">
                  <a:solidFill>
                    <a:srgbClr val="000000"/>
                  </a:solidFill>
                  <a:latin typeface="Aptos"/>
                  <a:cs typeface="Times New Roman"/>
                </a:rPr>
                <a:t>L’offre est la quantité de biens ou de services que les entreprises sont prêtes à vendre à un certain prix.</a:t>
              </a:r>
            </a:p>
            <a:p>
              <a:pPr>
                <a:lnSpc>
                  <a:spcPct val="114999"/>
                </a:lnSpc>
                <a:spcAft>
                  <a:spcPts val="800"/>
                </a:spcAft>
                <a:buNone/>
              </a:pPr>
              <a:endParaRPr lang="fr-BE" kern="100"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Aft>
                  <a:spcPts val="800"/>
                </a:spcAft>
              </a:pPr>
              <a:endParaRPr lang="fr-BE" sz="1200" kern="100">
                <a:solidFill>
                  <a:srgbClr val="FFFFFF"/>
                </a:solidFill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Aft>
                  <a:spcPts val="800"/>
                </a:spcAft>
                <a:buNone/>
              </a:pPr>
              <a:endParaRPr lang="fr-BE" sz="1200" kern="100">
                <a:effectLst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BF2B0473-7E9F-BBDC-2C9C-8F24F8B5BD67}"/>
                </a:ext>
              </a:extLst>
            </p:cNvPr>
            <p:cNvSpPr/>
            <p:nvPr/>
          </p:nvSpPr>
          <p:spPr>
            <a:xfrm>
              <a:off x="2181227" y="2176462"/>
              <a:ext cx="2081679" cy="2339549"/>
            </a:xfrm>
            <a:prstGeom prst="roundRect">
              <a:avLst/>
            </a:prstGeom>
            <a:noFill/>
            <a:ln w="19050" cap="flat" cmpd="sng" algn="ctr">
              <a:solidFill>
                <a:srgbClr val="21874E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r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fr-BE" b="1" kern="100">
                  <a:effectLst/>
                  <a:latin typeface="Aptos"/>
                  <a:ea typeface="Aptos" panose="020B0004020202020204" pitchFamily="34" charset="0"/>
                  <a:cs typeface="Times New Roman"/>
                </a:rPr>
                <a:t>Contre-exemple(s)</a:t>
              </a:r>
            </a:p>
            <a:p>
              <a:pPr algn="r">
                <a:lnSpc>
                  <a:spcPct val="114000"/>
                </a:lnSpc>
                <a:buNone/>
              </a:pPr>
              <a:endParaRPr lang="fr-BE" sz="12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4000"/>
                </a:lnSpc>
              </a:pPr>
              <a:r>
                <a:rPr lang="fr-BE" noProof="0">
                  <a:latin typeface="Aptos"/>
                </a:rPr>
                <a:t>Mon boulanger achète sa farine et son beurre à la Ferme du Moulin : ce n'est pas de l'offre. </a:t>
              </a:r>
              <a:endParaRPr lang="fr-BE">
                <a:latin typeface="Aptos"/>
              </a:endParaRPr>
            </a:p>
            <a:p>
              <a:pPr>
                <a:lnSpc>
                  <a:spcPct val="113999"/>
                </a:lnSpc>
              </a:pPr>
              <a:r>
                <a:rPr lang="fr-BE" noProof="0">
                  <a:latin typeface="Aptos"/>
                </a:rPr>
                <a:t>Il est un demandeur dans ce cas </a:t>
              </a:r>
              <a:endParaRPr lang="fr-BE">
                <a:latin typeface="Aptos"/>
              </a:endParaRPr>
            </a:p>
            <a:p>
              <a:pPr>
                <a:lnSpc>
                  <a:spcPct val="114000"/>
                </a:lnSpc>
              </a:pPr>
              <a:endParaRPr lang="fr-BE" sz="1100" noProof="0">
                <a:latin typeface="Aptos" panose="020B0004020202020204" pitchFamily="34" charset="0"/>
              </a:endParaRPr>
            </a:p>
            <a:p>
              <a:pPr algn="r">
                <a:lnSpc>
                  <a:spcPct val="115000"/>
                </a:lnSpc>
                <a:spcAft>
                  <a:spcPts val="800"/>
                </a:spcAft>
                <a:buNone/>
              </a:pPr>
              <a:endParaRPr lang="fr-BE" sz="12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15000"/>
                </a:lnSpc>
                <a:spcAft>
                  <a:spcPts val="800"/>
                </a:spcAft>
                <a:buNone/>
              </a:pPr>
              <a:endParaRPr lang="fr-BE" sz="12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138AF85B-DB90-58A9-537A-19751AC1D90E}"/>
                </a:ext>
              </a:extLst>
            </p:cNvPr>
            <p:cNvSpPr/>
            <p:nvPr/>
          </p:nvSpPr>
          <p:spPr>
            <a:xfrm>
              <a:off x="48663" y="2200273"/>
              <a:ext cx="2081679" cy="2339549"/>
            </a:xfrm>
            <a:prstGeom prst="roundRect">
              <a:avLst/>
            </a:prstGeom>
            <a:noFill/>
            <a:ln w="19050" cap="flat" cmpd="sng" algn="ctr">
              <a:solidFill>
                <a:srgbClr val="EEC54F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fr-BE" b="1" kern="100">
                  <a:effectLst/>
                  <a:latin typeface="Aptos"/>
                  <a:ea typeface="Aptos" panose="020B0004020202020204" pitchFamily="34" charset="0"/>
                  <a:cs typeface="Times New Roman"/>
                </a:rPr>
                <a:t>Exemple(s)</a:t>
              </a:r>
            </a:p>
            <a:p>
              <a:pPr>
                <a:lnSpc>
                  <a:spcPct val="114999"/>
                </a:lnSpc>
              </a:pPr>
              <a:endParaRPr lang="fr-BE" sz="1100" kern="100">
                <a:latin typeface="Aptos"/>
                <a:ea typeface="Aptos" panose="020B0004020202020204" pitchFamily="34" charset="0"/>
                <a:cs typeface="Times New Roman"/>
              </a:endParaRPr>
            </a:p>
            <a:p>
              <a:pPr>
                <a:lnSpc>
                  <a:spcPct val="114999"/>
                </a:lnSpc>
              </a:pPr>
              <a:r>
                <a:rPr lang="fr-BE" kern="100">
                  <a:latin typeface="Aptos"/>
                  <a:ea typeface="Aptos" panose="020B0004020202020204" pitchFamily="34" charset="0"/>
                  <a:cs typeface="Times New Roman"/>
                </a:rPr>
                <a:t>Mon boulanger vend des croissants à 2 euros. A ce prix de vente il en fabrique 200 chaque jour</a:t>
              </a:r>
            </a:p>
            <a:p>
              <a:pPr>
                <a:lnSpc>
                  <a:spcPct val="114999"/>
                </a:lnSpc>
              </a:pPr>
              <a:endParaRPr lang="fr-BE" sz="1100" kern="100">
                <a:latin typeface="Aptos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5BBF86B6-9249-BF7F-EACF-34BE504DEE7E}"/>
                </a:ext>
              </a:extLst>
            </p:cNvPr>
            <p:cNvSpPr/>
            <p:nvPr/>
          </p:nvSpPr>
          <p:spPr>
            <a:xfrm>
              <a:off x="2181225" y="-199454"/>
              <a:ext cx="2081680" cy="2339549"/>
            </a:xfrm>
            <a:prstGeom prst="roundRect">
              <a:avLst/>
            </a:prstGeom>
            <a:noFill/>
            <a:ln w="19050" cap="flat" cmpd="sng" algn="ctr">
              <a:solidFill>
                <a:srgbClr val="962C6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r">
                <a:lnSpc>
                  <a:spcPct val="115000"/>
                </a:lnSpc>
                <a:spcAft>
                  <a:spcPts val="600"/>
                </a:spcAft>
                <a:buNone/>
              </a:pPr>
              <a:r>
                <a:rPr lang="fr-BE" b="1" kern="100">
                  <a:effectLst/>
                  <a:latin typeface="Aptos"/>
                  <a:ea typeface="Aptos" panose="020B0004020202020204" pitchFamily="34" charset="0"/>
                  <a:cs typeface="Times New Roman"/>
                </a:rPr>
                <a:t>Caractéristiques</a:t>
              </a:r>
              <a:endParaRPr lang="fr-BE" sz="1200" b="1" kern="100">
                <a:effectLst/>
                <a:latin typeface="Aptos"/>
                <a:ea typeface="Aptos" panose="020B0004020202020204" pitchFamily="34" charset="0"/>
                <a:cs typeface="Times New Roman"/>
              </a:endParaRPr>
            </a:p>
            <a:p>
              <a:pPr marL="171450" indent="-171450">
                <a:lnSpc>
                  <a:spcPct val="114000"/>
                </a:lnSpc>
                <a:buFont typeface="Arial" panose="020B0604020202020204" pitchFamily="34" charset="0"/>
                <a:buChar char="•"/>
              </a:pPr>
              <a:r>
                <a:rPr lang="fr-BE" kern="100">
                  <a:latin typeface="Aptos"/>
                  <a:ea typeface="Aptos" panose="020B0004020202020204" pitchFamily="34" charset="0"/>
                  <a:cs typeface="Times New Roman"/>
                </a:rPr>
                <a:t>C'est une quantité, d'un bien ou d'un service</a:t>
              </a:r>
              <a:endParaRPr lang="fr-BE" kern="100">
                <a:latin typeface="Aptos" panose="020B0004020202020204" pitchFamily="34" charset="0"/>
                <a:ea typeface="Aptos" panose="020B0004020202020204" pitchFamily="34" charset="0"/>
                <a:cs typeface="Times New Roman"/>
              </a:endParaRPr>
            </a:p>
            <a:p>
              <a:pPr marL="171450" indent="-171450">
                <a:lnSpc>
                  <a:spcPct val="114000"/>
                </a:lnSpc>
                <a:buFont typeface="Arial" panose="020B0604020202020204" pitchFamily="34" charset="0"/>
                <a:buChar char="•"/>
              </a:pPr>
              <a:r>
                <a:rPr lang="fr-BE" kern="100">
                  <a:latin typeface="Aptos"/>
                  <a:ea typeface="Aptos" panose="020B0004020202020204" pitchFamily="34" charset="0"/>
                  <a:cs typeface="Times New Roman"/>
                </a:rPr>
                <a:t>Cette quantité est </a:t>
              </a:r>
              <a:r>
                <a:rPr lang="fr-BE" u="sng" kern="100">
                  <a:latin typeface="Aptos"/>
                  <a:ea typeface="Aptos" panose="020B0004020202020204" pitchFamily="34" charset="0"/>
                  <a:cs typeface="Times New Roman"/>
                </a:rPr>
                <a:t>vendue </a:t>
              </a:r>
              <a:r>
                <a:rPr lang="fr-BE" kern="100">
                  <a:latin typeface="Aptos"/>
                  <a:ea typeface="Aptos" panose="020B0004020202020204" pitchFamily="34" charset="0"/>
                  <a:cs typeface="Times New Roman"/>
                </a:rPr>
                <a:t>à un certain prix</a:t>
              </a:r>
              <a:endParaRPr lang="fr-BE" kern="100">
                <a:latin typeface="Aptos" panose="020B0004020202020204" pitchFamily="34" charset="0"/>
                <a:ea typeface="Aptos" panose="020B0004020202020204" pitchFamily="34" charset="0"/>
                <a:cs typeface="Times New Roman"/>
              </a:endParaRPr>
            </a:p>
            <a:p>
              <a:pPr marL="171450" indent="-171450">
                <a:lnSpc>
                  <a:spcPct val="114000"/>
                </a:lnSpc>
                <a:buFont typeface="Arial" panose="020B0604020202020204" pitchFamily="34" charset="0"/>
                <a:buChar char="•"/>
              </a:pPr>
              <a:r>
                <a:rPr lang="fr-BE" kern="100">
                  <a:latin typeface="Aptos"/>
                  <a:ea typeface="Aptos" panose="020B0004020202020204" pitchFamily="34" charset="0"/>
                  <a:cs typeface="Times New Roman"/>
                </a:rPr>
                <a:t>Cette quantité est proposée par une entreprise ou quelqu'un qui vend quelque chose </a:t>
              </a:r>
            </a:p>
            <a:p>
              <a:pPr marL="171450" indent="-171450">
                <a:lnSpc>
                  <a:spcPct val="113999"/>
                </a:lnSpc>
                <a:buFont typeface="Arial" panose="020B0604020202020204" pitchFamily="34" charset="0"/>
                <a:buChar char="•"/>
              </a:pPr>
              <a:r>
                <a:rPr lang="fr-BE" kern="100">
                  <a:latin typeface="Aptos"/>
                  <a:ea typeface="Aptos" panose="020B0004020202020204" pitchFamily="34" charset="0"/>
                  <a:cs typeface="Times New Roman"/>
                </a:rPr>
                <a:t>La quantité offerte dépend du prix</a:t>
              </a:r>
            </a:p>
            <a:p>
              <a:pPr marL="171450" indent="-171450">
                <a:lnSpc>
                  <a:spcPct val="113999"/>
                </a:lnSpc>
                <a:buFont typeface="Arial" panose="020B0604020202020204" pitchFamily="34" charset="0"/>
                <a:buChar char="•"/>
              </a:pPr>
              <a:endParaRPr lang="fr-BE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 marL="171450" indent="-171450">
                <a:lnSpc>
                  <a:spcPct val="114999"/>
                </a:lnSpc>
                <a:spcAft>
                  <a:spcPts val="800"/>
                </a:spcAft>
                <a:buFont typeface="Calibri"/>
                <a:buChar char="-"/>
              </a:pPr>
              <a:endParaRPr lang="fr-BE" sz="12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Étoile : 6 branches 27">
              <a:extLst>
                <a:ext uri="{FF2B5EF4-FFF2-40B4-BE49-F238E27FC236}">
                  <a16:creationId xmlns:a16="http://schemas.microsoft.com/office/drawing/2014/main" id="{46C61488-3817-B199-CF3B-5FA27E899099}"/>
                </a:ext>
              </a:extLst>
            </p:cNvPr>
            <p:cNvSpPr/>
            <p:nvPr/>
          </p:nvSpPr>
          <p:spPr>
            <a:xfrm>
              <a:off x="1612641" y="1548355"/>
              <a:ext cx="828067" cy="1238592"/>
            </a:xfrm>
            <a:prstGeom prst="star6">
              <a:avLst/>
            </a:prstGeom>
            <a:solidFill>
              <a:srgbClr val="35BAA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fr-BE" b="1" kern="100">
                  <a:effectLst/>
                  <a:latin typeface="Aptos"/>
                  <a:ea typeface="Aptos" panose="020B0004020202020204" pitchFamily="34" charset="0"/>
                  <a:cs typeface="Times New Roman"/>
                </a:rPr>
                <a:t>Offre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771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E1DCB-7FA0-B3FD-DF3E-2B30455E8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33CFBD9C-8CE0-BD6E-C329-0133AB49E693}"/>
              </a:ext>
            </a:extLst>
          </p:cNvPr>
          <p:cNvGrpSpPr/>
          <p:nvPr/>
        </p:nvGrpSpPr>
        <p:grpSpPr>
          <a:xfrm>
            <a:off x="2813983" y="511960"/>
            <a:ext cx="6194797" cy="5834079"/>
            <a:chOff x="48663" y="-199454"/>
            <a:chExt cx="4214243" cy="4739276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229E0395-429C-F7F4-638F-E14B1D7BDF41}"/>
                </a:ext>
              </a:extLst>
            </p:cNvPr>
            <p:cNvSpPr/>
            <p:nvPr/>
          </p:nvSpPr>
          <p:spPr>
            <a:xfrm>
              <a:off x="48663" y="-186897"/>
              <a:ext cx="2081681" cy="2339549"/>
            </a:xfrm>
            <a:prstGeom prst="roundRect">
              <a:avLst/>
            </a:prstGeom>
            <a:noFill/>
            <a:ln>
              <a:solidFill>
                <a:srgbClr val="26559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fr-BE" kern="100">
                  <a:solidFill>
                    <a:srgbClr val="000000"/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Définition</a:t>
              </a:r>
            </a:p>
            <a:p>
              <a:pPr>
                <a:lnSpc>
                  <a:spcPct val="114999"/>
                </a:lnSpc>
                <a:spcAft>
                  <a:spcPts val="800"/>
                </a:spcAft>
                <a:buNone/>
              </a:pPr>
              <a:endParaRPr lang="fr-BE" kern="100"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Aft>
                  <a:spcPts val="800"/>
                </a:spcAft>
              </a:pPr>
              <a:endParaRPr lang="fr-BE" sz="1200" kern="100">
                <a:solidFill>
                  <a:srgbClr val="FFFFFF"/>
                </a:solidFill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Aft>
                  <a:spcPts val="800"/>
                </a:spcAft>
                <a:buNone/>
              </a:pPr>
              <a:endParaRPr lang="fr-BE" sz="1200" kern="100">
                <a:effectLst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68192505-FAE3-4D9F-02F6-C81E6D8383F2}"/>
                </a:ext>
              </a:extLst>
            </p:cNvPr>
            <p:cNvSpPr/>
            <p:nvPr/>
          </p:nvSpPr>
          <p:spPr>
            <a:xfrm>
              <a:off x="2181227" y="2176462"/>
              <a:ext cx="2081679" cy="2339549"/>
            </a:xfrm>
            <a:prstGeom prst="roundRect">
              <a:avLst/>
            </a:prstGeom>
            <a:noFill/>
            <a:ln w="19050" cap="flat" cmpd="sng" algn="ctr">
              <a:solidFill>
                <a:srgbClr val="21874E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r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fr-BE" kern="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Contre-exemple(s)</a:t>
              </a:r>
            </a:p>
            <a:p>
              <a:pPr algn="r">
                <a:lnSpc>
                  <a:spcPct val="114000"/>
                </a:lnSpc>
                <a:buNone/>
              </a:pPr>
              <a:endParaRPr lang="fr-BE" sz="12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15000"/>
                </a:lnSpc>
                <a:spcAft>
                  <a:spcPts val="800"/>
                </a:spcAft>
                <a:buNone/>
              </a:pPr>
              <a:endParaRPr lang="fr-BE" sz="12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fr-BE" sz="1000" kern="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 </a:t>
              </a:r>
              <a:endParaRPr lang="fr-BE" sz="12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C5C48C32-777E-53B9-E2C5-221F0ABE51EC}"/>
                </a:ext>
              </a:extLst>
            </p:cNvPr>
            <p:cNvSpPr/>
            <p:nvPr/>
          </p:nvSpPr>
          <p:spPr>
            <a:xfrm>
              <a:off x="48663" y="2200273"/>
              <a:ext cx="2081679" cy="2339549"/>
            </a:xfrm>
            <a:prstGeom prst="roundRect">
              <a:avLst/>
            </a:prstGeom>
            <a:noFill/>
            <a:ln w="19050" cap="flat" cmpd="sng" algn="ctr">
              <a:solidFill>
                <a:srgbClr val="EEC54F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fr-BE" kern="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Exemple(s)</a:t>
              </a:r>
            </a:p>
            <a:p>
              <a:pPr>
                <a:lnSpc>
                  <a:spcPct val="114999"/>
                </a:lnSpc>
              </a:pPr>
              <a:endParaRPr lang="fr-BE" sz="1100" kern="100">
                <a:latin typeface="Aptos"/>
                <a:ea typeface="Aptos" panose="020B0004020202020204" pitchFamily="34" charset="0"/>
                <a:cs typeface="Times New Roman"/>
              </a:endParaRPr>
            </a:p>
          </p:txBody>
        </p:sp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106C6358-C5C6-C820-D905-35CEB662D454}"/>
                </a:ext>
              </a:extLst>
            </p:cNvPr>
            <p:cNvSpPr/>
            <p:nvPr/>
          </p:nvSpPr>
          <p:spPr>
            <a:xfrm>
              <a:off x="2181225" y="-199454"/>
              <a:ext cx="2081680" cy="2339549"/>
            </a:xfrm>
            <a:prstGeom prst="roundRect">
              <a:avLst/>
            </a:prstGeom>
            <a:noFill/>
            <a:ln w="19050" cap="flat" cmpd="sng" algn="ctr">
              <a:solidFill>
                <a:srgbClr val="962C6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r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fr-BE" kern="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Caractéristiques</a:t>
              </a:r>
              <a:endParaRPr lang="fr-BE" sz="12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 marL="171450" indent="-171450">
                <a:lnSpc>
                  <a:spcPct val="114999"/>
                </a:lnSpc>
                <a:spcAft>
                  <a:spcPts val="800"/>
                </a:spcAft>
                <a:buFont typeface="Calibri"/>
                <a:buChar char="-"/>
              </a:pPr>
              <a:endParaRPr lang="fr-BE" sz="12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Étoile : 6 branches 27">
              <a:extLst>
                <a:ext uri="{FF2B5EF4-FFF2-40B4-BE49-F238E27FC236}">
                  <a16:creationId xmlns:a16="http://schemas.microsoft.com/office/drawing/2014/main" id="{B77598A7-3739-649F-DD83-B7E521157C54}"/>
                </a:ext>
              </a:extLst>
            </p:cNvPr>
            <p:cNvSpPr/>
            <p:nvPr/>
          </p:nvSpPr>
          <p:spPr>
            <a:xfrm>
              <a:off x="1661337" y="1488099"/>
              <a:ext cx="1086698" cy="1321358"/>
            </a:xfrm>
            <a:prstGeom prst="star6">
              <a:avLst/>
            </a:prstGeom>
            <a:solidFill>
              <a:srgbClr val="35BAA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fr-BE" b="1" kern="100">
                  <a:effectLst/>
                  <a:latin typeface="Aptos"/>
                  <a:ea typeface="Aptos" panose="020B0004020202020204" pitchFamily="34" charset="0"/>
                  <a:cs typeface="Times New Roman"/>
                </a:rPr>
                <a:t>Demande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4703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047573-8D15-3212-DA0E-F230810D9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25">
            <a:extLst>
              <a:ext uri="{FF2B5EF4-FFF2-40B4-BE49-F238E27FC236}">
                <a16:creationId xmlns:a16="http://schemas.microsoft.com/office/drawing/2014/main" id="{2907EEE1-1861-DD8D-520E-AFC570F384FB}"/>
              </a:ext>
            </a:extLst>
          </p:cNvPr>
          <p:cNvSpPr/>
          <p:nvPr/>
        </p:nvSpPr>
        <p:spPr>
          <a:xfrm>
            <a:off x="3151667" y="3432816"/>
            <a:ext cx="3060000" cy="2880000"/>
          </a:xfrm>
          <a:prstGeom prst="roundRect">
            <a:avLst/>
          </a:prstGeom>
          <a:noFill/>
          <a:ln w="19050" cap="flat" cmpd="sng" algn="ctr">
            <a:solidFill>
              <a:srgbClr val="EEC54F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fr-BE" b="1" kern="100">
                <a:effectLst/>
                <a:latin typeface="Aptos"/>
                <a:ea typeface="Aptos" panose="020B0004020202020204" pitchFamily="34" charset="0"/>
                <a:cs typeface="Times New Roman"/>
              </a:rPr>
              <a:t>Exemple(s)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endParaRPr lang="fr-BE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fr-BE" kern="100">
                <a:latin typeface="Aptos"/>
                <a:ea typeface="Aptos" panose="020B0004020202020204" pitchFamily="34" charset="0"/>
                <a:cs typeface="Times New Roman"/>
              </a:rPr>
              <a:t>Le </a:t>
            </a:r>
            <a:r>
              <a:rPr lang="fr-BE" kern="100">
                <a:latin typeface="Aptos" panose="020B0004020202020204" pitchFamily="34" charset="0"/>
                <a:cs typeface="Times New Roman"/>
              </a:rPr>
              <a:t>dimanche j'achète 4 croissants chez mon boulanger à 2 euros/pièce. Je suis demandeur</a:t>
            </a:r>
          </a:p>
          <a:p>
            <a:pPr>
              <a:lnSpc>
                <a:spcPct val="114999"/>
              </a:lnSpc>
              <a:spcAft>
                <a:spcPts val="800"/>
              </a:spcAft>
            </a:pPr>
            <a:endParaRPr lang="fr-BE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 : coins arrondis 26">
            <a:extLst>
              <a:ext uri="{FF2B5EF4-FFF2-40B4-BE49-F238E27FC236}">
                <a16:creationId xmlns:a16="http://schemas.microsoft.com/office/drawing/2014/main" id="{C22A777B-E118-F660-75A0-61A86F7D114F}"/>
              </a:ext>
            </a:extLst>
          </p:cNvPr>
          <p:cNvSpPr/>
          <p:nvPr/>
        </p:nvSpPr>
        <p:spPr>
          <a:xfrm>
            <a:off x="6253867" y="522209"/>
            <a:ext cx="3060000" cy="2880000"/>
          </a:xfrm>
          <a:prstGeom prst="roundRect">
            <a:avLst/>
          </a:prstGeom>
          <a:noFill/>
          <a:ln w="19050" cap="flat" cmpd="sng" algn="ctr">
            <a:solidFill>
              <a:srgbClr val="962C6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15000"/>
              </a:lnSpc>
              <a:spcAft>
                <a:spcPts val="800"/>
              </a:spcAft>
              <a:buNone/>
            </a:pPr>
            <a:r>
              <a:rPr lang="fr-BE" b="1" kern="100">
                <a:effectLst/>
                <a:latin typeface="Aptos"/>
                <a:ea typeface="Aptos" panose="020B0004020202020204" pitchFamily="34" charset="0"/>
                <a:cs typeface="Times New Roman"/>
              </a:rPr>
              <a:t>Caractéristiques</a:t>
            </a:r>
            <a:endParaRPr lang="fr-BE" sz="1200" b="1" kern="100">
              <a:effectLst/>
              <a:latin typeface="Aptos"/>
              <a:ea typeface="Aptos" panose="020B0004020202020204" pitchFamily="34" charset="0"/>
              <a:cs typeface="Times New Roman"/>
            </a:endParaRP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r-BE" sz="1300" kern="100">
                <a:latin typeface="Aptos" panose="020B0004020202020204" pitchFamily="34" charset="0"/>
                <a:ea typeface="Aptos" panose="020B0004020202020204" pitchFamily="34" charset="0"/>
                <a:cs typeface="Times New Roman"/>
              </a:rPr>
              <a:t>C'est une quantité, d'un bien ou d'un service</a:t>
            </a: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r-BE" sz="1300" kern="100">
                <a:latin typeface="Aptos" panose="020B0004020202020204" pitchFamily="34" charset="0"/>
                <a:ea typeface="Aptos" panose="020B0004020202020204" pitchFamily="34" charset="0"/>
                <a:cs typeface="Times New Roman"/>
              </a:rPr>
              <a:t>Cette quantité est </a:t>
            </a:r>
            <a:r>
              <a:rPr lang="fr-BE" sz="1300" u="sng" kern="100">
                <a:latin typeface="Aptos" panose="020B0004020202020204" pitchFamily="34" charset="0"/>
                <a:ea typeface="Aptos" panose="020B0004020202020204" pitchFamily="34" charset="0"/>
                <a:cs typeface="Times New Roman"/>
              </a:rPr>
              <a:t>achetée  </a:t>
            </a:r>
            <a:r>
              <a:rPr lang="fr-BE" sz="1300" kern="100">
                <a:latin typeface="Aptos" panose="020B0004020202020204" pitchFamily="34" charset="0"/>
                <a:ea typeface="Aptos" panose="020B0004020202020204" pitchFamily="34" charset="0"/>
                <a:cs typeface="Times New Roman"/>
              </a:rPr>
              <a:t>à un certain prix</a:t>
            </a: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r-BE" sz="1300" kern="100">
                <a:latin typeface="Aptos" panose="020B0004020202020204" pitchFamily="34" charset="0"/>
                <a:ea typeface="Aptos" panose="020B0004020202020204" pitchFamily="34" charset="0"/>
                <a:cs typeface="Times New Roman"/>
              </a:rPr>
              <a:t>Cette quantité est achetée par un ménage ou une entreprise ou l'Etat</a:t>
            </a: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r-BE" sz="1300" kern="100">
                <a:latin typeface="Aptos" panose="020B0004020202020204" pitchFamily="34" charset="0"/>
                <a:ea typeface="Aptos" panose="020B0004020202020204" pitchFamily="34" charset="0"/>
                <a:cs typeface="Times New Roman"/>
              </a:rPr>
              <a:t>La quantité achetée dépend du </a:t>
            </a:r>
            <a:r>
              <a:rPr lang="fr-BE" kern="100">
                <a:latin typeface="Aptos" panose="020B0004020202020204" pitchFamily="34" charset="0"/>
                <a:ea typeface="Aptos" panose="020B0004020202020204" pitchFamily="34" charset="0"/>
                <a:cs typeface="Times New Roman"/>
              </a:rPr>
              <a:t>prix</a:t>
            </a:r>
          </a:p>
          <a:p>
            <a:pPr marL="171450" indent="-171450">
              <a:lnSpc>
                <a:spcPct val="114999"/>
              </a:lnSpc>
              <a:spcAft>
                <a:spcPts val="800"/>
              </a:spcAft>
              <a:buFont typeface="Calibri"/>
              <a:buChar char="-"/>
            </a:pPr>
            <a:endParaRPr lang="fr-BE" sz="12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67B50D03-6023-684E-D514-FD711A56D04F}"/>
              </a:ext>
            </a:extLst>
          </p:cNvPr>
          <p:cNvGrpSpPr/>
          <p:nvPr/>
        </p:nvGrpSpPr>
        <p:grpSpPr>
          <a:xfrm>
            <a:off x="3166082" y="495130"/>
            <a:ext cx="6159330" cy="5823417"/>
            <a:chOff x="-73320" y="-198584"/>
            <a:chExt cx="4555706" cy="4843977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585A9062-2FC9-0AA8-CE0A-109F795F0F9D}"/>
                </a:ext>
              </a:extLst>
            </p:cNvPr>
            <p:cNvSpPr/>
            <p:nvPr/>
          </p:nvSpPr>
          <p:spPr>
            <a:xfrm>
              <a:off x="-73320" y="-198584"/>
              <a:ext cx="2263308" cy="2395614"/>
            </a:xfrm>
            <a:prstGeom prst="roundRect">
              <a:avLst/>
            </a:prstGeom>
            <a:noFill/>
            <a:ln>
              <a:solidFill>
                <a:srgbClr val="26559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fr-BE" b="1" kern="100">
                  <a:solidFill>
                    <a:srgbClr val="000000"/>
                  </a:solidFill>
                  <a:effectLst/>
                  <a:latin typeface="Aptos"/>
                  <a:ea typeface="Aptos" panose="020B0004020202020204" pitchFamily="34" charset="0"/>
                  <a:cs typeface="Times New Roman"/>
                </a:rPr>
                <a:t>Définition</a:t>
              </a:r>
            </a:p>
            <a:p>
              <a:pPr>
                <a:lnSpc>
                  <a:spcPct val="114000"/>
                </a:lnSpc>
                <a:buNone/>
              </a:pPr>
              <a:endParaRPr lang="fr-BE" sz="1100" kern="10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4000"/>
                </a:lnSpc>
              </a:pPr>
              <a:r>
                <a:rPr lang="fr-BE" kern="100">
                  <a:solidFill>
                    <a:srgbClr val="000000"/>
                  </a:solidFill>
                  <a:latin typeface="Aptos" panose="020B0004020202020204" pitchFamily="34" charset="0"/>
                  <a:cs typeface="Times New Roman"/>
                </a:rPr>
                <a:t>La demande, c’est la quantité de biens ou de services que les consommateurs veulent acheter à un certain prix. </a:t>
              </a:r>
            </a:p>
            <a:p>
              <a:pPr>
                <a:lnSpc>
                  <a:spcPct val="115000"/>
                </a:lnSpc>
                <a:spcAft>
                  <a:spcPts val="800"/>
                </a:spcAft>
                <a:buNone/>
              </a:pPr>
              <a:endParaRPr lang="fr-BE" sz="1200" kern="10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Aft>
                  <a:spcPts val="800"/>
                </a:spcAft>
              </a:pPr>
              <a:endParaRPr lang="fr-BE" sz="1200" kern="100">
                <a:solidFill>
                  <a:srgbClr val="0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093F24A1-52B3-9E26-A6B1-B6E6B49E0FB2}"/>
                </a:ext>
              </a:extLst>
            </p:cNvPr>
            <p:cNvSpPr/>
            <p:nvPr/>
          </p:nvSpPr>
          <p:spPr>
            <a:xfrm>
              <a:off x="2219078" y="2249779"/>
              <a:ext cx="2263308" cy="2395614"/>
            </a:xfrm>
            <a:prstGeom prst="roundRect">
              <a:avLst/>
            </a:prstGeom>
            <a:noFill/>
            <a:ln w="19050" cap="flat" cmpd="sng" algn="ctr">
              <a:solidFill>
                <a:srgbClr val="21874E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r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fr-BE" b="1" kern="100">
                  <a:effectLst/>
                  <a:latin typeface="Aptos"/>
                  <a:ea typeface="Aptos" panose="020B0004020202020204" pitchFamily="34" charset="0"/>
                  <a:cs typeface="Times New Roman"/>
                </a:rPr>
                <a:t>Contre-exemple(s)</a:t>
              </a:r>
            </a:p>
            <a:p>
              <a:pPr algn="r">
                <a:lnSpc>
                  <a:spcPct val="115000"/>
                </a:lnSpc>
                <a:spcAft>
                  <a:spcPts val="800"/>
                </a:spcAft>
                <a:buNone/>
              </a:pPr>
              <a:endParaRPr lang="fr-BE" sz="12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buNone/>
              </a:pPr>
              <a:r>
                <a:rPr kumimoji="0" 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cs typeface="Arial"/>
                  <a:sym typeface="Arial"/>
                </a:rPr>
                <a:t>Mon </a:t>
              </a:r>
              <a:r>
                <a:rPr kumimoji="0" lang="fr-BE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/>
                  <a:cs typeface="Arial"/>
                  <a:sym typeface="Arial"/>
                </a:rPr>
                <a:t>boulanger vend ses croissants à 2 euros/pièce : il est offreur</a:t>
              </a:r>
              <a:endParaRPr lang="fr-BE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 algn="r">
                <a:lnSpc>
                  <a:spcPct val="115000"/>
                </a:lnSpc>
                <a:spcAft>
                  <a:spcPts val="800"/>
                </a:spcAft>
                <a:buNone/>
              </a:pPr>
              <a:endParaRPr lang="fr-BE" sz="12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Étoile : 6 branches 27">
              <a:extLst>
                <a:ext uri="{FF2B5EF4-FFF2-40B4-BE49-F238E27FC236}">
                  <a16:creationId xmlns:a16="http://schemas.microsoft.com/office/drawing/2014/main" id="{DB9DE27C-D36E-1FD6-0856-7B60C695F14E}"/>
                </a:ext>
              </a:extLst>
            </p:cNvPr>
            <p:cNvSpPr/>
            <p:nvPr/>
          </p:nvSpPr>
          <p:spPr>
            <a:xfrm>
              <a:off x="1536731" y="1679505"/>
              <a:ext cx="1140843" cy="1336567"/>
            </a:xfrm>
            <a:prstGeom prst="star6">
              <a:avLst/>
            </a:prstGeom>
            <a:solidFill>
              <a:srgbClr val="35BAA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  <a:buNone/>
              </a:pPr>
              <a:r>
                <a:rPr lang="fr-BE" b="1" kern="100">
                  <a:effectLst/>
                  <a:latin typeface="Aptos"/>
                  <a:ea typeface="Aptos" panose="020B0004020202020204" pitchFamily="34" charset="0"/>
                  <a:cs typeface="Times New Roman"/>
                </a:rPr>
                <a:t>Demande</a:t>
              </a:r>
              <a:r>
                <a:rPr lang="fr-BE" kern="100">
                  <a:effectLst/>
                  <a:ea typeface="Aptos" panose="020B0004020202020204" pitchFamily="34" charset="0"/>
                  <a:cs typeface="Times New Roman"/>
                </a:rPr>
                <a:t>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6383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AF597B57-9108-663D-7BA6-0361C507E104}"/>
              </a:ext>
            </a:extLst>
          </p:cNvPr>
          <p:cNvSpPr txBox="1"/>
          <p:nvPr/>
        </p:nvSpPr>
        <p:spPr>
          <a:xfrm>
            <a:off x="2420155" y="435325"/>
            <a:ext cx="894008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indent="0" algn="ctr" rtl="0"/>
            <a:r>
              <a:rPr lang="fr-BE" sz="2400" b="0" i="0" spc="0" baseline="0">
                <a:solidFill>
                  <a:srgbClr val="962C60"/>
                </a:solidFill>
                <a:latin typeface="Aptos"/>
                <a:ea typeface="+mn-ea"/>
                <a:cs typeface="Arial"/>
              </a:rPr>
              <a:t>L’équilibre entre l’offre et la demande et la détermination du prix</a:t>
            </a:r>
          </a:p>
          <a:p>
            <a:pPr algn="ctr"/>
            <a:endParaRPr lang="en-US" sz="24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5C3FF5-1AB4-AD1D-BBD6-D12B70954F5C}"/>
              </a:ext>
            </a:extLst>
          </p:cNvPr>
          <p:cNvSpPr txBox="1"/>
          <p:nvPr/>
        </p:nvSpPr>
        <p:spPr>
          <a:xfrm>
            <a:off x="3842197" y="1132268"/>
            <a:ext cx="60960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algn="l" rtl="0"/>
            <a:r>
              <a:rPr lang="fr-FR" sz="1800" b="1" kern="1200">
                <a:solidFill>
                  <a:schemeClr val="tx1"/>
                </a:solidFill>
                <a:latin typeface="Aptos"/>
                <a:ea typeface="+mn-ea"/>
                <a:cs typeface="+mn-cs"/>
              </a:rPr>
              <a:t>La rencontre entre acheteurs et vendeurs</a:t>
            </a:r>
          </a:p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C64D32-6F19-6BC4-6ADF-083B0E8DDE5F}"/>
              </a:ext>
            </a:extLst>
          </p:cNvPr>
          <p:cNvSpPr txBox="1"/>
          <p:nvPr/>
        </p:nvSpPr>
        <p:spPr>
          <a:xfrm>
            <a:off x="705321" y="2437819"/>
            <a:ext cx="4421747" cy="16927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800" kern="1200">
                <a:solidFill>
                  <a:schemeClr val="tx1"/>
                </a:solidFill>
                <a:latin typeface="Aptos"/>
                <a:ea typeface="+mn-ea"/>
                <a:cs typeface="+mn-cs"/>
              </a:rPr>
              <a:t>Le prix d'une moto Lego jaune dans le magasin d’un petit village est de 14 €. Certains  parents des enfants du village ne veulent pas l’acheter car ils trouvent que c’est trop cher.</a:t>
            </a:r>
            <a:endParaRPr lang="fr-FR" sz="1800" b="1" kern="1200">
              <a:solidFill>
                <a:schemeClr val="tx1"/>
              </a:solidFill>
              <a:latin typeface="Aptos"/>
              <a:ea typeface="+mn-ea"/>
              <a:cs typeface="+mn-cs"/>
            </a:endParaRPr>
          </a:p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CA229A-D205-3082-9972-3A6D3060DCC1}"/>
              </a:ext>
            </a:extLst>
          </p:cNvPr>
          <p:cNvSpPr txBox="1"/>
          <p:nvPr/>
        </p:nvSpPr>
        <p:spPr>
          <a:xfrm>
            <a:off x="6568225" y="2463085"/>
            <a:ext cx="4918454" cy="14157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algn="l" rtl="0"/>
            <a:r>
              <a:rPr lang="fr-FR" sz="1800" kern="1200">
                <a:solidFill>
                  <a:schemeClr val="tx1"/>
                </a:solidFill>
                <a:latin typeface="Aptos"/>
                <a:ea typeface="+mn-ea"/>
                <a:cs typeface="+mn-cs"/>
              </a:rPr>
              <a:t>Que va faire le vendeur ?</a:t>
            </a:r>
          </a:p>
          <a:p>
            <a:pPr marL="0" algn="l" rtl="0"/>
            <a:r>
              <a:rPr lang="fr-FR" sz="1800" kern="1200">
                <a:solidFill>
                  <a:schemeClr val="tx1"/>
                </a:solidFill>
                <a:latin typeface="Aptos"/>
                <a:ea typeface="+mn-ea"/>
                <a:cs typeface="+mn-cs"/>
              </a:rPr>
              <a:t>Il diminue le prix</a:t>
            </a:r>
            <a:endParaRPr lang="fr-FR" sz="1800" b="1" kern="1200">
              <a:solidFill>
                <a:schemeClr val="tx1"/>
              </a:solidFill>
              <a:latin typeface="Aptos"/>
              <a:ea typeface="+mn-ea"/>
              <a:cs typeface="+mn-cs"/>
            </a:endParaRPr>
          </a:p>
          <a:p>
            <a:pPr marL="0" algn="l" rtl="0"/>
            <a:r>
              <a:rPr lang="fr-FR" sz="1800" kern="1200">
                <a:solidFill>
                  <a:schemeClr val="tx1"/>
                </a:solidFill>
                <a:latin typeface="Aptos"/>
                <a:ea typeface="+mn-ea"/>
                <a:cs typeface="+mn-cs"/>
              </a:rPr>
              <a:t>Résultat : La demande augmente car le nouveau prix fixé à 12 € leur parait correct. </a:t>
            </a:r>
          </a:p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4C6EE3-7D69-E272-46A5-D4AA1563D138}"/>
              </a:ext>
            </a:extLst>
          </p:cNvPr>
          <p:cNvSpPr txBox="1"/>
          <p:nvPr/>
        </p:nvSpPr>
        <p:spPr>
          <a:xfrm>
            <a:off x="3842197" y="5017394"/>
            <a:ext cx="6096000" cy="11387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algn="l" rtl="0"/>
            <a:r>
              <a:rPr lang="fr-FR" sz="1800" b="1" kern="1200">
                <a:solidFill>
                  <a:schemeClr val="tx1"/>
                </a:solidFill>
                <a:latin typeface="Aptos"/>
                <a:ea typeface="+mn-ea"/>
                <a:cs typeface="+mn-cs"/>
              </a:rPr>
              <a:t>=&gt; Le marché s’équilibre</a:t>
            </a:r>
          </a:p>
          <a:p>
            <a:pPr marL="0" algn="l" rtl="0"/>
            <a:r>
              <a:rPr lang="fr-FR" sz="1800" kern="1200">
                <a:solidFill>
                  <a:schemeClr val="tx1"/>
                </a:solidFill>
                <a:latin typeface="Aptos"/>
                <a:ea typeface="+mn-ea"/>
                <a:cs typeface="+mn-cs"/>
              </a:rPr>
              <a:t>On appelle ça : </a:t>
            </a:r>
            <a:r>
              <a:rPr lang="fr-FR" sz="1800" b="1" kern="1200">
                <a:solidFill>
                  <a:schemeClr val="tx1"/>
                </a:solidFill>
                <a:latin typeface="Aptos"/>
                <a:ea typeface="+mn-ea"/>
                <a:cs typeface="+mn-cs"/>
              </a:rPr>
              <a:t>le prix d’équilibre</a:t>
            </a:r>
            <a:br>
              <a:rPr lang="fr-FR" sz="1800" kern="1200">
                <a:solidFill>
                  <a:schemeClr val="tx1"/>
                </a:solidFill>
                <a:latin typeface="Aptos"/>
                <a:ea typeface="+mn-ea"/>
                <a:cs typeface="+mn-cs"/>
              </a:rPr>
            </a:br>
            <a:r>
              <a:rPr lang="fr-FR" sz="1800" kern="1200">
                <a:solidFill>
                  <a:schemeClr val="tx1"/>
                </a:solidFill>
                <a:latin typeface="Aptos"/>
                <a:ea typeface="+mn-ea"/>
                <a:cs typeface="+mn-cs"/>
              </a:rPr>
              <a:t>le moment où </a:t>
            </a:r>
            <a:r>
              <a:rPr lang="fr-FR" sz="1800" b="1" kern="1200">
                <a:solidFill>
                  <a:schemeClr val="tx1"/>
                </a:solidFill>
                <a:latin typeface="Aptos"/>
                <a:ea typeface="+mn-ea"/>
                <a:cs typeface="+mn-cs"/>
              </a:rPr>
              <a:t>l’offre = la demande</a:t>
            </a:r>
            <a:r>
              <a:rPr lang="fr-FR" sz="1800" kern="1200">
                <a:solidFill>
                  <a:schemeClr val="tx1"/>
                </a:solidFill>
                <a:latin typeface="Aptos"/>
                <a:ea typeface="+mn-ea"/>
                <a:cs typeface="+mn-cs"/>
              </a:rPr>
              <a:t> </a:t>
            </a:r>
          </a:p>
          <a:p>
            <a:pPr algn="ctr"/>
            <a:endParaRPr lang="en-US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C7A078A1-AA92-504B-7CC0-9F2B46A12862}"/>
              </a:ext>
            </a:extLst>
          </p:cNvPr>
          <p:cNvSpPr/>
          <p:nvPr/>
        </p:nvSpPr>
        <p:spPr>
          <a:xfrm rot="1620000">
            <a:off x="3690342" y="1497917"/>
            <a:ext cx="164497" cy="965476"/>
          </a:xfrm>
          <a:prstGeom prst="downArrow">
            <a:avLst/>
          </a:prstGeom>
          <a:solidFill>
            <a:srgbClr val="4CC0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F22FE6C8-280E-7093-59F8-30E72C892F64}"/>
              </a:ext>
            </a:extLst>
          </p:cNvPr>
          <p:cNvSpPr/>
          <p:nvPr/>
        </p:nvSpPr>
        <p:spPr>
          <a:xfrm rot="16200000">
            <a:off x="5661029" y="2068363"/>
            <a:ext cx="196694" cy="1180124"/>
          </a:xfrm>
          <a:prstGeom prst="downArrow">
            <a:avLst/>
          </a:prstGeom>
          <a:solidFill>
            <a:srgbClr val="4CC0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DF0769F4-0114-4EBB-5122-8AE338769AA9}"/>
              </a:ext>
            </a:extLst>
          </p:cNvPr>
          <p:cNvSpPr/>
          <p:nvPr/>
        </p:nvSpPr>
        <p:spPr>
          <a:xfrm rot="1620000">
            <a:off x="6245725" y="4098037"/>
            <a:ext cx="207426" cy="922547"/>
          </a:xfrm>
          <a:prstGeom prst="downArrow">
            <a:avLst/>
          </a:prstGeom>
          <a:solidFill>
            <a:srgbClr val="4CC0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3EDCF649-6FFC-0CA2-A746-F4824F7C9D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8" t="22207" r="3779" b="14222"/>
          <a:stretch>
            <a:fillRect/>
          </a:stretch>
        </p:blipFill>
        <p:spPr bwMode="auto">
          <a:xfrm>
            <a:off x="815690" y="3848229"/>
            <a:ext cx="2100504" cy="145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49589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FESEC 2022">
  <a:themeElements>
    <a:clrScheme name="Simple Light">
      <a:dk1>
        <a:srgbClr val="555555"/>
      </a:dk1>
      <a:lt1>
        <a:srgbClr val="FFFFFF"/>
      </a:lt1>
      <a:dk2>
        <a:srgbClr val="989BB1"/>
      </a:dk2>
      <a:lt2>
        <a:srgbClr val="D2F3ED"/>
      </a:lt2>
      <a:accent1>
        <a:srgbClr val="03A7AC"/>
      </a:accent1>
      <a:accent2>
        <a:srgbClr val="8ECBC0"/>
      </a:accent2>
      <a:accent3>
        <a:srgbClr val="D9D9D9"/>
      </a:accent3>
      <a:accent4>
        <a:srgbClr val="8386A1"/>
      </a:accent4>
      <a:accent5>
        <a:srgbClr val="F8D9EC"/>
      </a:accent5>
      <a:accent6>
        <a:srgbClr val="8C5A79"/>
      </a:accent6>
      <a:hlink>
        <a:srgbClr val="55555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èmeFESEC 2022" id="{942E229C-8F6F-43B8-BDD6-A1A9EE30A518}" vid="{43F9538F-79B5-4D59-BD18-5A547E6ED028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1B6852625BAF4682DA008EA9AC3331" ma:contentTypeVersion="18" ma:contentTypeDescription="Crée un document." ma:contentTypeScope="" ma:versionID="a693b8b4bd7913279da06715a7ba07de">
  <xsd:schema xmlns:xsd="http://www.w3.org/2001/XMLSchema" xmlns:xs="http://www.w3.org/2001/XMLSchema" xmlns:p="http://schemas.microsoft.com/office/2006/metadata/properties" xmlns:ns2="c45abd74-53d6-41dd-9e8c-0b8a440d157b" xmlns:ns3="42ef183f-2f2e-48cb-9d9e-befa92987654" targetNamespace="http://schemas.microsoft.com/office/2006/metadata/properties" ma:root="true" ma:fieldsID="1a36c894a27ecbb26e6b14724d71fd5d" ns2:_="" ns3:_="">
    <xsd:import namespace="c45abd74-53d6-41dd-9e8c-0b8a440d157b"/>
    <xsd:import namespace="42ef183f-2f2e-48cb-9d9e-befa9298765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Commentaire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5abd74-53d6-41dd-9e8c-0b8a440d15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alises d’images" ma:readOnly="false" ma:fieldId="{5cf76f15-5ced-4ddc-b409-7134ff3c332f}" ma:taxonomyMulti="true" ma:sspId="a169a2f1-1662-4039-8b2c-6591214a49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Commentaires" ma:index="24" nillable="true" ma:displayName="Commentaires" ma:format="Dropdown" ma:internalName="Commentaires">
      <xsd:simpleType>
        <xsd:restriction base="dms:Text">
          <xsd:maxLength value="255"/>
        </xsd:restriction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ef183f-2f2e-48cb-9d9e-befa9298765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194c06ea-1865-4215-bd95-94362f64194f}" ma:internalName="TaxCatchAll" ma:showField="CatchAllData" ma:web="42ef183f-2f2e-48cb-9d9e-befa9298765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aires xmlns="c45abd74-53d6-41dd-9e8c-0b8a440d157b" xsi:nil="true"/>
    <lcf76f155ced4ddcb4097134ff3c332f xmlns="c45abd74-53d6-41dd-9e8c-0b8a440d157b">
      <Terms xmlns="http://schemas.microsoft.com/office/infopath/2007/PartnerControls"/>
    </lcf76f155ced4ddcb4097134ff3c332f>
    <TaxCatchAll xmlns="42ef183f-2f2e-48cb-9d9e-befa92987654" xsi:nil="true"/>
  </documentManagement>
</p:properties>
</file>

<file path=customXml/itemProps1.xml><?xml version="1.0" encoding="utf-8"?>
<ds:datastoreItem xmlns:ds="http://schemas.openxmlformats.org/officeDocument/2006/customXml" ds:itemID="{ED98C1D6-3ADA-4475-BEDB-D5A0140DAE4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D33F28D-7C50-4744-B967-50558EB01518}">
  <ds:schemaRefs>
    <ds:schemaRef ds:uri="42ef183f-2f2e-48cb-9d9e-befa92987654"/>
    <ds:schemaRef ds:uri="c45abd74-53d6-41dd-9e8c-0b8a440d157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093C735-D405-4011-92C9-DEA77EB414DB}">
  <ds:schemaRefs>
    <ds:schemaRef ds:uri="42ef183f-2f2e-48cb-9d9e-befa92987654"/>
    <ds:schemaRef ds:uri="c45abd74-53d6-41dd-9e8c-0b8a440d157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ThèmeFESEC 2022</Template>
  <TotalTime>294</TotalTime>
  <Words>2660</Words>
  <Application>Microsoft Office PowerPoint</Application>
  <PresentationFormat>Grand écran</PresentationFormat>
  <Paragraphs>426</Paragraphs>
  <Slides>36</Slides>
  <Notes>25</Notes>
  <HiddenSlides>2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5" baseType="lpstr">
      <vt:lpstr>Aptos</vt:lpstr>
      <vt:lpstr>Aptos  </vt:lpstr>
      <vt:lpstr>Arial</vt:lpstr>
      <vt:lpstr>Calibri</vt:lpstr>
      <vt:lpstr>Google Sans Text</vt:lpstr>
      <vt:lpstr>Lato</vt:lpstr>
      <vt:lpstr>Montserrat</vt:lpstr>
      <vt:lpstr>Wingdings</vt:lpstr>
      <vt:lpstr>ThèmeFESEC 2022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Atelier  Tronc commun</dc:title>
  <dc:creator>Céline Demoustier</dc:creator>
  <cp:lastModifiedBy>Catherine Libert</cp:lastModifiedBy>
  <cp:revision>268</cp:revision>
  <dcterms:created xsi:type="dcterms:W3CDTF">2024-07-04T09:16:52Z</dcterms:created>
  <dcterms:modified xsi:type="dcterms:W3CDTF">2026-06-18T12:48:40Z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0x010100571B6852625BAF4682DA008EA9AC3331</vt:lpwstr>
  </property>
  <property fmtid="{D5CDD505-2E9C-101B-9397-08002B2CF9AE}" pid="3" name="MediaServiceImageTags">
    <vt:lpwstr/>
  </property>
</Properties>
</file>