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54" r:id="rId3"/>
  </p:sldMasterIdLst>
  <p:notesMasterIdLst>
    <p:notesMasterId r:id="rId22"/>
  </p:notesMasterIdLst>
  <p:handoutMasterIdLst>
    <p:handoutMasterId r:id="rId23"/>
  </p:handoutMasterIdLst>
  <p:sldIdLst>
    <p:sldId id="256" r:id="rId4"/>
    <p:sldId id="276" r:id="rId5"/>
    <p:sldId id="275" r:id="rId6"/>
    <p:sldId id="259" r:id="rId7"/>
    <p:sldId id="278" r:id="rId8"/>
    <p:sldId id="282" r:id="rId9"/>
    <p:sldId id="284" r:id="rId10"/>
    <p:sldId id="285" r:id="rId11"/>
    <p:sldId id="283" r:id="rId12"/>
    <p:sldId id="287" r:id="rId13"/>
    <p:sldId id="279" r:id="rId14"/>
    <p:sldId id="297" r:id="rId15"/>
    <p:sldId id="304" r:id="rId16"/>
    <p:sldId id="300" r:id="rId17"/>
    <p:sldId id="301" r:id="rId18"/>
    <p:sldId id="302" r:id="rId19"/>
    <p:sldId id="303" r:id="rId20"/>
    <p:sldId id="306" r:id="rId21"/>
  </p:sldIdLst>
  <p:sldSz cx="9144000" cy="6858000" type="screen4x3"/>
  <p:notesSz cx="6669088" cy="99266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2DF7"/>
    <a:srgbClr val="1F7EE7"/>
    <a:srgbClr val="6699FF"/>
    <a:srgbClr val="0066FF"/>
    <a:srgbClr val="BBE0E3"/>
    <a:srgbClr val="7DD330"/>
    <a:srgbClr val="00CC00"/>
    <a:srgbClr val="0C7CD2"/>
    <a:srgbClr val="AE15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0BE000-5C93-4A2F-835D-7FDF0475C558}" v="1" dt="2020-10-09T08:56:19.291"/>
  </p1510:revLst>
</p1510:revInfo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8" autoAdjust="0"/>
    <p:restoredTop sz="92363" autoAdjust="0"/>
  </p:normalViewPr>
  <p:slideViewPr>
    <p:cSldViewPr>
      <p:cViewPr varScale="1">
        <p:scale>
          <a:sx n="83" d="100"/>
          <a:sy n="83" d="100"/>
        </p:scale>
        <p:origin x="927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624" y="60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therine Libert" userId="f949a75e9a8f353a" providerId="LiveId" clId="{E80BE000-5C93-4A2F-835D-7FDF0475C558}"/>
    <pc:docChg chg="custSel delSld modSld">
      <pc:chgData name="Catherine Libert" userId="f949a75e9a8f353a" providerId="LiveId" clId="{E80BE000-5C93-4A2F-835D-7FDF0475C558}" dt="2020-10-09T08:57:38.424" v="7" actId="47"/>
      <pc:docMkLst>
        <pc:docMk/>
      </pc:docMkLst>
      <pc:sldChg chg="delSp modSp mod">
        <pc:chgData name="Catherine Libert" userId="f949a75e9a8f353a" providerId="LiveId" clId="{E80BE000-5C93-4A2F-835D-7FDF0475C558}" dt="2020-10-09T08:56:19.290" v="2" actId="478"/>
        <pc:sldMkLst>
          <pc:docMk/>
          <pc:sldMk cId="0" sldId="256"/>
        </pc:sldMkLst>
        <pc:spChg chg="del mod">
          <ac:chgData name="Catherine Libert" userId="f949a75e9a8f353a" providerId="LiveId" clId="{E80BE000-5C93-4A2F-835D-7FDF0475C558}" dt="2020-10-09T08:56:16.072" v="1" actId="478"/>
          <ac:spMkLst>
            <pc:docMk/>
            <pc:sldMk cId="0" sldId="256"/>
            <ac:spMk id="3" creationId="{00000000-0000-0000-0000-000000000000}"/>
          </ac:spMkLst>
        </pc:spChg>
        <pc:spChg chg="del">
          <ac:chgData name="Catherine Libert" userId="f949a75e9a8f353a" providerId="LiveId" clId="{E80BE000-5C93-4A2F-835D-7FDF0475C558}" dt="2020-10-09T08:56:19.290" v="2" actId="478"/>
          <ac:spMkLst>
            <pc:docMk/>
            <pc:sldMk cId="0" sldId="256"/>
            <ac:spMk id="4099" creationId="{00000000-0000-0000-0000-000000000000}"/>
          </ac:spMkLst>
        </pc:spChg>
      </pc:sldChg>
      <pc:sldChg chg="modSp del mod">
        <pc:chgData name="Catherine Libert" userId="f949a75e9a8f353a" providerId="LiveId" clId="{E80BE000-5C93-4A2F-835D-7FDF0475C558}" dt="2020-10-09T08:57:38.424" v="7" actId="47"/>
        <pc:sldMkLst>
          <pc:docMk/>
          <pc:sldMk cId="3014880590" sldId="307"/>
        </pc:sldMkLst>
        <pc:spChg chg="mod">
          <ac:chgData name="Catherine Libert" userId="f949a75e9a8f353a" providerId="LiveId" clId="{E80BE000-5C93-4A2F-835D-7FDF0475C558}" dt="2020-10-09T08:57:28.039" v="6" actId="1076"/>
          <ac:spMkLst>
            <pc:docMk/>
            <pc:sldMk cId="3014880590" sldId="307"/>
            <ac:spMk id="2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251825-D5D1-480D-88D9-146EF163BFF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BE"/>
        </a:p>
      </dgm:t>
    </dgm:pt>
    <dgm:pt modelId="{16D44B73-0BF7-43D7-BC0D-825578112B7F}">
      <dgm:prSet phldrT="[Texte]"/>
      <dgm:spPr>
        <a:noFill/>
      </dgm:spPr>
      <dgm:t>
        <a:bodyPr/>
        <a:lstStyle/>
        <a:p>
          <a:r>
            <a:rPr lang="fr-B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maitrise de la langue de l’enseignement</a:t>
          </a:r>
        </a:p>
      </dgm:t>
    </dgm:pt>
    <dgm:pt modelId="{A9253EE3-45AB-4853-918F-A8A6E21A0E7D}" type="parTrans" cxnId="{E7EF26BC-A6C1-4DCF-B164-B57EF8A5D4A1}">
      <dgm:prSet/>
      <dgm:spPr/>
      <dgm:t>
        <a:bodyPr/>
        <a:lstStyle/>
        <a:p>
          <a:endParaRPr lang="fr-BE"/>
        </a:p>
      </dgm:t>
    </dgm:pt>
    <dgm:pt modelId="{8776E8E9-953D-4CCF-BC29-A90B38A34291}" type="sibTrans" cxnId="{E7EF26BC-A6C1-4DCF-B164-B57EF8A5D4A1}">
      <dgm:prSet/>
      <dgm:spPr/>
      <dgm:t>
        <a:bodyPr/>
        <a:lstStyle/>
        <a:p>
          <a:endParaRPr lang="fr-BE"/>
        </a:p>
      </dgm:t>
    </dgm:pt>
    <dgm:pt modelId="{B040CCD5-D1BA-49D7-B8AA-11FEE626956E}">
      <dgm:prSet phldrT="[Texte]"/>
      <dgm:spPr>
        <a:noFill/>
      </dgm:spPr>
      <dgm:t>
        <a:bodyPr/>
        <a:lstStyle/>
        <a:p>
          <a:r>
            <a:rPr lang="fr-B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approche de l’environnement économique, social, politique et culturel</a:t>
          </a:r>
          <a:endParaRPr lang="fr-BE" dirty="0">
            <a:solidFill>
              <a:schemeClr val="tx1"/>
            </a:solidFill>
          </a:endParaRPr>
        </a:p>
      </dgm:t>
    </dgm:pt>
    <dgm:pt modelId="{A2CF55EA-1CC5-474E-8B6E-C5E2008C1813}" type="parTrans" cxnId="{BAF96AE7-ECE7-47F4-B526-BD995B92A252}">
      <dgm:prSet/>
      <dgm:spPr/>
      <dgm:t>
        <a:bodyPr/>
        <a:lstStyle/>
        <a:p>
          <a:endParaRPr lang="fr-BE"/>
        </a:p>
      </dgm:t>
    </dgm:pt>
    <dgm:pt modelId="{F45CBE6C-2590-42E9-88CC-6B6BF20DADEF}" type="sibTrans" cxnId="{BAF96AE7-ECE7-47F4-B526-BD995B92A252}">
      <dgm:prSet/>
      <dgm:spPr/>
      <dgm:t>
        <a:bodyPr/>
        <a:lstStyle/>
        <a:p>
          <a:endParaRPr lang="fr-BE"/>
        </a:p>
      </dgm:t>
    </dgm:pt>
    <dgm:pt modelId="{662C32C7-E3C3-454C-8963-580B05C97F9D}">
      <dgm:prSet phldrT="[Texte]"/>
      <dgm:spPr>
        <a:noFill/>
      </dgm:spPr>
      <dgm:t>
        <a:bodyPr/>
        <a:lstStyle/>
        <a:p>
          <a:r>
            <a:rPr lang="fr-B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maitrise des opérations mathématiques de base</a:t>
          </a:r>
          <a:endParaRPr lang="fr-BE" dirty="0">
            <a:solidFill>
              <a:schemeClr val="tx1"/>
            </a:solidFill>
          </a:endParaRPr>
        </a:p>
      </dgm:t>
    </dgm:pt>
    <dgm:pt modelId="{CDBAA8E9-0EA5-49E0-92C0-57C317A1A901}" type="parTrans" cxnId="{F9D4F41E-C204-4462-BEF9-6883C65CDA6C}">
      <dgm:prSet/>
      <dgm:spPr/>
      <dgm:t>
        <a:bodyPr/>
        <a:lstStyle/>
        <a:p>
          <a:endParaRPr lang="fr-BE"/>
        </a:p>
      </dgm:t>
    </dgm:pt>
    <dgm:pt modelId="{3FEEBA8C-D357-4642-ABE4-03FCDBCA49E1}" type="sibTrans" cxnId="{F9D4F41E-C204-4462-BEF9-6883C65CDA6C}">
      <dgm:prSet/>
      <dgm:spPr/>
      <dgm:t>
        <a:bodyPr/>
        <a:lstStyle/>
        <a:p>
          <a:endParaRPr lang="fr-BE"/>
        </a:p>
      </dgm:t>
    </dgm:pt>
    <dgm:pt modelId="{B0F39E59-A520-4045-B810-E8B70B9F9981}">
      <dgm:prSet phldrT="[Texte]"/>
      <dgm:spPr>
        <a:noFill/>
      </dgm:spPr>
      <dgm:t>
        <a:bodyPr/>
        <a:lstStyle/>
        <a:p>
          <a:r>
            <a:rPr lang="fr-B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formation scientifique de base</a:t>
          </a:r>
          <a:endParaRPr lang="fr-BE" dirty="0">
            <a:solidFill>
              <a:schemeClr val="tx1"/>
            </a:solidFill>
          </a:endParaRPr>
        </a:p>
      </dgm:t>
    </dgm:pt>
    <dgm:pt modelId="{61820F59-0961-4CFA-95C7-1628DE2BC728}" type="parTrans" cxnId="{8356EF61-F358-42A7-80D3-7186FE68A78A}">
      <dgm:prSet/>
      <dgm:spPr/>
      <dgm:t>
        <a:bodyPr/>
        <a:lstStyle/>
        <a:p>
          <a:endParaRPr lang="fr-BE"/>
        </a:p>
      </dgm:t>
    </dgm:pt>
    <dgm:pt modelId="{CCF8DE7D-FF57-45DF-968F-17322E32F88C}" type="sibTrans" cxnId="{8356EF61-F358-42A7-80D3-7186FE68A78A}">
      <dgm:prSet/>
      <dgm:spPr/>
      <dgm:t>
        <a:bodyPr/>
        <a:lstStyle/>
        <a:p>
          <a:endParaRPr lang="fr-BE"/>
        </a:p>
      </dgm:t>
    </dgm:pt>
    <dgm:pt modelId="{004B5FD1-18D9-4EA6-AB47-1C4200F1DE92}">
      <dgm:prSet phldrT="[Texte]"/>
      <dgm:spPr>
        <a:noFill/>
      </dgm:spPr>
      <dgm:t>
        <a:bodyPr/>
        <a:lstStyle/>
        <a:p>
          <a:r>
            <a:rPr lang="fr-BE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pratique d’une langue autre que le français</a:t>
          </a:r>
          <a:endParaRPr lang="fr-BE" dirty="0">
            <a:solidFill>
              <a:schemeClr val="tx1"/>
            </a:solidFill>
          </a:endParaRPr>
        </a:p>
      </dgm:t>
    </dgm:pt>
    <dgm:pt modelId="{10BCFF81-CB2D-487A-B24E-701EABE101BC}" type="parTrans" cxnId="{6EC5AA0E-50A3-489B-AA03-F0DA8FE08109}">
      <dgm:prSet/>
      <dgm:spPr/>
      <dgm:t>
        <a:bodyPr/>
        <a:lstStyle/>
        <a:p>
          <a:endParaRPr lang="fr-BE"/>
        </a:p>
      </dgm:t>
    </dgm:pt>
    <dgm:pt modelId="{94F5FF6E-D597-481E-B691-406C820F80D3}" type="sibTrans" cxnId="{6EC5AA0E-50A3-489B-AA03-F0DA8FE08109}">
      <dgm:prSet/>
      <dgm:spPr/>
      <dgm:t>
        <a:bodyPr/>
        <a:lstStyle/>
        <a:p>
          <a:endParaRPr lang="fr-BE"/>
        </a:p>
      </dgm:t>
    </dgm:pt>
    <dgm:pt modelId="{24B65577-D07B-48F3-9656-2BF74900D0B0}" type="pres">
      <dgm:prSet presAssocID="{3B251825-D5D1-480D-88D9-146EF163BFFE}" presName="diagram" presStyleCnt="0">
        <dgm:presLayoutVars>
          <dgm:dir/>
          <dgm:resizeHandles val="exact"/>
        </dgm:presLayoutVars>
      </dgm:prSet>
      <dgm:spPr/>
    </dgm:pt>
    <dgm:pt modelId="{1342E88D-A56C-484B-959E-CC3F0EC63D97}" type="pres">
      <dgm:prSet presAssocID="{16D44B73-0BF7-43D7-BC0D-825578112B7F}" presName="node" presStyleLbl="node1" presStyleIdx="0" presStyleCnt="5">
        <dgm:presLayoutVars>
          <dgm:bulletEnabled val="1"/>
        </dgm:presLayoutVars>
      </dgm:prSet>
      <dgm:spPr/>
    </dgm:pt>
    <dgm:pt modelId="{607F0974-9F25-4528-B079-51D639A4BE66}" type="pres">
      <dgm:prSet presAssocID="{8776E8E9-953D-4CCF-BC29-A90B38A34291}" presName="sibTrans" presStyleCnt="0"/>
      <dgm:spPr/>
    </dgm:pt>
    <dgm:pt modelId="{AC2FC58D-5003-4A6F-BC4C-9D73DCB7D190}" type="pres">
      <dgm:prSet presAssocID="{B040CCD5-D1BA-49D7-B8AA-11FEE626956E}" presName="node" presStyleLbl="node1" presStyleIdx="1" presStyleCnt="5">
        <dgm:presLayoutVars>
          <dgm:bulletEnabled val="1"/>
        </dgm:presLayoutVars>
      </dgm:prSet>
      <dgm:spPr/>
    </dgm:pt>
    <dgm:pt modelId="{3518DF78-A7D7-416B-9F26-292A5851FBED}" type="pres">
      <dgm:prSet presAssocID="{F45CBE6C-2590-42E9-88CC-6B6BF20DADEF}" presName="sibTrans" presStyleCnt="0"/>
      <dgm:spPr/>
    </dgm:pt>
    <dgm:pt modelId="{FBDED58F-98BD-4707-B07E-EAA4DE1D0072}" type="pres">
      <dgm:prSet presAssocID="{662C32C7-E3C3-454C-8963-580B05C97F9D}" presName="node" presStyleLbl="node1" presStyleIdx="2" presStyleCnt="5">
        <dgm:presLayoutVars>
          <dgm:bulletEnabled val="1"/>
        </dgm:presLayoutVars>
      </dgm:prSet>
      <dgm:spPr/>
    </dgm:pt>
    <dgm:pt modelId="{F72A16D9-8B04-41C0-A1EB-08B6C1F5D959}" type="pres">
      <dgm:prSet presAssocID="{3FEEBA8C-D357-4642-ABE4-03FCDBCA49E1}" presName="sibTrans" presStyleCnt="0"/>
      <dgm:spPr/>
    </dgm:pt>
    <dgm:pt modelId="{0E6E46AB-F52F-44A8-AE08-C3838CA213AD}" type="pres">
      <dgm:prSet presAssocID="{B0F39E59-A520-4045-B810-E8B70B9F9981}" presName="node" presStyleLbl="node1" presStyleIdx="3" presStyleCnt="5">
        <dgm:presLayoutVars>
          <dgm:bulletEnabled val="1"/>
        </dgm:presLayoutVars>
      </dgm:prSet>
      <dgm:spPr/>
    </dgm:pt>
    <dgm:pt modelId="{1A9854E8-00E2-4FA9-A73C-5558B41DA6E4}" type="pres">
      <dgm:prSet presAssocID="{CCF8DE7D-FF57-45DF-968F-17322E32F88C}" presName="sibTrans" presStyleCnt="0"/>
      <dgm:spPr/>
    </dgm:pt>
    <dgm:pt modelId="{AE5A9175-F04F-4787-874C-62EAFF732FA4}" type="pres">
      <dgm:prSet presAssocID="{004B5FD1-18D9-4EA6-AB47-1C4200F1DE92}" presName="node" presStyleLbl="node1" presStyleIdx="4" presStyleCnt="5">
        <dgm:presLayoutVars>
          <dgm:bulletEnabled val="1"/>
        </dgm:presLayoutVars>
      </dgm:prSet>
      <dgm:spPr/>
    </dgm:pt>
  </dgm:ptLst>
  <dgm:cxnLst>
    <dgm:cxn modelId="{8A1EF901-4A6E-494E-9BF8-4FDE3E147B65}" type="presOf" srcId="{B0F39E59-A520-4045-B810-E8B70B9F9981}" destId="{0E6E46AB-F52F-44A8-AE08-C3838CA213AD}" srcOrd="0" destOrd="0" presId="urn:microsoft.com/office/officeart/2005/8/layout/default"/>
    <dgm:cxn modelId="{6EC5AA0E-50A3-489B-AA03-F0DA8FE08109}" srcId="{3B251825-D5D1-480D-88D9-146EF163BFFE}" destId="{004B5FD1-18D9-4EA6-AB47-1C4200F1DE92}" srcOrd="4" destOrd="0" parTransId="{10BCFF81-CB2D-487A-B24E-701EABE101BC}" sibTransId="{94F5FF6E-D597-481E-B691-406C820F80D3}"/>
    <dgm:cxn modelId="{F9D4F41E-C204-4462-BEF9-6883C65CDA6C}" srcId="{3B251825-D5D1-480D-88D9-146EF163BFFE}" destId="{662C32C7-E3C3-454C-8963-580B05C97F9D}" srcOrd="2" destOrd="0" parTransId="{CDBAA8E9-0EA5-49E0-92C0-57C317A1A901}" sibTransId="{3FEEBA8C-D357-4642-ABE4-03FCDBCA49E1}"/>
    <dgm:cxn modelId="{E5EA7837-5C4C-4EC1-93F2-922595E84784}" type="presOf" srcId="{3B251825-D5D1-480D-88D9-146EF163BFFE}" destId="{24B65577-D07B-48F3-9656-2BF74900D0B0}" srcOrd="0" destOrd="0" presId="urn:microsoft.com/office/officeart/2005/8/layout/default"/>
    <dgm:cxn modelId="{761D5A3E-148E-4080-8ACF-4EFE61123D62}" type="presOf" srcId="{B040CCD5-D1BA-49D7-B8AA-11FEE626956E}" destId="{AC2FC58D-5003-4A6F-BC4C-9D73DCB7D190}" srcOrd="0" destOrd="0" presId="urn:microsoft.com/office/officeart/2005/8/layout/default"/>
    <dgm:cxn modelId="{8356EF61-F358-42A7-80D3-7186FE68A78A}" srcId="{3B251825-D5D1-480D-88D9-146EF163BFFE}" destId="{B0F39E59-A520-4045-B810-E8B70B9F9981}" srcOrd="3" destOrd="0" parTransId="{61820F59-0961-4CFA-95C7-1628DE2BC728}" sibTransId="{CCF8DE7D-FF57-45DF-968F-17322E32F88C}"/>
    <dgm:cxn modelId="{766A66A5-0656-4EDD-BE63-F346F171C2BA}" type="presOf" srcId="{16D44B73-0BF7-43D7-BC0D-825578112B7F}" destId="{1342E88D-A56C-484B-959E-CC3F0EC63D97}" srcOrd="0" destOrd="0" presId="urn:microsoft.com/office/officeart/2005/8/layout/default"/>
    <dgm:cxn modelId="{301F0AAA-4BA9-4A66-BEC9-4036A9FEB385}" type="presOf" srcId="{004B5FD1-18D9-4EA6-AB47-1C4200F1DE92}" destId="{AE5A9175-F04F-4787-874C-62EAFF732FA4}" srcOrd="0" destOrd="0" presId="urn:microsoft.com/office/officeart/2005/8/layout/default"/>
    <dgm:cxn modelId="{E7EF26BC-A6C1-4DCF-B164-B57EF8A5D4A1}" srcId="{3B251825-D5D1-480D-88D9-146EF163BFFE}" destId="{16D44B73-0BF7-43D7-BC0D-825578112B7F}" srcOrd="0" destOrd="0" parTransId="{A9253EE3-45AB-4853-918F-A8A6E21A0E7D}" sibTransId="{8776E8E9-953D-4CCF-BC29-A90B38A34291}"/>
    <dgm:cxn modelId="{B76D56BC-CCEF-49FB-AA07-2965B6ADD99F}" type="presOf" srcId="{662C32C7-E3C3-454C-8963-580B05C97F9D}" destId="{FBDED58F-98BD-4707-B07E-EAA4DE1D0072}" srcOrd="0" destOrd="0" presId="urn:microsoft.com/office/officeart/2005/8/layout/default"/>
    <dgm:cxn modelId="{BAF96AE7-ECE7-47F4-B526-BD995B92A252}" srcId="{3B251825-D5D1-480D-88D9-146EF163BFFE}" destId="{B040CCD5-D1BA-49D7-B8AA-11FEE626956E}" srcOrd="1" destOrd="0" parTransId="{A2CF55EA-1CC5-474E-8B6E-C5E2008C1813}" sibTransId="{F45CBE6C-2590-42E9-88CC-6B6BF20DADEF}"/>
    <dgm:cxn modelId="{9F1D4A4F-156F-4256-ACBF-35AA8DF8BD8C}" type="presParOf" srcId="{24B65577-D07B-48F3-9656-2BF74900D0B0}" destId="{1342E88D-A56C-484B-959E-CC3F0EC63D97}" srcOrd="0" destOrd="0" presId="urn:microsoft.com/office/officeart/2005/8/layout/default"/>
    <dgm:cxn modelId="{41B94E6F-C63A-47BB-BC4F-DD0486DC49FD}" type="presParOf" srcId="{24B65577-D07B-48F3-9656-2BF74900D0B0}" destId="{607F0974-9F25-4528-B079-51D639A4BE66}" srcOrd="1" destOrd="0" presId="urn:microsoft.com/office/officeart/2005/8/layout/default"/>
    <dgm:cxn modelId="{84C7CE45-5DC7-42B9-A971-0356B2EBDB05}" type="presParOf" srcId="{24B65577-D07B-48F3-9656-2BF74900D0B0}" destId="{AC2FC58D-5003-4A6F-BC4C-9D73DCB7D190}" srcOrd="2" destOrd="0" presId="urn:microsoft.com/office/officeart/2005/8/layout/default"/>
    <dgm:cxn modelId="{DB5CAC82-0966-4F2C-A9D1-147D11AD7F6D}" type="presParOf" srcId="{24B65577-D07B-48F3-9656-2BF74900D0B0}" destId="{3518DF78-A7D7-416B-9F26-292A5851FBED}" srcOrd="3" destOrd="0" presId="urn:microsoft.com/office/officeart/2005/8/layout/default"/>
    <dgm:cxn modelId="{B62953AF-47C7-4760-A14C-55848A7FB838}" type="presParOf" srcId="{24B65577-D07B-48F3-9656-2BF74900D0B0}" destId="{FBDED58F-98BD-4707-B07E-EAA4DE1D0072}" srcOrd="4" destOrd="0" presId="urn:microsoft.com/office/officeart/2005/8/layout/default"/>
    <dgm:cxn modelId="{DCFA3D01-E392-465B-8883-7DCD2FB4052A}" type="presParOf" srcId="{24B65577-D07B-48F3-9656-2BF74900D0B0}" destId="{F72A16D9-8B04-41C0-A1EB-08B6C1F5D959}" srcOrd="5" destOrd="0" presId="urn:microsoft.com/office/officeart/2005/8/layout/default"/>
    <dgm:cxn modelId="{FC38E5C4-2BA9-48B0-86AE-01F83DC94629}" type="presParOf" srcId="{24B65577-D07B-48F3-9656-2BF74900D0B0}" destId="{0E6E46AB-F52F-44A8-AE08-C3838CA213AD}" srcOrd="6" destOrd="0" presId="urn:microsoft.com/office/officeart/2005/8/layout/default"/>
    <dgm:cxn modelId="{1E2AF213-29B7-452D-819D-5AB73C71D290}" type="presParOf" srcId="{24B65577-D07B-48F3-9656-2BF74900D0B0}" destId="{1A9854E8-00E2-4FA9-A73C-5558B41DA6E4}" srcOrd="7" destOrd="0" presId="urn:microsoft.com/office/officeart/2005/8/layout/default"/>
    <dgm:cxn modelId="{3A5485CB-45C7-4A25-9CA0-E0AE66E35DE1}" type="presParOf" srcId="{24B65577-D07B-48F3-9656-2BF74900D0B0}" destId="{AE5A9175-F04F-4787-874C-62EAFF732FA4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2E88D-A56C-484B-959E-CC3F0EC63D97}">
      <dsp:nvSpPr>
        <dsp:cNvPr id="0" name=""/>
        <dsp:cNvSpPr/>
      </dsp:nvSpPr>
      <dsp:spPr>
        <a:xfrm>
          <a:off x="0" y="399419"/>
          <a:ext cx="2542782" cy="1525669"/>
        </a:xfrm>
        <a:prstGeom prst="rect">
          <a:avLst/>
        </a:prstGeom>
        <a:noFill/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maitrise de la langue de l’enseignement</a:t>
          </a:r>
        </a:p>
      </dsp:txBody>
      <dsp:txXfrm>
        <a:off x="0" y="399419"/>
        <a:ext cx="2542782" cy="1525669"/>
      </dsp:txXfrm>
    </dsp:sp>
    <dsp:sp modelId="{AC2FC58D-5003-4A6F-BC4C-9D73DCB7D190}">
      <dsp:nvSpPr>
        <dsp:cNvPr id="0" name=""/>
        <dsp:cNvSpPr/>
      </dsp:nvSpPr>
      <dsp:spPr>
        <a:xfrm>
          <a:off x="2797060" y="399419"/>
          <a:ext cx="2542782" cy="1525669"/>
        </a:xfrm>
        <a:prstGeom prst="rect">
          <a:avLst/>
        </a:prstGeom>
        <a:noFill/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approche de l’environnement économique, social, politique et culturel</a:t>
          </a:r>
          <a:endParaRPr lang="fr-BE" sz="1900" kern="1200" dirty="0">
            <a:solidFill>
              <a:schemeClr val="tx1"/>
            </a:solidFill>
          </a:endParaRPr>
        </a:p>
      </dsp:txBody>
      <dsp:txXfrm>
        <a:off x="2797060" y="399419"/>
        <a:ext cx="2542782" cy="1525669"/>
      </dsp:txXfrm>
    </dsp:sp>
    <dsp:sp modelId="{FBDED58F-98BD-4707-B07E-EAA4DE1D0072}">
      <dsp:nvSpPr>
        <dsp:cNvPr id="0" name=""/>
        <dsp:cNvSpPr/>
      </dsp:nvSpPr>
      <dsp:spPr>
        <a:xfrm>
          <a:off x="5594121" y="399419"/>
          <a:ext cx="2542782" cy="1525669"/>
        </a:xfrm>
        <a:prstGeom prst="rect">
          <a:avLst/>
        </a:prstGeom>
        <a:noFill/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maitrise des opérations mathématiques de base</a:t>
          </a:r>
          <a:endParaRPr lang="fr-BE" sz="1900" kern="1200" dirty="0">
            <a:solidFill>
              <a:schemeClr val="tx1"/>
            </a:solidFill>
          </a:endParaRPr>
        </a:p>
      </dsp:txBody>
      <dsp:txXfrm>
        <a:off x="5594121" y="399419"/>
        <a:ext cx="2542782" cy="1525669"/>
      </dsp:txXfrm>
    </dsp:sp>
    <dsp:sp modelId="{0E6E46AB-F52F-44A8-AE08-C3838CA213AD}">
      <dsp:nvSpPr>
        <dsp:cNvPr id="0" name=""/>
        <dsp:cNvSpPr/>
      </dsp:nvSpPr>
      <dsp:spPr>
        <a:xfrm>
          <a:off x="1398530" y="2179367"/>
          <a:ext cx="2542782" cy="1525669"/>
        </a:xfrm>
        <a:prstGeom prst="rect">
          <a:avLst/>
        </a:prstGeom>
        <a:noFill/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Une formation scientifique de base</a:t>
          </a:r>
          <a:endParaRPr lang="fr-BE" sz="1900" kern="1200" dirty="0">
            <a:solidFill>
              <a:schemeClr val="tx1"/>
            </a:solidFill>
          </a:endParaRPr>
        </a:p>
      </dsp:txBody>
      <dsp:txXfrm>
        <a:off x="1398530" y="2179367"/>
        <a:ext cx="2542782" cy="1525669"/>
      </dsp:txXfrm>
    </dsp:sp>
    <dsp:sp modelId="{AE5A9175-F04F-4787-874C-62EAFF732FA4}">
      <dsp:nvSpPr>
        <dsp:cNvPr id="0" name=""/>
        <dsp:cNvSpPr/>
      </dsp:nvSpPr>
      <dsp:spPr>
        <a:xfrm>
          <a:off x="4195591" y="2179367"/>
          <a:ext cx="2542782" cy="1525669"/>
        </a:xfrm>
        <a:prstGeom prst="rect">
          <a:avLst/>
        </a:prstGeom>
        <a:noFill/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BE" sz="1900" kern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La pratique d’une langue autre que le français</a:t>
          </a:r>
          <a:endParaRPr lang="fr-BE" sz="1900" kern="1200" dirty="0">
            <a:solidFill>
              <a:schemeClr val="tx1"/>
            </a:solidFill>
          </a:endParaRPr>
        </a:p>
      </dsp:txBody>
      <dsp:txXfrm>
        <a:off x="4195591" y="2179367"/>
        <a:ext cx="2542782" cy="1525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r>
              <a:rPr lang="fr-FR"/>
              <a:t>Mai 2016</a:t>
            </a:r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F0207-0451-4B61-9422-120ADE2DDBAB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43311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fr-BE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01059E-FE23-4258-81BC-99B48AE0C3A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748942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72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32873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439664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02893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69813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14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916699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15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4379485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16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694227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17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87159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38536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3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42474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114470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25571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46729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942927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3085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1059E-FE23-4258-81BC-99B48AE0C3A5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Mai 2016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21660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7B4C6-EE17-44F5-89F9-5FF5A1D0255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6085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47FF5-C876-4D48-A6F0-56259FE13A5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163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19ABE-DF36-45A3-8239-D35190908BC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18851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C7BE3-1BF6-4BC3-86B8-5451064D6C7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22435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7F3B0-4001-470C-A8D2-6EB9EC2AB26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369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59F5D-AC62-45F5-B84D-4259BF5DE38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0556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A2555-01AE-45D2-9B75-A73C497BDDE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361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6D125-DD41-417D-8269-052CD7E4760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84972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9C7FC-77D9-432D-9931-8776E4AFBFF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1908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5C3F4-E868-4442-BCFF-28A66B140B2A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71070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EE4F9-E892-4A42-846A-244588C5C6E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6933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614C-DA36-4E0B-B0D0-B59830A7B7E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965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09BC73-C504-4B46-935A-435FF8D5006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6303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4D07A-2EC9-4194-B88F-1D5137314CF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9494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B661F-AA63-4E02-8A4A-1EC4E4B9393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9368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à coins arrondi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20" name="Sous-titr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/>
              <a:t>Modifiez le style des sous-titres du masque</a:t>
            </a:r>
            <a:endParaRPr kumimoji="0" lang="en-US"/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/>
              <a:t>Mai 2016</a:t>
            </a:r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à coins arrondi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/>
              <a:t>Modifiez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7BA6-6492-408B-8CA5-2FB6D625D73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959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à coins arrondi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ondir un rectangle à un seul coin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/>
              <a:t>Cliquez sur l'icône pour ajouter une image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/>
              <a:t>1/7/2015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‹N°›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Modifiez le style du titre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53864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792B0-26D3-4AB4-9A1C-D0774C01894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746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EA954-0DFA-442F-819B-1147401ABBD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0025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8AAC-DB67-4133-A812-37EDA07D46D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1600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5068-FDC2-4E66-94E1-BE8E1BC397F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663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8202D-F986-481A-ACBE-8EA04808E42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9054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5483-D775-4C10-95CC-1A6DA682260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666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fr-BE" altLang="fr-FR"/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fr-BE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1E4FCA2-12C0-46FA-A5DE-9DA54F4D93BE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  <a:endParaRPr lang="fr-BE" altLang="fr-FR"/>
          </a:p>
        </p:txBody>
      </p:sp>
      <p:sp>
        <p:nvSpPr>
          <p:cNvPr id="3075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  <a:endParaRPr lang="fr-BE" alt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E6F0DB-983C-4A14-9B55-4F907322F164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à coins arrondi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ce réservé du titre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fr-FR"/>
              <a:t>Modifiez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fr-FR"/>
              <a:t>1/7/2015</a:t>
            </a:r>
            <a:endParaRPr lang="fr-BE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>
              <a:defRPr/>
            </a:pPr>
            <a:fld id="{E1E4FCA2-12C0-46FA-A5DE-9DA54F4D93BE}" type="slidenum">
              <a:rPr lang="fr-BE" smtClean="0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673" r:id="rId12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hf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package" Target="../embeddings/Microsoft_Word_Document.doc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des.be/dossiers-structures/formation_ecosoc" TargetMode="External"/><Relationship Id="rId2" Type="http://schemas.openxmlformats.org/officeDocument/2006/relationships/hyperlink" Target="http://admin.segec.be/Documents/7919.pdf" TargetMode="External"/><Relationship Id="rId1" Type="http://schemas.openxmlformats.org/officeDocument/2006/relationships/slideLayout" Target="../slideLayouts/slideLayout24.xml"/><Relationship Id="rId6" Type="http://schemas.openxmlformats.org/officeDocument/2006/relationships/hyperlink" Target="https://www.wikifin.be/fr/enseignants/exercises" TargetMode="External"/><Relationship Id="rId5" Type="http://schemas.openxmlformats.org/officeDocument/2006/relationships/hyperlink" Target="http://www.vanin.be/fr/enseignement-secondaire/economie/ecosoc" TargetMode="External"/><Relationship Id="rId4" Type="http://schemas.openxmlformats.org/officeDocument/2006/relationships/hyperlink" Target="http://cms.averbode.be/ancrag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0" y="673515"/>
            <a:ext cx="9144000" cy="282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0000" tIns="180000" rIns="180000" bIns="180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fr-FR" altLang="fr-FR" sz="4400" b="1" dirty="0">
                <a:solidFill>
                  <a:schemeClr val="accent1"/>
                </a:solidFill>
                <a:latin typeface="+mn-lt"/>
              </a:rPr>
              <a:t>Le programme</a:t>
            </a:r>
            <a:br>
              <a:rPr lang="fr-FR" altLang="fr-FR" sz="4400" b="1" dirty="0">
                <a:solidFill>
                  <a:schemeClr val="accent1"/>
                </a:solidFill>
                <a:latin typeface="+mn-lt"/>
              </a:rPr>
            </a:br>
            <a:r>
              <a:rPr lang="fr-FR" altLang="fr-FR" sz="4400" b="1" dirty="0">
                <a:solidFill>
                  <a:schemeClr val="accent1"/>
                </a:solidFill>
                <a:latin typeface="+mn-lt"/>
              </a:rPr>
              <a:t>de formation sociale</a:t>
            </a:r>
            <a:br>
              <a:rPr lang="fr-FR" altLang="fr-FR" sz="4400" b="1" dirty="0">
                <a:solidFill>
                  <a:schemeClr val="accent1"/>
                </a:solidFill>
                <a:latin typeface="+mn-lt"/>
              </a:rPr>
            </a:br>
            <a:r>
              <a:rPr lang="fr-FR" altLang="fr-FR" sz="4400" b="1" dirty="0">
                <a:solidFill>
                  <a:schemeClr val="accent1"/>
                </a:solidFill>
                <a:latin typeface="+mn-lt"/>
              </a:rPr>
              <a:t>et économique</a:t>
            </a:r>
          </a:p>
          <a:p>
            <a:pPr eaLnBrk="1" hangingPunct="1"/>
            <a:endParaRPr lang="fr-FR" altLang="fr-FR" sz="2800" i="1" dirty="0">
              <a:solidFill>
                <a:schemeClr val="bg1"/>
              </a:solidFill>
            </a:endParaRPr>
          </a:p>
        </p:txBody>
      </p:sp>
      <p:pic>
        <p:nvPicPr>
          <p:cNvPr id="4100" name="Image 5" descr="ens_secondai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653136"/>
            <a:ext cx="2159000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z="1400" b="1" smtClean="0"/>
              <a:t>1</a:t>
            </a:fld>
            <a:endParaRPr kumimoji="0" lang="en-US" sz="1400"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611560" y="1196752"/>
            <a:ext cx="730885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Structure du programme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10</a:t>
            </a:fld>
            <a:endParaRPr kumimoji="0" lang="en-US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109880"/>
              </p:ext>
            </p:extLst>
          </p:nvPr>
        </p:nvGraphicFramePr>
        <p:xfrm>
          <a:off x="467545" y="2276872"/>
          <a:ext cx="8208911" cy="273334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8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76875">
                <a:tc gridSpan="11">
                  <a:txBody>
                    <a:bodyPr/>
                    <a:lstStyle/>
                    <a:p>
                      <a:pPr algn="ctr"/>
                      <a:r>
                        <a:rPr lang="fr-BE" sz="2000" dirty="0"/>
                        <a:t>Parcours</a:t>
                      </a:r>
                      <a:r>
                        <a:rPr lang="fr-BE" sz="2000" baseline="0" dirty="0"/>
                        <a:t> d’apprentissage: Humanités professionnelles</a:t>
                      </a:r>
                      <a:endParaRPr lang="fr-BE" sz="2000" b="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253">
                <a:tc gridSpan="3">
                  <a:txBody>
                    <a:bodyPr/>
                    <a:lstStyle/>
                    <a:p>
                      <a:pPr algn="ctr"/>
                      <a:r>
                        <a:rPr lang="fr-BE" sz="2400" dirty="0"/>
                        <a:t>5</a:t>
                      </a:r>
                      <a:r>
                        <a:rPr lang="fr-BE" sz="2400" baseline="30000" dirty="0"/>
                        <a:t>e</a:t>
                      </a:r>
                      <a:r>
                        <a:rPr lang="fr-BE" sz="2400" dirty="0"/>
                        <a:t> année</a:t>
                      </a:r>
                      <a:endParaRPr lang="fr-BE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fr-BE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400" kern="1200" dirty="0"/>
                        <a:t>6</a:t>
                      </a:r>
                      <a:r>
                        <a:rPr lang="fr-BE" sz="2400" kern="1200" baseline="30000" dirty="0"/>
                        <a:t>e</a:t>
                      </a:r>
                      <a:r>
                        <a:rPr lang="fr-BE" sz="2400" kern="1200" dirty="0"/>
                        <a:t> année</a:t>
                      </a:r>
                      <a:endParaRPr lang="fr-BE" sz="2400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endParaRPr lang="fr-BE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BE" sz="2400" kern="1200" dirty="0"/>
                        <a:t>7</a:t>
                      </a:r>
                      <a:r>
                        <a:rPr lang="fr-BE" sz="2400" kern="1200" baseline="30000" dirty="0"/>
                        <a:t>e</a:t>
                      </a:r>
                      <a:r>
                        <a:rPr lang="fr-BE" sz="2400" kern="1200" dirty="0"/>
                        <a:t> année</a:t>
                      </a:r>
                      <a:endParaRPr lang="fr-BE" sz="2400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UAA1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UAA2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UAA3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UAA4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UAA5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Normes</a:t>
                      </a:r>
                      <a:r>
                        <a:rPr lang="fr-BE" sz="1400" baseline="0"/>
                        <a:t> </a:t>
                      </a:r>
                      <a:br>
                        <a:rPr lang="fr-BE" sz="1400" baseline="0"/>
                      </a:br>
                      <a:r>
                        <a:rPr lang="fr-BE" sz="1400" baseline="0"/>
                        <a:t>et société</a:t>
                      </a:r>
                      <a:endParaRPr lang="fr-BE" sz="14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Budget </a:t>
                      </a:r>
                      <a:br>
                        <a:rPr lang="fr-BE" sz="1400" dirty="0"/>
                      </a:br>
                      <a:r>
                        <a:rPr lang="fr-BE" sz="1400" dirty="0"/>
                        <a:t>et</a:t>
                      </a:r>
                      <a:r>
                        <a:rPr lang="fr-BE" sz="1400" baseline="0" dirty="0"/>
                        <a:t> droit</a:t>
                      </a:r>
                      <a:endParaRPr lang="fr-BE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La</a:t>
                      </a:r>
                      <a:r>
                        <a:rPr lang="fr-BE" sz="1400" baseline="0"/>
                        <a:t> c</a:t>
                      </a:r>
                      <a:r>
                        <a:rPr lang="fr-BE" sz="1400"/>
                        <a:t>onsommation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Interactions</a:t>
                      </a:r>
                      <a:r>
                        <a:rPr lang="fr-BE" sz="1400" baseline="0" dirty="0"/>
                        <a:t> médiatiques</a:t>
                      </a:r>
                      <a:endParaRPr lang="fr-BE" sz="14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Le marché du travail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Le</a:t>
                      </a:r>
                      <a:r>
                        <a:rPr lang="fr-BE" sz="1400" baseline="0" dirty="0"/>
                        <a:t> citoyen </a:t>
                      </a:r>
                      <a:br>
                        <a:rPr lang="fr-BE" sz="1400" baseline="0" dirty="0"/>
                      </a:br>
                      <a:r>
                        <a:rPr lang="fr-BE" sz="1400" baseline="0" dirty="0"/>
                        <a:t>et l’</a:t>
                      </a:r>
                      <a:r>
                        <a:rPr lang="fr-BE" sz="1400" cap="all" baseline="0" dirty="0"/>
                        <a:t>é</a:t>
                      </a:r>
                      <a:r>
                        <a:rPr lang="fr-BE" sz="1400" baseline="0" dirty="0"/>
                        <a:t>tat</a:t>
                      </a:r>
                      <a:endParaRPr lang="fr-B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253">
                <a:tc gridSpan="11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39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510053" y="1268760"/>
            <a:ext cx="7308850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Les UAA</a:t>
            </a:r>
            <a:br>
              <a:rPr lang="fr-BE" altLang="fr-FR" sz="3600" dirty="0">
                <a:cs typeface="Arial" pitchFamily="34" charset="0"/>
              </a:rPr>
            </a:br>
            <a:endParaRPr lang="fr-BE" altLang="fr-FR" sz="3600" dirty="0">
              <a:cs typeface="Arial" pitchFamily="34" charset="0"/>
            </a:endParaRPr>
          </a:p>
        </p:txBody>
      </p:sp>
      <p:sp>
        <p:nvSpPr>
          <p:cNvPr id="4" name="Espace réservé du contenu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539552" y="1988841"/>
            <a:ext cx="8247062" cy="3744416"/>
          </a:xfrm>
          <a:prstGeom prst="rect">
            <a:avLst/>
          </a:prstGeom>
        </p:spPr>
        <p:txBody>
          <a:bodyPr rtlCol="0">
            <a:noAutofit/>
          </a:bodyPr>
          <a:lstStyle/>
          <a:p>
            <a:pPr fontAlgn="base">
              <a:lnSpc>
                <a:spcPts val="3000"/>
              </a:lnSpc>
              <a:spcAft>
                <a:spcPct val="0"/>
              </a:spcAft>
              <a:defRPr/>
            </a:pPr>
            <a:r>
              <a:rPr lang="fr-FR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Acquis d’apprentissage: ce qu’un élève sait, comprend, est capable de réaliser au terme d’un processus d’apprentissage  </a:t>
            </a:r>
            <a:endParaRPr lang="fr-BE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fontAlgn="base">
              <a:lnSpc>
                <a:spcPts val="3000"/>
              </a:lnSpc>
              <a:spcAft>
                <a:spcPct val="0"/>
              </a:spcAft>
              <a:defRPr/>
            </a:pPr>
            <a:r>
              <a:rPr lang="fr-FR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Unité d’acquis d’apprentissage: ensemble cohérent d’acquis d’apprentissage susceptible d’être évalué </a:t>
            </a:r>
          </a:p>
          <a:p>
            <a:pPr fontAlgn="base">
              <a:lnSpc>
                <a:spcPts val="3000"/>
              </a:lnSpc>
              <a:spcAft>
                <a:spcPct val="0"/>
              </a:spcAf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 attendus évaluables sont déclinés dans trois registres de tâches (connaitre/appliquer/transférer)</a:t>
            </a:r>
            <a:endParaRPr lang="fr-F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fontAlgn="base">
              <a:lnSpc>
                <a:spcPts val="3000"/>
              </a:lnSpc>
              <a:spcBef>
                <a:spcPts val="1200"/>
              </a:spcBef>
              <a:spcAft>
                <a:spcPct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endParaRPr lang="fr-FR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lvl="1" indent="-342900" fontAlgn="auto">
              <a:spcAft>
                <a:spcPts val="0"/>
              </a:spcAft>
              <a:buClr>
                <a:schemeClr val="bg1"/>
              </a:buClr>
              <a:buFont typeface="Arial" panose="020B0604020202020204" pitchFamily="34" charset="0"/>
              <a:buChar char="•"/>
              <a:defRPr/>
            </a:pPr>
            <a:endParaRPr lang="fr-BE" sz="2200" dirty="0">
              <a:solidFill>
                <a:schemeClr val="bg1"/>
              </a:solidFill>
            </a:endParaRPr>
          </a:p>
          <a:p>
            <a:pPr marL="538163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BE" sz="2200" i="1" dirty="0"/>
              <a:t> 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0734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467544" y="404664"/>
            <a:ext cx="8424936" cy="72072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82550" algn="l" eaLnBrk="1" hangingPunct="1"/>
            <a:r>
              <a:rPr lang="fr-BE" altLang="fr-FR" sz="3000" dirty="0">
                <a:cs typeface="Arial" pitchFamily="34" charset="0"/>
              </a:rPr>
              <a:t>Présentation des UAA sous</a:t>
            </a:r>
            <a:br>
              <a:rPr lang="fr-BE" altLang="fr-FR" sz="3000" dirty="0">
                <a:cs typeface="Arial" pitchFamily="34" charset="0"/>
              </a:rPr>
            </a:br>
            <a:r>
              <a:rPr lang="fr-BE" altLang="fr-FR" sz="3000" dirty="0">
                <a:cs typeface="Arial" pitchFamily="34" charset="0"/>
              </a:rPr>
              <a:t>forme de fiches</a:t>
            </a:r>
            <a:endParaRPr lang="fr-BE" altLang="fr-FR" sz="2800" dirty="0">
              <a:cs typeface="Arial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12</a:t>
            </a:fld>
            <a:endParaRPr kumimoji="0" lang="en-US"/>
          </a:p>
        </p:txBody>
      </p:sp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3774626"/>
              </p:ext>
            </p:extLst>
          </p:nvPr>
        </p:nvGraphicFramePr>
        <p:xfrm>
          <a:off x="539552" y="1556792"/>
          <a:ext cx="7992888" cy="44443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8968459" imgH="4983878" progId="Word.Document.12">
                  <p:embed/>
                </p:oleObj>
              </mc:Choice>
              <mc:Fallback>
                <p:oleObj name="Document" r:id="rId4" imgW="8968459" imgH="4983878" progId="Word.Document.12">
                  <p:embed/>
                  <p:pic>
                    <p:nvPicPr>
                      <p:cNvPr id="4" name="Objet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1556792"/>
                        <a:ext cx="7992888" cy="44443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101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467544" y="980728"/>
            <a:ext cx="8424936" cy="72072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82550" algn="l" eaLnBrk="1" hangingPunct="1"/>
            <a:r>
              <a:rPr lang="fr-BE" altLang="fr-FR" sz="3400" dirty="0">
                <a:cs typeface="Arial" pitchFamily="34" charset="0"/>
              </a:rPr>
              <a:t>Ressources</a:t>
            </a:r>
            <a:br>
              <a:rPr lang="fr-BE" altLang="fr-FR" sz="2800" dirty="0">
                <a:cs typeface="Arial" pitchFamily="34" charset="0"/>
              </a:rPr>
            </a:br>
            <a:endParaRPr lang="fr-BE" altLang="fr-FR" sz="2800" dirty="0">
              <a:cs typeface="Arial" pitchFamily="34" charset="0"/>
            </a:endParaRP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323528" y="2348880"/>
            <a:ext cx="8496944" cy="2520280"/>
          </a:xfrm>
        </p:spPr>
        <p:txBody>
          <a:bodyPr>
            <a:normAutofit/>
          </a:bodyPr>
          <a:lstStyle/>
          <a:p>
            <a:pPr marL="0" indent="0" algn="ctr">
              <a:lnSpc>
                <a:spcPts val="3000"/>
              </a:lnSpc>
              <a:buNone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Ensemble des savoirs, savoir-faire, attitudes et </a:t>
            </a:r>
          </a:p>
          <a:p>
            <a:pPr marL="0" indent="0" algn="ctr">
              <a:lnSpc>
                <a:spcPts val="3000"/>
              </a:lnSpc>
              <a:buNone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stratégies qui seront actualisés, découverts, </a:t>
            </a:r>
          </a:p>
          <a:p>
            <a:pPr marL="0" indent="0" algn="ctr">
              <a:lnSpc>
                <a:spcPts val="3000"/>
              </a:lnSpc>
              <a:buNone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mobilisés au cours de l’UAA et qui s’avèrent incontournables lors de la réalisation de tâches</a:t>
            </a:r>
          </a:p>
          <a:p>
            <a:pPr lvl="1">
              <a:lnSpc>
                <a:spcPts val="2640"/>
              </a:lnSpc>
              <a:defRPr/>
            </a:pPr>
            <a:endParaRPr lang="fr-BE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765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539552" y="836712"/>
            <a:ext cx="8424936" cy="720725"/>
          </a:xfr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82550" algn="l" eaLnBrk="1" hangingPunct="1"/>
            <a:r>
              <a:rPr lang="fr-BE" altLang="fr-FR" sz="3400" dirty="0">
                <a:cs typeface="Arial" pitchFamily="34" charset="0"/>
              </a:rPr>
              <a:t>Processus</a:t>
            </a:r>
            <a:br>
              <a:rPr lang="fr-BE" altLang="fr-FR" sz="2800" dirty="0">
                <a:cs typeface="Arial" pitchFamily="34" charset="0"/>
              </a:rPr>
            </a:br>
            <a:endParaRPr lang="fr-BE" altLang="fr-FR" sz="2800" dirty="0">
              <a:cs typeface="Arial" pitchFamily="34" charset="0"/>
            </a:endParaRPr>
          </a:p>
        </p:txBody>
      </p:sp>
      <p:sp>
        <p:nvSpPr>
          <p:cNvPr id="5" name="Espace réservé du contenu 1"/>
          <p:cNvSpPr>
            <a:spLocks noGrp="1"/>
          </p:cNvSpPr>
          <p:nvPr>
            <p:ph idx="1"/>
          </p:nvPr>
        </p:nvSpPr>
        <p:spPr>
          <a:xfrm>
            <a:off x="395536" y="1844824"/>
            <a:ext cx="8496944" cy="3672408"/>
          </a:xfrm>
        </p:spPr>
        <p:txBody>
          <a:bodyPr>
            <a:normAutofit/>
          </a:bodyPr>
          <a:lstStyle/>
          <a:p>
            <a:pPr marL="0" indent="0">
              <a:lnSpc>
                <a:spcPts val="3000"/>
              </a:lnSpc>
              <a:buNone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Opérations (tâches) de nature et de complexité </a:t>
            </a:r>
            <a:r>
              <a:rPr lang="fr-BE" sz="2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différentes classées </a:t>
            </a: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selon 3 dimensions</a:t>
            </a:r>
          </a:p>
          <a:p>
            <a:pPr marL="732727" lvl="1" indent="-449263"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Connaitre: construire et expliciter des ressources (20%)</a:t>
            </a:r>
          </a:p>
          <a:p>
            <a:pPr marL="732727" lvl="1" indent="-449263"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Appliquer: mobiliser des acquis dans le traitement de situations entrainées (30%)</a:t>
            </a:r>
          </a:p>
          <a:p>
            <a:pPr marL="732727" lvl="1" indent="-449263" fontAlgn="base">
              <a:lnSpc>
                <a:spcPts val="3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Transférer: mobiliser des acquis dans le traitement de situations nouvelles (50%)</a:t>
            </a:r>
          </a:p>
          <a:p>
            <a:pPr lvl="1">
              <a:lnSpc>
                <a:spcPts val="2640"/>
              </a:lnSpc>
              <a:buFont typeface="Arial" panose="020B0604020202020204" pitchFamily="34" charset="0"/>
              <a:buChar char="•"/>
              <a:defRPr/>
            </a:pPr>
            <a:endParaRPr lang="fr-BE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8020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4361" y="2193784"/>
            <a:ext cx="3528392" cy="2347017"/>
          </a:xfrm>
        </p:spPr>
        <p:txBody>
          <a:bodyPr>
            <a:normAutofit/>
          </a:bodyPr>
          <a:lstStyle/>
          <a:p>
            <a:pPr marL="0" indent="0">
              <a:lnSpc>
                <a:spcPts val="2400"/>
              </a:lnSpc>
              <a:buNone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Outiller le jeune pour s’insérer dans la société et mesurer les conséquences civiles et/ou pénales de ses actes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788024" y="1649795"/>
            <a:ext cx="3011093" cy="508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UAA2: Budget et droit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788024" y="2182646"/>
            <a:ext cx="3600400" cy="3750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Apprendre au jeune à élaborer un budget et à mesurer les implications de divers engagements financiers</a:t>
            </a:r>
          </a:p>
          <a:p>
            <a:pPr marL="180975" indent="-180975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Donner au jeune la capacité d’identifier les implications qu’engendre la signature d’un contrat et faire face à toute problématique qui peut en découler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732936" y="709528"/>
            <a:ext cx="7799504" cy="6996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Objectifs des différentes UAA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732936" y="1649794"/>
            <a:ext cx="3623040" cy="508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UAA1:  Normes et société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50407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7617" y="2253724"/>
            <a:ext cx="3528392" cy="2347017"/>
          </a:xfrm>
        </p:spPr>
        <p:txBody>
          <a:bodyPr>
            <a:noAutofit/>
          </a:bodyPr>
          <a:lstStyle/>
          <a:p>
            <a:pPr marL="0" indent="0">
              <a:lnSpc>
                <a:spcPts val="2400"/>
              </a:lnSpc>
              <a:buNone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Amener l’élève à décoder et comprendre ses modes de consommation, à mettre en évidence les déterminants qui motivent ses choix et à réfléchir sur les conséquences de ceux-ci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529648" y="1734728"/>
            <a:ext cx="4499992" cy="7923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UAA4: interactions médiatiques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529648" y="2291631"/>
            <a:ext cx="3384376" cy="26722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400"/>
              </a:lnSpc>
              <a:buFont typeface="Wingdings 3" charset="2"/>
              <a:buNone/>
            </a:pPr>
            <a:r>
              <a:rPr lang="fr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Faire réfléchir le jeune sur les nouveaux médias et développer leur esprit critique pour en faire des utilisateurs responsables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618304" y="722858"/>
            <a:ext cx="7770120" cy="6996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Objectifs des différentes UAA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755576" y="1734728"/>
            <a:ext cx="3600400" cy="508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UAA3: La consommation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5348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2951" y="2032149"/>
            <a:ext cx="3842710" cy="3264879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Amener l’élève à réfléchir sur ses choix professionnels à travers l’analyse du marché du travail</a:t>
            </a:r>
          </a:p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Aider l’élève à comprendre les informations contenues dans un contrat de travail</a:t>
            </a:r>
          </a:p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Clarifier les notions liées au salaire</a:t>
            </a:r>
          </a:p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sz="1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Mettre en avant l’importance de la concertation sociale </a:t>
            </a: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4640888" y="1523350"/>
            <a:ext cx="4104456" cy="7923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UAA6: Le citoyen et l’ État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4712896" y="2032149"/>
            <a:ext cx="3960440" cy="3750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Donner au jeune un aperçu de l’organisation du monde politique belge et des clés de lecture pour accomplir l’acte électoral</a:t>
            </a:r>
          </a:p>
          <a:p>
            <a:pPr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r-B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Aider le jeune à développer un regard critique sur l’organisation de la sécurité sociale et le rôle de l’ État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585274" y="681295"/>
            <a:ext cx="8016054" cy="6996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Objectifs des différentes UAA</a:t>
            </a:r>
          </a:p>
        </p:txBody>
      </p:sp>
      <p:sp>
        <p:nvSpPr>
          <p:cNvPr id="10" name="Titre 1"/>
          <p:cNvSpPr txBox="1">
            <a:spLocks/>
          </p:cNvSpPr>
          <p:nvPr/>
        </p:nvSpPr>
        <p:spPr>
          <a:xfrm>
            <a:off x="602951" y="1523350"/>
            <a:ext cx="4008027" cy="50879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fr-BE" sz="2000" dirty="0"/>
              <a:t>UAA5: Le marché du travail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17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13367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18</a:t>
            </a:fld>
            <a:endParaRPr kumimoji="0" lang="en-US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39552" y="548680"/>
            <a:ext cx="7895848" cy="864096"/>
          </a:xfrm>
        </p:spPr>
        <p:txBody>
          <a:bodyPr>
            <a:normAutofit fontScale="90000"/>
          </a:bodyPr>
          <a:lstStyle/>
          <a:p>
            <a:r>
              <a:rPr lang="fr-BE" dirty="0"/>
              <a:t>Formations pour les enseignants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971600" y="1441633"/>
            <a:ext cx="746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2400" b="1" dirty="0"/>
              <a:t>Formations </a:t>
            </a:r>
            <a:r>
              <a:rPr lang="fr-BE" sz="2400" b="1" dirty="0" err="1"/>
              <a:t>Cecafoc</a:t>
            </a:r>
            <a:r>
              <a:rPr lang="fr-BE" sz="2400" b="1" dirty="0"/>
              <a:t> sur des thèmes relatifs aux 6 UAA</a:t>
            </a:r>
          </a:p>
          <a:p>
            <a:pPr algn="ctr"/>
            <a:r>
              <a:rPr lang="fr-BE" sz="2400" b="1" dirty="0"/>
              <a:t>Création d’un outil d’accompagnement disponible à l’adresse</a:t>
            </a:r>
            <a:br>
              <a:rPr lang="fr-BE" sz="2400" b="1" dirty="0"/>
            </a:br>
            <a:r>
              <a:rPr lang="fr-BE" sz="2400" b="1" dirty="0">
                <a:hlinkClick r:id="rId2"/>
              </a:rPr>
              <a:t>Outils du qualifiant</a:t>
            </a:r>
            <a:endParaRPr lang="fr-BE" sz="2400" b="1" dirty="0"/>
          </a:p>
          <a:p>
            <a:pPr algn="ctr"/>
            <a:r>
              <a:rPr lang="fr-BE" sz="2400" b="1" dirty="0">
                <a:hlinkClick r:id="rId3"/>
              </a:rPr>
              <a:t>Dossier réalisé par la </a:t>
            </a:r>
            <a:r>
              <a:rPr lang="fr-BE" sz="2400" b="1" dirty="0" err="1">
                <a:hlinkClick r:id="rId3"/>
              </a:rPr>
              <a:t>Cedes</a:t>
            </a:r>
            <a:r>
              <a:rPr lang="fr-BE" sz="2400" b="1" dirty="0">
                <a:hlinkClick r:id="rId3"/>
              </a:rPr>
              <a:t> </a:t>
            </a:r>
            <a:br>
              <a:rPr lang="fr-BE" sz="2400" b="1" dirty="0">
                <a:hlinkClick r:id="rId3"/>
              </a:rPr>
            </a:br>
            <a:r>
              <a:rPr lang="fr-BE" sz="2400" b="1" dirty="0">
                <a:hlinkClick r:id="rId3"/>
              </a:rPr>
              <a:t>sur les 6 UAA</a:t>
            </a:r>
            <a:endParaRPr lang="fr-BE" sz="2400" b="1" dirty="0"/>
          </a:p>
          <a:p>
            <a:pPr algn="ctr"/>
            <a:r>
              <a:rPr lang="fr-BE" sz="2400" b="1" dirty="0">
                <a:hlinkClick r:id="rId4"/>
              </a:rPr>
              <a:t>@</a:t>
            </a:r>
            <a:r>
              <a:rPr lang="fr-BE" sz="2400" b="1" dirty="0" err="1">
                <a:hlinkClick r:id="rId4"/>
              </a:rPr>
              <a:t>ncrage</a:t>
            </a:r>
            <a:r>
              <a:rPr lang="fr-BE" sz="2400" b="1" dirty="0">
                <a:hlinkClick r:id="rId4"/>
              </a:rPr>
              <a:t> éditions </a:t>
            </a:r>
            <a:r>
              <a:rPr lang="fr-BE" sz="2400" b="1" dirty="0" err="1">
                <a:hlinkClick r:id="rId4"/>
              </a:rPr>
              <a:t>Averbode</a:t>
            </a:r>
            <a:endParaRPr lang="fr-BE" sz="2400" b="1" dirty="0">
              <a:hlinkClick r:id="rId5"/>
            </a:endParaRPr>
          </a:p>
          <a:p>
            <a:pPr algn="ctr"/>
            <a:r>
              <a:rPr lang="fr-BE" sz="2400" b="1" dirty="0">
                <a:hlinkClick r:id="rId5"/>
              </a:rPr>
              <a:t>#</a:t>
            </a:r>
            <a:r>
              <a:rPr lang="fr-BE" sz="2400" b="1" dirty="0" err="1">
                <a:hlinkClick r:id="rId5"/>
              </a:rPr>
              <a:t>écosoc</a:t>
            </a:r>
            <a:r>
              <a:rPr lang="fr-BE" sz="2400" b="1" dirty="0">
                <a:hlinkClick r:id="rId5"/>
              </a:rPr>
              <a:t> éditions Van In</a:t>
            </a:r>
            <a:endParaRPr lang="fr-BE" sz="2400" b="1" dirty="0"/>
          </a:p>
          <a:p>
            <a:pPr algn="ctr"/>
            <a:r>
              <a:rPr lang="fr-BE" sz="2400" b="1" dirty="0">
                <a:hlinkClick r:id="rId6"/>
              </a:rPr>
              <a:t>Pistes d’activités proposées par </a:t>
            </a:r>
            <a:r>
              <a:rPr lang="fr-BE" sz="2400" b="1" dirty="0" err="1">
                <a:hlinkClick r:id="rId6"/>
              </a:rPr>
              <a:t>Wikifin</a:t>
            </a:r>
            <a:endParaRPr lang="fr-BE" sz="2400" b="1" dirty="0"/>
          </a:p>
          <a:p>
            <a:pPr algn="ctr"/>
            <a:endParaRPr lang="fr-BE" sz="2400" b="1" dirty="0"/>
          </a:p>
          <a:p>
            <a:pPr algn="ctr"/>
            <a:endParaRPr lang="fr-BE" sz="2400" b="1" dirty="0"/>
          </a:p>
        </p:txBody>
      </p:sp>
    </p:spTree>
    <p:extLst>
      <p:ext uri="{BB962C8B-B14F-4D97-AF65-F5344CB8AC3E}">
        <p14:creationId xmlns:p14="http://schemas.microsoft.com/office/powerpoint/2010/main" val="3799560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84187" y="2132856"/>
            <a:ext cx="8192269" cy="3305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449263">
              <a:lnSpc>
                <a:spcPts val="3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Une formation citoyenne est indispensable pour que nos élèves deviennent des acteurs sociaux conscients et responsables</a:t>
            </a:r>
          </a:p>
          <a:p>
            <a:pPr marL="448056" indent="-384048">
              <a:lnSpc>
                <a:spcPts val="3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L’exercice d’un métier nécessite aujourd’hui des </a:t>
            </a:r>
            <a:b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compétences générales et sociales</a:t>
            </a:r>
          </a:p>
          <a:p>
            <a:pPr marL="448056" indent="-384048">
              <a:lnSpc>
                <a:spcPts val="3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 socle de compétences solide permettra au jeune de relever le défi du changement et de la mobilité</a:t>
            </a:r>
          </a:p>
          <a:p>
            <a:pPr>
              <a:lnSpc>
                <a:spcPts val="3000"/>
              </a:lnSpc>
              <a:defRPr/>
            </a:pPr>
            <a:endParaRPr lang="fr-BE" sz="22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611560" y="836712"/>
            <a:ext cx="7970043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fr-FR" sz="3200" dirty="0">
                <a:cs typeface="Arial" pitchFamily="34" charset="0"/>
              </a:rPr>
              <a:t>Pourquoi renforcer la formation générale commune</a:t>
            </a:r>
            <a:r>
              <a:rPr lang="fr-BE" altLang="fr-FR" sz="3600" dirty="0">
                <a:cs typeface="Arial" pitchFamily="34" charset="0"/>
              </a:rPr>
              <a:t>?</a:t>
            </a:r>
            <a:br>
              <a:rPr lang="fr-BE" altLang="fr-FR" sz="3600" dirty="0">
                <a:cs typeface="Arial" pitchFamily="34" charset="0"/>
              </a:rPr>
            </a:br>
            <a:endParaRPr lang="fr-BE" altLang="fr-FR" sz="3600" dirty="0"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7500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4202283271"/>
              </p:ext>
            </p:extLst>
          </p:nvPr>
        </p:nvGraphicFramePr>
        <p:xfrm>
          <a:off x="539552" y="1628800"/>
          <a:ext cx="813690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1" name="Titre 1"/>
          <p:cNvSpPr>
            <a:spLocks noGrp="1"/>
          </p:cNvSpPr>
          <p:nvPr>
            <p:ph type="title"/>
          </p:nvPr>
        </p:nvSpPr>
        <p:spPr bwMode="auto">
          <a:xfrm>
            <a:off x="539552" y="908720"/>
            <a:ext cx="7308850" cy="7191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Cela suppose:</a:t>
            </a:r>
            <a:br>
              <a:rPr lang="fr-BE" altLang="fr-FR" sz="3600" dirty="0">
                <a:cs typeface="Arial" pitchFamily="34" charset="0"/>
              </a:rPr>
            </a:br>
            <a:endParaRPr lang="fr-BE" altLang="fr-FR" sz="3600" dirty="0">
              <a:cs typeface="Arial" pitchFamily="34" charset="0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3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342E88D-A56C-484B-959E-CC3F0EC63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1342E88D-A56C-484B-959E-CC3F0EC63D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2FC58D-5003-4A6F-BC4C-9D73DCB7D1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graphicEl>
                                              <a:dgm id="{AC2FC58D-5003-4A6F-BC4C-9D73DCB7D1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DED58F-98BD-4707-B07E-EAA4DE1D00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graphicEl>
                                              <a:dgm id="{FBDED58F-98BD-4707-B07E-EAA4DE1D00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6E46AB-F52F-44A8-AE08-C3838CA213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0E6E46AB-F52F-44A8-AE08-C3838CA213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5A9175-F04F-4787-874C-62EAFF732F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>
                                            <p:graphicEl>
                                              <a:dgm id="{AE5A9175-F04F-4787-874C-62EAFF732F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484188" y="1988840"/>
            <a:ext cx="8192268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449263">
              <a:lnSpc>
                <a:spcPts val="3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CESS a pour objectif de donner au jeune une base</a:t>
            </a:r>
          </a:p>
          <a:p>
            <a:pPr marL="449263" indent="-449263">
              <a:lnSpc>
                <a:spcPts val="3000"/>
              </a:lnSpc>
              <a:spcBef>
                <a:spcPts val="0"/>
              </a:spcBef>
              <a:buClr>
                <a:schemeClr val="accent1"/>
              </a:buClr>
              <a:buSzPct val="80000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indispensable de formation «humaniste» et «citoyenne»</a:t>
            </a:r>
          </a:p>
          <a:p>
            <a:pPr marL="449263" indent="-449263">
              <a:lnSpc>
                <a:spcPts val="3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CESS est un «passeport» vers l’enseignement supérieur</a:t>
            </a:r>
          </a:p>
          <a:p>
            <a:pPr marL="449263" indent="-449263">
              <a:lnSpc>
                <a:spcPts val="3000"/>
              </a:lnSpc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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 CQ démontre l’aptitude de l’élève à exercer un métier; la formation générale doit compléter cet apprentissage</a:t>
            </a:r>
          </a:p>
          <a:p>
            <a:pPr marL="449263" indent="-449263">
              <a:lnSpc>
                <a:spcPts val="3000"/>
              </a:lnSpc>
              <a:buFont typeface="Arial" panose="020B0604020202020204" pitchFamily="34" charset="0"/>
              <a:buChar char="•"/>
              <a:defRPr/>
            </a:pPr>
            <a:endParaRPr lang="fr-BE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484188" y="836712"/>
            <a:ext cx="7308850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CESS et CQ</a:t>
            </a:r>
            <a:br>
              <a:rPr lang="fr-BE" altLang="fr-FR" sz="3600" dirty="0">
                <a:cs typeface="Arial" pitchFamily="34" charset="0"/>
              </a:rPr>
            </a:br>
            <a:endParaRPr lang="fr-BE" altLang="fr-FR" sz="3600" dirty="0">
              <a:cs typeface="Arial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4</a:t>
            </a:fld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611560" y="620688"/>
            <a:ext cx="7308850" cy="7207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Les grands changements</a:t>
            </a:r>
            <a:br>
              <a:rPr lang="fr-BE" altLang="fr-FR" sz="3600" dirty="0">
                <a:cs typeface="Arial" pitchFamily="34" charset="0"/>
              </a:rPr>
            </a:br>
            <a:endParaRPr lang="fr-BE" altLang="fr-FR" sz="3600" dirty="0">
              <a:cs typeface="Arial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5</a:t>
            </a:fld>
            <a:endParaRPr kumimoji="0" lang="en-US"/>
          </a:p>
        </p:txBody>
      </p:sp>
      <p:sp>
        <p:nvSpPr>
          <p:cNvPr id="6" name="ZoneTexte 5"/>
          <p:cNvSpPr txBox="1"/>
          <p:nvPr/>
        </p:nvSpPr>
        <p:spPr>
          <a:xfrm>
            <a:off x="539552" y="1340768"/>
            <a:ext cx="8120262" cy="4754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8056" indent="-384048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Des grilles horaires renforcées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français et sciences humaines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 revisitée pour les langues et les mathématiques</a:t>
            </a:r>
          </a:p>
          <a:p>
            <a:pPr marL="448056" indent="-384048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 nouveaux référentiels identiques en TQ et P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Français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Sciences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géographique et historique 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Formation sociale et économique </a:t>
            </a:r>
          </a:p>
          <a:p>
            <a:pPr marL="1076325" lvl="1" indent="-285750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Courier New" panose="02070309020205020404" pitchFamily="49" charset="0"/>
              <a:buChar char="o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Langues</a:t>
            </a:r>
          </a:p>
          <a:p>
            <a:pPr marL="448056" indent="-384048">
              <a:lnSpc>
                <a:spcPts val="264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tabLst>
                <a:tab pos="7980363" algn="l"/>
              </a:tabLst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Écriture sous la forme d’UAA</a:t>
            </a:r>
          </a:p>
          <a:p>
            <a:pPr>
              <a:lnSpc>
                <a:spcPts val="3000"/>
              </a:lnSpc>
              <a:defRPr/>
            </a:pPr>
            <a:endParaRPr lang="fr-BE" sz="2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094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467544" y="1124744"/>
            <a:ext cx="7308850" cy="648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fr-BE" altLang="fr-FR" sz="3600" dirty="0">
                <a:cs typeface="Arial" pitchFamily="34" charset="0"/>
              </a:rPr>
              <a:t>Ligne de force du programme</a:t>
            </a:r>
          </a:p>
        </p:txBody>
      </p:sp>
      <p:sp>
        <p:nvSpPr>
          <p:cNvPr id="3" name="Espace réservé du contenu 1"/>
          <p:cNvSpPr>
            <a:spLocks noGrp="1"/>
          </p:cNvSpPr>
          <p:nvPr>
            <p:ph idx="1"/>
          </p:nvPr>
        </p:nvSpPr>
        <p:spPr>
          <a:xfrm>
            <a:off x="971600" y="2348880"/>
            <a:ext cx="7416824" cy="2304256"/>
          </a:xfrm>
        </p:spPr>
        <p:txBody>
          <a:bodyPr>
            <a:noAutofit/>
          </a:bodyPr>
          <a:lstStyle/>
          <a:p>
            <a:pPr marL="0" indent="0" algn="ctr">
              <a:lnSpc>
                <a:spcPts val="3000"/>
              </a:lnSpc>
              <a:buNone/>
            </a:pPr>
            <a:r>
              <a:rPr lang="fr-BE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«Doter les jeunes d’un regard critique de la réalité économique et sociale pour qu’ils deviennent des consommateurs responsables et des citoyens capables de participer pleinement à la vie civique»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718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683568" y="1052736"/>
            <a:ext cx="730885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Objectifs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idx="1"/>
          </p:nvPr>
        </p:nvSpPr>
        <p:spPr>
          <a:xfrm>
            <a:off x="395536" y="2060848"/>
            <a:ext cx="8424936" cy="3600101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0"/>
              </a:spcBef>
              <a:defRPr/>
            </a:pPr>
            <a:r>
              <a:rPr lang="fr-BE" sz="2200" cap="al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é</a:t>
            </a: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veiller à la réflexion et outiller TOUS les  jeunes du qualifiant face aux problématiques rencontrées au quotidien</a:t>
            </a:r>
          </a:p>
          <a:p>
            <a:pPr>
              <a:lnSpc>
                <a:spcPts val="3000"/>
              </a:lnSpc>
              <a:spcBef>
                <a:spcPts val="0"/>
              </a:spcBef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Permettre une ouverture sur le monde en invitant les enseignants et les étudiants à:</a:t>
            </a:r>
          </a:p>
          <a:p>
            <a:pPr marL="803275" lvl="1" indent="-263525" defTabSz="803275">
              <a:lnSpc>
                <a:spcPts val="3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sortir de l’école (tribunal, </a:t>
            </a:r>
            <a:r>
              <a:rPr lang="fr-BE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Forem</a:t>
            </a: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Musée </a:t>
            </a:r>
            <a:r>
              <a:rPr lang="fr-BE" sz="2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BELvue</a:t>
            </a: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…)</a:t>
            </a:r>
          </a:p>
          <a:p>
            <a:pPr marL="803275" lvl="1" indent="-263525" defTabSz="803275">
              <a:lnSpc>
                <a:spcPts val="3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faire appel à des intervenants extérieurs (juristes,   avocats, notaires,…)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3946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539552" y="1268760"/>
            <a:ext cx="7308850" cy="648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fr-BE" altLang="fr-FR" sz="3600" dirty="0">
                <a:cs typeface="Arial" pitchFamily="34" charset="0"/>
              </a:rPr>
              <a:t>Conditions de réussite</a:t>
            </a:r>
          </a:p>
        </p:txBody>
      </p:sp>
      <p:sp>
        <p:nvSpPr>
          <p:cNvPr id="4" name="Espace réservé du contenu 1"/>
          <p:cNvSpPr>
            <a:spLocks noGrp="1"/>
          </p:cNvSpPr>
          <p:nvPr>
            <p:ph idx="1"/>
          </p:nvPr>
        </p:nvSpPr>
        <p:spPr>
          <a:xfrm>
            <a:off x="539552" y="2276872"/>
            <a:ext cx="7643812" cy="3168054"/>
          </a:xfrm>
        </p:spPr>
        <p:txBody>
          <a:bodyPr>
            <a:normAutofit/>
          </a:bodyPr>
          <a:lstStyle/>
          <a:p>
            <a:pPr>
              <a:lnSpc>
                <a:spcPts val="3000"/>
              </a:lnSpc>
              <a:spcBef>
                <a:spcPts val="0"/>
              </a:spcBef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Organisation des cours: bloc de deux heures</a:t>
            </a: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Accès indispensable à l’outil multimédia</a:t>
            </a:r>
          </a:p>
          <a:p>
            <a:pPr>
              <a:lnSpc>
                <a:spcPts val="3000"/>
              </a:lnSpc>
              <a:spcBef>
                <a:spcPts val="0"/>
              </a:spcBef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Particularités du secteur 7 (et 8): présence de doublons avec certains cours de l’OBG </a:t>
            </a:r>
          </a:p>
          <a:p>
            <a:pPr marL="0" indent="0">
              <a:lnSpc>
                <a:spcPts val="3000"/>
              </a:lnSpc>
              <a:spcBef>
                <a:spcPts val="0"/>
              </a:spcBef>
              <a:buNone/>
            </a:pPr>
            <a:r>
              <a:rPr lang="fr-BE" sz="2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importance du travail en équipe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8</a:t>
            </a:fld>
            <a:endParaRPr kumimoji="0" lang="en-US"/>
          </a:p>
        </p:txBody>
      </p:sp>
      <p:sp>
        <p:nvSpPr>
          <p:cNvPr id="3" name="Flèche droite 2"/>
          <p:cNvSpPr/>
          <p:nvPr/>
        </p:nvSpPr>
        <p:spPr>
          <a:xfrm>
            <a:off x="1471102" y="3933056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7173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re 1"/>
          <p:cNvSpPr>
            <a:spLocks noGrp="1"/>
          </p:cNvSpPr>
          <p:nvPr>
            <p:ph type="title"/>
          </p:nvPr>
        </p:nvSpPr>
        <p:spPr bwMode="auto">
          <a:xfrm>
            <a:off x="611560" y="1196752"/>
            <a:ext cx="730885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fr-BE" altLang="fr-FR" sz="3600" dirty="0">
                <a:cs typeface="Arial" pitchFamily="34" charset="0"/>
              </a:rPr>
              <a:t>Structure du programme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9</a:t>
            </a:fld>
            <a:endParaRPr kumimoji="0" lang="en-US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02024"/>
              </p:ext>
            </p:extLst>
          </p:nvPr>
        </p:nvGraphicFramePr>
        <p:xfrm>
          <a:off x="467544" y="2276872"/>
          <a:ext cx="8208911" cy="273334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1602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676875">
                <a:tc gridSpan="11">
                  <a:txBody>
                    <a:bodyPr/>
                    <a:lstStyle/>
                    <a:p>
                      <a:pPr algn="ctr"/>
                      <a:r>
                        <a:rPr lang="fr-BE" sz="2200" dirty="0"/>
                        <a:t>Parcours</a:t>
                      </a:r>
                      <a:r>
                        <a:rPr lang="fr-BE" sz="2200" baseline="0" dirty="0"/>
                        <a:t> d’apprentissage: Humanités techniques</a:t>
                      </a:r>
                      <a:endParaRPr lang="fr-BE" sz="2200" b="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5253">
                <a:tc gridSpan="5">
                  <a:txBody>
                    <a:bodyPr/>
                    <a:lstStyle/>
                    <a:p>
                      <a:pPr algn="ctr"/>
                      <a:r>
                        <a:rPr lang="fr-BE" sz="2400" dirty="0"/>
                        <a:t>5</a:t>
                      </a:r>
                      <a:r>
                        <a:rPr lang="fr-BE" sz="2400" baseline="30000" dirty="0"/>
                        <a:t>e</a:t>
                      </a:r>
                      <a:r>
                        <a:rPr lang="fr-BE" sz="2400" dirty="0"/>
                        <a:t> année</a:t>
                      </a:r>
                      <a:endParaRPr lang="fr-BE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BE" sz="1400" dirty="0"/>
                    </a:p>
                    <a:p>
                      <a:pPr algn="ctr"/>
                      <a:endParaRPr lang="fr-BE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fr-BE" sz="2400" dirty="0"/>
                        <a:t>6</a:t>
                      </a:r>
                      <a:r>
                        <a:rPr lang="fr-BE" sz="2400" baseline="30000" dirty="0"/>
                        <a:t>e</a:t>
                      </a:r>
                      <a:r>
                        <a:rPr lang="fr-BE" sz="2400" baseline="0" dirty="0"/>
                        <a:t> année</a:t>
                      </a:r>
                      <a:endParaRPr lang="fr-BE" sz="2400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UAA1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UAA2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UAA3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UAA4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dirty="0"/>
                        <a:t>UAA5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/>
                        <a:t>UAA6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Normes</a:t>
                      </a:r>
                      <a:r>
                        <a:rPr lang="fr-BE" sz="1400" baseline="0"/>
                        <a:t> </a:t>
                      </a:r>
                      <a:br>
                        <a:rPr lang="fr-BE" sz="1400" baseline="0"/>
                      </a:br>
                      <a:r>
                        <a:rPr lang="fr-BE" sz="1400" baseline="0"/>
                        <a:t>et société</a:t>
                      </a:r>
                      <a:endParaRPr lang="fr-BE" sz="14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Budget </a:t>
                      </a:r>
                      <a:br>
                        <a:rPr lang="fr-BE" sz="1400"/>
                      </a:br>
                      <a:r>
                        <a:rPr lang="fr-BE" sz="1400"/>
                        <a:t>et</a:t>
                      </a:r>
                      <a:r>
                        <a:rPr lang="fr-BE" sz="1400" baseline="0"/>
                        <a:t> droit</a:t>
                      </a:r>
                      <a:endParaRPr lang="fr-BE" sz="14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La</a:t>
                      </a:r>
                      <a:r>
                        <a:rPr lang="fr-BE" sz="1400" baseline="0" dirty="0"/>
                        <a:t> c</a:t>
                      </a:r>
                      <a:r>
                        <a:rPr lang="fr-BE" sz="1400" dirty="0"/>
                        <a:t>onsommation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Interactions</a:t>
                      </a:r>
                      <a:r>
                        <a:rPr lang="fr-BE" sz="1400" baseline="0"/>
                        <a:t> médiatiques</a:t>
                      </a:r>
                      <a:endParaRPr lang="fr-BE" sz="140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/>
                        <a:t>Le marché du travail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fr-BE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BE" sz="1400" dirty="0"/>
                        <a:t>Le</a:t>
                      </a:r>
                      <a:r>
                        <a:rPr lang="fr-BE" sz="1400" baseline="0" dirty="0"/>
                        <a:t> citoyen </a:t>
                      </a:r>
                      <a:br>
                        <a:rPr lang="fr-BE" sz="1400" baseline="0" dirty="0"/>
                      </a:br>
                      <a:r>
                        <a:rPr lang="fr-BE" sz="1400" baseline="0" dirty="0"/>
                        <a:t>et l’</a:t>
                      </a:r>
                      <a:r>
                        <a:rPr lang="fr-BE" sz="1400" cap="all" baseline="0" dirty="0"/>
                        <a:t>é</a:t>
                      </a:r>
                      <a:r>
                        <a:rPr lang="fr-BE" sz="1400" baseline="0" dirty="0"/>
                        <a:t>tat </a:t>
                      </a:r>
                      <a:endParaRPr lang="fr-BE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5253">
                <a:tc gridSpan="11">
                  <a:txBody>
                    <a:bodyPr/>
                    <a:lstStyle/>
                    <a:p>
                      <a:pPr algn="ctr"/>
                      <a:endParaRPr lang="fr-B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B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2284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spect">
  <a:themeElements>
    <a:clrScheme name="Personnalisé 7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1096</TotalTime>
  <Words>911</Words>
  <Application>Microsoft Office PowerPoint</Application>
  <PresentationFormat>Affichage à l'écran (4:3)</PresentationFormat>
  <Paragraphs>168</Paragraphs>
  <Slides>18</Slides>
  <Notes>17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Courier New</vt:lpstr>
      <vt:lpstr>Verdana</vt:lpstr>
      <vt:lpstr>Wingdings 2</vt:lpstr>
      <vt:lpstr>Wingdings 3</vt:lpstr>
      <vt:lpstr>Conception personnalisée</vt:lpstr>
      <vt:lpstr>1_Conception personnalisée</vt:lpstr>
      <vt:lpstr>Aspect</vt:lpstr>
      <vt:lpstr>Document</vt:lpstr>
      <vt:lpstr>Présentation PowerPoint</vt:lpstr>
      <vt:lpstr>Pourquoi renforcer la formation générale commune? </vt:lpstr>
      <vt:lpstr>Cela suppose: </vt:lpstr>
      <vt:lpstr>CESS et CQ </vt:lpstr>
      <vt:lpstr>Les grands changements </vt:lpstr>
      <vt:lpstr>Ligne de force du programme</vt:lpstr>
      <vt:lpstr>Objectifs</vt:lpstr>
      <vt:lpstr>Conditions de réussite</vt:lpstr>
      <vt:lpstr>Structure du programme</vt:lpstr>
      <vt:lpstr>Structure du programme</vt:lpstr>
      <vt:lpstr>Les UAA </vt:lpstr>
      <vt:lpstr>Présentation des UAA sous forme de fiches</vt:lpstr>
      <vt:lpstr>Ressources </vt:lpstr>
      <vt:lpstr>Processus </vt:lpstr>
      <vt:lpstr>Présentation PowerPoint</vt:lpstr>
      <vt:lpstr>Présentation PowerPoint</vt:lpstr>
      <vt:lpstr>Présentation PowerPoint</vt:lpstr>
      <vt:lpstr>Formations pour les enseignants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White Arrows</dc:title>
  <dc:creator>www.powerpointstyles.com</dc:creator>
  <dc:description>Image credit to FreeDigitalPhotos.net</dc:description>
  <cp:lastModifiedBy>Catherine Libert</cp:lastModifiedBy>
  <cp:revision>140</cp:revision>
  <cp:lastPrinted>2016-05-13T08:17:56Z</cp:lastPrinted>
  <dcterms:created xsi:type="dcterms:W3CDTF">2009-03-23T15:23:24Z</dcterms:created>
  <dcterms:modified xsi:type="dcterms:W3CDTF">2020-10-09T08:57:41Z</dcterms:modified>
</cp:coreProperties>
</file>