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165cae123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165cae123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165cae1234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1165cae1234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1165cae1234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1165cae1234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-42275" y="-70050"/>
            <a:ext cx="9249900" cy="5356500"/>
          </a:xfrm>
          <a:prstGeom prst="rect">
            <a:avLst/>
          </a:prstGeom>
          <a:solidFill>
            <a:srgbClr val="FCE5CD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/>
        </p:nvSpPr>
        <p:spPr>
          <a:xfrm>
            <a:off x="-42275" y="-57100"/>
            <a:ext cx="9249900" cy="431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Centang point-point berikut jika ada di dalam tulisan kalian!</a:t>
            </a:r>
            <a:endParaRPr sz="1600"/>
          </a:p>
        </p:txBody>
      </p:sp>
      <p:sp>
        <p:nvSpPr>
          <p:cNvPr id="56" name="Google Shape;56;p13"/>
          <p:cNvSpPr txBox="1"/>
          <p:nvPr/>
        </p:nvSpPr>
        <p:spPr>
          <a:xfrm>
            <a:off x="642275" y="516375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Judul cerita</a:t>
            </a: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2532000" y="559025"/>
            <a:ext cx="7461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done</a:t>
            </a:r>
            <a:endParaRPr/>
          </a:p>
        </p:txBody>
      </p:sp>
      <p:sp>
        <p:nvSpPr>
          <p:cNvPr id="58" name="Google Shape;58;p13"/>
          <p:cNvSpPr txBox="1"/>
          <p:nvPr/>
        </p:nvSpPr>
        <p:spPr>
          <a:xfrm>
            <a:off x="647425" y="102400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Karakter/tokoh</a:t>
            </a:r>
            <a:endParaRPr/>
          </a:p>
        </p:txBody>
      </p:sp>
      <p:sp>
        <p:nvSpPr>
          <p:cNvPr id="59" name="Google Shape;59;p13"/>
          <p:cNvSpPr/>
          <p:nvPr/>
        </p:nvSpPr>
        <p:spPr>
          <a:xfrm>
            <a:off x="2537150" y="1066650"/>
            <a:ext cx="7461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done</a:t>
            </a:r>
            <a:endParaRPr/>
          </a:p>
        </p:txBody>
      </p:sp>
      <p:sp>
        <p:nvSpPr>
          <p:cNvPr id="60" name="Google Shape;60;p13"/>
          <p:cNvSpPr txBox="1"/>
          <p:nvPr/>
        </p:nvSpPr>
        <p:spPr>
          <a:xfrm>
            <a:off x="647425" y="155740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Latar tempat</a:t>
            </a:r>
            <a:endParaRPr/>
          </a:p>
        </p:txBody>
      </p:sp>
      <p:sp>
        <p:nvSpPr>
          <p:cNvPr id="61" name="Google Shape;61;p13"/>
          <p:cNvSpPr/>
          <p:nvPr/>
        </p:nvSpPr>
        <p:spPr>
          <a:xfrm>
            <a:off x="2537150" y="1600050"/>
            <a:ext cx="7461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done</a:t>
            </a:r>
            <a:endParaRPr/>
          </a:p>
        </p:txBody>
      </p:sp>
      <p:sp>
        <p:nvSpPr>
          <p:cNvPr id="62" name="Google Shape;62;p13"/>
          <p:cNvSpPr txBox="1"/>
          <p:nvPr/>
        </p:nvSpPr>
        <p:spPr>
          <a:xfrm>
            <a:off x="647425" y="209080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Latar waktu</a:t>
            </a:r>
            <a:endParaRPr/>
          </a:p>
        </p:txBody>
      </p:sp>
      <p:sp>
        <p:nvSpPr>
          <p:cNvPr id="63" name="Google Shape;63;p13"/>
          <p:cNvSpPr/>
          <p:nvPr/>
        </p:nvSpPr>
        <p:spPr>
          <a:xfrm>
            <a:off x="2537150" y="2133450"/>
            <a:ext cx="7461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done</a:t>
            </a:r>
            <a:endParaRPr/>
          </a:p>
        </p:txBody>
      </p:sp>
      <p:sp>
        <p:nvSpPr>
          <p:cNvPr id="64" name="Google Shape;64;p13"/>
          <p:cNvSpPr txBox="1"/>
          <p:nvPr/>
        </p:nvSpPr>
        <p:spPr>
          <a:xfrm>
            <a:off x="638375" y="264345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Ide cerita</a:t>
            </a:r>
            <a:endParaRPr/>
          </a:p>
        </p:txBody>
      </p:sp>
      <p:sp>
        <p:nvSpPr>
          <p:cNvPr id="65" name="Google Shape;65;p13"/>
          <p:cNvSpPr/>
          <p:nvPr/>
        </p:nvSpPr>
        <p:spPr>
          <a:xfrm>
            <a:off x="2528100" y="2686100"/>
            <a:ext cx="7461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done</a:t>
            </a:r>
            <a:endParaRPr/>
          </a:p>
        </p:txBody>
      </p:sp>
      <p:sp>
        <p:nvSpPr>
          <p:cNvPr id="66" name="Google Shape;66;p13"/>
          <p:cNvSpPr txBox="1"/>
          <p:nvPr/>
        </p:nvSpPr>
        <p:spPr>
          <a:xfrm>
            <a:off x="638375" y="317680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Struktur orientasi</a:t>
            </a:r>
            <a:endParaRPr/>
          </a:p>
        </p:txBody>
      </p:sp>
      <p:sp>
        <p:nvSpPr>
          <p:cNvPr id="67" name="Google Shape;67;p13"/>
          <p:cNvSpPr/>
          <p:nvPr/>
        </p:nvSpPr>
        <p:spPr>
          <a:xfrm>
            <a:off x="2528100" y="3219450"/>
            <a:ext cx="7551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done</a:t>
            </a:r>
            <a:endParaRPr/>
          </a:p>
        </p:txBody>
      </p:sp>
      <p:sp>
        <p:nvSpPr>
          <p:cNvPr id="68" name="Google Shape;68;p13"/>
          <p:cNvSpPr txBox="1"/>
          <p:nvPr/>
        </p:nvSpPr>
        <p:spPr>
          <a:xfrm>
            <a:off x="638375" y="371020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Struktur komplikasi</a:t>
            </a:r>
            <a:endParaRPr/>
          </a:p>
        </p:txBody>
      </p:sp>
      <p:sp>
        <p:nvSpPr>
          <p:cNvPr id="69" name="Google Shape;69;p13"/>
          <p:cNvSpPr/>
          <p:nvPr/>
        </p:nvSpPr>
        <p:spPr>
          <a:xfrm>
            <a:off x="2528100" y="3752850"/>
            <a:ext cx="7551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done</a:t>
            </a:r>
            <a:endParaRPr/>
          </a:p>
        </p:txBody>
      </p:sp>
      <p:sp>
        <p:nvSpPr>
          <p:cNvPr id="70" name="Google Shape;70;p13"/>
          <p:cNvSpPr txBox="1"/>
          <p:nvPr/>
        </p:nvSpPr>
        <p:spPr>
          <a:xfrm>
            <a:off x="638375" y="424360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Struktur resolusi</a:t>
            </a:r>
            <a:endParaRPr/>
          </a:p>
        </p:txBody>
      </p:sp>
      <p:sp>
        <p:nvSpPr>
          <p:cNvPr id="71" name="Google Shape;71;p13"/>
          <p:cNvSpPr/>
          <p:nvPr/>
        </p:nvSpPr>
        <p:spPr>
          <a:xfrm>
            <a:off x="2528100" y="4286250"/>
            <a:ext cx="7461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done</a:t>
            </a:r>
            <a:endParaRPr/>
          </a:p>
        </p:txBody>
      </p:sp>
      <p:sp>
        <p:nvSpPr>
          <p:cNvPr id="72" name="Google Shape;72;p13"/>
          <p:cNvSpPr txBox="1"/>
          <p:nvPr/>
        </p:nvSpPr>
        <p:spPr>
          <a:xfrm>
            <a:off x="638375" y="477700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Struktur resolusi</a:t>
            </a:r>
            <a:endParaRPr/>
          </a:p>
        </p:txBody>
      </p:sp>
      <p:sp>
        <p:nvSpPr>
          <p:cNvPr id="73" name="Google Shape;73;p13"/>
          <p:cNvSpPr/>
          <p:nvPr/>
        </p:nvSpPr>
        <p:spPr>
          <a:xfrm>
            <a:off x="2528100" y="4819650"/>
            <a:ext cx="7461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done</a:t>
            </a:r>
            <a:endParaRPr/>
          </a:p>
        </p:txBody>
      </p:sp>
      <p:sp>
        <p:nvSpPr>
          <p:cNvPr id="74" name="Google Shape;74;p13"/>
          <p:cNvSpPr txBox="1"/>
          <p:nvPr/>
        </p:nvSpPr>
        <p:spPr>
          <a:xfrm>
            <a:off x="5623050" y="54755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Rujukan kata</a:t>
            </a:r>
            <a:endParaRPr/>
          </a:p>
        </p:txBody>
      </p:sp>
      <p:sp>
        <p:nvSpPr>
          <p:cNvPr id="75" name="Google Shape;75;p13"/>
          <p:cNvSpPr/>
          <p:nvPr/>
        </p:nvSpPr>
        <p:spPr>
          <a:xfrm>
            <a:off x="7512775" y="590200"/>
            <a:ext cx="7551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done</a:t>
            </a:r>
            <a:endParaRPr/>
          </a:p>
        </p:txBody>
      </p:sp>
      <p:sp>
        <p:nvSpPr>
          <p:cNvPr id="76" name="Google Shape;76;p13"/>
          <p:cNvSpPr txBox="1"/>
          <p:nvPr/>
        </p:nvSpPr>
        <p:spPr>
          <a:xfrm>
            <a:off x="5623050" y="1100175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Kelompok kata/frasa</a:t>
            </a:r>
            <a:endParaRPr/>
          </a:p>
        </p:txBody>
      </p:sp>
      <p:sp>
        <p:nvSpPr>
          <p:cNvPr id="77" name="Google Shape;77;p13"/>
          <p:cNvSpPr/>
          <p:nvPr/>
        </p:nvSpPr>
        <p:spPr>
          <a:xfrm>
            <a:off x="7512775" y="1142825"/>
            <a:ext cx="7551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done</a:t>
            </a:r>
            <a:endParaRPr/>
          </a:p>
        </p:txBody>
      </p:sp>
      <p:sp>
        <p:nvSpPr>
          <p:cNvPr id="78" name="Google Shape;78;p13"/>
          <p:cNvSpPr txBox="1"/>
          <p:nvPr/>
        </p:nvSpPr>
        <p:spPr>
          <a:xfrm>
            <a:off x="5623050" y="1633575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Kata berimbuhan</a:t>
            </a:r>
            <a:endParaRPr/>
          </a:p>
        </p:txBody>
      </p:sp>
      <p:sp>
        <p:nvSpPr>
          <p:cNvPr id="79" name="Google Shape;79;p13"/>
          <p:cNvSpPr/>
          <p:nvPr/>
        </p:nvSpPr>
        <p:spPr>
          <a:xfrm>
            <a:off x="7512775" y="1676225"/>
            <a:ext cx="7551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Done </a:t>
            </a:r>
            <a:endParaRPr/>
          </a:p>
        </p:txBody>
      </p:sp>
      <p:sp>
        <p:nvSpPr>
          <p:cNvPr id="80" name="Google Shape;80;p13"/>
          <p:cNvSpPr txBox="1"/>
          <p:nvPr/>
        </p:nvSpPr>
        <p:spPr>
          <a:xfrm>
            <a:off x="5623050" y="2166975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Kata hubung</a:t>
            </a:r>
            <a:endParaRPr/>
          </a:p>
        </p:txBody>
      </p:sp>
      <p:sp>
        <p:nvSpPr>
          <p:cNvPr id="81" name="Google Shape;81;p13"/>
          <p:cNvSpPr/>
          <p:nvPr/>
        </p:nvSpPr>
        <p:spPr>
          <a:xfrm>
            <a:off x="7512775" y="2209625"/>
            <a:ext cx="7551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Done </a:t>
            </a:r>
            <a:endParaRPr/>
          </a:p>
        </p:txBody>
      </p:sp>
      <p:sp>
        <p:nvSpPr>
          <p:cNvPr id="82" name="Google Shape;82;p13"/>
          <p:cNvSpPr txBox="1"/>
          <p:nvPr/>
        </p:nvSpPr>
        <p:spPr>
          <a:xfrm>
            <a:off x="5115450" y="2700375"/>
            <a:ext cx="23973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Kata baku dan tidak baku</a:t>
            </a:r>
            <a:endParaRPr/>
          </a:p>
        </p:txBody>
      </p:sp>
      <p:sp>
        <p:nvSpPr>
          <p:cNvPr id="83" name="Google Shape;83;p13"/>
          <p:cNvSpPr/>
          <p:nvPr/>
        </p:nvSpPr>
        <p:spPr>
          <a:xfrm>
            <a:off x="7512775" y="2743025"/>
            <a:ext cx="7461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done</a:t>
            </a:r>
            <a:endParaRPr/>
          </a:p>
        </p:txBody>
      </p:sp>
      <p:sp>
        <p:nvSpPr>
          <p:cNvPr id="84" name="Google Shape;84;p13"/>
          <p:cNvSpPr txBox="1"/>
          <p:nvPr/>
        </p:nvSpPr>
        <p:spPr>
          <a:xfrm>
            <a:off x="5623050" y="3233775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Kalimat tunggal</a:t>
            </a:r>
            <a:endParaRPr/>
          </a:p>
        </p:txBody>
      </p:sp>
      <p:sp>
        <p:nvSpPr>
          <p:cNvPr id="85" name="Google Shape;85;p13"/>
          <p:cNvSpPr/>
          <p:nvPr/>
        </p:nvSpPr>
        <p:spPr>
          <a:xfrm>
            <a:off x="7512775" y="3276425"/>
            <a:ext cx="7551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done</a:t>
            </a:r>
            <a:endParaRPr/>
          </a:p>
        </p:txBody>
      </p:sp>
      <p:sp>
        <p:nvSpPr>
          <p:cNvPr id="86" name="Google Shape;86;p13"/>
          <p:cNvSpPr txBox="1"/>
          <p:nvPr/>
        </p:nvSpPr>
        <p:spPr>
          <a:xfrm>
            <a:off x="5623050" y="3767175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Kalimat majemuk</a:t>
            </a:r>
            <a:endParaRPr/>
          </a:p>
        </p:txBody>
      </p:sp>
      <p:sp>
        <p:nvSpPr>
          <p:cNvPr id="87" name="Google Shape;87;p13"/>
          <p:cNvSpPr/>
          <p:nvPr/>
        </p:nvSpPr>
        <p:spPr>
          <a:xfrm>
            <a:off x="7512775" y="3809825"/>
            <a:ext cx="7551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done</a:t>
            </a:r>
            <a:endParaRPr/>
          </a:p>
        </p:txBody>
      </p:sp>
      <p:sp>
        <p:nvSpPr>
          <p:cNvPr id="88" name="Google Shape;88;p13"/>
          <p:cNvSpPr txBox="1"/>
          <p:nvPr/>
        </p:nvSpPr>
        <p:spPr>
          <a:xfrm>
            <a:off x="5623050" y="4300575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Tanda baca</a:t>
            </a:r>
            <a:endParaRPr/>
          </a:p>
        </p:txBody>
      </p:sp>
      <p:sp>
        <p:nvSpPr>
          <p:cNvPr id="89" name="Google Shape;89;p13"/>
          <p:cNvSpPr/>
          <p:nvPr/>
        </p:nvSpPr>
        <p:spPr>
          <a:xfrm>
            <a:off x="7512775" y="4343225"/>
            <a:ext cx="7461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done</a:t>
            </a:r>
            <a:endParaRPr/>
          </a:p>
        </p:txBody>
      </p:sp>
      <p:sp>
        <p:nvSpPr>
          <p:cNvPr id="90" name="Google Shape;90;p13"/>
          <p:cNvSpPr txBox="1"/>
          <p:nvPr/>
        </p:nvSpPr>
        <p:spPr>
          <a:xfrm>
            <a:off x="5623050" y="4833975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Pesan moral</a:t>
            </a:r>
            <a:endParaRPr/>
          </a:p>
        </p:txBody>
      </p:sp>
      <p:sp>
        <p:nvSpPr>
          <p:cNvPr id="91" name="Google Shape;91;p13"/>
          <p:cNvSpPr/>
          <p:nvPr/>
        </p:nvSpPr>
        <p:spPr>
          <a:xfrm>
            <a:off x="7512775" y="4876625"/>
            <a:ext cx="7461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done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4"/>
          <p:cNvSpPr txBox="1"/>
          <p:nvPr/>
        </p:nvSpPr>
        <p:spPr>
          <a:xfrm>
            <a:off x="-84900" y="-55850"/>
            <a:ext cx="9349200" cy="53565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4"/>
          <p:cNvSpPr txBox="1"/>
          <p:nvPr/>
        </p:nvSpPr>
        <p:spPr>
          <a:xfrm>
            <a:off x="-84900" y="-57100"/>
            <a:ext cx="9349200" cy="431100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Tentukan terlebih dahulu unsur cerita fabel!</a:t>
            </a:r>
            <a:endParaRPr sz="1600"/>
          </a:p>
        </p:txBody>
      </p:sp>
      <p:sp>
        <p:nvSpPr>
          <p:cNvPr id="98" name="Google Shape;98;p14"/>
          <p:cNvSpPr txBox="1"/>
          <p:nvPr/>
        </p:nvSpPr>
        <p:spPr>
          <a:xfrm>
            <a:off x="213500" y="611950"/>
            <a:ext cx="8681400" cy="1323600"/>
          </a:xfrm>
          <a:prstGeom prst="rect">
            <a:avLst/>
          </a:prstGeom>
          <a:solidFill>
            <a:srgbClr val="B4A7D6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/>
              <a:t>Judul: Kelinci Dan Kucing</a:t>
            </a:r>
            <a:endParaRPr b="1"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/>
              <a:t>Tokoh: kelinci, Kucing, anjing dan Pemburu.</a:t>
            </a:r>
            <a:endParaRPr b="1"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/>
              <a:t>Latar tempat: Hutan</a:t>
            </a:r>
            <a:endParaRPr b="1"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/>
              <a:t>Latar waktu: Pagi</a:t>
            </a:r>
            <a:endParaRPr b="1"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4"/>
          <p:cNvSpPr txBox="1"/>
          <p:nvPr/>
        </p:nvSpPr>
        <p:spPr>
          <a:xfrm>
            <a:off x="213500" y="2173500"/>
            <a:ext cx="8681400" cy="3201600"/>
          </a:xfrm>
          <a:prstGeom prst="rect">
            <a:avLst/>
          </a:prstGeom>
          <a:solidFill>
            <a:srgbClr val="FFE599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Ide cerita: 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Kelinci adalah adek nya kucing, kucing dan kelinci pergi untuk mencari makanan, dan tiba-tiba…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“ itu mereka, kejar mereka!!!” pemburu datang.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5"/>
          <p:cNvSpPr txBox="1"/>
          <p:nvPr/>
        </p:nvSpPr>
        <p:spPr>
          <a:xfrm>
            <a:off x="-84900" y="-70050"/>
            <a:ext cx="9228900" cy="5356500"/>
          </a:xfrm>
          <a:prstGeom prst="rect">
            <a:avLst/>
          </a:prstGeom>
          <a:solidFill>
            <a:srgbClr val="E6B8AF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5"/>
          <p:cNvSpPr txBox="1"/>
          <p:nvPr/>
        </p:nvSpPr>
        <p:spPr>
          <a:xfrm>
            <a:off x="-84900" y="-57100"/>
            <a:ext cx="9228900" cy="4311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Mulailah menulis cerita fabel pilihanmu!</a:t>
            </a:r>
            <a:endParaRPr sz="1600"/>
          </a:p>
        </p:txBody>
      </p:sp>
      <p:sp>
        <p:nvSpPr>
          <p:cNvPr id="106" name="Google Shape;106;p15"/>
          <p:cNvSpPr txBox="1"/>
          <p:nvPr/>
        </p:nvSpPr>
        <p:spPr>
          <a:xfrm>
            <a:off x="60750" y="645750"/>
            <a:ext cx="8937600" cy="3848100"/>
          </a:xfrm>
          <a:prstGeom prst="rect">
            <a:avLst/>
          </a:prstGeom>
          <a:solidFill>
            <a:srgbClr val="E6B8AF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Orientasi: pada suatu pagi hari di hutan ada kelinci dan kucing yang baik hati kelinci dan kucing mereka keluar untuk mencari makanan, dan…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Komplikasi: </a:t>
            </a:r>
            <a:r>
              <a:rPr b="1" lang="en">
                <a:solidFill>
                  <a:schemeClr val="dk1"/>
                </a:solidFill>
              </a:rPr>
              <a:t> “itu mereka, kejar mereka!!!” pemburu datang kucing dan kelinci pun kaget dan lari secepatnya dan… “sini, di sebelah mu” ada anjing datang, pemburupun terlewat dimana kucing dan kelinci “ aku udah sering di kejar sama pemburu itu” kata anjing, “kenapa kau sering di kejar sama pemburu itu” kata kucing, “iya mer 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/>
          <p:nvPr/>
        </p:nvSpPr>
        <p:spPr>
          <a:xfrm>
            <a:off x="-84900" y="-70050"/>
            <a:ext cx="9228900" cy="5356500"/>
          </a:xfrm>
          <a:prstGeom prst="rect">
            <a:avLst/>
          </a:prstGeom>
          <a:solidFill>
            <a:srgbClr val="E6B8AF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6"/>
          <p:cNvSpPr txBox="1"/>
          <p:nvPr/>
        </p:nvSpPr>
        <p:spPr>
          <a:xfrm>
            <a:off x="-84900" y="-57100"/>
            <a:ext cx="9228900" cy="4311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Mulailah menulis cerita fabel pilihanmu!</a:t>
            </a:r>
            <a:endParaRPr sz="1600"/>
          </a:p>
        </p:txBody>
      </p:sp>
      <p:sp>
        <p:nvSpPr>
          <p:cNvPr id="113" name="Google Shape;113;p16"/>
          <p:cNvSpPr txBox="1"/>
          <p:nvPr/>
        </p:nvSpPr>
        <p:spPr>
          <a:xfrm>
            <a:off x="0" y="583550"/>
            <a:ext cx="8937600" cy="4925400"/>
          </a:xfrm>
          <a:prstGeom prst="rect">
            <a:avLst/>
          </a:prstGeom>
          <a:solidFill>
            <a:srgbClr val="E6B8AF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Resolusi</a:t>
            </a:r>
            <a:r>
              <a:rPr b="1" lang="en"/>
              <a:t>: </a:t>
            </a:r>
            <a:r>
              <a:rPr b="1" lang="en">
                <a:solidFill>
                  <a:schemeClr val="dk1"/>
                </a:solidFill>
              </a:rPr>
              <a:t>lalu semuanya mengajak teman-teman nya untuk keluar dari hutan.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Koda dan Pesan moral</a:t>
            </a:r>
            <a:r>
              <a:rPr b="1" lang="en"/>
              <a:t>: 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kita harus saling membantu 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