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1165cae123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1165cae123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1165cae1234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1165cae1234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1165cae1234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1165cae1234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1197fb4e71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1197fb4e71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2275" y="-70050"/>
            <a:ext cx="9249900" cy="5356500"/>
          </a:xfrm>
          <a:prstGeom prst="rect">
            <a:avLst/>
          </a:prstGeom>
          <a:solidFill>
            <a:srgbClr val="FCE5CD"/>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55" name="Google Shape;55;p13"/>
          <p:cNvSpPr txBox="1"/>
          <p:nvPr/>
        </p:nvSpPr>
        <p:spPr>
          <a:xfrm>
            <a:off x="-42275" y="-57100"/>
            <a:ext cx="9249900" cy="431100"/>
          </a:xfrm>
          <a:prstGeom prst="rect">
            <a:avLst/>
          </a:prstGeom>
          <a:solidFill>
            <a:schemeClr val="accent4"/>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600"/>
              <a:t>Centang point-point berikut jika ada di dalam tulisan kalian!</a:t>
            </a:r>
            <a:endParaRPr sz="1600"/>
          </a:p>
        </p:txBody>
      </p:sp>
      <p:sp>
        <p:nvSpPr>
          <p:cNvPr id="56" name="Google Shape;56;p13"/>
          <p:cNvSpPr txBox="1"/>
          <p:nvPr/>
        </p:nvSpPr>
        <p:spPr>
          <a:xfrm>
            <a:off x="642275" y="516375"/>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Judul cerita</a:t>
            </a:r>
            <a:endParaRPr/>
          </a:p>
        </p:txBody>
      </p:sp>
      <p:sp>
        <p:nvSpPr>
          <p:cNvPr id="57" name="Google Shape;57;p13"/>
          <p:cNvSpPr/>
          <p:nvPr/>
        </p:nvSpPr>
        <p:spPr>
          <a:xfrm>
            <a:off x="2532000" y="559025"/>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 </a:t>
            </a:r>
            <a:r>
              <a:rPr b="1" lang="en">
                <a:solidFill>
                  <a:srgbClr val="00FF00"/>
                </a:solidFill>
              </a:rPr>
              <a:t>V</a:t>
            </a:r>
            <a:endParaRPr b="1">
              <a:solidFill>
                <a:srgbClr val="00FF00"/>
              </a:solidFill>
            </a:endParaRPr>
          </a:p>
        </p:txBody>
      </p:sp>
      <p:sp>
        <p:nvSpPr>
          <p:cNvPr id="58" name="Google Shape;58;p13"/>
          <p:cNvSpPr txBox="1"/>
          <p:nvPr/>
        </p:nvSpPr>
        <p:spPr>
          <a:xfrm>
            <a:off x="647425" y="1024000"/>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Karakter/tokoh</a:t>
            </a:r>
            <a:endParaRPr/>
          </a:p>
        </p:txBody>
      </p:sp>
      <p:sp>
        <p:nvSpPr>
          <p:cNvPr id="59" name="Google Shape;59;p13"/>
          <p:cNvSpPr/>
          <p:nvPr/>
        </p:nvSpPr>
        <p:spPr>
          <a:xfrm>
            <a:off x="2537150" y="1066650"/>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 </a:t>
            </a:r>
            <a:r>
              <a:rPr b="1" lang="en">
                <a:solidFill>
                  <a:srgbClr val="00FF00"/>
                </a:solidFill>
              </a:rPr>
              <a:t>V</a:t>
            </a:r>
            <a:endParaRPr b="1">
              <a:solidFill>
                <a:srgbClr val="00FF00"/>
              </a:solidFill>
            </a:endParaRPr>
          </a:p>
        </p:txBody>
      </p:sp>
      <p:sp>
        <p:nvSpPr>
          <p:cNvPr id="60" name="Google Shape;60;p13"/>
          <p:cNvSpPr txBox="1"/>
          <p:nvPr/>
        </p:nvSpPr>
        <p:spPr>
          <a:xfrm>
            <a:off x="647425" y="1557400"/>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Latar tempat</a:t>
            </a:r>
            <a:endParaRPr/>
          </a:p>
        </p:txBody>
      </p:sp>
      <p:sp>
        <p:nvSpPr>
          <p:cNvPr id="61" name="Google Shape;61;p13"/>
          <p:cNvSpPr/>
          <p:nvPr/>
        </p:nvSpPr>
        <p:spPr>
          <a:xfrm>
            <a:off x="2537150" y="1600050"/>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 </a:t>
            </a:r>
            <a:r>
              <a:rPr b="1" lang="en">
                <a:solidFill>
                  <a:srgbClr val="00FF00"/>
                </a:solidFill>
              </a:rPr>
              <a:t>V</a:t>
            </a:r>
            <a:endParaRPr b="1">
              <a:solidFill>
                <a:srgbClr val="00FF00"/>
              </a:solidFill>
            </a:endParaRPr>
          </a:p>
        </p:txBody>
      </p:sp>
      <p:sp>
        <p:nvSpPr>
          <p:cNvPr id="62" name="Google Shape;62;p13"/>
          <p:cNvSpPr txBox="1"/>
          <p:nvPr/>
        </p:nvSpPr>
        <p:spPr>
          <a:xfrm>
            <a:off x="647425" y="2090800"/>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Latar waktu</a:t>
            </a:r>
            <a:endParaRPr/>
          </a:p>
        </p:txBody>
      </p:sp>
      <p:sp>
        <p:nvSpPr>
          <p:cNvPr id="63" name="Google Shape;63;p13"/>
          <p:cNvSpPr/>
          <p:nvPr/>
        </p:nvSpPr>
        <p:spPr>
          <a:xfrm>
            <a:off x="2537150" y="2133450"/>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 </a:t>
            </a:r>
            <a:r>
              <a:rPr b="1" lang="en">
                <a:solidFill>
                  <a:srgbClr val="00FF00"/>
                </a:solidFill>
              </a:rPr>
              <a:t>v</a:t>
            </a:r>
            <a:endParaRPr b="1">
              <a:solidFill>
                <a:srgbClr val="00FF00"/>
              </a:solidFill>
            </a:endParaRPr>
          </a:p>
        </p:txBody>
      </p:sp>
      <p:sp>
        <p:nvSpPr>
          <p:cNvPr id="64" name="Google Shape;64;p13"/>
          <p:cNvSpPr txBox="1"/>
          <p:nvPr/>
        </p:nvSpPr>
        <p:spPr>
          <a:xfrm>
            <a:off x="638375" y="2643450"/>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Ide cerita</a:t>
            </a:r>
            <a:endParaRPr/>
          </a:p>
        </p:txBody>
      </p:sp>
      <p:sp>
        <p:nvSpPr>
          <p:cNvPr id="65" name="Google Shape;65;p13"/>
          <p:cNvSpPr/>
          <p:nvPr/>
        </p:nvSpPr>
        <p:spPr>
          <a:xfrm>
            <a:off x="2528100" y="2686100"/>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 </a:t>
            </a:r>
            <a:r>
              <a:rPr b="1" lang="en">
                <a:solidFill>
                  <a:srgbClr val="00FF00"/>
                </a:solidFill>
              </a:rPr>
              <a:t>V</a:t>
            </a:r>
            <a:endParaRPr b="1">
              <a:solidFill>
                <a:srgbClr val="00FF00"/>
              </a:solidFill>
            </a:endParaRPr>
          </a:p>
        </p:txBody>
      </p:sp>
      <p:sp>
        <p:nvSpPr>
          <p:cNvPr id="66" name="Google Shape;66;p13"/>
          <p:cNvSpPr txBox="1"/>
          <p:nvPr/>
        </p:nvSpPr>
        <p:spPr>
          <a:xfrm>
            <a:off x="638375" y="3176800"/>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Struktur orientasi</a:t>
            </a:r>
            <a:endParaRPr/>
          </a:p>
        </p:txBody>
      </p:sp>
      <p:sp>
        <p:nvSpPr>
          <p:cNvPr id="67" name="Google Shape;67;p13"/>
          <p:cNvSpPr/>
          <p:nvPr/>
        </p:nvSpPr>
        <p:spPr>
          <a:xfrm>
            <a:off x="2528100" y="3219450"/>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  </a:t>
            </a:r>
            <a:r>
              <a:rPr b="1" lang="en">
                <a:solidFill>
                  <a:srgbClr val="00FF00"/>
                </a:solidFill>
              </a:rPr>
              <a:t>V</a:t>
            </a:r>
            <a:endParaRPr b="1">
              <a:solidFill>
                <a:srgbClr val="00FF00"/>
              </a:solidFill>
            </a:endParaRPr>
          </a:p>
        </p:txBody>
      </p:sp>
      <p:sp>
        <p:nvSpPr>
          <p:cNvPr id="68" name="Google Shape;68;p13"/>
          <p:cNvSpPr txBox="1"/>
          <p:nvPr/>
        </p:nvSpPr>
        <p:spPr>
          <a:xfrm>
            <a:off x="638375" y="3710200"/>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Struktur komplikasi</a:t>
            </a:r>
            <a:endParaRPr/>
          </a:p>
        </p:txBody>
      </p:sp>
      <p:sp>
        <p:nvSpPr>
          <p:cNvPr id="69" name="Google Shape;69;p13"/>
          <p:cNvSpPr/>
          <p:nvPr/>
        </p:nvSpPr>
        <p:spPr>
          <a:xfrm>
            <a:off x="2528100" y="3752850"/>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
        <p:nvSpPr>
          <p:cNvPr id="70" name="Google Shape;70;p13"/>
          <p:cNvSpPr txBox="1"/>
          <p:nvPr/>
        </p:nvSpPr>
        <p:spPr>
          <a:xfrm>
            <a:off x="638375" y="4243600"/>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Struktur resolusi</a:t>
            </a:r>
            <a:endParaRPr/>
          </a:p>
        </p:txBody>
      </p:sp>
      <p:sp>
        <p:nvSpPr>
          <p:cNvPr id="71" name="Google Shape;71;p13"/>
          <p:cNvSpPr/>
          <p:nvPr/>
        </p:nvSpPr>
        <p:spPr>
          <a:xfrm>
            <a:off x="2528100" y="4286250"/>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
        <p:nvSpPr>
          <p:cNvPr id="72" name="Google Shape;72;p13"/>
          <p:cNvSpPr txBox="1"/>
          <p:nvPr/>
        </p:nvSpPr>
        <p:spPr>
          <a:xfrm>
            <a:off x="638375" y="4777000"/>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Struktur resolusi</a:t>
            </a:r>
            <a:endParaRPr/>
          </a:p>
        </p:txBody>
      </p:sp>
      <p:sp>
        <p:nvSpPr>
          <p:cNvPr id="73" name="Google Shape;73;p13"/>
          <p:cNvSpPr/>
          <p:nvPr/>
        </p:nvSpPr>
        <p:spPr>
          <a:xfrm>
            <a:off x="2528100" y="4819650"/>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
        <p:nvSpPr>
          <p:cNvPr id="74" name="Google Shape;74;p13"/>
          <p:cNvSpPr txBox="1"/>
          <p:nvPr/>
        </p:nvSpPr>
        <p:spPr>
          <a:xfrm>
            <a:off x="5623050" y="547550"/>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Rujukan kata</a:t>
            </a:r>
            <a:endParaRPr/>
          </a:p>
        </p:txBody>
      </p:sp>
      <p:sp>
        <p:nvSpPr>
          <p:cNvPr id="75" name="Google Shape;75;p13"/>
          <p:cNvSpPr/>
          <p:nvPr/>
        </p:nvSpPr>
        <p:spPr>
          <a:xfrm>
            <a:off x="7512775" y="590200"/>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
        <p:nvSpPr>
          <p:cNvPr id="76" name="Google Shape;76;p13"/>
          <p:cNvSpPr txBox="1"/>
          <p:nvPr/>
        </p:nvSpPr>
        <p:spPr>
          <a:xfrm>
            <a:off x="5623050" y="1100175"/>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Kelompok kata/frasa</a:t>
            </a:r>
            <a:endParaRPr/>
          </a:p>
        </p:txBody>
      </p:sp>
      <p:sp>
        <p:nvSpPr>
          <p:cNvPr id="77" name="Google Shape;77;p13"/>
          <p:cNvSpPr/>
          <p:nvPr/>
        </p:nvSpPr>
        <p:spPr>
          <a:xfrm>
            <a:off x="7512775" y="1142825"/>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
        <p:nvSpPr>
          <p:cNvPr id="78" name="Google Shape;78;p13"/>
          <p:cNvSpPr txBox="1"/>
          <p:nvPr/>
        </p:nvSpPr>
        <p:spPr>
          <a:xfrm>
            <a:off x="5623050" y="1633575"/>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Kata berimbuhan</a:t>
            </a:r>
            <a:endParaRPr/>
          </a:p>
        </p:txBody>
      </p:sp>
      <p:sp>
        <p:nvSpPr>
          <p:cNvPr id="79" name="Google Shape;79;p13"/>
          <p:cNvSpPr/>
          <p:nvPr/>
        </p:nvSpPr>
        <p:spPr>
          <a:xfrm>
            <a:off x="7512775" y="1676225"/>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
        <p:nvSpPr>
          <p:cNvPr id="80" name="Google Shape;80;p13"/>
          <p:cNvSpPr txBox="1"/>
          <p:nvPr/>
        </p:nvSpPr>
        <p:spPr>
          <a:xfrm>
            <a:off x="5623050" y="2166975"/>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Kata hubung</a:t>
            </a:r>
            <a:endParaRPr/>
          </a:p>
        </p:txBody>
      </p:sp>
      <p:sp>
        <p:nvSpPr>
          <p:cNvPr id="81" name="Google Shape;81;p13"/>
          <p:cNvSpPr/>
          <p:nvPr/>
        </p:nvSpPr>
        <p:spPr>
          <a:xfrm>
            <a:off x="7512775" y="2209625"/>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
        <p:nvSpPr>
          <p:cNvPr id="82" name="Google Shape;82;p13"/>
          <p:cNvSpPr txBox="1"/>
          <p:nvPr/>
        </p:nvSpPr>
        <p:spPr>
          <a:xfrm>
            <a:off x="5115450" y="2700375"/>
            <a:ext cx="23973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Kata baku dan tidak baku</a:t>
            </a:r>
            <a:endParaRPr/>
          </a:p>
        </p:txBody>
      </p:sp>
      <p:sp>
        <p:nvSpPr>
          <p:cNvPr id="83" name="Google Shape;83;p13"/>
          <p:cNvSpPr/>
          <p:nvPr/>
        </p:nvSpPr>
        <p:spPr>
          <a:xfrm>
            <a:off x="7512775" y="2743025"/>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
        <p:nvSpPr>
          <p:cNvPr id="84" name="Google Shape;84;p13"/>
          <p:cNvSpPr txBox="1"/>
          <p:nvPr/>
        </p:nvSpPr>
        <p:spPr>
          <a:xfrm>
            <a:off x="5623050" y="3233775"/>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Kalimat tunggal</a:t>
            </a:r>
            <a:endParaRPr/>
          </a:p>
        </p:txBody>
      </p:sp>
      <p:sp>
        <p:nvSpPr>
          <p:cNvPr id="85" name="Google Shape;85;p13"/>
          <p:cNvSpPr/>
          <p:nvPr/>
        </p:nvSpPr>
        <p:spPr>
          <a:xfrm>
            <a:off x="7512775" y="3276425"/>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
        <p:nvSpPr>
          <p:cNvPr id="86" name="Google Shape;86;p13"/>
          <p:cNvSpPr txBox="1"/>
          <p:nvPr/>
        </p:nvSpPr>
        <p:spPr>
          <a:xfrm>
            <a:off x="5623050" y="3767175"/>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Kalimat majemuk</a:t>
            </a:r>
            <a:endParaRPr/>
          </a:p>
        </p:txBody>
      </p:sp>
      <p:sp>
        <p:nvSpPr>
          <p:cNvPr id="87" name="Google Shape;87;p13"/>
          <p:cNvSpPr/>
          <p:nvPr/>
        </p:nvSpPr>
        <p:spPr>
          <a:xfrm>
            <a:off x="7512775" y="3809825"/>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
        <p:nvSpPr>
          <p:cNvPr id="88" name="Google Shape;88;p13"/>
          <p:cNvSpPr txBox="1"/>
          <p:nvPr/>
        </p:nvSpPr>
        <p:spPr>
          <a:xfrm>
            <a:off x="5623050" y="4300575"/>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Tanda baca</a:t>
            </a:r>
            <a:endParaRPr/>
          </a:p>
        </p:txBody>
      </p:sp>
      <p:sp>
        <p:nvSpPr>
          <p:cNvPr id="89" name="Google Shape;89;p13"/>
          <p:cNvSpPr/>
          <p:nvPr/>
        </p:nvSpPr>
        <p:spPr>
          <a:xfrm>
            <a:off x="7512775" y="4343225"/>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
        <p:nvSpPr>
          <p:cNvPr id="90" name="Google Shape;90;p13"/>
          <p:cNvSpPr txBox="1"/>
          <p:nvPr/>
        </p:nvSpPr>
        <p:spPr>
          <a:xfrm>
            <a:off x="5623050" y="4833975"/>
            <a:ext cx="1889700" cy="400200"/>
          </a:xfrm>
          <a:prstGeom prst="rect">
            <a:avLst/>
          </a:prstGeom>
          <a:solidFill>
            <a:schemeClr val="lt2"/>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Pesan moral</a:t>
            </a:r>
            <a:endParaRPr/>
          </a:p>
        </p:txBody>
      </p:sp>
      <p:sp>
        <p:nvSpPr>
          <p:cNvPr id="91" name="Google Shape;91;p13"/>
          <p:cNvSpPr/>
          <p:nvPr/>
        </p:nvSpPr>
        <p:spPr>
          <a:xfrm>
            <a:off x="7512775" y="4876625"/>
            <a:ext cx="468900" cy="357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00FF00"/>
                </a:solidFill>
              </a:rPr>
              <a:t>  v</a:t>
            </a:r>
            <a:endParaRPr b="1">
              <a:solidFill>
                <a:srgbClr val="00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txBox="1"/>
          <p:nvPr/>
        </p:nvSpPr>
        <p:spPr>
          <a:xfrm>
            <a:off x="-84900" y="-55850"/>
            <a:ext cx="9349200" cy="5356500"/>
          </a:xfrm>
          <a:prstGeom prst="rect">
            <a:avLst/>
          </a:prstGeom>
          <a:solidFill>
            <a:srgbClr val="CFE2F3"/>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97" name="Google Shape;97;p14"/>
          <p:cNvSpPr txBox="1"/>
          <p:nvPr/>
        </p:nvSpPr>
        <p:spPr>
          <a:xfrm>
            <a:off x="-84900" y="-57100"/>
            <a:ext cx="9349200" cy="431100"/>
          </a:xfrm>
          <a:prstGeom prst="rect">
            <a:avLst/>
          </a:prstGeom>
          <a:solidFill>
            <a:srgbClr val="F4CCCC"/>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600"/>
              <a:t>Tentukan terlebih dahulu unsur cerita fabel!</a:t>
            </a:r>
            <a:endParaRPr sz="1600"/>
          </a:p>
        </p:txBody>
      </p:sp>
      <p:sp>
        <p:nvSpPr>
          <p:cNvPr id="98" name="Google Shape;98;p14"/>
          <p:cNvSpPr txBox="1"/>
          <p:nvPr/>
        </p:nvSpPr>
        <p:spPr>
          <a:xfrm>
            <a:off x="213500" y="611950"/>
            <a:ext cx="8681400" cy="1323600"/>
          </a:xfrm>
          <a:prstGeom prst="rect">
            <a:avLst/>
          </a:prstGeom>
          <a:solidFill>
            <a:srgbClr val="B4A7D6"/>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500"/>
              <a:t>Judul: Babi Yang Pintar</a:t>
            </a:r>
            <a:endParaRPr b="1" sz="1500"/>
          </a:p>
          <a:p>
            <a:pPr indent="0" lvl="0" marL="0" rtl="0" algn="l">
              <a:spcBef>
                <a:spcPts val="0"/>
              </a:spcBef>
              <a:spcAft>
                <a:spcPts val="0"/>
              </a:spcAft>
              <a:buNone/>
            </a:pPr>
            <a:r>
              <a:rPr b="1" lang="en" sz="1500"/>
              <a:t>Tokoh dan Sifat: Loco (adik) Mudah putusasa, Kiko (kakak) Baik hati, Ayah babi, Ibu babi</a:t>
            </a:r>
            <a:endParaRPr b="1" sz="1500"/>
          </a:p>
          <a:p>
            <a:pPr indent="0" lvl="0" marL="0" rtl="0" algn="l">
              <a:spcBef>
                <a:spcPts val="0"/>
              </a:spcBef>
              <a:spcAft>
                <a:spcPts val="0"/>
              </a:spcAft>
              <a:buNone/>
            </a:pPr>
            <a:r>
              <a:rPr b="1" lang="en" sz="1500"/>
              <a:t>Latar tempat: Rumah</a:t>
            </a:r>
            <a:endParaRPr b="1" sz="1500"/>
          </a:p>
          <a:p>
            <a:pPr indent="0" lvl="0" marL="0" rtl="0" algn="l">
              <a:spcBef>
                <a:spcPts val="0"/>
              </a:spcBef>
              <a:spcAft>
                <a:spcPts val="0"/>
              </a:spcAft>
              <a:buNone/>
            </a:pPr>
            <a:r>
              <a:rPr b="1" lang="en" sz="1500"/>
              <a:t>Latar waktu: Pagi hari, Siang hari, Sore hari</a:t>
            </a:r>
            <a:endParaRPr b="1" sz="1500"/>
          </a:p>
          <a:p>
            <a:pPr indent="0" lvl="0" marL="0" rtl="0" algn="l">
              <a:spcBef>
                <a:spcPts val="0"/>
              </a:spcBef>
              <a:spcAft>
                <a:spcPts val="0"/>
              </a:spcAft>
              <a:buNone/>
            </a:pPr>
            <a:r>
              <a:t/>
            </a:r>
            <a:endParaRPr/>
          </a:p>
        </p:txBody>
      </p:sp>
      <p:sp>
        <p:nvSpPr>
          <p:cNvPr id="99" name="Google Shape;99;p14"/>
          <p:cNvSpPr txBox="1"/>
          <p:nvPr/>
        </p:nvSpPr>
        <p:spPr>
          <a:xfrm>
            <a:off x="213500" y="2173500"/>
            <a:ext cx="8681400" cy="2770500"/>
          </a:xfrm>
          <a:prstGeom prst="rect">
            <a:avLst/>
          </a:prstGeom>
          <a:solidFill>
            <a:srgbClr val="FFE599"/>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t>Ide cerita:</a:t>
            </a:r>
            <a:endParaRPr b="1"/>
          </a:p>
          <a:p>
            <a:pPr indent="0" lvl="0" marL="0" rtl="0" algn="l">
              <a:spcBef>
                <a:spcPts val="0"/>
              </a:spcBef>
              <a:spcAft>
                <a:spcPts val="0"/>
              </a:spcAft>
              <a:buNone/>
            </a:pPr>
            <a:r>
              <a:rPr lang="en"/>
              <a:t>Ada anak Babi yang ingin mobil mainan. Tetapi ungan nya tidak cukup. Babi itu menyerah begitu saja. Kakaknya tidak segan-segan membiarkan adiknya menyerah begitu saja. Akhirnya kakaknya membuatkan mainan mobil mobilan dari kardus.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5"/>
          <p:cNvSpPr txBox="1"/>
          <p:nvPr/>
        </p:nvSpPr>
        <p:spPr>
          <a:xfrm>
            <a:off x="-84900" y="-70050"/>
            <a:ext cx="9228900" cy="5356500"/>
          </a:xfrm>
          <a:prstGeom prst="rect">
            <a:avLst/>
          </a:prstGeom>
          <a:solidFill>
            <a:srgbClr val="E6B8A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05" name="Google Shape;105;p15"/>
          <p:cNvSpPr txBox="1"/>
          <p:nvPr/>
        </p:nvSpPr>
        <p:spPr>
          <a:xfrm>
            <a:off x="-84900" y="-57100"/>
            <a:ext cx="9228900" cy="431100"/>
          </a:xfrm>
          <a:prstGeom prst="rect">
            <a:avLst/>
          </a:prstGeom>
          <a:solidFill>
            <a:schemeClr val="accent6"/>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600"/>
              <a:t>Mulailah menulis cerita fabel pilihanmu!</a:t>
            </a:r>
            <a:endParaRPr sz="1600"/>
          </a:p>
        </p:txBody>
      </p:sp>
      <p:sp>
        <p:nvSpPr>
          <p:cNvPr id="106" name="Google Shape;106;p15"/>
          <p:cNvSpPr txBox="1"/>
          <p:nvPr/>
        </p:nvSpPr>
        <p:spPr>
          <a:xfrm>
            <a:off x="0" y="440275"/>
            <a:ext cx="8937600" cy="5571900"/>
          </a:xfrm>
          <a:prstGeom prst="rect">
            <a:avLst/>
          </a:prstGeom>
          <a:solidFill>
            <a:srgbClr val="E6B8A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t>Orientasi: </a:t>
            </a:r>
            <a:endParaRPr b="1"/>
          </a:p>
          <a:p>
            <a:pPr indent="0" lvl="0" marL="0" rtl="0" algn="l">
              <a:spcBef>
                <a:spcPts val="0"/>
              </a:spcBef>
              <a:spcAft>
                <a:spcPts val="0"/>
              </a:spcAft>
              <a:buNone/>
            </a:pPr>
            <a:r>
              <a:rPr b="1" lang="en"/>
              <a:t>Pada suatu hari ada anak babi yang bernama Loco. Dia adik dari kakak Kiko. Loco sangat ingin mobil mainan yang bisa dinaiki dan jalan.</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Komplikasi: </a:t>
            </a:r>
            <a:endParaRPr/>
          </a:p>
          <a:p>
            <a:pPr indent="0" lvl="0" marL="0" rtl="0" algn="l">
              <a:spcBef>
                <a:spcPts val="0"/>
              </a:spcBef>
              <a:spcAft>
                <a:spcPts val="0"/>
              </a:spcAft>
              <a:buNone/>
            </a:pPr>
            <a:r>
              <a:rPr b="1" lang="en"/>
              <a:t>Uang orang tuanya tidak cukup untuk membeli mobil mainan. Setiap hari ia melihat brosur mobil mainan yang ia inginkan. Loco sangat ingin hadiah ulang tahunnya adalah mobil mainan. Hari ulang tahunnya pun tiba. Ia benar- benar ingin mobil mainan.</a:t>
            </a:r>
            <a:endParaRPr b="1"/>
          </a:p>
          <a:p>
            <a:pPr indent="0" lvl="0" marL="0" rtl="0" algn="l">
              <a:spcBef>
                <a:spcPts val="0"/>
              </a:spcBef>
              <a:spcAft>
                <a:spcPts val="0"/>
              </a:spcAft>
              <a:buNone/>
            </a:pPr>
            <a:r>
              <a:rPr b="1" lang="en"/>
              <a:t>“ Semoga aku mendapat mainan mobil mobilan mainan”. Saat ia membuka kado ternyata itu hanya mainan mobil mini dan tidak bisa di naiki. Akhirnya Loco menyerah. Kakaknya yang baik hati tidak segan-segan membiarkan adiknya menyerah begitu saja.</a:t>
            </a:r>
            <a:endParaRPr b="1"/>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6"/>
          <p:cNvSpPr txBox="1"/>
          <p:nvPr/>
        </p:nvSpPr>
        <p:spPr>
          <a:xfrm>
            <a:off x="-84900" y="-70050"/>
            <a:ext cx="9228900" cy="5356500"/>
          </a:xfrm>
          <a:prstGeom prst="rect">
            <a:avLst/>
          </a:prstGeom>
          <a:solidFill>
            <a:srgbClr val="E6B8A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12" name="Google Shape;112;p16"/>
          <p:cNvSpPr txBox="1"/>
          <p:nvPr/>
        </p:nvSpPr>
        <p:spPr>
          <a:xfrm>
            <a:off x="-84900" y="-57100"/>
            <a:ext cx="9228900" cy="431100"/>
          </a:xfrm>
          <a:prstGeom prst="rect">
            <a:avLst/>
          </a:prstGeom>
          <a:solidFill>
            <a:schemeClr val="accent6"/>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600"/>
              <a:t>Mulailah menulis cerita fabel pilihanmu!</a:t>
            </a:r>
            <a:endParaRPr sz="1600"/>
          </a:p>
        </p:txBody>
      </p:sp>
      <p:sp>
        <p:nvSpPr>
          <p:cNvPr id="113" name="Google Shape;113;p16"/>
          <p:cNvSpPr txBox="1"/>
          <p:nvPr/>
        </p:nvSpPr>
        <p:spPr>
          <a:xfrm>
            <a:off x="0" y="583550"/>
            <a:ext cx="8937600" cy="5787600"/>
          </a:xfrm>
          <a:prstGeom prst="rect">
            <a:avLst/>
          </a:prstGeom>
          <a:solidFill>
            <a:srgbClr val="E6B8A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t>Resolisi</a:t>
            </a:r>
            <a:r>
              <a:rPr b="1" lang="en"/>
              <a:t>:</a:t>
            </a:r>
            <a:endParaRPr b="1"/>
          </a:p>
          <a:p>
            <a:pPr indent="0" lvl="0" marL="0" rtl="0" algn="l">
              <a:spcBef>
                <a:spcPts val="0"/>
              </a:spcBef>
              <a:spcAft>
                <a:spcPts val="0"/>
              </a:spcAft>
              <a:buNone/>
            </a:pPr>
            <a:r>
              <a:rPr b="1" lang="en"/>
              <a:t>Keesokan harinya setelah Loco ulang tahun. Ayah dan Ibu membersihkan gudang yang kotor. Saat itu Kiko melihat ibunya membawa kardus bekas. Ia langsung menghampiri ibunya.</a:t>
            </a:r>
            <a:endParaRPr b="1"/>
          </a:p>
          <a:p>
            <a:pPr indent="0" lvl="0" marL="0" rtl="0" algn="l">
              <a:spcBef>
                <a:spcPts val="0"/>
              </a:spcBef>
              <a:spcAft>
                <a:spcPts val="0"/>
              </a:spcAft>
              <a:buNone/>
            </a:pPr>
            <a:r>
              <a:rPr b="1" lang="en"/>
              <a:t>“ Ibu jangan di buang kardusnya. Kita bisa membuat itu menjadi mobil mainan untuk Loco yang sangat ingin mobil mainan!”, kata Kiko.</a:t>
            </a:r>
            <a:endParaRPr b="1"/>
          </a:p>
          <a:p>
            <a:pPr indent="0" lvl="0" marL="0" rtl="0" algn="l">
              <a:spcBef>
                <a:spcPts val="0"/>
              </a:spcBef>
              <a:spcAft>
                <a:spcPts val="0"/>
              </a:spcAft>
              <a:buNone/>
            </a:pPr>
            <a:r>
              <a:rPr b="1" lang="en"/>
              <a:t>“ Hmmm ide bagus kak”, jawab ayah yang tiba-tiba muncul. Merekapun membuat mobil mainan untuk Loco.</a:t>
            </a:r>
            <a:endParaRPr b="1"/>
          </a:p>
          <a:p>
            <a:pPr indent="0" lvl="0" marL="0" rtl="0" algn="l">
              <a:spcBef>
                <a:spcPts val="0"/>
              </a:spcBef>
              <a:spcAft>
                <a:spcPts val="0"/>
              </a:spcAft>
              <a:buNone/>
            </a:pPr>
            <a:r>
              <a:t/>
            </a:r>
            <a:endParaRPr b="1"/>
          </a:p>
          <a:p>
            <a:pPr indent="0" lvl="0" marL="0" rtl="0" algn="l">
              <a:spcBef>
                <a:spcPts val="0"/>
              </a:spcBef>
              <a:spcAft>
                <a:spcPts val="0"/>
              </a:spcAft>
              <a:buNone/>
            </a:pPr>
            <a:r>
              <a:t/>
            </a:r>
            <a:endParaRPr/>
          </a:p>
          <a:p>
            <a:pPr indent="0" lvl="0" marL="0" rtl="0" algn="l">
              <a:spcBef>
                <a:spcPts val="0"/>
              </a:spcBef>
              <a:spcAft>
                <a:spcPts val="0"/>
              </a:spcAft>
              <a:buNone/>
            </a:pPr>
            <a:r>
              <a:rPr b="1" lang="en"/>
              <a:t>Koda:</a:t>
            </a:r>
            <a:endParaRPr b="1"/>
          </a:p>
          <a:p>
            <a:pPr indent="0" lvl="0" marL="0" rtl="0" algn="l">
              <a:spcBef>
                <a:spcPts val="0"/>
              </a:spcBef>
              <a:spcAft>
                <a:spcPts val="0"/>
              </a:spcAft>
              <a:buNone/>
            </a:pPr>
            <a:r>
              <a:rPr b="1" lang="en"/>
              <a:t>Mobil mainan itupun jadi. Ayah, Ibu dan Kiko memberikan nya kepada Loco. Loco sangat senang menerimanay meski tidak sebagus yang ia inginkan.</a:t>
            </a:r>
            <a:endParaRPr b="1"/>
          </a:p>
          <a:p>
            <a:pPr indent="0" lvl="0" marL="0" rtl="0" algn="l">
              <a:spcBef>
                <a:spcPts val="0"/>
              </a:spcBef>
              <a:spcAft>
                <a:spcPts val="0"/>
              </a:spcAft>
              <a:buNone/>
            </a:pPr>
            <a:r>
              <a:t/>
            </a:r>
            <a:endParaRPr b="1"/>
          </a:p>
          <a:p>
            <a:pPr indent="0" lvl="0" marL="0" rtl="0" algn="l">
              <a:spcBef>
                <a:spcPts val="0"/>
              </a:spcBef>
              <a:spcAft>
                <a:spcPts val="0"/>
              </a:spcAft>
              <a:buNone/>
            </a:pPr>
            <a:r>
              <a:t/>
            </a:r>
            <a:endParaRPr b="1"/>
          </a:p>
          <a:p>
            <a:pPr indent="0" lvl="0" marL="0" rtl="0" algn="l">
              <a:spcBef>
                <a:spcPts val="0"/>
              </a:spcBef>
              <a:spcAft>
                <a:spcPts val="0"/>
              </a:spcAft>
              <a:buNone/>
            </a:pPr>
            <a:r>
              <a:rPr b="1" lang="en"/>
              <a:t>Pesan moral</a:t>
            </a:r>
            <a:r>
              <a:rPr b="1" lang="en"/>
              <a:t>:</a:t>
            </a:r>
            <a:endParaRPr/>
          </a:p>
          <a:p>
            <a:pPr indent="0" lvl="0" marL="0" rtl="0" algn="l">
              <a:spcBef>
                <a:spcPts val="0"/>
              </a:spcBef>
              <a:spcAft>
                <a:spcPts val="0"/>
              </a:spcAft>
              <a:buNone/>
            </a:pPr>
            <a:r>
              <a:rPr b="1" lang="en"/>
              <a:t>Janganlah mudah menyerah. Karena jika kamu tidak menyerah mungkin kamu akan dapat kebahagian yang lebih besar.</a:t>
            </a:r>
            <a:endParaRPr b="1"/>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6B8AF"/>
        </a:solidFill>
      </p:bgPr>
    </p:bg>
    <p:spTree>
      <p:nvGrpSpPr>
        <p:cNvPr id="117" name="Shape 117"/>
        <p:cNvGrpSpPr/>
        <p:nvPr/>
      </p:nvGrpSpPr>
      <p:grpSpPr>
        <a:xfrm>
          <a:off x="0" y="0"/>
          <a:ext cx="0" cy="0"/>
          <a:chOff x="0" y="0"/>
          <a:chExt cx="0" cy="0"/>
        </a:xfrm>
      </p:grpSpPr>
      <p:sp>
        <p:nvSpPr>
          <p:cNvPr id="118" name="Google Shape;118;p17"/>
          <p:cNvSpPr txBox="1"/>
          <p:nvPr>
            <p:ph idx="1" type="subTitle"/>
          </p:nvPr>
        </p:nvSpPr>
        <p:spPr>
          <a:xfrm>
            <a:off x="-42900" y="0"/>
            <a:ext cx="9229800" cy="570900"/>
          </a:xfrm>
          <a:prstGeom prst="rect">
            <a:avLst/>
          </a:prstGeom>
          <a:solidFill>
            <a:schemeClr val="accent6"/>
          </a:solidFill>
        </p:spPr>
        <p:txBody>
          <a:bodyPr anchorCtr="0" anchor="t" bIns="91425" lIns="91425" spcFirstLastPara="1" rIns="91425" wrap="square" tIns="91425">
            <a:normAutofit lnSpcReduction="10000"/>
          </a:bodyPr>
          <a:lstStyle/>
          <a:p>
            <a:pPr indent="0" lvl="0" marL="0" rtl="0" algn="ctr">
              <a:spcBef>
                <a:spcPts val="0"/>
              </a:spcBef>
              <a:spcAft>
                <a:spcPts val="0"/>
              </a:spcAft>
              <a:buNone/>
            </a:pPr>
            <a:r>
              <a:rPr b="1" lang="en">
                <a:solidFill>
                  <a:schemeClr val="dk1"/>
                </a:solidFill>
              </a:rPr>
              <a:t>Unsur kebahasaan Teks</a:t>
            </a:r>
            <a:endParaRPr b="1">
              <a:solidFill>
                <a:schemeClr val="dk1"/>
              </a:solidFill>
            </a:endParaRPr>
          </a:p>
        </p:txBody>
      </p:sp>
      <p:sp>
        <p:nvSpPr>
          <p:cNvPr id="119" name="Google Shape;119;p17"/>
          <p:cNvSpPr txBox="1"/>
          <p:nvPr/>
        </p:nvSpPr>
        <p:spPr>
          <a:xfrm>
            <a:off x="530100" y="816650"/>
            <a:ext cx="2206500" cy="831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Rujukan Kata:</a:t>
            </a:r>
            <a:endParaRPr b="1">
              <a:solidFill>
                <a:srgbClr val="FF0000"/>
              </a:solidFill>
            </a:endParaRPr>
          </a:p>
          <a:p>
            <a:pPr indent="0" lvl="0" marL="0" rtl="0" algn="l">
              <a:spcBef>
                <a:spcPts val="0"/>
              </a:spcBef>
              <a:spcAft>
                <a:spcPts val="0"/>
              </a:spcAft>
              <a:buNone/>
            </a:pPr>
            <a:r>
              <a:rPr b="1" lang="en">
                <a:solidFill>
                  <a:srgbClr val="FF0000"/>
                </a:solidFill>
              </a:rPr>
              <a:t>Rujukan Benda: Itu</a:t>
            </a:r>
            <a:endParaRPr b="1">
              <a:solidFill>
                <a:srgbClr val="FF0000"/>
              </a:solidFill>
            </a:endParaRPr>
          </a:p>
          <a:p>
            <a:pPr indent="0" lvl="0" marL="0" rtl="0" algn="l">
              <a:spcBef>
                <a:spcPts val="0"/>
              </a:spcBef>
              <a:spcAft>
                <a:spcPts val="0"/>
              </a:spcAft>
              <a:buNone/>
            </a:pPr>
            <a:r>
              <a:rPr b="1" lang="en">
                <a:solidFill>
                  <a:srgbClr val="FF0000"/>
                </a:solidFill>
              </a:rPr>
              <a:t>Rujukan Orang: Ia, Dia </a:t>
            </a:r>
            <a:endParaRPr b="1">
              <a:solidFill>
                <a:srgbClr val="FF0000"/>
              </a:solidFill>
            </a:endParaRPr>
          </a:p>
        </p:txBody>
      </p:sp>
      <p:sp>
        <p:nvSpPr>
          <p:cNvPr id="120" name="Google Shape;120;p17"/>
          <p:cNvSpPr txBox="1"/>
          <p:nvPr/>
        </p:nvSpPr>
        <p:spPr>
          <a:xfrm>
            <a:off x="716375" y="1893700"/>
            <a:ext cx="42552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rgbClr val="9900FF"/>
                </a:solidFill>
              </a:rPr>
              <a:t>Frasa:</a:t>
            </a:r>
            <a:endParaRPr>
              <a:solidFill>
                <a:srgbClr val="9900FF"/>
              </a:solidFill>
            </a:endParaRPr>
          </a:p>
          <a:p>
            <a:pPr indent="0" lvl="0" marL="0" rtl="0" algn="l">
              <a:spcBef>
                <a:spcPts val="0"/>
              </a:spcBef>
              <a:spcAft>
                <a:spcPts val="0"/>
              </a:spcAft>
              <a:buNone/>
            </a:pPr>
            <a:r>
              <a:rPr lang="en">
                <a:solidFill>
                  <a:srgbClr val="9900FF"/>
                </a:solidFill>
              </a:rPr>
              <a:t>Frasa Adjektiva: Baik hati, Mudah menyerah.</a:t>
            </a:r>
            <a:endParaRPr>
              <a:solidFill>
                <a:srgbClr val="9900FF"/>
              </a:solidFill>
            </a:endParaRPr>
          </a:p>
        </p:txBody>
      </p:sp>
      <p:sp>
        <p:nvSpPr>
          <p:cNvPr id="121" name="Google Shape;121;p17"/>
          <p:cNvSpPr txBox="1"/>
          <p:nvPr/>
        </p:nvSpPr>
        <p:spPr>
          <a:xfrm>
            <a:off x="859650" y="2607575"/>
            <a:ext cx="3868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122" name="Google Shape;122;p17"/>
          <p:cNvSpPr txBox="1"/>
          <p:nvPr/>
        </p:nvSpPr>
        <p:spPr>
          <a:xfrm>
            <a:off x="616075" y="2851125"/>
            <a:ext cx="3897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Kata Berimbuhan: Me+nye+rah= Menyerah </a:t>
            </a:r>
            <a:endParaRPr/>
          </a:p>
        </p:txBody>
      </p:sp>
      <p:sp>
        <p:nvSpPr>
          <p:cNvPr id="123" name="Google Shape;123;p17"/>
          <p:cNvSpPr txBox="1"/>
          <p:nvPr/>
        </p:nvSpPr>
        <p:spPr>
          <a:xfrm>
            <a:off x="859650" y="3409900"/>
            <a:ext cx="48714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rgbClr val="00FFFF"/>
                </a:solidFill>
              </a:rPr>
              <a:t>Kalimat Majemuk: Ayah dan ibu membersihkan gudang </a:t>
            </a:r>
            <a:endParaRPr>
              <a:solidFill>
                <a:srgbClr val="00FFFF"/>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