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  <p:sldMasterId id="2147483720" r:id="rId5"/>
  </p:sldMasterIdLst>
  <p:notesMasterIdLst>
    <p:notesMasterId r:id="rId17"/>
  </p:notesMasterIdLst>
  <p:sldIdLst>
    <p:sldId id="257" r:id="rId6"/>
    <p:sldId id="260" r:id="rId7"/>
    <p:sldId id="261" r:id="rId8"/>
    <p:sldId id="262" r:id="rId9"/>
    <p:sldId id="292" r:id="rId10"/>
    <p:sldId id="291" r:id="rId11"/>
    <p:sldId id="290" r:id="rId12"/>
    <p:sldId id="287" r:id="rId13"/>
    <p:sldId id="295" r:id="rId14"/>
    <p:sldId id="293" r:id="rId15"/>
    <p:sldId id="28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90" autoAdjust="0"/>
  </p:normalViewPr>
  <p:slideViewPr>
    <p:cSldViewPr>
      <p:cViewPr>
        <p:scale>
          <a:sx n="84" d="100"/>
          <a:sy n="84" d="100"/>
        </p:scale>
        <p:origin x="-96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53D89-0100-490D-A122-057DE8C32321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416B4-0E89-4EA5-88F9-60C1A82F6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273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Дидактическое пособие</a:t>
            </a:r>
            <a:r>
              <a:rPr lang="ru-RU" baseline="0" dirty="0" smtClean="0"/>
              <a:t> «Волшебная палатка»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416B4-0E89-4EA5-88F9-60C1A82F62F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943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58137"/>
      </p:ext>
    </p:extLst>
  </p:cSld>
  <p:clrMapOvr>
    <a:masterClrMapping/>
  </p:clrMapOvr>
  <p:transition spd="med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3672"/>
      </p:ext>
    </p:extLst>
  </p:cSld>
  <p:clrMapOvr>
    <a:masterClrMapping/>
  </p:clrMapOvr>
  <p:transition spd="med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399818"/>
      </p:ext>
    </p:extLst>
  </p:cSld>
  <p:clrMapOvr>
    <a:masterClrMapping/>
  </p:clrMapOvr>
  <p:transition spd="med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88187"/>
      </p:ext>
    </p:extLst>
  </p:cSld>
  <p:clrMapOvr>
    <a:masterClrMapping/>
  </p:clrMapOvr>
  <p:transition spd="med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44911"/>
      </p:ext>
    </p:extLst>
  </p:cSld>
  <p:clrMapOvr>
    <a:masterClrMapping/>
  </p:clrMapOvr>
  <p:transition spd="med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127338"/>
      </p:ext>
    </p:extLst>
  </p:cSld>
  <p:clrMapOvr>
    <a:masterClrMapping/>
  </p:clrMapOvr>
  <p:transition spd="med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79618"/>
      </p:ext>
    </p:extLst>
  </p:cSld>
  <p:clrMapOvr>
    <a:masterClrMapping/>
  </p:clrMapOvr>
  <p:transition spd="med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77653"/>
      </p:ext>
    </p:extLst>
  </p:cSld>
  <p:clrMapOvr>
    <a:masterClrMapping/>
  </p:clrMapOvr>
  <p:transition spd="med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86314"/>
      </p:ext>
    </p:extLst>
  </p:cSld>
  <p:clrMapOvr>
    <a:masterClrMapping/>
  </p:clrMapOvr>
  <p:transition spd="med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29852"/>
      </p:ext>
    </p:extLst>
  </p:cSld>
  <p:clrMapOvr>
    <a:masterClrMapping/>
  </p:clrMapOvr>
  <p:transition spd="med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49408"/>
      </p:ext>
    </p:extLst>
  </p:cSld>
  <p:clrMapOvr>
    <a:masterClrMapping/>
  </p:clrMapOvr>
  <p:transition spd="med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58137"/>
      </p:ext>
    </p:extLst>
  </p:cSld>
  <p:clrMapOvr>
    <a:masterClrMapping/>
  </p:clrMapOvr>
  <p:transition spd="med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3672"/>
      </p:ext>
    </p:extLst>
  </p:cSld>
  <p:clrMapOvr>
    <a:masterClrMapping/>
  </p:clrMapOvr>
  <p:transition spd="med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399818"/>
      </p:ext>
    </p:extLst>
  </p:cSld>
  <p:clrMapOvr>
    <a:masterClrMapping/>
  </p:clrMapOvr>
  <p:transition spd="med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88187"/>
      </p:ext>
    </p:extLst>
  </p:cSld>
  <p:clrMapOvr>
    <a:masterClrMapping/>
  </p:clrMapOvr>
  <p:transition spd="med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44911"/>
      </p:ext>
    </p:extLst>
  </p:cSld>
  <p:clrMapOvr>
    <a:masterClrMapping/>
  </p:clrMapOvr>
  <p:transition spd="med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127338"/>
      </p:ext>
    </p:extLst>
  </p:cSld>
  <p:clrMapOvr>
    <a:masterClrMapping/>
  </p:clrMapOvr>
  <p:transition spd="med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79618"/>
      </p:ext>
    </p:extLst>
  </p:cSld>
  <p:clrMapOvr>
    <a:masterClrMapping/>
  </p:clrMapOvr>
  <p:transition spd="med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77653"/>
      </p:ext>
    </p:extLst>
  </p:cSld>
  <p:clrMapOvr>
    <a:masterClrMapping/>
  </p:clrMapOvr>
  <p:transition spd="med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86314"/>
      </p:ext>
    </p:extLst>
  </p:cSld>
  <p:clrMapOvr>
    <a:masterClrMapping/>
  </p:clrMapOvr>
  <p:transition spd="med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29852"/>
      </p:ext>
    </p:extLst>
  </p:cSld>
  <p:clrMapOvr>
    <a:masterClrMapping/>
  </p:clrMapOvr>
  <p:transition spd="med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49408"/>
      </p:ext>
    </p:extLst>
  </p:cSld>
  <p:clrMapOvr>
    <a:masterClrMapping/>
  </p:clrMapOvr>
  <p:transition spd="med">
    <p:dissolv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58137"/>
      </p:ext>
    </p:extLst>
  </p:cSld>
  <p:clrMapOvr>
    <a:masterClrMapping/>
  </p:clrMapOvr>
  <p:transition spd="med">
    <p:dissolv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3672"/>
      </p:ext>
    </p:extLst>
  </p:cSld>
  <p:clrMapOvr>
    <a:masterClrMapping/>
  </p:clrMapOvr>
  <p:transition spd="med">
    <p:dissolv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399818"/>
      </p:ext>
    </p:extLst>
  </p:cSld>
  <p:clrMapOvr>
    <a:masterClrMapping/>
  </p:clrMapOvr>
  <p:transition spd="med">
    <p:dissolv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88187"/>
      </p:ext>
    </p:extLst>
  </p:cSld>
  <p:clrMapOvr>
    <a:masterClrMapping/>
  </p:clrMapOvr>
  <p:transition spd="med">
    <p:dissolv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44911"/>
      </p:ext>
    </p:extLst>
  </p:cSld>
  <p:clrMapOvr>
    <a:masterClrMapping/>
  </p:clrMapOvr>
  <p:transition spd="med">
    <p:dissolv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127338"/>
      </p:ext>
    </p:extLst>
  </p:cSld>
  <p:clrMapOvr>
    <a:masterClrMapping/>
  </p:clrMapOvr>
  <p:transition spd="med">
    <p:dissolv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79618"/>
      </p:ext>
    </p:extLst>
  </p:cSld>
  <p:clrMapOvr>
    <a:masterClrMapping/>
  </p:clrMapOvr>
  <p:transition spd="med">
    <p:dissolv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77653"/>
      </p:ext>
    </p:extLst>
  </p:cSld>
  <p:clrMapOvr>
    <a:masterClrMapping/>
  </p:clrMapOvr>
  <p:transition spd="med">
    <p:dissolv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86314"/>
      </p:ext>
    </p:extLst>
  </p:cSld>
  <p:clrMapOvr>
    <a:masterClrMapping/>
  </p:clrMapOvr>
  <p:transition spd="med">
    <p:dissolv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29852"/>
      </p:ext>
    </p:extLst>
  </p:cSld>
  <p:clrMapOvr>
    <a:masterClrMapping/>
  </p:clrMapOvr>
  <p:transition spd="med">
    <p:dissolv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49408"/>
      </p:ext>
    </p:extLst>
  </p:cSld>
  <p:clrMapOvr>
    <a:masterClrMapping/>
  </p:clrMapOvr>
  <p:transition spd="med">
    <p:dissolv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58137"/>
      </p:ext>
    </p:extLst>
  </p:cSld>
  <p:clrMapOvr>
    <a:masterClrMapping/>
  </p:clrMapOvr>
  <p:transition spd="med">
    <p:dissolv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3672"/>
      </p:ext>
    </p:extLst>
  </p:cSld>
  <p:clrMapOvr>
    <a:masterClrMapping/>
  </p:clrMapOvr>
  <p:transition spd="med">
    <p:dissolv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399818"/>
      </p:ext>
    </p:extLst>
  </p:cSld>
  <p:clrMapOvr>
    <a:masterClrMapping/>
  </p:clrMapOvr>
  <p:transition spd="med">
    <p:dissolv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88187"/>
      </p:ext>
    </p:extLst>
  </p:cSld>
  <p:clrMapOvr>
    <a:masterClrMapping/>
  </p:clrMapOvr>
  <p:transition spd="med">
    <p:dissolv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44911"/>
      </p:ext>
    </p:extLst>
  </p:cSld>
  <p:clrMapOvr>
    <a:masterClrMapping/>
  </p:clrMapOvr>
  <p:transition spd="med">
    <p:dissolv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127338"/>
      </p:ext>
    </p:extLst>
  </p:cSld>
  <p:clrMapOvr>
    <a:masterClrMapping/>
  </p:clrMapOvr>
  <p:transition spd="med">
    <p:dissolv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79618"/>
      </p:ext>
    </p:extLst>
  </p:cSld>
  <p:clrMapOvr>
    <a:masterClrMapping/>
  </p:clrMapOvr>
  <p:transition spd="med">
    <p:dissolv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77653"/>
      </p:ext>
    </p:extLst>
  </p:cSld>
  <p:clrMapOvr>
    <a:masterClrMapping/>
  </p:clrMapOvr>
  <p:transition spd="med">
    <p:dissolv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86314"/>
      </p:ext>
    </p:extLst>
  </p:cSld>
  <p:clrMapOvr>
    <a:masterClrMapping/>
  </p:clrMapOvr>
  <p:transition spd="med">
    <p:dissolv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29852"/>
      </p:ext>
    </p:extLst>
  </p:cSld>
  <p:clrMapOvr>
    <a:masterClrMapping/>
  </p:clrMapOvr>
  <p:transition spd="med">
    <p:dissolv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49408"/>
      </p:ext>
    </p:extLst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2448-6C76-46B7-A9CC-17FFFDB9BF2B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30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30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30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2448-6C76-46B7-A9CC-17FFFDB9BF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85CC-88FF-4B91-9F69-969CEB4F92D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30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Сенсомоторное развитие детей раннего возраста в игровой деятельности</a:t>
            </a:r>
            <a:endParaRPr lang="ru-RU" sz="3200" b="1" dirty="0">
              <a:latin typeface="Comic Sans MS" pitchFamily="66" charset="0"/>
            </a:endParaRPr>
          </a:p>
        </p:txBody>
      </p:sp>
      <p:pic>
        <p:nvPicPr>
          <p:cNvPr id="1026" name="Picture 2" descr="G:\DCIM\148___01\IMG_30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412777"/>
            <a:ext cx="6034617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8" y="4000504"/>
            <a:ext cx="2971792" cy="250033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6" name="Содержимое 5" descr="jigsaw-puzzle-block-modifie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86446" y="571480"/>
            <a:ext cx="2857520" cy="257176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428604"/>
            <a:ext cx="4972056" cy="6143668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Сенсорное развитие ребенка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это развитие его восприятия и формирование представлений о внешних свойствах предметов: их форме, цвете, величине, положении в пространстве, а также запахе, вкусе и т. 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Значение сенсорного развития в раннем и дошкольном детстве трудно переоценить. Именно этот возраст наиболее благоприятен для совершенствования деятельности органов чувств, накопления представлений об окружающем мире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Готовность ребенка к школьному обучению в значительной мере зависит от его сенсорного развития. Исследования, проведенные детскими психологами, показали, что значительная часть трудностей, возникающих перед детьми в ходе начального обучения (особенно в 1 классе), связана с недостаточной точностью и гибкостью восприятия. </a:t>
            </a:r>
          </a:p>
          <a:p>
            <a:endParaRPr lang="ru-RU" dirty="0"/>
          </a:p>
        </p:txBody>
      </p:sp>
      <p:pic>
        <p:nvPicPr>
          <p:cNvPr id="8" name="Рисунок 7" descr="13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8" y="3786190"/>
            <a:ext cx="2928958" cy="2714644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215106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задачи в сенсорном воспитании детей от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1,5до 3 лет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На втором -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третьем году жизни дети должны научиться выделять цвет, форму и величину как особые признаки предметов, накапливать представления об основных разновидностях цвета и формы и об отношении между двумя предметами по величине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Одновременно с формированием эталонов необходимо учить детей способам обследования предметов: их группировке по цвету и форме вокруг образцов-эталонов, последовательному осмотру и описанию формы, выполнения все более сложных глазомерных действий.</a:t>
            </a:r>
            <a:b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Наконец</a:t>
            </a: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в качестве особой задачи выступает необходимость развивать у детей аналитическое восприятие: умение разбираться в сочетаниях цветов, расчленять форму предметов, выделять отдельные измерения величины.</a:t>
            </a:r>
            <a:b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/>
          </a:bodyPr>
          <a:lstStyle/>
          <a:p>
            <a:r>
              <a:rPr lang="ru-RU" sz="2200" dirty="0" smtClean="0"/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 основе этих задач разработана система дидактических игр 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упражнений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4854" y="273050"/>
            <a:ext cx="3731946" cy="5853113"/>
          </a:xfrm>
        </p:spPr>
        <p:txBody>
          <a:bodyPr>
            <a:normAutofit/>
          </a:bodyPr>
          <a:lstStyle/>
          <a:p>
            <a:pPr marL="0" lvl="0" indent="0">
              <a:lnSpc>
                <a:spcPct val="119000"/>
              </a:lnSpc>
              <a:spcBef>
                <a:spcPts val="0"/>
              </a:spcBef>
              <a:buNone/>
            </a:pPr>
            <a:r>
              <a:rPr lang="ru-RU" sz="2000" b="1" kern="1400" dirty="0" smtClean="0">
                <a:solidFill>
                  <a:srgbClr val="000000"/>
                </a:solidFill>
                <a:latin typeface="Times New Roman"/>
              </a:rPr>
              <a:t>Д/и: Поймай рыбку»</a:t>
            </a:r>
            <a:endParaRPr lang="ru-RU" sz="2000" b="1" kern="1400" dirty="0">
              <a:solidFill>
                <a:srgbClr val="000000"/>
              </a:solidFill>
              <a:latin typeface="Times New Roman"/>
            </a:endParaRPr>
          </a:p>
          <a:p>
            <a:pPr marL="0" lvl="0" indent="0">
              <a:lnSpc>
                <a:spcPct val="119000"/>
              </a:lnSpc>
              <a:spcBef>
                <a:spcPts val="0"/>
              </a:spcBef>
              <a:buNone/>
            </a:pPr>
            <a:r>
              <a:rPr lang="ru-RU" sz="2000" b="1" kern="1400" dirty="0" err="1" smtClean="0">
                <a:solidFill>
                  <a:srgbClr val="000000"/>
                </a:solidFill>
                <a:latin typeface="Times New Roman"/>
              </a:rPr>
              <a:t>Цель:</a:t>
            </a:r>
            <a:r>
              <a:rPr lang="ru-RU" sz="2000" kern="1400" dirty="0" err="1" smtClean="0">
                <a:solidFill>
                  <a:srgbClr val="000000"/>
                </a:solidFill>
                <a:latin typeface="Times New Roman"/>
              </a:rPr>
              <a:t>Развивать</a:t>
            </a:r>
            <a:r>
              <a:rPr lang="ru-RU" sz="2000" kern="14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kern="1400" dirty="0">
                <a:solidFill>
                  <a:srgbClr val="000000"/>
                </a:solidFill>
                <a:latin typeface="Times New Roman"/>
              </a:rPr>
              <a:t>мелкую моторику, координацию </a:t>
            </a:r>
            <a:r>
              <a:rPr lang="ru-RU" sz="2000" kern="1400" dirty="0" err="1">
                <a:solidFill>
                  <a:srgbClr val="000000"/>
                </a:solidFill>
                <a:latin typeface="Times New Roman"/>
              </a:rPr>
              <a:t>движений.Закрепить</a:t>
            </a:r>
            <a:r>
              <a:rPr lang="ru-RU" sz="2000" kern="1400" dirty="0">
                <a:solidFill>
                  <a:srgbClr val="000000"/>
                </a:solidFill>
                <a:latin typeface="Times New Roman"/>
              </a:rPr>
              <a:t> знание цветов.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lvl="0" indent="0">
              <a:lnSpc>
                <a:spcPct val="119000"/>
              </a:lnSpc>
              <a:spcBef>
                <a:spcPts val="0"/>
              </a:spcBef>
              <a:buNone/>
            </a:pPr>
            <a:r>
              <a:rPr lang="ru-RU" sz="2000" b="1" kern="1400" dirty="0">
                <a:solidFill>
                  <a:srgbClr val="000000"/>
                </a:solidFill>
                <a:latin typeface="Times New Roman"/>
              </a:rPr>
              <a:t>Оборудование: </a:t>
            </a:r>
            <a:r>
              <a:rPr lang="ru-RU" sz="2000" kern="1400" dirty="0">
                <a:solidFill>
                  <a:srgbClr val="000000"/>
                </a:solidFill>
                <a:latin typeface="Times New Roman"/>
              </a:rPr>
              <a:t>Четыре разноцветных тарелочки, рыбки разноцветные, удочки. 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lvl="0" indent="0">
              <a:lnSpc>
                <a:spcPct val="119000"/>
              </a:lnSpc>
              <a:spcBef>
                <a:spcPts val="0"/>
              </a:spcBef>
              <a:buNone/>
            </a:pPr>
            <a:r>
              <a:rPr lang="ru-RU" sz="2000" b="1" kern="1400" dirty="0">
                <a:solidFill>
                  <a:srgbClr val="000000"/>
                </a:solidFill>
                <a:latin typeface="Times New Roman"/>
              </a:rPr>
              <a:t>Описание:</a:t>
            </a:r>
            <a:r>
              <a:rPr lang="ru-RU" sz="2000" kern="1400" dirty="0">
                <a:solidFill>
                  <a:srgbClr val="000000"/>
                </a:solidFill>
                <a:latin typeface="Times New Roman"/>
              </a:rPr>
              <a:t> Поймать рыбку удочкой, положить на тарелку одного цвета, с рыбкой.</a:t>
            </a:r>
            <a:endParaRPr lang="ru-RU" sz="2000" kern="1400" dirty="0">
              <a:solidFill>
                <a:srgbClr val="0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DCIM\148___01\IMG_3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0" y="332656"/>
            <a:ext cx="489654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78484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0072" y="273050"/>
            <a:ext cx="3466728" cy="585311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Игра: «</a:t>
            </a:r>
            <a:r>
              <a:rPr lang="ru-RU" b="1" kern="1400" dirty="0" err="1">
                <a:solidFill>
                  <a:srgbClr val="000000"/>
                </a:solidFill>
                <a:latin typeface="Times New Roman"/>
              </a:rPr>
              <a:t>Рингл</a:t>
            </a: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– </a:t>
            </a:r>
            <a:r>
              <a:rPr lang="ru-RU" b="1" kern="1400" dirty="0" err="1">
                <a:solidFill>
                  <a:srgbClr val="000000"/>
                </a:solidFill>
                <a:latin typeface="Times New Roman"/>
              </a:rPr>
              <a:t>динг</a:t>
            </a: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»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Цель: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закрепить знание детей о цветах. Развивать зрительные ощущения, мелкую моторику, глазомер.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Оборудование: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Деревянные ладошки, разноцветные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резиночки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Описание: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На ладошке-образце одеты цветные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резиночки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, детям предлагается украсить  свои пальцы по образцу</a:t>
            </a:r>
            <a:r>
              <a:rPr lang="ru-RU" kern="1400" dirty="0" smtClean="0">
                <a:solidFill>
                  <a:srgbClr val="000000"/>
                </a:solidFill>
                <a:latin typeface="Times New Roman"/>
              </a:rPr>
              <a:t>.</a:t>
            </a:r>
            <a:endParaRPr lang="ru-RU" sz="2000" kern="1400" dirty="0">
              <a:solidFill>
                <a:srgbClr val="000000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DCIM\148___01\IMG_30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482453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78484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273050"/>
            <a:ext cx="4258816" cy="585311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Игра: «Яркая гусеница»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Цель: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Закрепить знание основных цветов. Развивать зрительные ощущения, мелкую моторику рук.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Оборудование: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Две тканевые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гусенички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, цветные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резиночки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Описание: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Учить детей надевать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резиночки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 на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гусеничку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 в том порядке в каком скажет (покажет) взрослый.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2000" kern="1400" dirty="0">
              <a:solidFill>
                <a:srgbClr val="0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G:\DCIM\148___01\IMG_30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381642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78484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76056" y="273050"/>
            <a:ext cx="3610744" cy="5853113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Цель: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развитие мелкой моторики, </a:t>
            </a:r>
            <a:r>
              <a:rPr lang="ru-RU" kern="1400" dirty="0" err="1">
                <a:solidFill>
                  <a:srgbClr val="000000"/>
                </a:solidFill>
                <a:latin typeface="Times New Roman"/>
              </a:rPr>
              <a:t>цветовосприятия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, ориентировки в пространстве.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Оборудование: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плоскостная модель елки  с пуговицами, плоскостные игрушки разного цвета и  размера с петельками.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Ход игры: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Воспитатель предлагает детям украсить елку игрушками. Украшать ее можно по установке воспитателя: «Развесь  только красные игрушки и т.п.; на нижние ветки  помести игрушки  маленького размера и т.п.; укрась елку  разноцветными  звездами и </a:t>
            </a:r>
            <a:r>
              <a:rPr lang="ru-RU" kern="1400" dirty="0" err="1" smtClean="0">
                <a:solidFill>
                  <a:srgbClr val="000000"/>
                </a:solidFill>
                <a:latin typeface="Times New Roman"/>
              </a:rPr>
              <a:t>т.п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»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ru-RU" sz="2000" kern="1400" dirty="0">
              <a:solidFill>
                <a:srgbClr val="000000"/>
              </a:solidFill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G:\DCIM\148___01\IMG_30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9"/>
            <a:ext cx="4680520" cy="633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365620"/>
      </p:ext>
    </p:extLst>
  </p:cSld>
  <p:clrMapOvr>
    <a:masterClrMapping/>
  </p:clrMapOvr>
  <p:transition spd="med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04048" y="273050"/>
            <a:ext cx="3682752" cy="585311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Игра: «Кто едет в поезде»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Цель: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Способствовать развитию мелкой моторики. Развивать восприятие цвета.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Оборудование: Паровозик с вагончиками, карточки с разноцветными предметами.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</a:pPr>
            <a:r>
              <a:rPr lang="ru-RU" b="1" kern="1400" dirty="0">
                <a:solidFill>
                  <a:srgbClr val="000000"/>
                </a:solidFill>
                <a:latin typeface="Times New Roman"/>
              </a:rPr>
              <a:t>Описание: </a:t>
            </a:r>
            <a:r>
              <a:rPr lang="ru-RU" kern="1400" dirty="0">
                <a:solidFill>
                  <a:srgbClr val="000000"/>
                </a:solidFill>
                <a:latin typeface="Times New Roman"/>
              </a:rPr>
              <a:t>В паровозике с разноцветными вагонами едут зверята. Давайте разложим эти предметы в вагончики. Каждый предмет  в вагончик такого же цвета. </a:t>
            </a:r>
            <a:endParaRPr lang="ru-RU" sz="2000" kern="1400" dirty="0">
              <a:solidFill>
                <a:srgbClr val="000000"/>
              </a:solidFill>
            </a:endParaRPr>
          </a:p>
          <a:p>
            <a:pPr marL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ru-RU" sz="2000" kern="1400" dirty="0">
              <a:solidFill>
                <a:srgbClr val="000000"/>
              </a:solidFill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G:\DCIM\148___01\IMG_30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60851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718930"/>
      </p:ext>
    </p:extLst>
  </p:cSld>
  <p:clrMapOvr>
    <a:masterClrMapping/>
  </p:clrMapOvr>
  <p:transition spd="med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G:\DCIM\148___01\IMG_30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448721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1560" y="0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Дидактическое пособие «Волшебная палатка»</a:t>
            </a:r>
          </a:p>
        </p:txBody>
      </p:sp>
    </p:spTree>
    <p:extLst>
      <p:ext uri="{BB962C8B-B14F-4D97-AF65-F5344CB8AC3E}">
        <p14:creationId xmlns:p14="http://schemas.microsoft.com/office/powerpoint/2010/main" val="397978484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/>
          <a:lstStyle/>
          <a:p>
            <a:r>
              <a:rPr lang="ru-RU" b="1" dirty="0" smtClean="0">
                <a:latin typeface="Comic Sans MS" pitchFamily="66" charset="0"/>
              </a:rPr>
              <a:t>Учиться, играя, так интересно!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988840"/>
            <a:ext cx="7488832" cy="4598252"/>
          </a:xfrm>
        </p:spPr>
        <p:txBody>
          <a:bodyPr/>
          <a:lstStyle/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</TotalTime>
  <Words>419</Words>
  <Application>Microsoft Office PowerPoint</Application>
  <PresentationFormat>Экран (4:3)</PresentationFormat>
  <Paragraphs>39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Тема Office</vt:lpstr>
      <vt:lpstr>1_Тема Office</vt:lpstr>
      <vt:lpstr>2_Тема Office</vt:lpstr>
      <vt:lpstr>3_Тема Office</vt:lpstr>
      <vt:lpstr>4_Тема Office</vt:lpstr>
      <vt:lpstr>Сенсомоторное развитие детей раннего возраста в игровой деятельности</vt:lpstr>
      <vt:lpstr>Презентация PowerPoint</vt:lpstr>
      <vt:lpstr>Основные задачи в сенсорном воспитании детей от 1,5до 3 лет:    На втором - третьем году жизни дети должны научиться выделять цвет, форму и величину как особые признаки предметов, накапливать представления об основных разновидностях цвета и формы и об отношении между двумя предметами по величине.  Одновременно с формированием эталонов необходимо учить детей способам обследования предметов: их группировке по цвету и форме вокруг образцов-эталонов, последовательному осмотру и описанию формы, выполнения все более сложных глазомерных действий.             Наконец, в качестве особой задачи выступает необходимость развивать у детей аналитическое восприятие: умение разбираться в сочетаниях цветов, расчленять форму предметов, выделять отдельные измерения величины.   </vt:lpstr>
      <vt:lpstr>    На основе этих задач разработана система дидактических игр и упражнений</vt:lpstr>
      <vt:lpstr>    </vt:lpstr>
      <vt:lpstr>    </vt:lpstr>
      <vt:lpstr>    </vt:lpstr>
      <vt:lpstr>Презентация PowerPoint</vt:lpstr>
      <vt:lpstr>Презентация PowerPoint</vt:lpstr>
      <vt:lpstr>    </vt:lpstr>
      <vt:lpstr>Учиться, играя, так интересно!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Сенсорное развитие детей раннего и дошкольного возраста</dc:title>
  <dc:creator>Admin</dc:creator>
  <cp:lastModifiedBy>HP</cp:lastModifiedBy>
  <cp:revision>115</cp:revision>
  <dcterms:created xsi:type="dcterms:W3CDTF">2012-10-27T09:29:52Z</dcterms:created>
  <dcterms:modified xsi:type="dcterms:W3CDTF">2023-04-04T06:10:55Z</dcterms:modified>
</cp:coreProperties>
</file>