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86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9" r:id="rId21"/>
    <p:sldId id="289" r:id="rId22"/>
    <p:sldId id="290" r:id="rId23"/>
    <p:sldId id="291" r:id="rId24"/>
    <p:sldId id="281" r:id="rId25"/>
    <p:sldId id="284" r:id="rId26"/>
    <p:sldId id="285" r:id="rId27"/>
    <p:sldId id="282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18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233F6-202A-42C3-B6A5-7579CE932EF8}" type="datetimeFigureOut">
              <a:rPr lang="ru-RU" smtClean="0"/>
              <a:pPr/>
              <a:t>04.04.2023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047AC-2703-419F-B078-FD16EF16039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233F6-202A-42C3-B6A5-7579CE932EF8}" type="datetimeFigureOut">
              <a:rPr lang="ru-RU" smtClean="0"/>
              <a:pPr/>
              <a:t>04.04.2023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047AC-2703-419F-B078-FD16EF16039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233F6-202A-42C3-B6A5-7579CE932EF8}" type="datetimeFigureOut">
              <a:rPr lang="ru-RU" smtClean="0"/>
              <a:pPr/>
              <a:t>04.04.2023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047AC-2703-419F-B078-FD16EF16039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233F6-202A-42C3-B6A5-7579CE932EF8}" type="datetimeFigureOut">
              <a:rPr lang="ru-RU" smtClean="0"/>
              <a:pPr/>
              <a:t>04.04.2023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047AC-2703-419F-B078-FD16EF16039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233F6-202A-42C3-B6A5-7579CE932EF8}" type="datetimeFigureOut">
              <a:rPr lang="ru-RU" smtClean="0"/>
              <a:pPr/>
              <a:t>04.04.2023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047AC-2703-419F-B078-FD16EF16039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233F6-202A-42C3-B6A5-7579CE932EF8}" type="datetimeFigureOut">
              <a:rPr lang="ru-RU" smtClean="0"/>
              <a:pPr/>
              <a:t>04.04.2023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047AC-2703-419F-B078-FD16EF16039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233F6-202A-42C3-B6A5-7579CE932EF8}" type="datetimeFigureOut">
              <a:rPr lang="ru-RU" smtClean="0"/>
              <a:pPr/>
              <a:t>04.04.2023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047AC-2703-419F-B078-FD16EF16039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233F6-202A-42C3-B6A5-7579CE932EF8}" type="datetimeFigureOut">
              <a:rPr lang="ru-RU" smtClean="0"/>
              <a:pPr/>
              <a:t>04.04.2023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047AC-2703-419F-B078-FD16EF16039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233F6-202A-42C3-B6A5-7579CE932EF8}" type="datetimeFigureOut">
              <a:rPr lang="ru-RU" smtClean="0"/>
              <a:pPr/>
              <a:t>04.04.2023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047AC-2703-419F-B078-FD16EF16039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233F6-202A-42C3-B6A5-7579CE932EF8}" type="datetimeFigureOut">
              <a:rPr lang="ru-RU" smtClean="0"/>
              <a:pPr/>
              <a:t>04.04.2023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047AC-2703-419F-B078-FD16EF16039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233F6-202A-42C3-B6A5-7579CE932EF8}" type="datetimeFigureOut">
              <a:rPr lang="ru-RU" smtClean="0"/>
              <a:pPr/>
              <a:t>04.04.2023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047AC-2703-419F-B078-FD16EF16039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D233F6-202A-42C3-B6A5-7579CE932EF8}" type="datetimeFigureOut">
              <a:rPr lang="ru-RU" smtClean="0"/>
              <a:pPr/>
              <a:t>04.04.2023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D047AC-2703-419F-B078-FD16EF16039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F:\шаблоны презентаций\69779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57158" y="1857364"/>
            <a:ext cx="8286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  <a:t>Муниципальное образовательное автономное учреждение «Средняя образовательная школа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  <a:t>№ 11 г. </a:t>
            </a:r>
            <a:r>
              <a:rPr lang="ru-RU" sz="2400" b="1" smtClean="0">
                <a:solidFill>
                  <a:srgbClr val="FF0000"/>
                </a:solidFill>
                <a:latin typeface="Times New Roman" pitchFamily="18" charset="0"/>
              </a:rPr>
              <a:t>Орска»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4348" y="5643578"/>
            <a:ext cx="52864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</a:rPr>
              <a:t>Подготовила:  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</a:rPr>
              <a:t>воспитатель -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</a:rPr>
              <a:t>Колодина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</a:rPr>
              <a:t> О.С.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</a:rPr>
              <a:t>г. Орск 2023г.</a:t>
            </a:r>
            <a:endParaRPr lang="ru-RU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7157" y="2967335"/>
            <a:ext cx="8501123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</a:rPr>
              <a:t>«Использование нетрадиционных </a:t>
            </a:r>
          </a:p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</a:rPr>
              <a:t>техник в рисовании»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шаблоны презентаций\69779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14282" y="2071678"/>
            <a:ext cx="39256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</a:rPr>
              <a:t>Индивидуальная работа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43340" y="2071678"/>
            <a:ext cx="50006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ctr">
              <a:spcBef>
                <a:spcPct val="20000"/>
              </a:spcBef>
              <a:buClr>
                <a:schemeClr val="tx1"/>
              </a:buClr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</a:rPr>
              <a:t>Совместная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</a:rPr>
              <a:t>деятельность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</a:rPr>
              <a:t>педагога с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</a:rPr>
              <a:t>детьми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pic>
        <p:nvPicPr>
          <p:cNvPr id="8" name="Picture 9" descr="P103014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508104" y="3212976"/>
            <a:ext cx="3319747" cy="2214578"/>
          </a:xfrm>
          <a:prstGeom prst="round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9" name="Picture 3" descr="DSC0216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323528" y="3140968"/>
            <a:ext cx="2629695" cy="2000264"/>
          </a:xfrm>
          <a:prstGeom prst="roundRect">
            <a:avLst/>
          </a:prstGeom>
          <a:ln w="38100">
            <a:solidFill>
              <a:schemeClr val="accent1">
                <a:lumMod val="75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0" name="Picture 4" descr="DSC0234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28860" y="4572008"/>
            <a:ext cx="2761915" cy="2071702"/>
          </a:xfrm>
          <a:prstGeom prst="round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шаблоны презентаций\69779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 descr="DSC0217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857496"/>
            <a:ext cx="2572284" cy="1928826"/>
          </a:xfrm>
          <a:prstGeom prst="round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5" name="Picture 3" descr="DSC0216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2780928"/>
            <a:ext cx="2928329" cy="2196686"/>
          </a:xfrm>
          <a:prstGeom prst="round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6" name="TextBox 5"/>
          <p:cNvSpPr txBox="1"/>
          <p:nvPr/>
        </p:nvSpPr>
        <p:spPr>
          <a:xfrm>
            <a:off x="714348" y="1928802"/>
            <a:ext cx="65722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ctr">
              <a:spcBef>
                <a:spcPct val="20000"/>
              </a:spcBef>
              <a:buClr>
                <a:schemeClr val="tx1"/>
              </a:buClr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</a:rPr>
              <a:t>      Самостоятельная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</a:rPr>
              <a:t>художественная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</a:rPr>
              <a:t>       деятельность детей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pic>
        <p:nvPicPr>
          <p:cNvPr id="7" name="Picture 5" descr="DSC0235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4509120"/>
            <a:ext cx="2714644" cy="2036246"/>
          </a:xfrm>
          <a:prstGeom prst="round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шаблоны презентаций\69779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928662" y="1628800"/>
            <a:ext cx="6883698" cy="8863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schemeClr val="tx1"/>
              </a:buClr>
              <a:defRPr/>
            </a:pP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</a:endParaRPr>
          </a:p>
          <a:p>
            <a:pPr marL="342900" lvl="0" indent="-342900" algn="ctr">
              <a:spcBef>
                <a:spcPct val="20000"/>
              </a:spcBef>
              <a:buClr>
                <a:schemeClr val="tx1"/>
              </a:buClr>
              <a:defRPr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     Работа кружка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</a:endParaRPr>
          </a:p>
        </p:txBody>
      </p:sp>
      <p:pic>
        <p:nvPicPr>
          <p:cNvPr id="4" name="Picture 6" descr="DSC0217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2924944"/>
            <a:ext cx="4142264" cy="3430114"/>
          </a:xfrm>
          <a:prstGeom prst="round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шаблоны презентаций\69779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57158" y="2000240"/>
            <a:ext cx="72152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</a:rPr>
              <a:t>Творческие выставки работ</a:t>
            </a: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4" name="Picture 7" descr="P10301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786314" y="3068960"/>
            <a:ext cx="3071834" cy="2808312"/>
          </a:xfrm>
          <a:prstGeom prst="round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5" name="Rectangle 5"/>
          <p:cNvSpPr txBox="1">
            <a:spLocks noRot="1" noChangeArrowheads="1"/>
          </p:cNvSpPr>
          <p:nvPr/>
        </p:nvSpPr>
        <p:spPr>
          <a:xfrm>
            <a:off x="857224" y="2857496"/>
            <a:ext cx="4090990" cy="3595694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Blip>
                <a:blip r:embed="rId4"/>
              </a:buBlip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Тематические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Blip>
                <a:blip r:embed="rId4"/>
              </a:buBlip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Выставки работ, выполненные в какой-то одной технике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Blip>
                <a:blip r:embed="rId4"/>
              </a:buBlip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Авторские выставки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шаблоны презентаций\69779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85918" y="1928802"/>
            <a:ext cx="58579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</a:rPr>
              <a:t>Характеристики нетрадиционных художественных техник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4" name="Rectangle 5"/>
          <p:cNvSpPr txBox="1">
            <a:spLocks noRot="1" noChangeArrowheads="1"/>
          </p:cNvSpPr>
          <p:nvPr/>
        </p:nvSpPr>
        <p:spPr>
          <a:xfrm>
            <a:off x="285720" y="2714620"/>
            <a:ext cx="4000528" cy="3381380"/>
          </a:xfrm>
          <a:prstGeom prst="rect">
            <a:avLst/>
          </a:prstGeom>
        </p:spPr>
        <p:txBody>
          <a:bodyPr/>
          <a:lstStyle/>
          <a:p>
            <a:pPr marL="742950" marR="0" lvl="1" indent="-2857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ru-RU" sz="1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2 - 3 года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Оттиск пробкой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Оттиск печаткой из картофеля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Обрывание бумаги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Тычковая живопись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Рисование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пальчиками, ладошкой</a:t>
            </a:r>
          </a:p>
        </p:txBody>
      </p:sp>
      <p:sp>
        <p:nvSpPr>
          <p:cNvPr id="5" name="Rectangle 6"/>
          <p:cNvSpPr txBox="1">
            <a:spLocks noRot="1" noChangeArrowheads="1"/>
          </p:cNvSpPr>
          <p:nvPr/>
        </p:nvSpPr>
        <p:spPr>
          <a:xfrm>
            <a:off x="4143372" y="2643182"/>
            <a:ext cx="4702178" cy="3452818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kumimoji="0" lang="ru-RU" sz="2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4 - 5 лет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Оттиск поролоном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Оттиск пенопластом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Оттиск печатками из ластика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Оттиск смятой бумагой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Восковые мелки + акварель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Свеча + акварель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Гуашь с добавками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rot="5400000">
            <a:off x="2321703" y="4750603"/>
            <a:ext cx="3643338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шаблоны презентаций\69779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85918" y="1928802"/>
            <a:ext cx="58579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</a:rPr>
              <a:t>Характеристики нетрадиционных художественных техник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4" name="Rectangle 5"/>
          <p:cNvSpPr txBox="1">
            <a:spLocks noRot="1" noChangeArrowheads="1"/>
          </p:cNvSpPr>
          <p:nvPr/>
        </p:nvSpPr>
        <p:spPr>
          <a:xfrm>
            <a:off x="357158" y="2928934"/>
            <a:ext cx="7858180" cy="2786082"/>
          </a:xfrm>
          <a:prstGeom prst="rect">
            <a:avLst/>
          </a:prstGeom>
        </p:spPr>
        <p:txBody>
          <a:bodyPr numCol="2"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5 - 6 лет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Char char="•"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Печать по трафарету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Char char="•"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Монотипия предметная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Char char="•"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«знакомая форма – новый образ»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Char char="•"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Черно-белый граттаж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Char char="•"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Кляксография обычная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Char char="•"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Кляксография с трубочкой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Char char="•"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Кляксография с ниточкой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Char char="•"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Набрызг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Char char="•"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Отпечатки листьев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Char char="•"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Тиснение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Char char="•"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Акварельные мелки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Char char="•"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Тычкование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Char char="•"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Расчесывание краски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Char char="•"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Рисование от «пятна»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Char char="•"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Рисование по сырому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шаблоны презентаций\69779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85918" y="1928802"/>
            <a:ext cx="58579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</a:rPr>
              <a:t>Характеристики нетрадиционных художественных техник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4" name="Rectangle 6"/>
          <p:cNvSpPr txBox="1">
            <a:spLocks noRot="1" noChangeArrowheads="1"/>
          </p:cNvSpPr>
          <p:nvPr/>
        </p:nvSpPr>
        <p:spPr>
          <a:xfrm>
            <a:off x="857224" y="2714620"/>
            <a:ext cx="7202508" cy="3167066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</a:t>
            </a:r>
            <a:r>
              <a:rPr kumimoji="0" lang="ru-RU" sz="2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6 - 7 лет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Char char="•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Цветной граттаж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Char char="•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Монотипия пейзажная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Char char="•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Рисование по восковому подмалевку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Char char="•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Батик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Char char="•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Рисование солью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Char char="•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Рисование скотчем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Char char="•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Водяная печать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Char char="•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Раздувание краски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Char char="•"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шаблоны презентаций\69779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00166" y="1928802"/>
            <a:ext cx="64294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</a:rPr>
              <a:t>Технология работы по овладению детьми художественными техниками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 txBox="1">
            <a:spLocks noRot="1" noChangeArrowheads="1"/>
          </p:cNvSpPr>
          <p:nvPr/>
        </p:nvSpPr>
        <p:spPr>
          <a:xfrm>
            <a:off x="214282" y="2786058"/>
            <a:ext cx="8001056" cy="3309942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400" b="1" i="1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lang="ru-RU" sz="2800" b="1" u="sng" dirty="0">
                <a:solidFill>
                  <a:srgbClr val="FF0000"/>
                </a:solidFill>
                <a:latin typeface="Times New Roman" pitchFamily="18" charset="0"/>
              </a:rPr>
              <a:t>1</a:t>
            </a:r>
            <a:r>
              <a:rPr kumimoji="0" lang="ru-RU" sz="2800" b="1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ru-RU" sz="2800" b="1" i="1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этап</a:t>
            </a:r>
            <a:r>
              <a:rPr kumimoji="0" lang="ru-RU" sz="2800" b="1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ru-RU" sz="2800" b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– 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Знакомство с художественной техникой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Показ воспитателя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Прием сравнения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Экспериментирование с материалами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Музыка и художественное слово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Рассматривание иллюстраций, выполненных в нетрадиционной технике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шаблоны презентаций\69779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4282" y="1928802"/>
            <a:ext cx="38576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u="sng" dirty="0" smtClean="0">
                <a:solidFill>
                  <a:srgbClr val="FF0000"/>
                </a:solidFill>
                <a:latin typeface="Times New Roman" pitchFamily="18" charset="0"/>
              </a:rPr>
              <a:t>2 этап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</a:rPr>
              <a:t>– </a:t>
            </a: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Упражнение в художественной технике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9" descr="P103014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57158" y="3071810"/>
            <a:ext cx="3357586" cy="2857520"/>
          </a:xfrm>
          <a:prstGeom prst="round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5" name="TextBox 4"/>
          <p:cNvSpPr txBox="1"/>
          <p:nvPr/>
        </p:nvSpPr>
        <p:spPr>
          <a:xfrm>
            <a:off x="4714876" y="2285992"/>
            <a:ext cx="42148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u="sng" dirty="0" smtClean="0">
                <a:solidFill>
                  <a:srgbClr val="FF0000"/>
                </a:solidFill>
                <a:latin typeface="Times New Roman" pitchFamily="18" charset="0"/>
              </a:rPr>
              <a:t>3 этап </a:t>
            </a: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– Самостоятельный перенос знаний и умений в творческую деятельность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Picture 15" descr="P103013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4071934" y="3786190"/>
            <a:ext cx="3503363" cy="2786082"/>
          </a:xfrm>
          <a:prstGeom prst="round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шаблоны презентаций\69779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4"/>
          <p:cNvSpPr txBox="1">
            <a:spLocks noRot="1" noChangeArrowheads="1"/>
          </p:cNvSpPr>
          <p:nvPr/>
        </p:nvSpPr>
        <p:spPr>
          <a:xfrm>
            <a:off x="500034" y="1714488"/>
            <a:ext cx="8385175" cy="14319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Методы и приемы по овладению нетрадиционными художественными техниками</a:t>
            </a:r>
          </a:p>
        </p:txBody>
      </p:sp>
      <p:sp>
        <p:nvSpPr>
          <p:cNvPr id="4" name="12-конечная звезда 3"/>
          <p:cNvSpPr/>
          <p:nvPr/>
        </p:nvSpPr>
        <p:spPr>
          <a:xfrm>
            <a:off x="1928794" y="4286256"/>
            <a:ext cx="2428892" cy="2214578"/>
          </a:xfrm>
          <a:prstGeom prst="star12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ru-RU" dirty="0" smtClean="0">
                <a:latin typeface="Times New Roman" pitchFamily="18" charset="0"/>
              </a:rPr>
              <a:t>Репродуктивный</a:t>
            </a:r>
            <a:endParaRPr lang="ru-RU" dirty="0">
              <a:latin typeface="Times New Roman" pitchFamily="18" charset="0"/>
            </a:endParaRPr>
          </a:p>
        </p:txBody>
      </p:sp>
      <p:sp>
        <p:nvSpPr>
          <p:cNvPr id="5" name="12-конечная звезда 4"/>
          <p:cNvSpPr/>
          <p:nvPr/>
        </p:nvSpPr>
        <p:spPr>
          <a:xfrm>
            <a:off x="285720" y="2786058"/>
            <a:ext cx="2428892" cy="2143140"/>
          </a:xfrm>
          <a:prstGeom prst="star12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</a:rPr>
              <a:t>Объяснительно – иллюстративный</a:t>
            </a:r>
          </a:p>
          <a:p>
            <a:pPr algn="ctr"/>
            <a:endParaRPr lang="ru-RU" dirty="0"/>
          </a:p>
        </p:txBody>
      </p:sp>
      <p:sp>
        <p:nvSpPr>
          <p:cNvPr id="6" name="12-конечная звезда 5"/>
          <p:cNvSpPr/>
          <p:nvPr/>
        </p:nvSpPr>
        <p:spPr>
          <a:xfrm>
            <a:off x="4286248" y="4000504"/>
            <a:ext cx="2500330" cy="2571768"/>
          </a:xfrm>
          <a:prstGeom prst="star12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ru-RU" dirty="0" smtClean="0">
                <a:latin typeface="Times New Roman" pitchFamily="18" charset="0"/>
              </a:rPr>
              <a:t>Частично – поисковый и исследовательский</a:t>
            </a:r>
            <a:endParaRPr lang="ru-RU" dirty="0">
              <a:latin typeface="Times New Roman" pitchFamily="18" charset="0"/>
            </a:endParaRPr>
          </a:p>
        </p:txBody>
      </p:sp>
      <p:sp>
        <p:nvSpPr>
          <p:cNvPr id="7" name="12-конечная звезда 6"/>
          <p:cNvSpPr/>
          <p:nvPr/>
        </p:nvSpPr>
        <p:spPr>
          <a:xfrm>
            <a:off x="6500826" y="2714620"/>
            <a:ext cx="2357454" cy="2500330"/>
          </a:xfrm>
          <a:prstGeom prst="star12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ru-RU" dirty="0" smtClean="0">
                <a:latin typeface="Times New Roman" pitchFamily="18" charset="0"/>
              </a:rPr>
              <a:t>Методы развивающего обучения</a:t>
            </a:r>
            <a:endParaRPr lang="ru-RU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F:\шаблоны презентаций\69779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00034" y="2000240"/>
            <a:ext cx="8215370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В одном  мгновении  видеть вечность,</a:t>
            </a:r>
            <a:br>
              <a:rPr lang="ru-RU" sz="40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Огромный  мир — в зерне песка,</a:t>
            </a:r>
            <a:br>
              <a:rPr lang="ru-RU" sz="40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В единой горсти — бесконечность</a:t>
            </a:r>
            <a:endParaRPr lang="ru-RU" sz="4000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И небо — в чашечке цветка.</a:t>
            </a:r>
          </a:p>
          <a:p>
            <a:r>
              <a:rPr lang="ru-RU" sz="32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                                                                                                                    Уильям Блейк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шаблоны презентаций\69779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 txBox="1">
            <a:spLocks noRot="1" noChangeArrowheads="1"/>
          </p:cNvSpPr>
          <p:nvPr/>
        </p:nvSpPr>
        <p:spPr>
          <a:xfrm>
            <a:off x="357158" y="1844824"/>
            <a:ext cx="8385175" cy="966627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Методы</a:t>
            </a:r>
            <a:r>
              <a:rPr kumimoji="0" lang="ru-RU" sz="32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 развивающего обучения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+mj-cs"/>
            </a:endParaRPr>
          </a:p>
        </p:txBody>
      </p:sp>
      <p:sp>
        <p:nvSpPr>
          <p:cNvPr id="7" name="Rectangle 3"/>
          <p:cNvSpPr txBox="1">
            <a:spLocks noRot="1" noChangeArrowheads="1"/>
          </p:cNvSpPr>
          <p:nvPr/>
        </p:nvSpPr>
        <p:spPr>
          <a:xfrm>
            <a:off x="571472" y="2492896"/>
            <a:ext cx="8080375" cy="4761971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Метод проблемных вопросов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Метод творческих заданий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Нарочитая ошибка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Приём «Социализации»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Приём «Работа в паре, </a:t>
            </a:r>
            <a:r>
              <a:rPr lang="ru-RU" sz="2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микрогруппе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»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Приём «Социализация «Сказочная педагогика»»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Приём оживления окружающего мира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шаблоны презентаций\69779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 txBox="1">
            <a:spLocks noRot="1" noChangeArrowheads="1"/>
          </p:cNvSpPr>
          <p:nvPr/>
        </p:nvSpPr>
        <p:spPr>
          <a:xfrm>
            <a:off x="357158" y="1844824"/>
            <a:ext cx="8385175" cy="966627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Взаимодействие с родителями</a:t>
            </a:r>
          </a:p>
        </p:txBody>
      </p:sp>
      <p:sp>
        <p:nvSpPr>
          <p:cNvPr id="7" name="Rectangle 3"/>
          <p:cNvSpPr txBox="1">
            <a:spLocks noRot="1" noChangeArrowheads="1"/>
          </p:cNvSpPr>
          <p:nvPr/>
        </p:nvSpPr>
        <p:spPr>
          <a:xfrm>
            <a:off x="571472" y="2357430"/>
            <a:ext cx="8080375" cy="4897437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Семинары – практикумы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Памятки «Как рисовать кистью»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Выставки совместных творческих работ с использованием нетрадиционных техник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Показы открытых занятий (по отдельным техникам)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Видеопоказы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деятельности детей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Консультации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Мастер-класс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шаблоны презентаций\69779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 txBox="1">
            <a:spLocks noRot="1" noChangeArrowheads="1"/>
          </p:cNvSpPr>
          <p:nvPr/>
        </p:nvSpPr>
        <p:spPr>
          <a:xfrm>
            <a:off x="357158" y="1844824"/>
            <a:ext cx="8385175" cy="966627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Виды</a:t>
            </a:r>
            <a:r>
              <a:rPr kumimoji="0" lang="ru-RU" sz="36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 контроля</a:t>
            </a:r>
            <a:endParaRPr kumimoji="0" lang="ru-RU" sz="36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+mj-cs"/>
            </a:endParaRPr>
          </a:p>
        </p:txBody>
      </p:sp>
      <p:sp>
        <p:nvSpPr>
          <p:cNvPr id="7" name="Rectangle 3"/>
          <p:cNvSpPr txBox="1">
            <a:spLocks noRot="1" noChangeArrowheads="1"/>
          </p:cNvSpPr>
          <p:nvPr/>
        </p:nvSpPr>
        <p:spPr>
          <a:xfrm>
            <a:off x="571472" y="3068960"/>
            <a:ext cx="8080375" cy="4185907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tabLst/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</a:rPr>
              <a:t>1.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 Тематический 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</a:rPr>
              <a:t>2.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Оперативный 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</a:rPr>
              <a:t>3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. Повторный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шаблоны презентаций\69779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 txBox="1">
            <a:spLocks noRot="1" noChangeArrowheads="1"/>
          </p:cNvSpPr>
          <p:nvPr/>
        </p:nvSpPr>
        <p:spPr>
          <a:xfrm>
            <a:off x="357158" y="1484784"/>
            <a:ext cx="8385175" cy="1326667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Показатели</a:t>
            </a:r>
            <a:r>
              <a:rPr kumimoji="0" lang="ru-RU" sz="32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 наличия творческого начала художественной деятельности детей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+mj-cs"/>
            </a:endParaRPr>
          </a:p>
        </p:txBody>
      </p:sp>
      <p:sp>
        <p:nvSpPr>
          <p:cNvPr id="7" name="Rectangle 3"/>
          <p:cNvSpPr txBox="1">
            <a:spLocks noRot="1" noChangeArrowheads="1"/>
          </p:cNvSpPr>
          <p:nvPr/>
        </p:nvSpPr>
        <p:spPr>
          <a:xfrm>
            <a:off x="571472" y="3068960"/>
            <a:ext cx="8080375" cy="4185907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AutoNum type="arabicPeriod"/>
              <a:tabLst/>
              <a:defRPr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Способы творческих действий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AutoNum type="arabicPeriod"/>
              <a:tabLst/>
              <a:defRPr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Отношения, интересы, способности детей в процессе художественного творчества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AutoNum type="arabicPeriod"/>
              <a:tabLst/>
              <a:defRPr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Качество детской продукции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AutoNum type="arabicPeriod"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шаблоны презентаций\69779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3" name="Группа 2"/>
          <p:cNvGrpSpPr/>
          <p:nvPr/>
        </p:nvGrpSpPr>
        <p:grpSpPr>
          <a:xfrm>
            <a:off x="357158" y="2000240"/>
            <a:ext cx="2571768" cy="2714644"/>
            <a:chOff x="5929345" y="2928949"/>
            <a:chExt cx="1996581" cy="1996618"/>
          </a:xfrm>
        </p:grpSpPr>
        <p:sp>
          <p:nvSpPr>
            <p:cNvPr id="4" name="Овал 3"/>
            <p:cNvSpPr/>
            <p:nvPr/>
          </p:nvSpPr>
          <p:spPr>
            <a:xfrm>
              <a:off x="5929345" y="2928949"/>
              <a:ext cx="1996581" cy="1996618"/>
            </a:xfrm>
            <a:prstGeom prst="ellipse">
              <a:avLst/>
            </a:prstGeom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5" name="Овал 4"/>
            <p:cNvSpPr/>
            <p:nvPr/>
          </p:nvSpPr>
          <p:spPr>
            <a:xfrm>
              <a:off x="6221738" y="3221347"/>
              <a:ext cx="1411795" cy="14118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kern="1200" dirty="0" smtClean="0">
                  <a:latin typeface="Times New Roman" pitchFamily="18" charset="0"/>
                  <a:cs typeface="Times New Roman" pitchFamily="18" charset="0"/>
                </a:rPr>
                <a:t>Отношения, интересы, способности детей в процессе художественного творчества</a:t>
              </a:r>
              <a:endParaRPr lang="ru-RU" b="1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3214678" y="2214554"/>
            <a:ext cx="5357850" cy="3785652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искренность, правдивость, непосредственность переживаний;</a:t>
            </a:r>
          </a:p>
          <a:p>
            <a:pPr algn="r"/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увлеченность,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охваченность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деятельностью;</a:t>
            </a:r>
          </a:p>
          <a:p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развитое творческое воображение, способность «входить» в изображаемые обстоятельства;</a:t>
            </a:r>
          </a:p>
          <a:p>
            <a:pPr algn="r"/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видоизменение мотивов деятельности, доставляющей детям удовольствие своими результатами;</a:t>
            </a:r>
          </a:p>
          <a:p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возникновение потребностей, интереса к творчеству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шаблоны презентаций\69779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3" name="Группа 2"/>
          <p:cNvGrpSpPr/>
          <p:nvPr/>
        </p:nvGrpSpPr>
        <p:grpSpPr>
          <a:xfrm>
            <a:off x="500034" y="2285992"/>
            <a:ext cx="2571768" cy="2500330"/>
            <a:chOff x="4143412" y="1571642"/>
            <a:chExt cx="1853732" cy="1853732"/>
          </a:xfrm>
        </p:grpSpPr>
        <p:sp>
          <p:nvSpPr>
            <p:cNvPr id="4" name="Овал 3"/>
            <p:cNvSpPr/>
            <p:nvPr/>
          </p:nvSpPr>
          <p:spPr>
            <a:xfrm>
              <a:off x="4143412" y="1571642"/>
              <a:ext cx="1853732" cy="1853732"/>
            </a:xfrm>
            <a:prstGeom prst="ellipse">
              <a:avLst/>
            </a:prstGeom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5" name="Овал 4"/>
            <p:cNvSpPr/>
            <p:nvPr/>
          </p:nvSpPr>
          <p:spPr>
            <a:xfrm>
              <a:off x="4414885" y="1843115"/>
              <a:ext cx="1310786" cy="13107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>
                  <a:latin typeface="Times New Roman" pitchFamily="18" charset="0"/>
                  <a:cs typeface="Times New Roman" pitchFamily="18" charset="0"/>
                </a:rPr>
                <a:t>Способы творческих действий</a:t>
              </a:r>
              <a:endParaRPr lang="ru-RU" sz="2000" b="1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3428992" y="2285992"/>
            <a:ext cx="4714908" cy="3170099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>
              <a:buFontTx/>
              <a:buChar char="-"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дополнения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изменения, вариации уже знакомого материала, создание новой комбинации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>
              <a:buFontTx/>
              <a:buChar char="-"/>
            </a:pP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Char char="-"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нахождение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«новых» приемов решения, самостоятельность и инициатива в их применении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>
              <a:buFontTx/>
              <a:buChar char="-"/>
            </a:pPr>
            <a:endParaRPr lang="ru-RU" sz="20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-нахождение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своих оригинальных приемов решения творческих заданий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шаблоны презентаций\69779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3" name="Группа 2"/>
          <p:cNvGrpSpPr/>
          <p:nvPr/>
        </p:nvGrpSpPr>
        <p:grpSpPr>
          <a:xfrm>
            <a:off x="357158" y="2214554"/>
            <a:ext cx="2214578" cy="2139484"/>
            <a:chOff x="3714770" y="4250559"/>
            <a:chExt cx="1853732" cy="1853732"/>
          </a:xfrm>
        </p:grpSpPr>
        <p:sp>
          <p:nvSpPr>
            <p:cNvPr id="4" name="Овал 3"/>
            <p:cNvSpPr/>
            <p:nvPr/>
          </p:nvSpPr>
          <p:spPr>
            <a:xfrm>
              <a:off x="3714770" y="4250559"/>
              <a:ext cx="1853732" cy="1853732"/>
            </a:xfrm>
            <a:prstGeom prst="ellipse">
              <a:avLst/>
            </a:prstGeom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5" name="Овал 4"/>
            <p:cNvSpPr/>
            <p:nvPr/>
          </p:nvSpPr>
          <p:spPr>
            <a:xfrm>
              <a:off x="3986243" y="4522032"/>
              <a:ext cx="1310786" cy="13107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>
                  <a:latin typeface="Times New Roman" pitchFamily="18" charset="0"/>
                  <a:cs typeface="Times New Roman" pitchFamily="18" charset="0"/>
                </a:rPr>
                <a:t>Качество детской продукции</a:t>
              </a:r>
              <a:endParaRPr lang="ru-RU" sz="2000" b="1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928926" y="2357430"/>
            <a:ext cx="4786346" cy="3785652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>
              <a:buFontTx/>
              <a:buChar char="-"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нахождение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адекватных изобразительно-выразительных средств для воплощения образа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>
              <a:buFontTx/>
              <a:buChar char="-"/>
            </a:pP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Char char="-"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индивидуальный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«почерк» детской продукции, своеобразие манеры исполнения и характера выражения своего отношения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>
              <a:buFontTx/>
              <a:buChar char="-"/>
            </a:pP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соответствие детской продукции элементарным художественным требованиям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шаблоны презентаций\69779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70374" y="2967335"/>
            <a:ext cx="840326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Спасибо за внимание!</a:t>
            </a:r>
            <a:endParaRPr lang="ru-RU" sz="6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шаблоны презентаций\69779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9" descr="P103013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00034" y="2500306"/>
            <a:ext cx="4175125" cy="3498850"/>
          </a:xfrm>
          <a:prstGeom prst="round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4" name="Rectangle 6"/>
          <p:cNvSpPr txBox="1">
            <a:spLocks noRot="1" noChangeArrowheads="1"/>
          </p:cNvSpPr>
          <p:nvPr/>
        </p:nvSpPr>
        <p:spPr>
          <a:xfrm>
            <a:off x="4716463" y="2643181"/>
            <a:ext cx="4038600" cy="358299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Доступно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Выразительно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Познавательно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Продуктивно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шаблоны презентаций\69779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28596" y="2143116"/>
            <a:ext cx="78581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</a:rPr>
              <a:t>Занятия нетрадиционным рисованием способствуют развитию: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 txBox="1">
            <a:spLocks noRot="1" noChangeArrowheads="1"/>
          </p:cNvSpPr>
          <p:nvPr/>
        </p:nvSpPr>
        <p:spPr>
          <a:xfrm>
            <a:off x="571472" y="3143248"/>
            <a:ext cx="6929486" cy="295275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Воображения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Творческой активности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Зрительной памяти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Гибкости и быстроты мышления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Оригинальности и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индивидуальности каждого</a:t>
            </a: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ребенка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шаблоны презентаций\69779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57158" y="2000240"/>
            <a:ext cx="2857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</a:rPr>
              <a:t>Критерии :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 txBox="1">
            <a:spLocks noRot="1" noChangeArrowheads="1"/>
          </p:cNvSpPr>
          <p:nvPr/>
        </p:nvSpPr>
        <p:spPr>
          <a:xfrm>
            <a:off x="428596" y="2643182"/>
            <a:ext cx="8215370" cy="3452818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Быть доступным детям с точки зрения понимания их особенностей и овладения ими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Содержать изобразительно выразительные средства создания художественного образа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Знакомить с новыми приемами работы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Развивать ручную умелость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Соответствовать санитарно-гигиеническим нормам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шаблоны презентаций\69779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5720" y="2132856"/>
            <a:ext cx="8318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</a:rPr>
              <a:t>      Планирование работы с детьми: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 txBox="1">
            <a:spLocks noRot="1" noChangeArrowheads="1"/>
          </p:cNvSpPr>
          <p:nvPr/>
        </p:nvSpPr>
        <p:spPr>
          <a:xfrm>
            <a:off x="838200" y="3071810"/>
            <a:ext cx="8007350" cy="302419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Wingdings" pitchFamily="2" charset="2"/>
              <a:buBlip>
                <a:blip r:embed="rId3"/>
              </a:buBlip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Воспитывающий характер обучения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Wingdings" pitchFamily="2" charset="2"/>
              <a:buBlip>
                <a:blip r:embed="rId3"/>
              </a:buBlip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Доступность материала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Wingdings" pitchFamily="2" charset="2"/>
              <a:buBlip>
                <a:blip r:embed="rId3"/>
              </a:buBlip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Системность обучения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Wingdings" pitchFamily="2" charset="2"/>
              <a:buBlip>
                <a:blip r:embed="rId3"/>
              </a:buBlip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Систематичность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Wingdings" pitchFamily="2" charset="2"/>
              <a:buBlip>
                <a:blip r:embed="rId3"/>
              </a:buBlip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Целостность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Wingdings" pitchFamily="2" charset="2"/>
              <a:buBlip>
                <a:blip r:embed="rId3"/>
              </a:buBlip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Интегративность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шаблоны презентаций\69779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14414" y="1928802"/>
            <a:ext cx="7000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</a:rPr>
              <a:t>Задачи работы с детьми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 txBox="1">
            <a:spLocks noRot="1" noChangeArrowheads="1"/>
          </p:cNvSpPr>
          <p:nvPr/>
        </p:nvSpPr>
        <p:spPr>
          <a:xfrm>
            <a:off x="428596" y="2714620"/>
            <a:ext cx="8416954" cy="3381380"/>
          </a:xfrm>
          <a:prstGeom prst="rect">
            <a:avLst/>
          </a:prstGeom>
        </p:spPr>
        <p:txBody>
          <a:bodyPr/>
          <a:lstStyle/>
          <a:p>
            <a:pPr marL="609600" marR="0" lvl="0" indent="-6096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32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Младший – средний возраст:</a:t>
            </a: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AutoNum type="arabicPeriod"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Формирование интереса к изодеятельности;</a:t>
            </a: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AutoNum type="arabicPeriod"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Овладевать простейшими техническими приемами работы с различными материалами;</a:t>
            </a: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AutoNum type="arabicPeriod"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Развивать воображение, видеть необычное в обычных предметах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шаблоны презентаций\69779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14414" y="1785926"/>
            <a:ext cx="7000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</a:rPr>
              <a:t>Задачи работы с детьми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 txBox="1">
            <a:spLocks noRot="1" noChangeArrowheads="1"/>
          </p:cNvSpPr>
          <p:nvPr/>
        </p:nvSpPr>
        <p:spPr>
          <a:xfrm>
            <a:off x="285720" y="2357430"/>
            <a:ext cx="8332818" cy="4000528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Старший дошкольный возраст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2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Продолжать формировать интерес к изодеятельности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2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Продолжать знакомить с нетрадиционными техниками, через овладение более сложными приемами работы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2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Развивать умение подчинять изобразительные материалы, средства, способы изображения собственному замыслу, поставленной изобразительной задаче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2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Стимулировать активность, самостоятельность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2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Побуждать к созданию разнообразных, неповторимых и оригинальных замыслов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2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Развивать эстетический вкус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2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Развивать самоанализ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шаблоны презентаций\69779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28662" y="1928802"/>
            <a:ext cx="72866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</a:rPr>
              <a:t>Основные формы работы с детьми:</a:t>
            </a:r>
          </a:p>
          <a:p>
            <a:pPr algn="ctr"/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 txBox="1">
            <a:spLocks noRot="1" noChangeArrowheads="1"/>
          </p:cNvSpPr>
          <p:nvPr/>
        </p:nvSpPr>
        <p:spPr>
          <a:xfrm>
            <a:off x="357158" y="2500306"/>
            <a:ext cx="8488392" cy="3786214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Занятия по рисованию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(предметное, сюжетное, по замыслу);</a:t>
            </a:r>
          </a:p>
        </p:txBody>
      </p:sp>
      <p:pic>
        <p:nvPicPr>
          <p:cNvPr id="5" name="Picture 11" descr="P10301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755576" y="3645024"/>
            <a:ext cx="2842372" cy="2673342"/>
          </a:xfrm>
          <a:prstGeom prst="round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6" name="Picture 11" descr="P103014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4067944" y="4005064"/>
            <a:ext cx="2857094" cy="2143140"/>
          </a:xfrm>
          <a:prstGeom prst="round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675</Words>
  <Application>Microsoft Office PowerPoint</Application>
  <PresentationFormat>Экран (4:3)</PresentationFormat>
  <Paragraphs>160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</dc:title>
  <dc:subject>использование нетрадиционных техник в рисовании</dc:subject>
  <dc:creator>М.А.Сергеева</dc:creator>
  <cp:lastModifiedBy>User</cp:lastModifiedBy>
  <cp:revision>48</cp:revision>
  <dcterms:created xsi:type="dcterms:W3CDTF">2013-10-24T08:31:11Z</dcterms:created>
  <dcterms:modified xsi:type="dcterms:W3CDTF">2023-04-04T18:40:36Z</dcterms:modified>
</cp:coreProperties>
</file>