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7" r:id="rId7"/>
    <p:sldId id="268" r:id="rId8"/>
    <p:sldId id="269" r:id="rId9"/>
    <p:sldId id="270" r:id="rId10"/>
    <p:sldId id="271" r:id="rId11"/>
    <p:sldId id="282" r:id="rId12"/>
    <p:sldId id="272" r:id="rId13"/>
    <p:sldId id="273" r:id="rId14"/>
    <p:sldId id="274" r:id="rId15"/>
    <p:sldId id="275" r:id="rId16"/>
    <p:sldId id="277" r:id="rId17"/>
    <p:sldId id="278" r:id="rId18"/>
    <p:sldId id="279" r:id="rId19"/>
    <p:sldId id="280" r:id="rId20"/>
    <p:sldId id="281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2.jpeg"/><Relationship Id="rId4" Type="http://schemas.openxmlformats.org/officeDocument/2006/relationships/image" Target="../media/image21.gi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&#1052;&#1091;&#1079;&#1099;&#1082;&#1072;\1%20&#1044;&#1045;&#1058;&#1057;&#1050;&#1048;&#1049;%20&#1061;&#1048;&#1058;\&#1044;&#1042;&#1040;&#1046;&#1044;&#1067;%20&#1044;&#1042;&#1040;%20-%20&#1063;&#1045;&#1058;&#1067;&#1056;&#1045;.mp3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642918"/>
            <a:ext cx="7772400" cy="1470025"/>
          </a:xfrm>
        </p:spPr>
        <p:txBody>
          <a:bodyPr>
            <a:prstTxWarp prst="textChevron">
              <a:avLst>
                <a:gd name="adj" fmla="val 2033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ШПАРГАЛКА ДЛЯ РОДИТЕЛЕЙ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2214554"/>
            <a:ext cx="6715172" cy="1214446"/>
          </a:xfrm>
        </p:spPr>
        <p:txBody>
          <a:bodyPr>
            <a:prstTxWarp prst="textChevronInverted">
              <a:avLst>
                <a:gd name="adj" fmla="val 95851"/>
              </a:avLst>
            </a:prstTxWarp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1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СКОРО В ШКОЛУ!</a:t>
            </a:r>
            <a:endParaRPr lang="ru-RU" sz="1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04822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" name="Picture 12" descr="106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3571876"/>
            <a:ext cx="3252798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4" descr="106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3429000"/>
            <a:ext cx="3095636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3050"/>
            <a:ext cx="4038600" cy="521495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Программа направлена на всестороннее развитие ребенка, она учит детей добывать информацию самим, а не получать готовую.</a:t>
            </a:r>
          </a:p>
          <a:p>
            <a:pPr>
              <a:buFont typeface="Wingdings" pitchFamily="2" charset="2"/>
              <a:buChar char="ü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Развивающая система Л.В.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Занкова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направлена на развитие ума, воли, чувств, духовных потребностей младших школьников, пробуждение у них интереса к познанию широкой картины мира, увлеченности учением, развитию любознательности. Задача обучения – дать общую картину мира на основе науки, литературы, искусства. Эта программа направлена на обеспечение условий для самореализации, для раскрытия индивидуальности ребенка, его внутреннего мира. </a:t>
            </a:r>
          </a:p>
          <a:p>
            <a:pPr>
              <a:buFont typeface="Wingdings" pitchFamily="2" charset="2"/>
              <a:buChar char="ü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Отличительной особенностью системы Л. В.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Занкова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является обучение на высоком уровне трудности, прохождения учебного материала «по спирали». При выполнении заданий дети учатся делать теоретические выводы, творчески постигать материал. </a:t>
            </a:r>
          </a:p>
          <a:p>
            <a:pPr>
              <a:buFont typeface="Wingdings" pitchFamily="2" charset="2"/>
              <a:buChar char="ü"/>
            </a:pP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Занков Азбука.gif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429256" y="1785926"/>
            <a:ext cx="2928958" cy="4286280"/>
          </a:xfrm>
        </p:spPr>
      </p:pic>
      <p:sp>
        <p:nvSpPr>
          <p:cNvPr id="5" name="Прямоугольник 4"/>
          <p:cNvSpPr/>
          <p:nvPr/>
        </p:nvSpPr>
        <p:spPr>
          <a:xfrm>
            <a:off x="428596" y="1"/>
            <a:ext cx="8286808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Развивающая программа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Л. В. </a:t>
            </a:r>
            <a:r>
              <a:rPr lang="ru-RU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Занкова</a:t>
            </a:r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/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7" name="Рисунок 6" descr="Занков РУССКИЙ ЯЗЫК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9256" y="1785926"/>
            <a:ext cx="2928958" cy="4286280"/>
          </a:xfrm>
          <a:prstGeom prst="rect">
            <a:avLst/>
          </a:prstGeom>
        </p:spPr>
      </p:pic>
      <p:pic>
        <p:nvPicPr>
          <p:cNvPr id="8" name="Рисунок 7" descr="Знков чтение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9256" y="1785926"/>
            <a:ext cx="2928958" cy="4286280"/>
          </a:xfrm>
          <a:prstGeom prst="rect">
            <a:avLst/>
          </a:prstGeom>
        </p:spPr>
      </p:pic>
      <p:pic>
        <p:nvPicPr>
          <p:cNvPr id="9" name="Рисунок 8" descr="Занков матеитика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29256" y="1785926"/>
            <a:ext cx="2928958" cy="428628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000"/>
                            </p:stCondLst>
                            <p:childTnLst>
                              <p:par>
                                <p:cTn id="4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0"/>
                            </p:stCondLst>
                            <p:childTnLst>
                              <p:par>
                                <p:cTn id="4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1000"/>
                            </p:stCondLst>
                            <p:childTnLst>
                              <p:par>
                                <p:cTn id="53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000"/>
                            </p:stCondLst>
                            <p:childTnLst>
                              <p:par>
                                <p:cTn id="5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85728"/>
            <a:ext cx="6357950" cy="6143668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b="1" i="1" dirty="0" smtClean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pPr algn="ctr">
              <a:buNone/>
            </a:pP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школе начальной 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Программ очень много.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Выбрать возможно любую дорогу.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Главное – к знаниям детям стремиться,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Многому им предстоит научиться.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8" name="Рисунок 7" descr="E:\Articles\Начальная школа\Подготовка ребенка к вступительному собеседованию в школе\Тесты на проверку внимания\u6565ed.bmp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1428736"/>
            <a:ext cx="2219325" cy="316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ДВАЖДЫ ДВА - ЧЕТЫРЕ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Прием детей в  1-ые классы осуществляется на основании:</a:t>
            </a:r>
            <a:b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Закон РФ «Об образовании»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Ст. 19 п. 1. 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«Общее образование включает в себя три ступени, соответствующие уровням образовательных программ: начальное общее, основное общее, среднее (полное) общее 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образование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Ст. 19 п. 2. 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«Обучение детей в образовательных учреждениях, реализующих программы начального общего образования, начинается с достижения ими возраста </a:t>
            </a:r>
            <a:r>
              <a:rPr lang="ru-RU" sz="2200" b="1" i="1" u="sng" dirty="0" smtClean="0">
                <a:latin typeface="Times New Roman" pitchFamily="18" charset="0"/>
                <a:cs typeface="Times New Roman" pitchFamily="18" charset="0"/>
              </a:rPr>
              <a:t>шести лет шести месяцев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при отсутствии противопоказаний по состоянию здоровья. По заявлению родителей (законных представителей) </a:t>
            </a:r>
            <a:r>
              <a:rPr lang="ru-RU" sz="2200" b="1" i="1" u="sng" dirty="0" smtClean="0">
                <a:latin typeface="Times New Roman" pitchFamily="18" charset="0"/>
                <a:cs typeface="Times New Roman" pitchFamily="18" charset="0"/>
              </a:rPr>
              <a:t>учредитель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образовательного учреждения вправе разрешить прием детей в более раннем возрасте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30" showWhenStopped="0">
                <p:cTn id="9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2000240"/>
            <a:ext cx="8072494" cy="4500594"/>
          </a:xfrm>
        </p:spPr>
        <p:txBody>
          <a:bodyPr/>
          <a:lstStyle/>
          <a:p>
            <a:pPr lvl="0" algn="just"/>
            <a:endParaRPr lang="ru-RU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копия свидетельства о  рождении ребенка;</a:t>
            </a:r>
          </a:p>
          <a:p>
            <a:pPr lvl="0" algn="just"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справка с места жительства о составе   семьи;</a:t>
            </a:r>
          </a:p>
          <a:p>
            <a:pPr lvl="0" algn="just"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медицинская карта ребенка;</a:t>
            </a:r>
          </a:p>
          <a:p>
            <a:pPr lvl="0" algn="just"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копия медицинского полиса ребенка.</a:t>
            </a:r>
          </a:p>
          <a:p>
            <a:pPr algn="just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500042"/>
            <a:ext cx="807249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Прием в 1 класс производится на основании заявления родителей (законных представителей). К заявлению прилагаются:</a:t>
            </a:r>
            <a:endParaRPr lang="ru-RU" sz="3200" b="1" cap="none" spc="0" dirty="0">
              <a:ln w="1905"/>
              <a:solidFill>
                <a:schemeClr val="accent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2357430"/>
            <a:ext cx="8215370" cy="4000528"/>
          </a:xfrm>
        </p:spPr>
        <p:txBody>
          <a:bodyPr>
            <a:normAutofit lnSpcReduction="10000"/>
          </a:bodyPr>
          <a:lstStyle/>
          <a:p>
            <a:pPr algn="l">
              <a:buFont typeface="Wingdings" pitchFamily="2" charset="2"/>
              <a:buChar char=""/>
            </a:pPr>
            <a:r>
              <a:rPr lang="ru-RU" sz="3000" b="1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Избегайте чрезмерных требований!</a:t>
            </a:r>
          </a:p>
          <a:p>
            <a:pPr algn="l">
              <a:buFont typeface="Wingdings" pitchFamily="2" charset="2"/>
              <a:buChar char=""/>
            </a:pPr>
            <a:r>
              <a:rPr lang="ru-RU" sz="3000" b="1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ru-RU" sz="30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Предоставляйте  право на ошибку!</a:t>
            </a:r>
          </a:p>
          <a:p>
            <a:pPr algn="l">
              <a:buFont typeface="Wingdings" pitchFamily="2" charset="2"/>
              <a:buChar char=""/>
            </a:pPr>
            <a:r>
              <a:rPr lang="ru-RU" sz="3000" b="1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ru-RU" sz="30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Не думайте за ребёнка!</a:t>
            </a:r>
          </a:p>
          <a:p>
            <a:pPr algn="l">
              <a:buFont typeface="Wingdings" pitchFamily="2" charset="2"/>
              <a:buChar char=""/>
            </a:pPr>
            <a:r>
              <a:rPr lang="ru-RU" sz="3000" b="1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rPr>
              <a:t>Не перегружайте ребёнка!</a:t>
            </a:r>
          </a:p>
          <a:p>
            <a:pPr algn="l">
              <a:buFont typeface="Wingdings" pitchFamily="2" charset="2"/>
              <a:buChar char=""/>
            </a:pPr>
            <a:r>
              <a:rPr lang="ru-RU" sz="3000" b="1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ru-RU" sz="3000" b="1" dirty="0" smtClean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Не пропустите первые трудности и      обратитесь к узким специалистам!</a:t>
            </a:r>
          </a:p>
          <a:p>
            <a:pPr algn="l">
              <a:buFont typeface="Wingdings" pitchFamily="2" charset="2"/>
              <a:buChar char=""/>
            </a:pPr>
            <a:r>
              <a:rPr lang="ru-RU" sz="3000" b="1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ru-RU" sz="30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Устраивайте ребенку маленькие праздники!</a:t>
            </a:r>
          </a:p>
          <a:p>
            <a:pPr algn="just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214290"/>
            <a:ext cx="842968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2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Как подготовить ребенка к школе?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bg2">
                  <a:lumMod val="2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411675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1) Организуйте распорядок дня: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стабильный режим дня;</a:t>
            </a:r>
          </a:p>
          <a:p>
            <a:pPr lvl="0">
              <a:buFont typeface="Wingdings" pitchFamily="2" charset="2"/>
              <a:buChar char="v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полноценный сон;</a:t>
            </a:r>
          </a:p>
          <a:p>
            <a:pPr lvl="0">
              <a:buFont typeface="Wingdings" pitchFamily="2" charset="2"/>
              <a:buChar char="v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прогулки на воздухе.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2) Формируйте у ребенка умения общаться: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v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обратите внимание на то, умеет ли ваш ребенок вступать в контакт с новым взрослым, с другими детьми,   умеет ли он взаимодействовать, сотрудничать.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3)Уделите особое внимание  развитию произвольности: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v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учите ребенка управлять своими желаниями, эмоциями, поступками. Он должен уметь подчиняться правилам поведения, выполнять действия по образцу.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214290"/>
            <a:ext cx="835824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4000" b="1" cap="all" spc="0" dirty="0" smtClean="0">
                <a:ln/>
                <a:solidFill>
                  <a:schemeClr val="tx2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Как помочь ребенку избежать некоторых трудностей</a:t>
            </a:r>
            <a:endParaRPr lang="ru-RU" sz="4000" b="1" cap="all" spc="0" dirty="0">
              <a:ln/>
              <a:solidFill>
                <a:schemeClr val="tx2">
                  <a:lumMod val="75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5" name="Рисунок 4" descr="p80_images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5074" y="1785926"/>
            <a:ext cx="1643074" cy="1571636"/>
          </a:xfrm>
          <a:prstGeom prst="rect">
            <a:avLst/>
          </a:prstGeom>
          <a:ln w="1905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500"/>
                            </p:stCondLst>
                            <p:childTnLst>
                              <p:par>
                                <p:cTn id="3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500"/>
                            </p:stCondLst>
                            <p:childTnLst>
                              <p:par>
                                <p:cTn id="4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500"/>
                            </p:stCondLst>
                            <p:childTnLst>
                              <p:par>
                                <p:cTn id="4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9500"/>
                            </p:stCondLst>
                            <p:childTnLst>
                              <p:par>
                                <p:cTn id="5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Внимание!!!</a:t>
            </a:r>
            <a:endParaRPr lang="ru-RU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285860"/>
            <a:ext cx="4040188" cy="4840303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"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Ребенок 5-6 лет не может работать долго:</a:t>
            </a: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10-15 минут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- вот предел, а потом он должен отдохнуть, отвлечься. Потому все занятия должны быть рассчитаны на 10-15 минут.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"/>
            </a:pP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"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При выполнении любых письменных заданий  следите за правильным положением ручки (карандаша), тетради, позой школьника! Рука не должна быть сильно напряжена, а пальцы - чуть расслаблены.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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285860"/>
            <a:ext cx="4041775" cy="484030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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При выполнении графических задании важны не быстрота, не количество сделанного, а точность выполнения - даже самых простых упражнений.</a:t>
            </a:r>
          </a:p>
          <a:p>
            <a:pPr>
              <a:buFont typeface="Wingdings" pitchFamily="2" charset="2"/>
              <a:buChar char="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Продолжительность работы - 3-5 минут, затем отдых, переключение и, если не надоело, еще 3-5 минут работы. Не переходите к следующим заданиям, если не освоено предыдущее (линии должны быть четкими, ровными, уверенными). </a:t>
            </a:r>
          </a:p>
          <a:p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32"/>
          <p:cNvSpPr>
            <a:spLocks noChangeArrowheads="1"/>
          </p:cNvSpPr>
          <p:nvPr/>
        </p:nvSpPr>
        <p:spPr bwMode="auto">
          <a:xfrm>
            <a:off x="4500562" y="2214554"/>
            <a:ext cx="4176713" cy="1800225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ru-RU" sz="1800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285728"/>
            <a:ext cx="828680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 w="0"/>
                <a:solidFill>
                  <a:schemeClr val="tx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Режим дня будущего первоклассника</a:t>
            </a:r>
            <a:endParaRPr lang="ru-RU" sz="5400" b="1" cap="all" spc="0" dirty="0">
              <a:ln w="0"/>
              <a:solidFill>
                <a:schemeClr val="tx2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" name="Picture 19" descr="chvsi[1]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57224" y="2571744"/>
            <a:ext cx="3643337" cy="3429023"/>
          </a:xfrm>
        </p:spPr>
      </p:pic>
      <p:sp>
        <p:nvSpPr>
          <p:cNvPr id="6" name="Text Box 39"/>
          <p:cNvSpPr txBox="1">
            <a:spLocks noChangeArrowheads="1"/>
          </p:cNvSpPr>
          <p:nvPr/>
        </p:nvSpPr>
        <p:spPr bwMode="auto">
          <a:xfrm>
            <a:off x="5219700" y="2574925"/>
            <a:ext cx="316865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Правильное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распределение времени в течение дня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Примерный режим дня</a:t>
            </a:r>
            <a:endParaRPr lang="ru-RU" sz="4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"/>
            </a:pP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Утренняя зарядка, водные процедуры, уборка постели туалет       7.30-8.00</a:t>
            </a:r>
          </a:p>
          <a:p>
            <a:pPr>
              <a:buFont typeface="Wingdings" pitchFamily="2" charset="2"/>
              <a:buChar char=""/>
            </a:pP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Завтрак                                                                                                        8.00-8.20</a:t>
            </a:r>
          </a:p>
          <a:p>
            <a:pPr>
              <a:buFont typeface="Wingdings" pitchFamily="2" charset="2"/>
              <a:buChar char=""/>
            </a:pP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Дорога в школу                                                                                          8.30-8.45</a:t>
            </a:r>
          </a:p>
          <a:p>
            <a:pPr>
              <a:buFont typeface="Wingdings" pitchFamily="2" charset="2"/>
              <a:buChar char=""/>
            </a:pP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Занятия в школе                                                                                      8.55-12.30</a:t>
            </a:r>
          </a:p>
          <a:p>
            <a:pPr>
              <a:buFont typeface="Wingdings" pitchFamily="2" charset="2"/>
              <a:buChar char=""/>
            </a:pP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Горячий завтрак в школе                                                                    10.40-10.50</a:t>
            </a:r>
          </a:p>
          <a:p>
            <a:pPr>
              <a:buFont typeface="Wingdings" pitchFamily="2" charset="2"/>
              <a:buChar char=""/>
            </a:pP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Дорога из школы, прогулка после занятий                                     12. 30-13.30</a:t>
            </a:r>
          </a:p>
          <a:p>
            <a:pPr>
              <a:buFont typeface="Wingdings" pitchFamily="2" charset="2"/>
              <a:buChar char=""/>
            </a:pP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Обед                                                                                                          13.30-14.00</a:t>
            </a:r>
          </a:p>
          <a:p>
            <a:pPr>
              <a:buFont typeface="Wingdings" pitchFamily="2" charset="2"/>
              <a:buChar char=""/>
            </a:pP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Послеобеденный сон или отдых                                                          14.00-15.00</a:t>
            </a:r>
          </a:p>
          <a:p>
            <a:pPr>
              <a:buFont typeface="Wingdings" pitchFamily="2" charset="2"/>
              <a:buChar char=""/>
            </a:pP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Прогулка или игры на воздухе, помощь семье                                15.00-16.00</a:t>
            </a:r>
          </a:p>
          <a:p>
            <a:pPr>
              <a:buFont typeface="Wingdings" pitchFamily="2" charset="2"/>
              <a:buChar char=""/>
            </a:pP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Полдник                                                                                                   16.00-16.15</a:t>
            </a:r>
          </a:p>
          <a:p>
            <a:pPr>
              <a:buFont typeface="Wingdings" pitchFamily="2" charset="2"/>
              <a:buChar char=""/>
            </a:pP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Выполнение домашних заданий                                                         16.15-17.30</a:t>
            </a:r>
          </a:p>
          <a:p>
            <a:pPr>
              <a:buFont typeface="Wingdings" pitchFamily="2" charset="2"/>
              <a:buChar char=""/>
            </a:pP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Прогулка, общественно полезный труд                                            17.30-19.00</a:t>
            </a:r>
          </a:p>
          <a:p>
            <a:pPr>
              <a:buFont typeface="Wingdings" pitchFamily="2" charset="2"/>
              <a:buChar char=""/>
            </a:pP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Ужин и свободные занятия, помощь семье, тихие игры               19.00-20.30</a:t>
            </a:r>
          </a:p>
          <a:p>
            <a:pPr>
              <a:buFont typeface="Wingdings" pitchFamily="2" charset="2"/>
              <a:buChar char=""/>
            </a:pP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Приготовление ко сну                                                                           20.30-21.00</a:t>
            </a:r>
          </a:p>
          <a:p>
            <a:pPr>
              <a:buFont typeface="Wingdings" pitchFamily="2" charset="2"/>
              <a:buChar char=""/>
            </a:pP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Сон                                                                                                            21.00-7.30</a:t>
            </a:r>
          </a:p>
          <a:p>
            <a:pPr>
              <a:buNone/>
            </a:pPr>
            <a:endParaRPr lang="ru-RU" sz="1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1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1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1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1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1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21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21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500"/>
                            </p:stCondLst>
                            <p:childTnLst>
                              <p:par>
                                <p:cTn id="38" presetID="21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21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500"/>
                            </p:stCondLst>
                            <p:childTnLst>
                              <p:par>
                                <p:cTn id="46" presetID="21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000"/>
                            </p:stCondLst>
                            <p:childTnLst>
                              <p:par>
                                <p:cTn id="50" presetID="21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500"/>
                            </p:stCondLst>
                            <p:childTnLst>
                              <p:par>
                                <p:cTn id="54" presetID="21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7000"/>
                            </p:stCondLst>
                            <p:childTnLst>
                              <p:par>
                                <p:cTn id="58" presetID="21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7500"/>
                            </p:stCondLst>
                            <p:childTnLst>
                              <p:par>
                                <p:cTn id="62" presetID="21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8000"/>
                            </p:stCondLst>
                            <p:childTnLst>
                              <p:par>
                                <p:cTn id="66" presetID="21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8258204" cy="639762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27 способов (и это не предел) сказать ребенку «Я тебя люблю!» </a:t>
            </a:r>
            <a:endParaRPr lang="ru-RU" sz="3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lvl="0">
              <a:buFont typeface="Wingdings" pitchFamily="2" charset="2"/>
              <a:buChar char="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Молодец!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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Хорошо!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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Удивительно!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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Гораздо лучше, чем я ожидал.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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Лучше, чем все, кого я знаю.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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Великолепно! Прекрасно! Грандиозно! Незабываемо!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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Именно этого мы давно ждали.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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Это трогает меня до глубины души.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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Сказано здорово - просто и ясно.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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Остроумно. Экстра-класс. Талантливо. Ты - одаренный.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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Ты сегодня много сделал.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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Отлично!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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Уже лучше. Потрясающе!</a:t>
            </a:r>
          </a:p>
          <a:p>
            <a:pPr>
              <a:buFont typeface="Wingdings" pitchFamily="2" charset="2"/>
              <a:buChar char="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Ты ловко это делаешь.</a:t>
            </a:r>
            <a:endParaRPr lang="ru-RU" sz="16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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pPr lvl="0">
              <a:buFont typeface="Wingdings" pitchFamily="2" charset="2"/>
              <a:buChar char="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Это как раз то, что нужно.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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Поздравляю.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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Я тобой горжусь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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Мне очень важна твоя помощь.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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Для меня важно все, что тебя волнует, радует, тревожит.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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 каждым днем у тебя получается все лучше.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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Научи меня делать так же.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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Тут мне без тебя не обойтись.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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Я знал, что тебе это по силам.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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Я горжусь тем, что тебе это удалось.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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Я сам не смог бы сделать лучше.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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Ты - просто чудо.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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Ты на верном пути.</a:t>
            </a:r>
            <a:endParaRPr lang="ru-RU" sz="16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0"/>
            <a:ext cx="80010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ru-RU" sz="6000" b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 самое главное!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500"/>
                            </p:stCondLst>
                            <p:childTnLst>
                              <p:par>
                                <p:cTn id="4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500"/>
                            </p:stCondLst>
                            <p:childTnLst>
                              <p:par>
                                <p:cTn id="4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500"/>
                            </p:stCondLst>
                            <p:childTnLst>
                              <p:par>
                                <p:cTn id="5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500"/>
                            </p:stCondLst>
                            <p:childTnLst>
                              <p:par>
                                <p:cTn id="6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9500"/>
                            </p:stCondLst>
                            <p:childTnLst>
                              <p:par>
                                <p:cTn id="6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500"/>
                            </p:stCondLst>
                            <p:childTnLst>
                              <p:par>
                                <p:cTn id="7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1500"/>
                            </p:stCondLst>
                            <p:childTnLst>
                              <p:par>
                                <p:cTn id="7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2500"/>
                            </p:stCondLst>
                            <p:childTnLst>
                              <p:par>
                                <p:cTn id="8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3500"/>
                            </p:stCondLst>
                            <p:childTnLst>
                              <p:par>
                                <p:cTn id="9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4500"/>
                            </p:stCondLst>
                            <p:childTnLst>
                              <p:par>
                                <p:cTn id="9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5500"/>
                            </p:stCondLst>
                            <p:childTnLst>
                              <p:par>
                                <p:cTn id="10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6500"/>
                            </p:stCondLst>
                            <p:childTnLst>
                              <p:par>
                                <p:cTn id="10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7500"/>
                            </p:stCondLst>
                            <p:childTnLst>
                              <p:par>
                                <p:cTn id="1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8500"/>
                            </p:stCondLst>
                            <p:childTnLst>
                              <p:par>
                                <p:cTn id="1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9500"/>
                            </p:stCondLst>
                            <p:childTnLst>
                              <p:par>
                                <p:cTn id="12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0500"/>
                            </p:stCondLst>
                            <p:childTnLst>
                              <p:par>
                                <p:cTn id="1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1500"/>
                            </p:stCondLst>
                            <p:childTnLst>
                              <p:par>
                                <p:cTn id="13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2500"/>
                            </p:stCondLst>
                            <p:childTnLst>
                              <p:par>
                                <p:cTn id="14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23500"/>
                            </p:stCondLst>
                            <p:childTnLst>
                              <p:par>
                                <p:cTn id="1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24500"/>
                            </p:stCondLst>
                            <p:childTnLst>
                              <p:par>
                                <p:cTn id="15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25500"/>
                            </p:stCondLst>
                            <p:childTnLst>
                              <p:par>
                                <p:cTn id="16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26500"/>
                            </p:stCondLst>
                            <p:childTnLst>
                              <p:par>
                                <p:cTn id="16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7500"/>
                            </p:stCondLst>
                            <p:childTnLst>
                              <p:par>
                                <p:cTn id="17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714356"/>
            <a:ext cx="8229600" cy="1785950"/>
          </a:xfrm>
        </p:spPr>
        <p:txBody>
          <a:bodyPr>
            <a:noAutofit/>
          </a:bodyPr>
          <a:lstStyle/>
          <a:p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714356"/>
            <a:ext cx="8215370" cy="571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4" descr="106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480" y="4214794"/>
            <a:ext cx="2857520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Дорогие мамы и папы, бабушки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дедушки!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785926"/>
            <a:ext cx="8501122" cy="3714776"/>
          </a:xfrm>
        </p:spPr>
        <p:txBody>
          <a:bodyPr>
            <a:normAutofit fontScale="62500" lnSpcReduction="20000"/>
          </a:bodyPr>
          <a:lstStyle/>
          <a:p>
            <a:r>
              <a:rPr lang="ru-RU" sz="73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Мы надеемся, что данные советы помогут Вам решить некоторые проблемы, которые могут возникнуть в семье, где есть первоклассник.</a:t>
            </a:r>
            <a:endParaRPr lang="ru-RU" sz="73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дзаголовок 9"/>
          <p:cNvSpPr>
            <a:spLocks noGrp="1"/>
          </p:cNvSpPr>
          <p:nvPr>
            <p:ph type="subTitle" idx="1"/>
          </p:nvPr>
        </p:nvSpPr>
        <p:spPr>
          <a:xfrm>
            <a:off x="142844" y="1500174"/>
            <a:ext cx="8715436" cy="4929222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вес ранца не должен превышать 700 г;</a:t>
            </a:r>
          </a:p>
          <a:p>
            <a:pPr algn="l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конструкция ранца должна обеспечивать устойчивую его форму;</a:t>
            </a:r>
          </a:p>
          <a:p>
            <a:pPr algn="l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спинка ранца должна быть  полужесткой и сохранять свою форму;</a:t>
            </a:r>
          </a:p>
          <a:p>
            <a:pPr algn="l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ширина ранца не должна превышать  60-100 мм.</a:t>
            </a:r>
          </a:p>
          <a:p>
            <a:pPr algn="just">
              <a:buFont typeface="Wingdings" pitchFamily="2" charset="2"/>
              <a:buChar char="Ø"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000100" y="357166"/>
            <a:ext cx="66160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Школьный портфель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428604"/>
            <a:ext cx="8715436" cy="5697559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Длина ранца не должна превышать 300 – 360 мм;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материал, из которого изготовлен ранец, должен быть прочным, с водоотталкивающими свойствами, удобным для чистки и ярким по цвету;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материалы, из которых изготовлен ранец, должны иметь санитарно – эпидемиологическое заключение, подтверждающее их гигиеническую безопасность.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Вес ранца с учебными принадлежностями должен составлять 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2, 2 кг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для учащихся 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 класса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0" descr="CIMG0027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79264" y="1857364"/>
            <a:ext cx="3221232" cy="4268799"/>
          </a:xfrm>
          <a:noFill/>
        </p:spPr>
      </p:pic>
      <p:pic>
        <p:nvPicPr>
          <p:cNvPr id="9" name="Picture 22" descr="CIMG0031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970264" y="1857364"/>
            <a:ext cx="3245074" cy="4268799"/>
          </a:xfrm>
          <a:noFill/>
        </p:spPr>
      </p:pic>
      <p:pic>
        <p:nvPicPr>
          <p:cNvPr id="10" name="Picture 7" descr="CIMG013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788989" y="1857364"/>
            <a:ext cx="3282946" cy="4291024"/>
          </a:xfrm>
          <a:prstGeom prst="rect">
            <a:avLst/>
          </a:prstGeom>
          <a:noFill/>
        </p:spPr>
      </p:pic>
      <p:pic>
        <p:nvPicPr>
          <p:cNvPr id="11" name="Picture 8" descr="CIMG002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4964113" y="1857363"/>
            <a:ext cx="3251225" cy="4306899"/>
          </a:xfrm>
          <a:prstGeom prst="rect">
            <a:avLst/>
          </a:prstGeom>
          <a:noFill/>
        </p:spPr>
      </p:pic>
      <p:pic>
        <p:nvPicPr>
          <p:cNvPr id="12" name="Picture 8" descr="CIMG011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857224" y="1857364"/>
            <a:ext cx="3206750" cy="4327518"/>
          </a:xfrm>
          <a:prstGeom prst="rect">
            <a:avLst/>
          </a:prstGeom>
          <a:noFill/>
        </p:spPr>
      </p:pic>
      <p:pic>
        <p:nvPicPr>
          <p:cNvPr id="13" name="Picture 8" descr="CIMG0130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>
          <a:xfrm>
            <a:off x="4929190" y="1857364"/>
            <a:ext cx="3221037" cy="4330692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0"/>
                            </p:stCondLst>
                            <p:childTnLst>
                              <p:par>
                                <p:cTn id="52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500"/>
                            </p:stCondLst>
                            <p:childTnLst>
                              <p:par>
                                <p:cTn id="56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14948"/>
          </a:xfrm>
        </p:spPr>
        <p:txBody>
          <a:bodyPr>
            <a:normAutofit fontScale="40000" lnSpcReduction="20000"/>
          </a:bodyPr>
          <a:lstStyle/>
          <a:p>
            <a:pPr lvl="0">
              <a:buFont typeface="Wingdings" pitchFamily="2" charset="2"/>
              <a:buChar char=""/>
            </a:pPr>
            <a:r>
              <a:rPr lang="ru-RU" sz="5000" b="1" dirty="0" smtClean="0">
                <a:latin typeface="Times New Roman" pitchFamily="18" charset="0"/>
                <a:cs typeface="Times New Roman" pitchFamily="18" charset="0"/>
              </a:rPr>
              <a:t>обернутые учебники и тетради (в соответствии с расписанием);</a:t>
            </a:r>
          </a:p>
          <a:p>
            <a:pPr lvl="0">
              <a:buFont typeface="Wingdings" pitchFamily="2" charset="2"/>
              <a:buChar char=""/>
            </a:pPr>
            <a:r>
              <a:rPr lang="ru-RU" sz="5000" b="1" dirty="0" smtClean="0">
                <a:latin typeface="Times New Roman" pitchFamily="18" charset="0"/>
                <a:cs typeface="Times New Roman" pitchFamily="18" charset="0"/>
              </a:rPr>
              <a:t>пенал, в котором находятся две ручки с синей пастой, ручка с зеленой пастой, два простых карандаша, цветные карандаши (5 цветов), резинка для стирания;</a:t>
            </a:r>
          </a:p>
          <a:p>
            <a:pPr lvl="0">
              <a:buFont typeface="Wingdings" pitchFamily="2" charset="2"/>
              <a:buChar char=""/>
            </a:pPr>
            <a:r>
              <a:rPr lang="ru-RU" sz="5000" b="1" dirty="0" smtClean="0">
                <a:latin typeface="Times New Roman" pitchFamily="18" charset="0"/>
                <a:cs typeface="Times New Roman" pitchFamily="18" charset="0"/>
              </a:rPr>
              <a:t>деревянная линейка длиной 25 - 30 см;</a:t>
            </a:r>
          </a:p>
          <a:p>
            <a:pPr lvl="0">
              <a:buFont typeface="Wingdings" pitchFamily="2" charset="2"/>
              <a:buChar char=""/>
            </a:pPr>
            <a:r>
              <a:rPr lang="ru-RU" sz="5000" b="1" dirty="0" smtClean="0">
                <a:latin typeface="Times New Roman" pitchFamily="18" charset="0"/>
                <a:cs typeface="Times New Roman" pitchFamily="18" charset="0"/>
              </a:rPr>
              <a:t>акварель (гуашь); </a:t>
            </a:r>
          </a:p>
          <a:p>
            <a:pPr lvl="0">
              <a:buFont typeface="Wingdings" pitchFamily="2" charset="2"/>
              <a:buChar char=""/>
            </a:pPr>
            <a:r>
              <a:rPr lang="ru-RU" sz="5000" b="1" dirty="0" smtClean="0">
                <a:latin typeface="Times New Roman" pitchFamily="18" charset="0"/>
                <a:cs typeface="Times New Roman" pitchFamily="18" charset="0"/>
              </a:rPr>
              <a:t>цветная бумага;</a:t>
            </a:r>
          </a:p>
          <a:p>
            <a:pPr lvl="0">
              <a:buFont typeface="Wingdings" pitchFamily="2" charset="2"/>
              <a:buChar char=""/>
            </a:pPr>
            <a:r>
              <a:rPr lang="ru-RU" sz="5000" b="1" dirty="0" smtClean="0">
                <a:latin typeface="Times New Roman" pitchFamily="18" charset="0"/>
                <a:cs typeface="Times New Roman" pitchFamily="18" charset="0"/>
              </a:rPr>
              <a:t>кисти (Г 3, 5-7) - «белка», «пони»; </a:t>
            </a:r>
          </a:p>
          <a:p>
            <a:pPr lvl="0">
              <a:buFont typeface="Wingdings" pitchFamily="2" charset="2"/>
              <a:buChar char=""/>
            </a:pPr>
            <a:r>
              <a:rPr lang="ru-RU" sz="5000" b="1" dirty="0" smtClean="0">
                <a:latin typeface="Times New Roman" pitchFamily="18" charset="0"/>
                <a:cs typeface="Times New Roman" pitchFamily="18" charset="0"/>
              </a:rPr>
              <a:t>цветной картон; </a:t>
            </a:r>
          </a:p>
          <a:p>
            <a:pPr lvl="0">
              <a:buFont typeface="Wingdings" pitchFamily="2" charset="2"/>
              <a:buChar char=""/>
            </a:pPr>
            <a:r>
              <a:rPr lang="ru-RU" sz="5000" b="1" dirty="0" smtClean="0">
                <a:latin typeface="Times New Roman" pitchFamily="18" charset="0"/>
                <a:cs typeface="Times New Roman" pitchFamily="18" charset="0"/>
              </a:rPr>
              <a:t>ножницы;</a:t>
            </a:r>
          </a:p>
          <a:p>
            <a:pPr lvl="0">
              <a:buFont typeface="Wingdings" pitchFamily="2" charset="2"/>
              <a:buChar char=""/>
            </a:pPr>
            <a:r>
              <a:rPr lang="ru-RU" sz="5000" b="1" dirty="0" smtClean="0">
                <a:latin typeface="Times New Roman" pitchFamily="18" charset="0"/>
                <a:cs typeface="Times New Roman" pitchFamily="18" charset="0"/>
              </a:rPr>
              <a:t>баночка для воды; </a:t>
            </a:r>
          </a:p>
          <a:p>
            <a:pPr lvl="0">
              <a:buFont typeface="Wingdings" pitchFamily="2" charset="2"/>
              <a:buChar char=""/>
            </a:pPr>
            <a:r>
              <a:rPr lang="ru-RU" sz="5000" b="1" dirty="0" smtClean="0">
                <a:latin typeface="Times New Roman" pitchFamily="18" charset="0"/>
                <a:cs typeface="Times New Roman" pitchFamily="18" charset="0"/>
              </a:rPr>
              <a:t>клей ПВА;</a:t>
            </a:r>
          </a:p>
          <a:p>
            <a:pPr lvl="0">
              <a:buFont typeface="Wingdings" pitchFamily="2" charset="2"/>
              <a:buChar char=""/>
            </a:pPr>
            <a:r>
              <a:rPr lang="ru-RU" sz="5000" b="1" dirty="0" smtClean="0">
                <a:latin typeface="Times New Roman" pitchFamily="18" charset="0"/>
                <a:cs typeface="Times New Roman" pitchFamily="18" charset="0"/>
              </a:rPr>
              <a:t>тряпка; </a:t>
            </a:r>
          </a:p>
          <a:p>
            <a:pPr lvl="0">
              <a:buFont typeface="Wingdings" pitchFamily="2" charset="2"/>
              <a:buChar char=""/>
            </a:pPr>
            <a:r>
              <a:rPr lang="ru-RU" sz="5000" b="1" dirty="0" smtClean="0">
                <a:latin typeface="Times New Roman" pitchFamily="18" charset="0"/>
                <a:cs typeface="Times New Roman" pitchFamily="18" charset="0"/>
              </a:rPr>
              <a:t>клеящий карандаш;</a:t>
            </a:r>
          </a:p>
          <a:p>
            <a:pPr lvl="0">
              <a:buFont typeface="Wingdings" pitchFamily="2" charset="2"/>
              <a:buChar char=""/>
            </a:pPr>
            <a:r>
              <a:rPr lang="ru-RU" sz="5000" b="1" dirty="0" smtClean="0">
                <a:latin typeface="Times New Roman" pitchFamily="18" charset="0"/>
                <a:cs typeface="Times New Roman" pitchFamily="18" charset="0"/>
              </a:rPr>
              <a:t>клеенка; </a:t>
            </a:r>
          </a:p>
          <a:p>
            <a:pPr lvl="0">
              <a:buFont typeface="Wingdings" pitchFamily="2" charset="2"/>
              <a:buChar char=""/>
            </a:pPr>
            <a:r>
              <a:rPr lang="ru-RU" sz="5000" b="1" dirty="0" smtClean="0">
                <a:latin typeface="Times New Roman" pitchFamily="18" charset="0"/>
                <a:cs typeface="Times New Roman" pitchFamily="18" charset="0"/>
              </a:rPr>
              <a:t>альбомные листы (формат А-4). </a:t>
            </a:r>
          </a:p>
          <a:p>
            <a:pPr>
              <a:buFont typeface="Wingdings" pitchFamily="2" charset="2"/>
              <a:buChar char=""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61632" y="500042"/>
            <a:ext cx="88823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Школьные принадлежности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6" name="Picture 12" descr="105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2857496"/>
            <a:ext cx="2428892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500"/>
                            </p:stCondLst>
                            <p:childTnLst>
                              <p:par>
                                <p:cTn id="5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500"/>
                            </p:stCondLst>
                            <p:childTnLst>
                              <p:par>
                                <p:cTn id="5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7500"/>
                            </p:stCondLst>
                            <p:childTnLst>
                              <p:par>
                                <p:cTn id="6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8500"/>
                            </p:stCondLst>
                            <p:childTnLst>
                              <p:par>
                                <p:cTn id="6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9500"/>
                            </p:stCondLst>
                            <p:childTnLst>
                              <p:par>
                                <p:cTn id="7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500"/>
                            </p:stCondLst>
                            <p:childTnLst>
                              <p:par>
                                <p:cTn id="8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1500"/>
                            </p:stCondLst>
                            <p:childTnLst>
                              <p:par>
                                <p:cTn id="8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2500"/>
                            </p:stCondLst>
                            <p:childTnLst>
                              <p:par>
                                <p:cTn id="9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857364"/>
            <a:ext cx="8143932" cy="3781436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Ø"/>
            </a:pPr>
            <a:endParaRPr lang="ru-RU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Традиционная система обучения «Школа России»;</a:t>
            </a:r>
          </a:p>
          <a:p>
            <a:pPr algn="just"/>
            <a:endParaRPr lang="ru-RU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Традиционная система с элементами развивающего обучения «Гармония»;</a:t>
            </a:r>
          </a:p>
          <a:p>
            <a:pPr algn="just">
              <a:buFont typeface="Wingdings" pitchFamily="2" charset="2"/>
              <a:buChar char="Ø"/>
            </a:pPr>
            <a:endParaRPr lang="ru-RU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Развивающая система Л. В.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Занкова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642918"/>
            <a:ext cx="857256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Chevron">
              <a:avLst>
                <a:gd name="adj" fmla="val 0"/>
              </a:avLst>
            </a:prstTxWarp>
            <a:spAutoFit/>
          </a:bodyPr>
          <a:lstStyle/>
          <a:p>
            <a:pPr algn="ctr"/>
            <a:r>
              <a:rPr lang="ru-RU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</a:t>
            </a:r>
            <a:r>
              <a:rPr lang="ru-RU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бразовательные</a:t>
            </a:r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программы</a:t>
            </a:r>
            <a:endParaRPr lang="ru-RU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Основная цель программы заключается в «развитии у ребенка интереса к познанию своей страны и ее духовного величия, ее значимости в мировых масштабах». </a:t>
            </a:r>
          </a:p>
          <a:p>
            <a:endParaRPr lang="ru-RU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Традиционная программа позволяет тщательно отрабатывать навыки учебной деятельности (чтение, письмо, счет), которые необходимы для успешного обучения в средней школе.</a:t>
            </a: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6" name="Содержимое 5" descr="Risunok1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86314" y="1643050"/>
            <a:ext cx="3571900" cy="4357718"/>
          </a:xfrm>
        </p:spPr>
      </p:pic>
      <p:sp>
        <p:nvSpPr>
          <p:cNvPr id="5" name="Прямоугольник 4"/>
          <p:cNvSpPr/>
          <p:nvPr/>
        </p:nvSpPr>
        <p:spPr>
          <a:xfrm>
            <a:off x="428596" y="500042"/>
            <a:ext cx="828680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«Школа России»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7" name="Рисунок 6" descr="Risunok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6314" y="1643050"/>
            <a:ext cx="3571900" cy="4357718"/>
          </a:xfrm>
          <a:prstGeom prst="rect">
            <a:avLst/>
          </a:prstGeom>
        </p:spPr>
      </p:pic>
      <p:pic>
        <p:nvPicPr>
          <p:cNvPr id="8" name="Рисунок 7" descr="Risunok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6314" y="1643050"/>
            <a:ext cx="3571900" cy="4357718"/>
          </a:xfrm>
          <a:prstGeom prst="rect">
            <a:avLst/>
          </a:prstGeom>
        </p:spPr>
      </p:pic>
      <p:pic>
        <p:nvPicPr>
          <p:cNvPr id="9" name="Рисунок 8" descr="Risunok6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6314" y="1643050"/>
            <a:ext cx="3571900" cy="435771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500"/>
                            </p:stCondLst>
                            <p:childTnLst>
                              <p:par>
                                <p:cTn id="3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000"/>
                            </p:stCondLst>
                            <p:childTnLst>
                              <p:par>
                                <p:cTn id="42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9000"/>
                            </p:stCondLst>
                            <p:childTnLst>
                              <p:par>
                                <p:cTn id="4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9500"/>
                            </p:stCondLst>
                            <p:childTnLst>
                              <p:par>
                                <p:cTn id="51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257800"/>
          </a:xfrm>
        </p:spPr>
        <p:txBody>
          <a:bodyPr>
            <a:normAutofit fontScale="550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Основной идеей программы является всестороннее развитие ребенка, сохранение и укрепление физического и психического здоровья, развитие интеллектуальной, творческой, эмоциональной и нравственно-волевой сфер личности. Большое внимание уделяется созданию условий для понимания ребенком изучаемых вопросов, для гармоничных отношений учителя с учеником, детей друг с другом. </a:t>
            </a:r>
          </a:p>
          <a:p>
            <a:pPr>
              <a:buFont typeface="Wingdings" pitchFamily="2" charset="2"/>
              <a:buChar char="ü"/>
            </a:pPr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В программе используются новые технологии обучения, которые позволяют развивать способности ребенка к логическому мышлению. </a:t>
            </a:r>
          </a:p>
          <a:p>
            <a:pPr>
              <a:buFont typeface="Wingdings" pitchFamily="2" charset="2"/>
              <a:buChar char="ü"/>
            </a:pPr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В комплекте предлагаются задания, рассчитанные на детей разных уровней подготовленности. </a:t>
            </a:r>
          </a:p>
          <a:p>
            <a:endParaRPr lang="ru-RU" dirty="0"/>
          </a:p>
        </p:txBody>
      </p:sp>
      <p:pic>
        <p:nvPicPr>
          <p:cNvPr id="11" name="Содержимое 10" descr="image727.JPE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357818" y="1500174"/>
            <a:ext cx="3214710" cy="4500594"/>
          </a:xfrm>
        </p:spPr>
      </p:pic>
      <p:sp>
        <p:nvSpPr>
          <p:cNvPr id="10" name="Прямоугольник 9"/>
          <p:cNvSpPr/>
          <p:nvPr/>
        </p:nvSpPr>
        <p:spPr>
          <a:xfrm>
            <a:off x="428596" y="428604"/>
            <a:ext cx="828680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«Гармония»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3" name="Рисунок 12" descr="image722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7818" y="1500174"/>
            <a:ext cx="3214710" cy="4500594"/>
          </a:xfrm>
          <a:prstGeom prst="rect">
            <a:avLst/>
          </a:prstGeom>
        </p:spPr>
      </p:pic>
      <p:pic>
        <p:nvPicPr>
          <p:cNvPr id="14" name="Рисунок 13" descr="image473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57818" y="1500174"/>
            <a:ext cx="3214710" cy="4500594"/>
          </a:xfrm>
          <a:prstGeom prst="rect">
            <a:avLst/>
          </a:prstGeom>
        </p:spPr>
      </p:pic>
      <p:pic>
        <p:nvPicPr>
          <p:cNvPr id="15" name="Рисунок 14" descr="image542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57818" y="1500174"/>
            <a:ext cx="3214710" cy="450059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000"/>
                            </p:stCondLst>
                            <p:childTnLst>
                              <p:par>
                                <p:cTn id="46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000"/>
                            </p:stCondLst>
                            <p:childTnLst>
                              <p:par>
                                <p:cTn id="5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0"/>
                            </p:stCondLst>
                            <p:childTnLst>
                              <p:par>
                                <p:cTn id="57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2000"/>
                            </p:stCondLst>
                            <p:childTnLst>
                              <p:par>
                                <p:cTn id="6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3000"/>
                            </p:stCondLst>
                            <p:childTnLst>
                              <p:par>
                                <p:cTn id="68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1072</Words>
  <Application>Microsoft Office PowerPoint</Application>
  <PresentationFormat>Экран (4:3)</PresentationFormat>
  <Paragraphs>134</Paragraphs>
  <Slides>20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ШПАРГАЛКА ДЛЯ РОДИТЕЛЕЙ</vt:lpstr>
      <vt:lpstr>Слайд 2</vt:lpstr>
      <vt:lpstr>Слайд 3</vt:lpstr>
      <vt:lpstr>Слайд 4</vt:lpstr>
      <vt:lpstr>Вес ранца с учебными принадлежностями должен составлять 2, 2 кг для учащихся  1 класса</vt:lpstr>
      <vt:lpstr>Слайд 6</vt:lpstr>
      <vt:lpstr>Слайд 7</vt:lpstr>
      <vt:lpstr>Слайд 8</vt:lpstr>
      <vt:lpstr>Слайд 9</vt:lpstr>
      <vt:lpstr>Слайд 10</vt:lpstr>
      <vt:lpstr>Слайд 11</vt:lpstr>
      <vt:lpstr> Прием детей в  1-ые классы осуществляется на основании:   Закон РФ «Об образовании»  Ст. 19 п. 1. «Общее образование включает в себя три ступени, соответствующие уровням образовательных программ: начальное общее, основное общее, среднее (полное) общее образование.   Ст. 19 п. 2. «Обучение детей в образовательных учреждениях, реализующих программы начального общего образования, начинается с достижения ими возраста шести лет шести месяцев при отсутствии противопоказаний по состоянию здоровья. По заявлению родителей (законных представителей) учредитель образовательного учреждения вправе разрешить прием детей в более раннем возрасте </vt:lpstr>
      <vt:lpstr>Слайд 13</vt:lpstr>
      <vt:lpstr>Слайд 14</vt:lpstr>
      <vt:lpstr>Слайд 15</vt:lpstr>
      <vt:lpstr>Внимание!!!</vt:lpstr>
      <vt:lpstr>Слайд 17</vt:lpstr>
      <vt:lpstr>Примерный режим дня</vt:lpstr>
      <vt:lpstr>Слайд 19</vt:lpstr>
      <vt:lpstr>Дорогие мамы и папы, бабушки  и дедушки!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HOME</cp:lastModifiedBy>
  <cp:revision>62</cp:revision>
  <dcterms:modified xsi:type="dcterms:W3CDTF">2021-01-24T15:39:57Z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885362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