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FC7A91C-0ED2-41AA-BE84-A3845EFD923E}" type="slidenum">
              <a:t>‹N°›</a:t>
            </a:fld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91410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081496E-F918-4592-B4DB-B764C5C71CA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8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7000" y="812520"/>
            <a:ext cx="5345280" cy="400895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7000" y="812520"/>
            <a:ext cx="5345280" cy="4008959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523397-5348-4F6C-ACBC-BC10AB294A4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61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820D54-D462-4336-A7A6-A15D56FD186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8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39766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66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5C3188-9054-4F19-877C-FE5CEAB5DE3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24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5DC7-3635-4FBA-9555-8C249700AEBE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1279-08E7-49C0-8AD1-B365D0FEDB4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935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5DC7-3635-4FBA-9555-8C249700AEBE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6CAC-E559-4359-9838-4BD1255A95F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037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5DC7-3635-4FBA-9555-8C249700AEBE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BA0A3-1DAB-4BB8-96F6-B1FD1DB6055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878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5DC7-3635-4FBA-9555-8C249700AEBE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6FB3-3F9B-4E26-90BD-1188EF680F2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77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5DC7-3635-4FBA-9555-8C249700AEBE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0472-BCCD-49D3-9453-9978D7E2379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4591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5DC7-3635-4FBA-9555-8C249700AEBE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4561-3A58-4794-9066-AC62E6041AF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703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5DC7-3635-4FBA-9555-8C249700AEBE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484C-3BF5-4257-B849-1A9D2B7A64E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28407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5DC7-3635-4FBA-9555-8C249700AEBE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B0B6-D280-4AF5-B5D2-6C1E26F33EF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30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E934B2-274B-4F8D-9E0C-A3EFC7E7CCF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31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5DC7-3635-4FBA-9555-8C249700AEBE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18B6-8CFB-4CC6-B492-61EFB6C5B8F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010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5DC7-3635-4FBA-9555-8C249700AEBE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7BC5-9A05-47F2-96A9-8BB1AC8403E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87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5DC7-3635-4FBA-9555-8C249700AEBE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7B0E-540D-49A9-84C5-097CDE81856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4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5123D3-6F8B-41A0-8361-C54FAC8C9D8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54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372F84-CA95-4C82-8BDB-2277376B3C7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78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B49E4C-7873-40F7-A487-F8233A89678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38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698FC4-3E02-456D-AA19-6E35D173B9F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55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F56565-DD85-4AEE-8021-0E971FAAC23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26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BCF495-B214-4202-A8FE-F40B4BF3917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49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EFCC91-E761-43E3-A62B-D5182899D24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21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window3.png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371599" y="1859399"/>
            <a:ext cx="6400440" cy="1294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Modifiez le style du titre</a:t>
            </a:r>
          </a:p>
        </p:txBody>
      </p:sp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14">
            <a:lum bright="-14000"/>
            <a:alphaModFix/>
          </a:blip>
          <a:srcRect/>
          <a:stretch>
            <a:fillRect/>
          </a:stretch>
        </p:blipFill>
        <p:spPr>
          <a:xfrm>
            <a:off x="0" y="2801160"/>
            <a:ext cx="9143640" cy="93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30492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100" b="0" i="0" u="none" strike="noStrike" kern="1200" cap="none" spc="0" baseline="0">
                <a:ln>
                  <a:noFill/>
                </a:ln>
                <a:solidFill>
                  <a:srgbClr val="C6BC9C"/>
                </a:solidFill>
                <a:highlight>
                  <a:scrgbClr r="0" g="0" b="0">
                    <a:alpha val="0"/>
                  </a:scrgbClr>
                </a:highlight>
                <a:latin typeface="Garamond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971800" y="6356520"/>
            <a:ext cx="320004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/>
          <a:lstStyle>
            <a:lvl1pPr lvl="0" algn="ct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675119" y="636408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1" i="0" u="none" strike="noStrike" kern="1200" cap="none" spc="0" baseline="0">
                <a:ln>
                  <a:noFill/>
                </a:ln>
                <a:solidFill>
                  <a:srgbClr val="C6BC9C"/>
                </a:solidFill>
                <a:highlight>
                  <a:scrgbClr r="0" g="0" b="0">
                    <a:alpha val="0"/>
                  </a:scrgbClr>
                </a:highlight>
                <a:latin typeface="Garamond"/>
                <a:ea typeface="Segoe UI" pitchFamily="2"/>
                <a:cs typeface="Tahoma" pitchFamily="2"/>
              </a:defRPr>
            </a:lvl1pPr>
          </a:lstStyle>
          <a:p>
            <a:pPr lvl="0"/>
            <a:fld id="{440EC9C6-46CB-42CA-9D5A-34125ED9470B}" type="slidenum">
              <a:t>‹N°›</a:t>
            </a:fld>
            <a:endParaRPr lang="fr-FR"/>
          </a:p>
        </p:txBody>
      </p:sp>
      <p:sp>
        <p:nvSpPr>
          <p:cNvPr id="8" name="Espace réservé du texte 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15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Garamond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50000"/>
              </a:lnSpc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Garamond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Garamond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1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Garamond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1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Garamond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Garamond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Garamond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Garamond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Garamond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Garamond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3600" b="0" i="0" u="none" strike="noStrike" kern="1200" cap="all" spc="30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Garamond"/>
          <a:ea typeface="Microsoft YaHei" pitchFamily="2"/>
          <a:cs typeface="Mangal" pitchFamily="2"/>
        </a:defRPr>
      </a:lvl1pPr>
    </p:titleStyle>
    <p:bodyStyle>
      <a:lvl1pPr algn="l" rtl="0" hangingPunct="1">
        <a:lnSpc>
          <a:spcPct val="150000"/>
        </a:lnSpc>
        <a:spcBef>
          <a:spcPts val="1417"/>
        </a:spcBef>
        <a:spcAft>
          <a:spcPts val="0"/>
        </a:spcAft>
        <a:tabLst/>
        <a:defRPr lang="fr-FR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Garamond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5DC7-3635-4FBA-9555-8C249700AEBE}" type="datetimeFigureOut">
              <a:rPr lang="fr-FR" smtClean="0"/>
              <a:t>06/10/2024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E0BFE-C42A-4FC3-B02E-07BF29860725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British Emp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/>
              <a:t>The British Empire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7619760" cy="1142640"/>
          </a:xfrm>
          <a:noFill/>
          <a:ln>
            <a:noFill/>
          </a:ln>
        </p:spPr>
        <p:txBody>
          <a:bodyPr wrap="square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rtl="0">
              <a:buNone/>
            </a:pPr>
            <a:r>
              <a:rPr lang="fr-FR" sz="4600" kern="1200" spc="-99">
                <a:solidFill>
                  <a:srgbClr val="2F2B20"/>
                </a:solidFill>
                <a:highlight>
                  <a:scrgbClr r="0" g="0" b="0">
                    <a:alpha val="0"/>
                  </a:scrgbClr>
                </a:highlight>
                <a:latin typeface="Cambria"/>
                <a:ea typeface="Microsoft YaHei" pitchFamily="2"/>
                <a:cs typeface="Mangal" pitchFamily="2"/>
              </a:rPr>
              <a:t>INTRODUCTION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2340000"/>
            <a:ext cx="6673320" cy="3341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360000" y="1557719"/>
            <a:ext cx="1620000" cy="602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1837 to 1901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00000" y="1800000"/>
            <a:ext cx="1980000" cy="346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Great expansion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80000" y="5908680"/>
            <a:ext cx="2520000" cy="602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Lasting consequences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7619760" cy="1142640"/>
          </a:xfrm>
          <a:noFill/>
          <a:ln>
            <a:noFill/>
          </a:ln>
        </p:spPr>
        <p:txBody>
          <a:bodyPr wrap="square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rtl="0">
              <a:buNone/>
            </a:pPr>
            <a:r>
              <a:rPr lang="fr-FR" sz="4600" kern="1200" spc="-99">
                <a:solidFill>
                  <a:srgbClr val="2F2B20"/>
                </a:solidFill>
                <a:highlight>
                  <a:scrgbClr r="0" g="0" b="0">
                    <a:alpha val="0"/>
                  </a:scrgbClr>
                </a:highlight>
                <a:latin typeface="Cambria"/>
                <a:ea typeface="Microsoft YaHei" pitchFamily="2"/>
                <a:cs typeface="Mangal" pitchFamily="2"/>
              </a:rPr>
              <a:t>Queen Victoria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00000" y="1520280"/>
            <a:ext cx="3223800" cy="4959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360000" y="3255539"/>
            <a:ext cx="1800000" cy="346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Iconic</a:t>
            </a:r>
            <a:r>
              <a:rPr lang="fr-FR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figure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480000" y="2340000"/>
            <a:ext cx="1440000" cy="346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colonized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26059" y="5578512"/>
            <a:ext cx="1620000" cy="346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civilizing</a:t>
            </a:r>
            <a:endParaRPr lang="fr-FR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53896" y="446847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Liberation Sans"/>
              </a:rPr>
              <a:t>Bringing</a:t>
            </a:r>
            <a:r>
              <a:rPr lang="fr-FR" dirty="0" smtClean="0">
                <a:latin typeface="Liberation Sans"/>
              </a:rPr>
              <a:t> </a:t>
            </a:r>
            <a:r>
              <a:rPr lang="fr-FR" dirty="0" err="1" smtClean="0">
                <a:latin typeface="Liberation Sans"/>
              </a:rPr>
              <a:t>benefits</a:t>
            </a:r>
            <a:endParaRPr lang="fr-FR" dirty="0">
              <a:latin typeface="Liberatio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7619760" cy="1142640"/>
          </a:xfrm>
          <a:noFill/>
          <a:ln>
            <a:noFill/>
          </a:ln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rtl="0">
              <a:buNone/>
            </a:pPr>
            <a:r>
              <a:rPr lang="fr-FR" sz="4400" kern="1200">
                <a:solidFill>
                  <a:srgbClr val="2F2B20"/>
                </a:solidFill>
                <a:highlight>
                  <a:scrgbClr r="0" g="0" b="0">
                    <a:alpha val="0"/>
                  </a:scrgbClr>
                </a:highlight>
                <a:latin typeface="Cambria" pitchFamily="18"/>
                <a:ea typeface="Microsoft YaHei" pitchFamily="2"/>
                <a:cs typeface="Mangal" pitchFamily="2"/>
              </a:rPr>
              <a:t>The</a:t>
            </a:r>
            <a:r>
              <a:rPr lang="fr-FR" sz="4400" kern="1200">
                <a:solidFill>
                  <a:srgbClr val="2F2B2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Mangal" pitchFamily="2"/>
              </a:rPr>
              <a:t> </a:t>
            </a:r>
            <a:r>
              <a:rPr lang="fr-FR" sz="4400" kern="1200">
                <a:solidFill>
                  <a:srgbClr val="2F2B20"/>
                </a:solidFill>
                <a:highlight>
                  <a:scrgbClr r="0" g="0" b="0">
                    <a:alpha val="0"/>
                  </a:scrgbClr>
                </a:highlight>
                <a:latin typeface="Cambria" pitchFamily="18"/>
                <a:ea typeface="Microsoft YaHei" pitchFamily="2"/>
                <a:cs typeface="Mangal" pitchFamily="2"/>
              </a:rPr>
              <a:t>Empire</a:t>
            </a:r>
            <a:r>
              <a:rPr lang="fr-FR" sz="4400" kern="1200">
                <a:solidFill>
                  <a:srgbClr val="2F2B2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Mangal" pitchFamily="2"/>
              </a:rPr>
              <a:t> </a:t>
            </a:r>
            <a:r>
              <a:rPr lang="fr-FR" sz="4400" kern="1200">
                <a:solidFill>
                  <a:srgbClr val="2F2B20"/>
                </a:solidFill>
                <a:highlight>
                  <a:scrgbClr r="0" g="0" b="0">
                    <a:alpha val="0"/>
                  </a:scrgbClr>
                </a:highlight>
                <a:latin typeface="Cambria" pitchFamily="18"/>
                <a:ea typeface="Microsoft YaHei" pitchFamily="2"/>
                <a:cs typeface="Mangal" pitchFamily="2"/>
              </a:rPr>
              <a:t>and</a:t>
            </a:r>
            <a:r>
              <a:rPr lang="fr-FR" sz="4400" kern="1200">
                <a:solidFill>
                  <a:srgbClr val="2F2B2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Mangal" pitchFamily="2"/>
              </a:rPr>
              <a:t> </a:t>
            </a:r>
            <a:r>
              <a:rPr lang="fr-FR" sz="4400" kern="1200">
                <a:solidFill>
                  <a:srgbClr val="2F2B20"/>
                </a:solidFill>
                <a:highlight>
                  <a:scrgbClr r="0" g="0" b="0">
                    <a:alpha val="0"/>
                  </a:scrgbClr>
                </a:highlight>
                <a:latin typeface="Cambria" pitchFamily="18"/>
                <a:ea typeface="Microsoft YaHei" pitchFamily="2"/>
                <a:cs typeface="Mangal" pitchFamily="2"/>
              </a:rPr>
              <a:t>its</a:t>
            </a:r>
            <a:r>
              <a:rPr lang="fr-FR" sz="4400" kern="1200">
                <a:solidFill>
                  <a:srgbClr val="2F2B2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Mangal" pitchFamily="2"/>
              </a:rPr>
              <a:t> </a:t>
            </a:r>
            <a:r>
              <a:rPr lang="fr-FR" sz="4400" kern="1200">
                <a:solidFill>
                  <a:srgbClr val="2F2B20"/>
                </a:solidFill>
                <a:highlight>
                  <a:scrgbClr r="0" g="0" b="0">
                    <a:alpha val="0"/>
                  </a:scrgbClr>
                </a:highlight>
                <a:latin typeface="Cambria" pitchFamily="18"/>
                <a:ea typeface="Microsoft YaHei" pitchFamily="2"/>
                <a:cs typeface="Mangal" pitchFamily="2"/>
              </a:rPr>
              <a:t>borders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1980000"/>
            <a:ext cx="5714640" cy="40381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80000" y="2637719"/>
            <a:ext cx="1260000" cy="602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expanded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60000" y="6300000"/>
            <a:ext cx="1800000" cy="346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While territories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20000" y="6133680"/>
            <a:ext cx="1980000" cy="346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Involving conflicts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660000" y="1620000"/>
            <a:ext cx="1620000" cy="346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strengthened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7619760" cy="1142640"/>
          </a:xfrm>
          <a:noFill/>
          <a:ln>
            <a:noFill/>
          </a:ln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rtl="0">
              <a:buNone/>
            </a:pPr>
            <a:r>
              <a:rPr lang="fr-FR" sz="4400" kern="1200">
                <a:solidFill>
                  <a:srgbClr val="2F2B20"/>
                </a:solidFill>
                <a:highlight>
                  <a:scrgbClr r="0" g="0" b="0">
                    <a:alpha val="0"/>
                  </a:scrgbClr>
                </a:highlight>
                <a:latin typeface="Cambria" pitchFamily="18"/>
                <a:ea typeface="Microsoft YaHei" pitchFamily="2"/>
                <a:cs typeface="Mangal" pitchFamily="2"/>
              </a:rPr>
              <a:t>The Industrial Revolution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888" r="3417" b="7805"/>
          <a:stretch>
            <a:fillRect/>
          </a:stretch>
        </p:blipFill>
        <p:spPr>
          <a:xfrm>
            <a:off x="1620360" y="2340000"/>
            <a:ext cx="5039640" cy="3239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360000" y="6126840"/>
            <a:ext cx="2160000" cy="346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Essential materials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20000" y="5697720"/>
            <a:ext cx="1980000" cy="602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British economy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660000" y="1800000"/>
            <a:ext cx="1440000" cy="346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markets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60000" y="1620000"/>
            <a:ext cx="1980000" cy="602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Immense wealth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7619760" cy="1142640"/>
          </a:xfrm>
          <a:noFill/>
          <a:ln>
            <a:noFill/>
          </a:ln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rtl="0">
              <a:buNone/>
            </a:pPr>
            <a:r>
              <a:rPr lang="fr-FR" sz="4400" kern="1200">
                <a:solidFill>
                  <a:srgbClr val="2F2B20"/>
                </a:solidFill>
                <a:highlight>
                  <a:scrgbClr r="0" g="0" b="0">
                    <a:alpha val="0"/>
                  </a:scrgbClr>
                </a:highlight>
                <a:latin typeface="Cambria" pitchFamily="18"/>
                <a:ea typeface="Microsoft YaHei" pitchFamily="2"/>
                <a:cs typeface="Mangal" pitchFamily="2"/>
              </a:rPr>
              <a:t>Revolts and tensions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04280" y="2520000"/>
            <a:ext cx="589572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6660232" y="1896840"/>
            <a:ext cx="1800000" cy="346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Legal</a:t>
            </a:r>
            <a:r>
              <a:rPr lang="fr-FR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fr-FR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systems</a:t>
            </a:r>
            <a:endParaRPr lang="fr-FR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9552" y="5613675"/>
            <a:ext cx="1800000" cy="602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Revolts</a:t>
            </a:r>
            <a:r>
              <a:rPr lang="fr-FR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 </a:t>
            </a:r>
            <a:r>
              <a:rPr lang="fr-FR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against</a:t>
            </a:r>
            <a:endParaRPr lang="fr-FR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9552" y="1896840"/>
            <a:ext cx="1620000" cy="346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domination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930232" y="5741655"/>
            <a:ext cx="1260000" cy="346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 dirty="0" err="1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resistance</a:t>
            </a:r>
            <a:endParaRPr lang="fr-FR" sz="18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7619760" cy="1142640"/>
          </a:xfrm>
          <a:noFill/>
          <a:ln>
            <a:noFill/>
          </a:ln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rtl="0">
              <a:buNone/>
            </a:pPr>
            <a:r>
              <a:rPr lang="fr-FR" sz="4400" kern="1200">
                <a:solidFill>
                  <a:srgbClr val="2F2B20"/>
                </a:solidFill>
                <a:highlight>
                  <a:scrgbClr r="0" g="0" b="0">
                    <a:alpha val="0"/>
                  </a:scrgbClr>
                </a:highlight>
                <a:latin typeface="Cambria" pitchFamily="18"/>
                <a:ea typeface="Microsoft YaHei" pitchFamily="2"/>
                <a:cs typeface="Mangal" pitchFamily="2"/>
              </a:rPr>
              <a:t>Consequences political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2783520"/>
            <a:ext cx="6300000" cy="2677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6732240" y="2204864"/>
            <a:ext cx="1656184" cy="356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rPr>
              <a:t>Independence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68144" y="58052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Liberation Sans"/>
              </a:rPr>
              <a:t>Movements</a:t>
            </a:r>
            <a:r>
              <a:rPr lang="fr-FR" dirty="0" smtClean="0">
                <a:latin typeface="Liberation Sans"/>
              </a:rPr>
              <a:t> for </a:t>
            </a:r>
            <a:r>
              <a:rPr lang="fr-FR" dirty="0" err="1" smtClean="0">
                <a:latin typeface="Liberation Sans"/>
              </a:rPr>
              <a:t>freedom</a:t>
            </a:r>
            <a:endParaRPr lang="fr-FR" dirty="0">
              <a:latin typeface="Liberation San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5805264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Liberation Sans"/>
              </a:rPr>
              <a:t>ultimately</a:t>
            </a:r>
            <a:endParaRPr lang="fr-FR" dirty="0">
              <a:latin typeface="Liberation San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1590" y="21918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Liberation Sans"/>
              </a:rPr>
              <a:t>1947</a:t>
            </a:r>
            <a:endParaRPr lang="fr-FR" dirty="0">
              <a:latin typeface="Liberatio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7619760" cy="1142640"/>
          </a:xfrm>
          <a:noFill/>
          <a:ln>
            <a:noFill/>
          </a:ln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rtl="0">
              <a:buNone/>
            </a:pPr>
            <a:r>
              <a:rPr lang="fr-FR" sz="4400" kern="1200">
                <a:solidFill>
                  <a:srgbClr val="2F2B20"/>
                </a:solidFill>
                <a:highlight>
                  <a:scrgbClr r="0" g="0" b="0">
                    <a:alpha val="0"/>
                  </a:scrgbClr>
                </a:highlight>
                <a:latin typeface="Cambria" pitchFamily="18"/>
                <a:ea typeface="Microsoft YaHei" pitchFamily="2"/>
                <a:cs typeface="Mangal" pitchFamily="2"/>
              </a:rPr>
              <a:t>CONCLUSION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15616" y="22048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Liberation Sans"/>
              </a:rPr>
              <a:t>La</a:t>
            </a:r>
            <a:r>
              <a:rPr lang="fr-FR" dirty="0" smtClean="0">
                <a:latin typeface="Liberation Sans"/>
              </a:rPr>
              <a:t>sting </a:t>
            </a:r>
            <a:r>
              <a:rPr lang="fr-FR" dirty="0" err="1" smtClean="0">
                <a:latin typeface="Liberation Sans"/>
              </a:rPr>
              <a:t>consequences</a:t>
            </a:r>
            <a:endParaRPr lang="fr-FR" dirty="0" smtClean="0">
              <a:latin typeface="Liberation San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08104" y="32729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Liberation Sans"/>
              </a:rPr>
              <a:t>Immence</a:t>
            </a:r>
            <a:r>
              <a:rPr lang="fr-FR" dirty="0" smtClean="0">
                <a:latin typeface="Liberation Sans"/>
              </a:rPr>
              <a:t> expansion</a:t>
            </a:r>
            <a:endParaRPr lang="fr-FR" dirty="0">
              <a:latin typeface="Liberation San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36034" y="4220924"/>
            <a:ext cx="276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Liberation Sans"/>
              </a:rPr>
              <a:t>Inequalities</a:t>
            </a:r>
            <a:r>
              <a:rPr lang="fr-FR" dirty="0" smtClean="0">
                <a:latin typeface="Liberation Sans"/>
              </a:rPr>
              <a:t> and </a:t>
            </a:r>
            <a:r>
              <a:rPr lang="fr-FR" dirty="0" err="1" smtClean="0">
                <a:latin typeface="Liberation Sans"/>
              </a:rPr>
              <a:t>conflicts</a:t>
            </a:r>
            <a:endParaRPr lang="fr-FR" dirty="0">
              <a:latin typeface="Liberation San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38633" y="55172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Liberation Sans"/>
              </a:rPr>
              <a:t>Respecting</a:t>
            </a:r>
            <a:r>
              <a:rPr lang="fr-FR" dirty="0" smtClean="0">
                <a:latin typeface="Liberation Sans"/>
              </a:rPr>
              <a:t> cultures</a:t>
            </a:r>
            <a:endParaRPr lang="fr-FR" dirty="0">
              <a:latin typeface="Liberatio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7200" y="274680"/>
            <a:ext cx="7619760" cy="1142640"/>
          </a:xfrm>
          <a:noFill/>
          <a:ln>
            <a:noFill/>
          </a:ln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rtl="0">
              <a:buNone/>
            </a:pPr>
            <a:r>
              <a:rPr lang="fr-FR" sz="4400" kern="1200">
                <a:solidFill>
                  <a:srgbClr val="2F2B20"/>
                </a:solidFill>
                <a:highlight>
                  <a:scrgbClr r="0" g="0" b="0">
                    <a:alpha val="0"/>
                  </a:scrgbClr>
                </a:highlight>
                <a:latin typeface="Cambria" pitchFamily="18"/>
                <a:ea typeface="Microsoft YaHei" pitchFamily="2"/>
                <a:cs typeface="Mangal" pitchFamily="2"/>
              </a:rPr>
              <a:t>Questions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7619760" cy="4800240"/>
          </a:xfrm>
          <a:noFill/>
          <a:ln>
            <a:noFill/>
          </a:ln>
        </p:spPr>
        <p:txBody>
          <a:bodyPr/>
          <a:lstStyle/>
          <a:p>
            <a:r>
              <a:rPr lang="fr-FR" dirty="0" smtClean="0"/>
              <a:t>1- </a:t>
            </a:r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period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significant</a:t>
            </a:r>
            <a:r>
              <a:rPr lang="fr-FR" dirty="0" smtClean="0"/>
              <a:t> ?</a:t>
            </a:r>
          </a:p>
          <a:p>
            <a:endParaRPr lang="fr-FR" dirty="0"/>
          </a:p>
          <a:p>
            <a:r>
              <a:rPr lang="fr-FR" dirty="0" smtClean="0"/>
              <a:t>2- </a:t>
            </a:r>
            <a:r>
              <a:rPr lang="fr-FR" dirty="0" err="1" smtClean="0"/>
              <a:t>What</a:t>
            </a:r>
            <a:r>
              <a:rPr lang="fr-FR" dirty="0" smtClean="0"/>
              <a:t> continents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colonized</a:t>
            </a:r>
            <a:r>
              <a:rPr lang="fr-FR" dirty="0" smtClean="0"/>
              <a:t> ?</a:t>
            </a:r>
          </a:p>
          <a:p>
            <a:endParaRPr lang="fr-FR" dirty="0"/>
          </a:p>
          <a:p>
            <a:r>
              <a:rPr lang="fr-FR" dirty="0" smtClean="0"/>
              <a:t>3-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marked</a:t>
            </a:r>
            <a:r>
              <a:rPr lang="fr-FR" dirty="0" smtClean="0"/>
              <a:t> the </a:t>
            </a:r>
            <a:r>
              <a:rPr lang="fr-FR" dirty="0" err="1">
                <a:latin typeface="Liberation Sans"/>
              </a:rPr>
              <a:t>V</a:t>
            </a:r>
            <a:r>
              <a:rPr lang="fr-FR" dirty="0" err="1" smtClean="0"/>
              <a:t>ictorian</a:t>
            </a:r>
            <a:r>
              <a:rPr lang="fr-FR" dirty="0" smtClean="0"/>
              <a:t> </a:t>
            </a:r>
            <a:r>
              <a:rPr lang="fr-FR" dirty="0" err="1" smtClean="0"/>
              <a:t>era</a:t>
            </a:r>
            <a:r>
              <a:rPr lang="fr-FR" dirty="0" smtClean="0"/>
              <a:t> ? </a:t>
            </a:r>
          </a:p>
          <a:p>
            <a:endParaRPr lang="fr-FR" dirty="0"/>
          </a:p>
          <a:p>
            <a:r>
              <a:rPr lang="fr-FR" dirty="0" smtClean="0"/>
              <a:t>4-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/>
              <a:t> </a:t>
            </a:r>
            <a:r>
              <a:rPr lang="fr-FR" dirty="0" smtClean="0"/>
              <a:t>the </a:t>
            </a:r>
            <a:r>
              <a:rPr lang="fr-FR" dirty="0" err="1"/>
              <a:t>I</a:t>
            </a:r>
            <a:r>
              <a:rPr lang="fr-FR" dirty="0" err="1" smtClean="0"/>
              <a:t>ndustrial</a:t>
            </a:r>
            <a:r>
              <a:rPr lang="fr-FR" dirty="0" smtClean="0"/>
              <a:t> </a:t>
            </a:r>
            <a:r>
              <a:rPr lang="fr-FR" dirty="0" err="1" smtClean="0"/>
              <a:t>Revolution</a:t>
            </a:r>
            <a:r>
              <a:rPr lang="fr-FR" dirty="0" smtClean="0"/>
              <a:t> </a:t>
            </a:r>
            <a:r>
              <a:rPr lang="fr-FR" dirty="0" err="1" smtClean="0"/>
              <a:t>transform</a:t>
            </a:r>
            <a:r>
              <a:rPr lang="fr-FR" dirty="0" smtClean="0"/>
              <a:t> ?</a:t>
            </a:r>
          </a:p>
          <a:p>
            <a:endParaRPr lang="fr-FR" dirty="0"/>
          </a:p>
          <a:p>
            <a:r>
              <a:rPr lang="fr-FR" dirty="0" smtClean="0"/>
              <a:t>5-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</a:t>
            </a:r>
            <a:r>
              <a:rPr lang="fr-FR" dirty="0" err="1" smtClean="0"/>
              <a:t>India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independent</a:t>
            </a:r>
            <a:r>
              <a:rPr lang="fr-FR" smtClean="0"/>
              <a:t> ? </a:t>
            </a:r>
            <a:endParaRPr lang="fr-FR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positive de tit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103</Words>
  <Application>Microsoft Office PowerPoint</Application>
  <PresentationFormat>Affichage à l'écran (4:3)</PresentationFormat>
  <Paragraphs>45</Paragraphs>
  <Slides>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Diapositive de titre</vt:lpstr>
      <vt:lpstr>Thème Office</vt:lpstr>
      <vt:lpstr>The British Empire</vt:lpstr>
      <vt:lpstr>INTRODUCTION</vt:lpstr>
      <vt:lpstr>Queen Victoria</vt:lpstr>
      <vt:lpstr>The Empire and its borders</vt:lpstr>
      <vt:lpstr>The Industrial Revolution</vt:lpstr>
      <vt:lpstr>Revolts and tensions</vt:lpstr>
      <vt:lpstr>Consequences political</vt:lpstr>
      <vt:lpstr>CONCLUSION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British Empire</dc:title>
  <dc:creator>Elève</dc:creator>
  <cp:lastModifiedBy>JULIE</cp:lastModifiedBy>
  <cp:revision>20</cp:revision>
  <dcterms:created xsi:type="dcterms:W3CDTF">2024-09-22T17:33:35Z</dcterms:created>
  <dcterms:modified xsi:type="dcterms:W3CDTF">2024-10-06T09:46:15Z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PresentationFormat">
    <vt:lpwstr>Affichage à l'écran (4:3)</vt:lpwstr>
  </property>
  <property fmtid="{D5CDD505-2E9C-101B-9397-08002B2CF9AE}" pid="4" name="Slides">
    <vt:r8>3</vt:r8>
  </property>
</Properties>
</file>