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png" ContentType="image/pn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10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2000" spc="-1" strike="noStrike">
                <a:latin typeface="Arial"/>
              </a:rPr>
              <a:t>Cliquez pour modifier le format des 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9A9AA708-0DFA-44C3-B788-92636B63C294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p>
            <a:endParaRPr b="0" lang="fr-FR" sz="2000" spc="-1" strike="noStrike">
              <a:latin typeface="Arial"/>
            </a:endParaRPr>
          </a:p>
        </p:txBody>
      </p:sp>
      <p:sp>
        <p:nvSpPr>
          <p:cNvPr id="13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EC431FC-1AD7-4BD7-8C23-FF815679D855}" type="slidenum"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57200" y="41076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43614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03372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561024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561024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303372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45720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61976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3614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41076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41076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3614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303372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5610240" y="16002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561024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303372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457200" y="4107600"/>
            <a:ext cx="245340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761976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fr-FR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572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48002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361400" y="41076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lIns="0" rIns="0" tIns="0" bIns="0" anchor="ctr"/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361400" y="1600200"/>
            <a:ext cx="371808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457200" y="4107600"/>
            <a:ext cx="7619760" cy="2289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7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371600" y="1859400"/>
            <a:ext cx="6400440" cy="129492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fr-FR" sz="3600" spc="299" strike="noStrike" cap="all">
                <a:solidFill>
                  <a:srgbClr val="000000"/>
                </a:solidFill>
                <a:latin typeface="Garamond"/>
              </a:rPr>
              <a:t>Modifiez le style du titre</a:t>
            </a:r>
            <a:endParaRPr b="0" lang="fr-FR" sz="3600" spc="-1" strike="noStrike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2" name="Picture 7" descr=""/>
          <p:cNvPicPr/>
          <p:nvPr/>
        </p:nvPicPr>
        <p:blipFill>
          <a:blip r:embed="rId3">
            <a:lum bright="-14000"/>
          </a:blip>
          <a:stretch/>
        </p:blipFill>
        <p:spPr>
          <a:xfrm>
            <a:off x="0" y="2801160"/>
            <a:ext cx="9143640" cy="932400"/>
          </a:xfrm>
          <a:prstGeom prst="rect">
            <a:avLst/>
          </a:prstGeom>
          <a:ln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dt"/>
          </p:nvPr>
        </p:nvSpPr>
        <p:spPr>
          <a:xfrm>
            <a:off x="30492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660793EA-9BF8-473E-8CC3-AB4552192647}" type="datetime">
              <a:rPr b="0" lang="fr-FR" sz="1100" spc="-1" strike="noStrike">
                <a:solidFill>
                  <a:srgbClr val="c6bc9c"/>
                </a:solidFill>
                <a:latin typeface="Garamond"/>
              </a:rPr>
              <a:t>30/09/2024</a:t>
            </a:fld>
            <a:endParaRPr b="0" lang="fr-FR" sz="1100" spc="-1" strike="noStrike"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/>
          </p:nvPr>
        </p:nvSpPr>
        <p:spPr>
          <a:xfrm>
            <a:off x="2971800" y="6356520"/>
            <a:ext cx="3200040" cy="36468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/>
          </p:nvPr>
        </p:nvSpPr>
        <p:spPr>
          <a:xfrm>
            <a:off x="6675120" y="636408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0A08ED8D-18D3-4783-BCD0-115B4D1A8B84}" type="slidenum">
              <a:rPr b="1" lang="fr-FR" sz="1200" spc="-1" strike="noStrike">
                <a:solidFill>
                  <a:srgbClr val="c6bc9c"/>
                </a:solidFill>
                <a:latin typeface="Garamond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Garamond"/>
              </a:rPr>
              <a:t>Cliquez pour éditer le format du plan de texte</a:t>
            </a:r>
            <a:endParaRPr b="0" lang="fr-FR" sz="1800" spc="-1" strike="noStrike">
              <a:solidFill>
                <a:srgbClr val="000000"/>
              </a:solidFill>
              <a:latin typeface="Garamond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Garamond"/>
              </a:rPr>
              <a:t>Second niveau de plan</a:t>
            </a:r>
            <a:endParaRPr b="0" lang="fr-FR" sz="1400" spc="-1" strike="noStrike">
              <a:solidFill>
                <a:srgbClr val="000000"/>
              </a:solidFill>
              <a:latin typeface="Garamond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400" spc="-1" strike="noStrike">
                <a:solidFill>
                  <a:srgbClr val="000000"/>
                </a:solidFill>
                <a:latin typeface="Garamond"/>
              </a:rPr>
              <a:t>Troisième niveau de plan</a:t>
            </a:r>
            <a:endParaRPr b="0" lang="fr-FR" sz="1400" spc="-1" strike="noStrike">
              <a:solidFill>
                <a:srgbClr val="000000"/>
              </a:solidFill>
              <a:latin typeface="Garamond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400" spc="-1" strike="noStrike">
                <a:solidFill>
                  <a:srgbClr val="000000"/>
                </a:solidFill>
                <a:latin typeface="Garamond"/>
              </a:rPr>
              <a:t>Quatrième niveau de plan</a:t>
            </a:r>
            <a:endParaRPr b="0" lang="fr-FR" sz="1400" spc="-1" strike="noStrike">
              <a:solidFill>
                <a:srgbClr val="000000"/>
              </a:solidFill>
              <a:latin typeface="Garamond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Garamond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Garamond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Garamond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Garamond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Garamond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Garamond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8458200" y="0"/>
            <a:ext cx="685440" cy="68576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" name="CustomShape 2"/>
          <p:cNvSpPr/>
          <p:nvPr/>
        </p:nvSpPr>
        <p:spPr>
          <a:xfrm>
            <a:off x="8458200" y="5486400"/>
            <a:ext cx="685440" cy="6854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PlaceHolder 3"/>
          <p:cNvSpPr>
            <a:spLocks noGrp="1"/>
          </p:cNvSpPr>
          <p:nvPr>
            <p:ph type="title"/>
          </p:nvPr>
        </p:nvSpPr>
        <p:spPr>
          <a:xfrm>
            <a:off x="457200" y="274680"/>
            <a:ext cx="7619760" cy="114264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Modifiez le style du titre</a:t>
            </a:r>
            <a:endParaRPr b="0" lang="fr-FR" sz="4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body"/>
          </p:nvPr>
        </p:nvSpPr>
        <p:spPr>
          <a:xfrm>
            <a:off x="457200" y="1600200"/>
            <a:ext cx="7619760" cy="4800240"/>
          </a:xfrm>
          <a:prstGeom prst="rect">
            <a:avLst/>
          </a:prstGeom>
        </p:spPr>
        <p:txBody>
          <a:bodyPr/>
          <a:p>
            <a:pPr marL="343080" indent="-228240">
              <a:lnSpc>
                <a:spcPct val="100000"/>
              </a:lnSpc>
              <a:spcBef>
                <a:spcPts val="439"/>
              </a:spcBef>
              <a:buClr>
                <a:srgbClr val="f0ad00"/>
              </a:buClr>
              <a:buFont typeface="Arial"/>
              <a:buChar char="•"/>
            </a:pPr>
            <a:r>
              <a:rPr b="0" lang="fr-FR" sz="2200" spc="-1" strike="noStrike">
                <a:solidFill>
                  <a:srgbClr val="000000"/>
                </a:solidFill>
                <a:latin typeface="Calibri"/>
              </a:rPr>
              <a:t>Modifiez les styles du texte du masque</a:t>
            </a:r>
            <a:endParaRPr b="0" lang="fr-FR" sz="2200" spc="-1" strike="noStrike">
              <a:solidFill>
                <a:srgbClr val="000000"/>
              </a:solidFill>
              <a:latin typeface="Calibri"/>
            </a:endParaRPr>
          </a:p>
          <a:p>
            <a:pPr lvl="1" marL="640080" indent="-228240">
              <a:lnSpc>
                <a:spcPct val="100000"/>
              </a:lnSpc>
              <a:spcBef>
                <a:spcPts val="400"/>
              </a:spcBef>
              <a:buClr>
                <a:srgbClr val="60b5cc"/>
              </a:buClr>
              <a:buFont typeface="Arial"/>
              <a:buChar char="•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Deuxième niveau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005840" indent="-228240">
              <a:lnSpc>
                <a:spcPct val="100000"/>
              </a:lnSpc>
              <a:spcBef>
                <a:spcPts val="360"/>
              </a:spcBef>
              <a:buClr>
                <a:srgbClr val="e66c7d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280160" indent="-228240">
              <a:lnSpc>
                <a:spcPct val="100000"/>
              </a:lnSpc>
              <a:spcBef>
                <a:spcPts val="320"/>
              </a:spcBef>
              <a:buClr>
                <a:srgbClr val="6bb76d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Quatrième niveau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4" marL="1554480" indent="-228240">
              <a:lnSpc>
                <a:spcPct val="100000"/>
              </a:lnSpc>
              <a:spcBef>
                <a:spcPts val="281"/>
              </a:spcBef>
              <a:buClr>
                <a:srgbClr val="e88651"/>
              </a:buClr>
              <a:buFont typeface="Arial"/>
              <a:buChar char="•"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Cinquième niveau</a:t>
            </a:r>
            <a:endParaRPr b="0" lang="fr-F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dt"/>
          </p:nvPr>
        </p:nvSpPr>
        <p:spPr>
          <a:xfrm rot="16200000">
            <a:off x="7551360" y="1646280"/>
            <a:ext cx="2437920" cy="36540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9A7CBB55-D1C0-479A-BF96-D6DB696D984A}" type="datetime">
              <a:rPr b="0" lang="fr-FR" sz="1200" spc="-1" strike="noStrike">
                <a:solidFill>
                  <a:srgbClr val="d4d4d6"/>
                </a:solidFill>
                <a:latin typeface="Calibri"/>
              </a:rPr>
              <a:t>30/09/2024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8" name="PlaceHolder 6"/>
          <p:cNvSpPr>
            <a:spLocks noGrp="1"/>
          </p:cNvSpPr>
          <p:nvPr>
            <p:ph type="ftr"/>
          </p:nvPr>
        </p:nvSpPr>
        <p:spPr>
          <a:xfrm rot="16200000">
            <a:off x="7587000" y="4048920"/>
            <a:ext cx="2367000" cy="365400"/>
          </a:xfrm>
          <a:prstGeom prst="rect">
            <a:avLst/>
          </a:prstGeom>
        </p:spPr>
        <p:txBody>
          <a:bodyPr anchor="ctr"/>
          <a:p>
            <a:endParaRPr b="0" lang="fr-FR" sz="2400" spc="-1" strike="noStrike">
              <a:latin typeface="Times New Roman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8531640" y="5649120"/>
            <a:ext cx="548280" cy="39600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fld id="{B52C6EAC-2C2C-4843-995B-E06B5F42B4EE}" type="slidenum">
              <a:rPr b="0" lang="fr-FR" sz="1800" spc="-1" strike="noStrike">
                <a:solidFill>
                  <a:srgbClr val="ffffff"/>
                </a:solidFill>
                <a:latin typeface="Calibri"/>
              </a:rPr>
              <a:t>&lt;numéro&gt;</a:t>
            </a:fld>
            <a:endParaRPr b="0" lang="fr-FR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1371600" y="1859400"/>
            <a:ext cx="6400440" cy="1294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fr-FR" sz="3600" spc="299" strike="noStrike" cap="all">
                <a:solidFill>
                  <a:srgbClr val="000000"/>
                </a:solidFill>
                <a:latin typeface="Garamond"/>
              </a:rPr>
              <a:t>Queen Victoria</a:t>
            </a:r>
            <a:endParaRPr b="0" lang="fr-FR" sz="3600" spc="-1" strike="noStrike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92" name="TextShape 2"/>
          <p:cNvSpPr txBox="1"/>
          <p:nvPr/>
        </p:nvSpPr>
        <p:spPr>
          <a:xfrm>
            <a:off x="1371600" y="3429000"/>
            <a:ext cx="6400440" cy="76176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b="0" i="1" lang="fr-FR" sz="2000" spc="-1" strike="noStrike">
                <a:solidFill>
                  <a:srgbClr val="595959"/>
                </a:solidFill>
                <a:latin typeface="Garamond"/>
              </a:rPr>
              <a:t>Alexandrina Victoria</a:t>
            </a:r>
            <a:endParaRPr b="0" lang="fr-FR" sz="2000" spc="-1" strike="noStrike"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     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The Queen </a:t>
            </a:r>
            <a:endParaRPr b="0" lang="fr-FR" sz="4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2" descr=""/>
          <p:cNvPicPr/>
          <p:nvPr/>
        </p:nvPicPr>
        <p:blipFill>
          <a:blip r:embed="rId1"/>
          <a:stretch/>
        </p:blipFill>
        <p:spPr>
          <a:xfrm>
            <a:off x="2054880" y="1600200"/>
            <a:ext cx="4424040" cy="4800240"/>
          </a:xfrm>
          <a:prstGeom prst="rect">
            <a:avLst/>
          </a:prstGeom>
          <a:ln>
            <a:noFill/>
          </a:ln>
        </p:spPr>
      </p:pic>
      <p:sp>
        <p:nvSpPr>
          <p:cNvPr id="95" name="CustomShape 2"/>
          <p:cNvSpPr/>
          <p:nvPr/>
        </p:nvSpPr>
        <p:spPr>
          <a:xfrm>
            <a:off x="316440" y="2007000"/>
            <a:ext cx="1230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UK, IL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96" name="CustomShape 3"/>
          <p:cNvSpPr/>
          <p:nvPr/>
        </p:nvSpPr>
        <p:spPr>
          <a:xfrm>
            <a:off x="395640" y="2893680"/>
            <a:ext cx="86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1901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97" name="CustomShape 4"/>
          <p:cNvSpPr/>
          <p:nvPr/>
        </p:nvSpPr>
        <p:spPr>
          <a:xfrm>
            <a:off x="316440" y="3789000"/>
            <a:ext cx="1590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63; 216d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98" name="CustomShape 5"/>
          <p:cNvSpPr/>
          <p:nvPr/>
        </p:nvSpPr>
        <p:spPr>
          <a:xfrm>
            <a:off x="6739200" y="2699640"/>
            <a:ext cx="13676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King George III, German Princess 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467640" y="26064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  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Reign</a:t>
            </a:r>
            <a:endParaRPr b="0" lang="fr-FR" sz="4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0" name="Picture 2" descr=""/>
          <p:cNvPicPr/>
          <p:nvPr/>
        </p:nvPicPr>
        <p:blipFill>
          <a:blip r:embed="rId1"/>
          <a:stretch/>
        </p:blipFill>
        <p:spPr>
          <a:xfrm>
            <a:off x="2706840" y="1600200"/>
            <a:ext cx="3120120" cy="4800240"/>
          </a:xfrm>
          <a:prstGeom prst="rect">
            <a:avLst/>
          </a:prstGeom>
          <a:ln>
            <a:noFill/>
          </a:ln>
        </p:spPr>
      </p:pic>
      <p:sp>
        <p:nvSpPr>
          <p:cNvPr id="101" name="CustomShape 2"/>
          <p:cNvSpPr/>
          <p:nvPr/>
        </p:nvSpPr>
        <p:spPr>
          <a:xfrm>
            <a:off x="343080" y="2151720"/>
            <a:ext cx="1583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1837; 18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2" name="CustomShape 3"/>
          <p:cNvSpPr/>
          <p:nvPr/>
        </p:nvSpPr>
        <p:spPr>
          <a:xfrm>
            <a:off x="343080" y="3330720"/>
            <a:ext cx="208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Prince Albert; 1840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385560" y="427212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nine children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4" name="CustomShape 5"/>
          <p:cNvSpPr/>
          <p:nvPr/>
        </p:nvSpPr>
        <p:spPr>
          <a:xfrm>
            <a:off x="323640" y="519552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died 1861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5" name="CustomShape 6"/>
          <p:cNvSpPr/>
          <p:nvPr/>
        </p:nvSpPr>
        <p:spPr>
          <a:xfrm>
            <a:off x="6295320" y="2151720"/>
            <a:ext cx="176868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attemps assassination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6" name="CustomShape 7"/>
          <p:cNvSpPr/>
          <p:nvPr/>
        </p:nvSpPr>
        <p:spPr>
          <a:xfrm>
            <a:off x="6289200" y="3146040"/>
            <a:ext cx="188280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29 may; John Francis; gun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07" name="CustomShape 8"/>
          <p:cNvSpPr/>
          <p:nvPr/>
        </p:nvSpPr>
        <p:spPr>
          <a:xfrm>
            <a:off x="6295320" y="4456800"/>
            <a:ext cx="195480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1845; potato blight; The famine Queen 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600" spc="-1" strike="noStrike">
                <a:solidFill>
                  <a:srgbClr val="666666"/>
                </a:solidFill>
                <a:latin typeface="Cambria"/>
              </a:rPr>
              <a:t>Industrial Revolution</a:t>
            </a:r>
            <a:r>
              <a:rPr b="0" lang="fr-FR" sz="4600" spc="-1" strike="noStrike">
                <a:solidFill>
                  <a:srgbClr val="000000"/>
                </a:solidFill>
                <a:latin typeface="Cambria"/>
              </a:rPr>
              <a:t> </a:t>
            </a:r>
            <a:endParaRPr b="0" lang="fr-FR" sz="46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512000" y="2304000"/>
            <a:ext cx="5391720" cy="2821320"/>
          </a:xfrm>
          <a:prstGeom prst="rect">
            <a:avLst/>
          </a:prstGeom>
          <a:ln>
            <a:noFill/>
          </a:ln>
        </p:spPr>
      </p:pic>
      <p:sp>
        <p:nvSpPr>
          <p:cNvPr id="110" name="TextShape 2"/>
          <p:cNvSpPr txBox="1"/>
          <p:nvPr/>
        </p:nvSpPr>
        <p:spPr>
          <a:xfrm>
            <a:off x="-72000" y="2952000"/>
            <a:ext cx="1656000" cy="936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Period of major changes </a:t>
            </a:r>
            <a:r>
              <a:rPr b="0" lang="fr-FR" sz="1800" spc="-1" strike="noStrike"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1" name="TextShape 3"/>
          <p:cNvSpPr txBox="1"/>
          <p:nvPr/>
        </p:nvSpPr>
        <p:spPr>
          <a:xfrm>
            <a:off x="0" y="4043520"/>
            <a:ext cx="1296000" cy="78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The way products, made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12" name="TextShape 4"/>
          <p:cNvSpPr txBox="1"/>
          <p:nvPr/>
        </p:nvSpPr>
        <p:spPr>
          <a:xfrm>
            <a:off x="6912000" y="2880000"/>
            <a:ext cx="180000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More than 200 years ago</a:t>
            </a:r>
            <a:r>
              <a:rPr b="0" lang="fr-FR" sz="1800" spc="-1" strike="noStrike">
                <a:latin typeface="Arial"/>
              </a:rPr>
              <a:t>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13" name="TextShape 5"/>
          <p:cNvSpPr txBox="1"/>
          <p:nvPr/>
        </p:nvSpPr>
        <p:spPr>
          <a:xfrm>
            <a:off x="6903720" y="4187520"/>
            <a:ext cx="1448280" cy="780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People, make products, hand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400" spc="-1" strike="noStrike">
                <a:solidFill>
                  <a:srgbClr val="666666"/>
                </a:solidFill>
                <a:latin typeface="Cambria"/>
              </a:rPr>
              <a:t>Political Power</a:t>
            </a:r>
            <a:r>
              <a:rPr b="0" lang="fr-FR" sz="1800" spc="-1" strike="noStrike">
                <a:solidFill>
                  <a:srgbClr val="666666"/>
                </a:solidFill>
                <a:latin typeface="Calibri"/>
              </a:rPr>
              <a:t> </a:t>
            </a:r>
            <a:endParaRPr b="0" lang="fr-FR" sz="1800" spc="-1" strike="noStrike">
              <a:solidFill>
                <a:srgbClr val="666666"/>
              </a:solidFill>
              <a:latin typeface="Calibri"/>
            </a:endParaRPr>
          </a:p>
        </p:txBody>
      </p:sp>
      <p:pic>
        <p:nvPicPr>
          <p:cNvPr id="115" name="" descr=""/>
          <p:cNvPicPr/>
          <p:nvPr/>
        </p:nvPicPr>
        <p:blipFill>
          <a:blip r:embed="rId1"/>
          <a:stretch/>
        </p:blipFill>
        <p:spPr>
          <a:xfrm>
            <a:off x="1728000" y="1656000"/>
            <a:ext cx="5112000" cy="4433400"/>
          </a:xfrm>
          <a:prstGeom prst="rect">
            <a:avLst/>
          </a:prstGeom>
          <a:ln>
            <a:noFill/>
          </a:ln>
        </p:spPr>
      </p:pic>
      <p:sp>
        <p:nvSpPr>
          <p:cNvPr id="116" name="TextShape 2"/>
          <p:cNvSpPr txBox="1"/>
          <p:nvPr/>
        </p:nvSpPr>
        <p:spPr>
          <a:xfrm>
            <a:off x="216000" y="2880000"/>
            <a:ext cx="1296000" cy="72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technology advanced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17" name="TextShape 3"/>
          <p:cNvSpPr txBox="1"/>
          <p:nvPr/>
        </p:nvSpPr>
        <p:spPr>
          <a:xfrm>
            <a:off x="288000" y="4176000"/>
            <a:ext cx="122400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new machines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18" name="TextShape 4"/>
          <p:cNvSpPr txBox="1"/>
          <p:nvPr/>
        </p:nvSpPr>
        <p:spPr>
          <a:xfrm>
            <a:off x="6984000" y="3456000"/>
            <a:ext cx="136800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People lost jobs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600" spc="-1" strike="noStrike">
                <a:solidFill>
                  <a:srgbClr val="666666"/>
                </a:solidFill>
                <a:latin typeface="Cambria"/>
              </a:rPr>
              <a:t>Religion</a:t>
            </a:r>
            <a:r>
              <a:rPr b="0" lang="fr-FR" sz="4600" spc="-1" strike="noStrike">
                <a:solidFill>
                  <a:srgbClr val="000000"/>
                </a:solidFill>
                <a:latin typeface="Cambria"/>
              </a:rPr>
              <a:t> </a:t>
            </a:r>
            <a:endParaRPr b="0" lang="fr-FR" sz="4600" spc="-1" strike="noStrike">
              <a:solidFill>
                <a:srgbClr val="000000"/>
              </a:solidFill>
              <a:latin typeface="Cambria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1"/>
          <a:stretch/>
        </p:blipFill>
        <p:spPr>
          <a:xfrm>
            <a:off x="1800000" y="2079720"/>
            <a:ext cx="5218200" cy="3320280"/>
          </a:xfrm>
          <a:prstGeom prst="rect">
            <a:avLst/>
          </a:prstGeom>
          <a:ln>
            <a:noFill/>
          </a:ln>
        </p:spPr>
      </p:pic>
      <p:sp>
        <p:nvSpPr>
          <p:cNvPr id="121" name="TextShape 2"/>
          <p:cNvSpPr txBox="1"/>
          <p:nvPr/>
        </p:nvSpPr>
        <p:spPr>
          <a:xfrm>
            <a:off x="432000" y="2592000"/>
            <a:ext cx="1152000" cy="115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Change mentality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22" name="TextShape 3"/>
          <p:cNvSpPr txBox="1"/>
          <p:nvPr/>
        </p:nvSpPr>
        <p:spPr>
          <a:xfrm>
            <a:off x="432000" y="4392000"/>
            <a:ext cx="108000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Abolition of slavery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516240" y="29736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600" spc="-1" strike="noStrike">
                <a:solidFill>
                  <a:srgbClr val="666666"/>
                </a:solidFill>
                <a:latin typeface="Cambria"/>
              </a:rPr>
              <a:t>Masculinity </a:t>
            </a:r>
            <a:endParaRPr b="0" lang="fr-FR" sz="4600" spc="-1" strike="noStrike">
              <a:solidFill>
                <a:srgbClr val="666666"/>
              </a:solidFill>
              <a:latin typeface="Cambria"/>
            </a:endParaRPr>
          </a:p>
        </p:txBody>
      </p:sp>
      <p:pic>
        <p:nvPicPr>
          <p:cNvPr id="124" name="" descr=""/>
          <p:cNvPicPr/>
          <p:nvPr/>
        </p:nvPicPr>
        <p:blipFill>
          <a:blip r:embed="rId1"/>
          <a:stretch/>
        </p:blipFill>
        <p:spPr>
          <a:xfrm>
            <a:off x="1728000" y="1702440"/>
            <a:ext cx="5112000" cy="4129560"/>
          </a:xfrm>
          <a:prstGeom prst="rect">
            <a:avLst/>
          </a:prstGeom>
          <a:ln>
            <a:noFill/>
          </a:ln>
        </p:spPr>
      </p:pic>
      <p:sp>
        <p:nvSpPr>
          <p:cNvPr id="125" name="TextShape 2"/>
          <p:cNvSpPr txBox="1"/>
          <p:nvPr/>
        </p:nvSpPr>
        <p:spPr>
          <a:xfrm>
            <a:off x="288000" y="2664000"/>
            <a:ext cx="1296000" cy="792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Based on assumption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26" name="TextShape 3"/>
          <p:cNvSpPr txBox="1"/>
          <p:nvPr/>
        </p:nvSpPr>
        <p:spPr>
          <a:xfrm>
            <a:off x="7128000" y="2977560"/>
            <a:ext cx="1152000" cy="55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  <a:ea typeface="Microsoft YaHei"/>
              </a:rPr>
              <a:t>extremely diverse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  <p:sp>
        <p:nvSpPr>
          <p:cNvPr id="127" name="TextShape 4"/>
          <p:cNvSpPr txBox="1"/>
          <p:nvPr/>
        </p:nvSpPr>
        <p:spPr>
          <a:xfrm>
            <a:off x="2016000" y="6120000"/>
            <a:ext cx="4824000" cy="32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  <a:ea typeface="Microsoft YaHei"/>
              </a:rPr>
              <a:t>influenced by numerous aspects and factors</a:t>
            </a:r>
            <a:r>
              <a:rPr b="0" lang="fr-FR" sz="1800" spc="-1" strike="noStrike">
                <a:solidFill>
                  <a:srgbClr val="68686d"/>
                </a:solidFill>
                <a:latin typeface="Calibri"/>
                <a:ea typeface="Microsoft YaHei"/>
              </a:rPr>
              <a:t>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fr-FR" sz="4600" spc="-1" strike="noStrike">
                <a:solidFill>
                  <a:srgbClr val="666666"/>
                </a:solidFill>
                <a:latin typeface="Cambria"/>
              </a:rPr>
              <a:t>The British Empire</a:t>
            </a:r>
            <a:endParaRPr b="0" lang="fr-FR" sz="4600" spc="-1" strike="noStrike">
              <a:solidFill>
                <a:srgbClr val="666666"/>
              </a:solidFill>
              <a:latin typeface="Cambria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1440000" y="2016000"/>
            <a:ext cx="5459760" cy="3070800"/>
          </a:xfrm>
          <a:prstGeom prst="rect">
            <a:avLst/>
          </a:prstGeom>
          <a:ln>
            <a:noFill/>
          </a:ln>
        </p:spPr>
      </p:pic>
      <p:sp>
        <p:nvSpPr>
          <p:cNvPr id="130" name="TextShape 2"/>
          <p:cNvSpPr txBox="1"/>
          <p:nvPr/>
        </p:nvSpPr>
        <p:spPr>
          <a:xfrm>
            <a:off x="3312000" y="5367600"/>
            <a:ext cx="4536000" cy="320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Much colinized </a:t>
            </a:r>
            <a:endParaRPr b="0" lang="fr-FR" sz="1800" spc="-1" strike="noStrike">
              <a:solidFill>
                <a:srgbClr val="68686d"/>
              </a:solidFill>
              <a:latin typeface="Calibri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457200" y="274680"/>
            <a:ext cx="7619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>
              <a:lnSpc>
                <a:spcPct val="100000"/>
              </a:lnSpc>
            </a:pP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	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     </a:t>
            </a:r>
            <a:r>
              <a:rPr b="0" lang="fr-FR" sz="4600" spc="-97" strike="noStrike">
                <a:solidFill>
                  <a:srgbClr val="5a6378"/>
                </a:solidFill>
                <a:latin typeface="Cambria"/>
              </a:rPr>
              <a:t>Later years </a:t>
            </a:r>
            <a:endParaRPr b="0" lang="fr-FR" sz="46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32" name="Picture 3" descr=""/>
          <p:cNvPicPr/>
          <p:nvPr/>
        </p:nvPicPr>
        <p:blipFill>
          <a:blip r:embed="rId1"/>
          <a:stretch/>
        </p:blipFill>
        <p:spPr>
          <a:xfrm>
            <a:off x="2267640" y="1600200"/>
            <a:ext cx="3998520" cy="4800240"/>
          </a:xfrm>
          <a:prstGeom prst="rect">
            <a:avLst/>
          </a:prstGeom>
          <a:ln>
            <a:noFill/>
          </a:ln>
        </p:spPr>
      </p:pic>
      <p:sp>
        <p:nvSpPr>
          <p:cNvPr id="133" name="CustomShape 2"/>
          <p:cNvSpPr/>
          <p:nvPr/>
        </p:nvSpPr>
        <p:spPr>
          <a:xfrm>
            <a:off x="395640" y="1989000"/>
            <a:ext cx="1511640" cy="913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1887; 50y; The Golden Jubilee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4" name="CustomShape 3"/>
          <p:cNvSpPr/>
          <p:nvPr/>
        </p:nvSpPr>
        <p:spPr>
          <a:xfrm>
            <a:off x="395640" y="3896280"/>
            <a:ext cx="15836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10y; Diamond Jubilee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5" name="CustomShape 4"/>
          <p:cNvSpPr/>
          <p:nvPr/>
        </p:nvSpPr>
        <p:spPr>
          <a:xfrm>
            <a:off x="6660360" y="1845000"/>
            <a:ext cx="1656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22/01/1901; 89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36" name="CustomShape 5"/>
          <p:cNvSpPr/>
          <p:nvPr/>
        </p:nvSpPr>
        <p:spPr>
          <a:xfrm>
            <a:off x="6660360" y="4034520"/>
            <a:ext cx="1730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fr-FR" sz="1800" spc="-1" strike="noStrike">
                <a:solidFill>
                  <a:srgbClr val="68686d"/>
                </a:solidFill>
                <a:latin typeface="Calibri"/>
              </a:rPr>
              <a:t>Edward VII; King </a:t>
            </a:r>
            <a:endParaRPr b="0" lang="fr-FR" sz="1800" spc="-1" strike="noStrike"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</TotalTime>
  <Application>LibreOffice/5.4.7.2$Windows_X86_64 LibreOffice_project/c838ef25c16710f8838b1faec480ebba495259d0</Application>
  <Words>65</Words>
  <Paragraphs>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2024-09-18T02:33:15Z</dcterms:created>
  <dc:creator>Elève</dc:creator>
  <dc:description/>
  <dc:language>fr-FR</dc:language>
  <cp:lastModifiedBy/>
  <dcterms:modified xsi:type="dcterms:W3CDTF">2024-09-30T13:04:15Z</dcterms:modified>
  <cp:revision>9</cp:revision>
  <dc:subject/>
  <dc:title>Queen Victoria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Affichage à l'écran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</vt:i4>
  </property>
</Properties>
</file>