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63" r:id="rId5"/>
    <p:sldId id="261" r:id="rId6"/>
    <p:sldId id="269" r:id="rId7"/>
    <p:sldId id="270" r:id="rId8"/>
    <p:sldId id="265" r:id="rId9"/>
    <p:sldId id="271" r:id="rId10"/>
    <p:sldId id="267" r:id="rId11"/>
    <p:sldId id="260" r:id="rId12"/>
    <p:sldId id="266" r:id="rId13"/>
    <p:sldId id="278" r:id="rId14"/>
    <p:sldId id="276" r:id="rId15"/>
    <p:sldId id="277" r:id="rId16"/>
    <p:sldId id="268" r:id="rId17"/>
    <p:sldId id="274"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3/16/2021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www.cnesco.fr/fr/ecrire-et-rediger-un-bilan-et-10-recommandations-phares/#object6294" TargetMode="External"/><Relationship Id="rId3" Type="http://schemas.openxmlformats.org/officeDocument/2006/relationships/hyperlink" Target="https://www.cnesco.fr/fr/ecrire-et-rediger-un-bilan-et-10-recommandations-phares/#object6179" TargetMode="External"/><Relationship Id="rId7" Type="http://schemas.openxmlformats.org/officeDocument/2006/relationships/hyperlink" Target="https://www.cnesco.fr/fr/ecrire-et-rediger-un-bilan-et-10-recommandations-phares/#object6271" TargetMode="External"/><Relationship Id="rId2" Type="http://schemas.openxmlformats.org/officeDocument/2006/relationships/hyperlink" Target="https://www.cnesco.fr/fr/ecrire-et-rediger-un-bilan-et-10-recommandations-phares/#object6156" TargetMode="External"/><Relationship Id="rId1" Type="http://schemas.openxmlformats.org/officeDocument/2006/relationships/slideLayout" Target="../slideLayouts/slideLayout7.xml"/><Relationship Id="rId6" Type="http://schemas.openxmlformats.org/officeDocument/2006/relationships/hyperlink" Target="https://www.cnesco.fr/fr/ecrire-et-rediger-un-bilan-et-10-recommandations-phares/#object6248" TargetMode="External"/><Relationship Id="rId11" Type="http://schemas.openxmlformats.org/officeDocument/2006/relationships/hyperlink" Target="https://www.cnesco.fr/fr/ecrire-et-rediger-un-bilan-et-10-recommandations-phares/#object6363" TargetMode="External"/><Relationship Id="rId5" Type="http://schemas.openxmlformats.org/officeDocument/2006/relationships/hyperlink" Target="https://www.cnesco.fr/fr/ecrire-et-rediger-un-bilan-et-10-recommandations-phares/#object6225" TargetMode="External"/><Relationship Id="rId10" Type="http://schemas.openxmlformats.org/officeDocument/2006/relationships/hyperlink" Target="https://www.cnesco.fr/fr/ecrire-et-rediger-un-bilan-et-10-recommandations-phares/#object6340" TargetMode="External"/><Relationship Id="rId4" Type="http://schemas.openxmlformats.org/officeDocument/2006/relationships/hyperlink" Target="https://www.cnesco.fr/fr/ecrire-et-rediger-un-bilan-et-10-recommandations-phares/#object6202" TargetMode="External"/><Relationship Id="rId9" Type="http://schemas.openxmlformats.org/officeDocument/2006/relationships/hyperlink" Target="https://www.cnesco.fr/fr/ecrire-et-rediger-un-bilan-et-10-recommandations-phares/#object631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Analyse </a:t>
            </a:r>
            <a:r>
              <a:rPr lang="fr-FR" dirty="0" smtClean="0"/>
              <a:t>d’une </a:t>
            </a:r>
            <a:r>
              <a:rPr lang="fr-FR" dirty="0"/>
              <a:t>séance de production d’écrit en </a:t>
            </a:r>
            <a:r>
              <a:rPr lang="fr-FR" dirty="0" smtClean="0"/>
              <a:t>CE1 </a:t>
            </a:r>
            <a:endParaRPr lang="fr-FR" dirty="0"/>
          </a:p>
        </p:txBody>
      </p:sp>
    </p:spTree>
    <p:extLst>
      <p:ext uri="{BB962C8B-B14F-4D97-AF65-F5344CB8AC3E}">
        <p14:creationId xmlns:p14="http://schemas.microsoft.com/office/powerpoint/2010/main" val="1247301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313" y="3419011"/>
            <a:ext cx="8046720" cy="2862322"/>
          </a:xfrm>
          <a:prstGeom prst="rect">
            <a:avLst/>
          </a:prstGeom>
        </p:spPr>
        <p:txBody>
          <a:bodyPr wrap="square">
            <a:spAutoFit/>
          </a:bodyPr>
          <a:lstStyle/>
          <a:p>
            <a:r>
              <a:rPr lang="fr-FR" b="1" u="sng" dirty="0">
                <a:latin typeface="Verdana, sans-serif"/>
              </a:rPr>
              <a:t>Réécriture collective de la situation</a:t>
            </a:r>
            <a:endParaRPr lang="fr-FR" dirty="0"/>
          </a:p>
          <a:p>
            <a:pPr algn="just"/>
            <a:r>
              <a:rPr lang="fr-FR" dirty="0"/>
              <a:t/>
            </a:r>
            <a:br>
              <a:rPr lang="fr-FR" dirty="0"/>
            </a:br>
            <a:endParaRPr lang="fr-FR" dirty="0"/>
          </a:p>
          <a:p>
            <a:pPr algn="just"/>
            <a:r>
              <a:rPr lang="fr-FR" i="1" dirty="0">
                <a:latin typeface="Verdana, sans-serif"/>
              </a:rPr>
              <a:t>Ce matin, Léo se réveille et regarde, par la fenêtre de sa chambre, les flocons qui tourbillonnent. Il est heureux et tout excité. Le petit garçon se dépêche de sortir. Il met une veste et des chaussures pour aller dehors. Tout à coup il glisse sur une plaque de verglas. Heureusement, il tombe sur de la neige fraîche. Ouf, il ne s'est pas fait mal! Il est fou de joie !</a:t>
            </a:r>
            <a:endParaRPr lang="fr-FR" dirty="0"/>
          </a:p>
          <a:p>
            <a:r>
              <a:rPr lang="fr-FR" dirty="0"/>
              <a:t/>
            </a:r>
            <a:br>
              <a:rPr lang="fr-FR" dirty="0"/>
            </a:br>
            <a:endParaRPr lang="fr-FR" i="0" u="none" strike="noStrike" dirty="0">
              <a:effectLst/>
            </a:endParaRPr>
          </a:p>
        </p:txBody>
      </p:sp>
      <p:sp>
        <p:nvSpPr>
          <p:cNvPr id="3" name="Rectangle 2"/>
          <p:cNvSpPr/>
          <p:nvPr/>
        </p:nvSpPr>
        <p:spPr>
          <a:xfrm>
            <a:off x="2351313" y="532526"/>
            <a:ext cx="8386355" cy="2249847"/>
          </a:xfrm>
          <a:prstGeom prst="rect">
            <a:avLst/>
          </a:prstGeom>
        </p:spPr>
        <p:txBody>
          <a:bodyPr wrap="square">
            <a:spAutoFit/>
          </a:bodyPr>
          <a:lstStyle/>
          <a:p>
            <a:r>
              <a:rPr lang="fr-FR" sz="1600" b="1" dirty="0">
                <a:latin typeface="Arial, sans-serif"/>
              </a:rPr>
              <a:t>Séance suivante – Réalisation collective d'un texte à partir des mêmes images. </a:t>
            </a:r>
            <a:endParaRPr lang="fr-FR" dirty="0"/>
          </a:p>
          <a:p>
            <a:pPr>
              <a:lnSpc>
                <a:spcPct val="115000"/>
              </a:lnSpc>
            </a:pPr>
            <a:r>
              <a:rPr lang="fr-FR" dirty="0">
                <a:latin typeface="Arial, sans-serif"/>
              </a:rPr>
              <a:t>30 min.</a:t>
            </a:r>
            <a:endParaRPr lang="fr-FR" dirty="0"/>
          </a:p>
          <a:p>
            <a:pPr>
              <a:lnSpc>
                <a:spcPct val="115000"/>
              </a:lnSpc>
            </a:pPr>
            <a:r>
              <a:rPr lang="fr-FR" dirty="0">
                <a:latin typeface="Arial, sans-serif"/>
              </a:rPr>
              <a:t>A partir des textes des élèves, réécriture collective d'un texte enrichi. A partir d'un jeu de questions, ajouter des détails, des indications de temps, de lieu, des connecteurs....</a:t>
            </a:r>
            <a:endParaRPr lang="fr-FR" dirty="0"/>
          </a:p>
          <a:p>
            <a:pPr>
              <a:lnSpc>
                <a:spcPct val="115000"/>
              </a:lnSpc>
            </a:pPr>
            <a:r>
              <a:rPr lang="fr-FR" dirty="0">
                <a:latin typeface="Arial, sans-serif"/>
              </a:rPr>
              <a:t>Ce travail collectif, leur permettra de voir comment les phrases peuvent s'enchaîner pour former un texte. </a:t>
            </a:r>
            <a:endParaRPr lang="fr-FR" b="0" dirty="0">
              <a:effectLst/>
            </a:endParaRPr>
          </a:p>
        </p:txBody>
      </p:sp>
    </p:spTree>
    <p:extLst>
      <p:ext uri="{BB962C8B-B14F-4D97-AF65-F5344CB8AC3E}">
        <p14:creationId xmlns:p14="http://schemas.microsoft.com/office/powerpoint/2010/main" val="16744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7198" t="12353" r="10712" b="59216"/>
          <a:stretch/>
        </p:blipFill>
        <p:spPr>
          <a:xfrm>
            <a:off x="1088378" y="1143000"/>
            <a:ext cx="10348858" cy="5069541"/>
          </a:xfrm>
          <a:prstGeom prst="rect">
            <a:avLst/>
          </a:prstGeom>
        </p:spPr>
      </p:pic>
    </p:spTree>
    <p:extLst>
      <p:ext uri="{BB962C8B-B14F-4D97-AF65-F5344CB8AC3E}">
        <p14:creationId xmlns:p14="http://schemas.microsoft.com/office/powerpoint/2010/main" val="93148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474928" y="160051"/>
            <a:ext cx="6830378" cy="1495634"/>
          </a:xfrm>
          <a:prstGeom prst="rect">
            <a:avLst/>
          </a:prstGeom>
        </p:spPr>
      </p:pic>
      <p:pic>
        <p:nvPicPr>
          <p:cNvPr id="4" name="Image 3"/>
          <p:cNvPicPr>
            <a:picLocks noChangeAspect="1"/>
          </p:cNvPicPr>
          <p:nvPr/>
        </p:nvPicPr>
        <p:blipFill>
          <a:blip r:embed="rId3"/>
          <a:stretch>
            <a:fillRect/>
          </a:stretch>
        </p:blipFill>
        <p:spPr>
          <a:xfrm>
            <a:off x="2372701" y="1816616"/>
            <a:ext cx="7034832" cy="1205765"/>
          </a:xfrm>
          <a:prstGeom prst="rect">
            <a:avLst/>
          </a:prstGeom>
        </p:spPr>
      </p:pic>
      <p:pic>
        <p:nvPicPr>
          <p:cNvPr id="6" name="Image 5"/>
          <p:cNvPicPr>
            <a:picLocks noChangeAspect="1"/>
          </p:cNvPicPr>
          <p:nvPr/>
        </p:nvPicPr>
        <p:blipFill>
          <a:blip r:embed="rId4"/>
          <a:stretch>
            <a:fillRect/>
          </a:stretch>
        </p:blipFill>
        <p:spPr>
          <a:xfrm>
            <a:off x="1294586" y="3125620"/>
            <a:ext cx="9707330" cy="1476190"/>
          </a:xfrm>
          <a:prstGeom prst="rect">
            <a:avLst/>
          </a:prstGeom>
        </p:spPr>
      </p:pic>
      <p:pic>
        <p:nvPicPr>
          <p:cNvPr id="7" name="Image 6"/>
          <p:cNvPicPr>
            <a:picLocks noChangeAspect="1"/>
          </p:cNvPicPr>
          <p:nvPr/>
        </p:nvPicPr>
        <p:blipFill>
          <a:blip r:embed="rId5"/>
          <a:stretch>
            <a:fillRect/>
          </a:stretch>
        </p:blipFill>
        <p:spPr>
          <a:xfrm>
            <a:off x="1294586" y="4705050"/>
            <a:ext cx="9421540" cy="2152950"/>
          </a:xfrm>
          <a:prstGeom prst="rect">
            <a:avLst/>
          </a:prstGeom>
        </p:spPr>
      </p:pic>
    </p:spTree>
    <p:extLst>
      <p:ext uri="{BB962C8B-B14F-4D97-AF65-F5344CB8AC3E}">
        <p14:creationId xmlns:p14="http://schemas.microsoft.com/office/powerpoint/2010/main" val="203809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58794" y="872196"/>
            <a:ext cx="8314006" cy="2831544"/>
          </a:xfrm>
          <a:prstGeom prst="rect">
            <a:avLst/>
          </a:prstGeom>
          <a:noFill/>
        </p:spPr>
        <p:txBody>
          <a:bodyPr wrap="square" rtlCol="0">
            <a:spAutoFit/>
          </a:bodyPr>
          <a:lstStyle/>
          <a:p>
            <a:endParaRPr lang="fr-FR" dirty="0" smtClean="0"/>
          </a:p>
          <a:p>
            <a:endParaRPr lang="fr-FR" sz="3200" dirty="0"/>
          </a:p>
          <a:p>
            <a:r>
              <a:rPr lang="fr-FR" sz="3200" dirty="0" smtClean="0"/>
              <a:t>Analyse des productions d’élèves .</a:t>
            </a:r>
          </a:p>
          <a:p>
            <a:endParaRPr lang="fr-FR" sz="3200" dirty="0"/>
          </a:p>
          <a:p>
            <a:r>
              <a:rPr lang="fr-FR" sz="3200" dirty="0" smtClean="0"/>
              <a:t>Proposition de conseils à apporter à l’enseignante?</a:t>
            </a:r>
            <a:endParaRPr lang="fr-FR" sz="3200" dirty="0"/>
          </a:p>
        </p:txBody>
      </p:sp>
    </p:spTree>
    <p:extLst>
      <p:ext uri="{BB962C8B-B14F-4D97-AF65-F5344CB8AC3E}">
        <p14:creationId xmlns:p14="http://schemas.microsoft.com/office/powerpoint/2010/main" val="109944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4115" y="339634"/>
            <a:ext cx="9562010" cy="5539978"/>
          </a:xfrm>
          <a:prstGeom prst="rect">
            <a:avLst/>
          </a:prstGeom>
        </p:spPr>
        <p:txBody>
          <a:bodyPr wrap="square">
            <a:spAutoFit/>
          </a:bodyPr>
          <a:lstStyle/>
          <a:p>
            <a:r>
              <a:rPr lang="fr-FR" sz="2400" dirty="0" smtClean="0"/>
              <a:t>En production de texte narratif, fin de CE1, la grande majorité des élèves (80%)semblent avoir acquis:</a:t>
            </a:r>
          </a:p>
          <a:p>
            <a:endParaRPr lang="fr-FR" dirty="0"/>
          </a:p>
          <a:p>
            <a:r>
              <a:rPr lang="fr-FR" b="1" dirty="0" smtClean="0"/>
              <a:t>- Le principe de la segmentation</a:t>
            </a:r>
          </a:p>
          <a:p>
            <a:r>
              <a:rPr lang="fr-FR" b="1" dirty="0" smtClean="0"/>
              <a:t> </a:t>
            </a:r>
            <a:endParaRPr lang="fr-FR" b="1" dirty="0"/>
          </a:p>
          <a:p>
            <a:r>
              <a:rPr lang="fr-FR" b="1" dirty="0" smtClean="0"/>
              <a:t>-la maitrise du geste graphique suffisante pour écrire de façon lisible</a:t>
            </a:r>
          </a:p>
          <a:p>
            <a:r>
              <a:rPr lang="fr-FR" b="1" dirty="0" smtClean="0"/>
              <a:t> </a:t>
            </a:r>
            <a:endParaRPr lang="fr-FR" b="1" dirty="0"/>
          </a:p>
          <a:p>
            <a:r>
              <a:rPr lang="fr-FR" b="1" dirty="0" smtClean="0"/>
              <a:t>-l’utilisation de la majuscule et du point dans la phrase</a:t>
            </a:r>
          </a:p>
          <a:p>
            <a:endParaRPr lang="fr-FR" b="1" dirty="0"/>
          </a:p>
          <a:p>
            <a:r>
              <a:rPr lang="fr-FR" b="1" dirty="0" smtClean="0"/>
              <a:t>-une maitrise </a:t>
            </a:r>
            <a:r>
              <a:rPr lang="fr-FR" b="1" dirty="0"/>
              <a:t>suffisante </a:t>
            </a:r>
            <a:r>
              <a:rPr lang="fr-FR" b="1" dirty="0" smtClean="0"/>
              <a:t>de l’encodage pour </a:t>
            </a:r>
            <a:r>
              <a:rPr lang="fr-FR" b="1" dirty="0"/>
              <a:t>écrire de façon lisible</a:t>
            </a:r>
            <a:endParaRPr lang="fr-FR" b="1" dirty="0" smtClean="0"/>
          </a:p>
          <a:p>
            <a:endParaRPr lang="fr-FR" b="1" dirty="0"/>
          </a:p>
          <a:p>
            <a:r>
              <a:rPr lang="fr-FR" b="1" dirty="0" smtClean="0"/>
              <a:t>-des stéréotypes du genre narratif (personnage principal, utilisation de temps du passé, situation initiale/finale, perturbation, action…)</a:t>
            </a:r>
          </a:p>
          <a:p>
            <a:endParaRPr lang="fr-FR" b="1" dirty="0"/>
          </a:p>
          <a:p>
            <a:r>
              <a:rPr lang="fr-FR" b="1" dirty="0" smtClean="0"/>
              <a:t>-la capacité à mettre en relation les différents éléments du groupe nominal et marquer les accords</a:t>
            </a:r>
          </a:p>
          <a:p>
            <a:r>
              <a:rPr lang="fr-FR" b="1" dirty="0" smtClean="0"/>
              <a:t> </a:t>
            </a:r>
            <a:endParaRPr lang="fr-FR" b="1" dirty="0"/>
          </a:p>
          <a:p>
            <a:r>
              <a:rPr lang="fr-FR" b="1" dirty="0" smtClean="0"/>
              <a:t>-la présence d’un verbe conjugué</a:t>
            </a:r>
          </a:p>
          <a:p>
            <a:endParaRPr lang="fr-FR" b="1" dirty="0"/>
          </a:p>
        </p:txBody>
      </p:sp>
      <p:sp>
        <p:nvSpPr>
          <p:cNvPr id="3" name="ZoneTexte 2"/>
          <p:cNvSpPr txBox="1"/>
          <p:nvPr/>
        </p:nvSpPr>
        <p:spPr>
          <a:xfrm>
            <a:off x="6063175" y="5879612"/>
            <a:ext cx="5936567" cy="369332"/>
          </a:xfrm>
          <a:prstGeom prst="rect">
            <a:avLst/>
          </a:prstGeom>
          <a:noFill/>
        </p:spPr>
        <p:txBody>
          <a:bodyPr wrap="square" rtlCol="0">
            <a:spAutoFit/>
          </a:bodyPr>
          <a:lstStyle/>
          <a:p>
            <a:r>
              <a:rPr lang="fr-FR" dirty="0" smtClean="0"/>
              <a:t>D’après la recherche de B. KERVYN Lire-Ecrire</a:t>
            </a:r>
            <a:endParaRPr lang="fr-FR" dirty="0"/>
          </a:p>
        </p:txBody>
      </p:sp>
    </p:spTree>
    <p:extLst>
      <p:ext uri="{BB962C8B-B14F-4D97-AF65-F5344CB8AC3E}">
        <p14:creationId xmlns:p14="http://schemas.microsoft.com/office/powerpoint/2010/main" val="1504252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521" y="1113357"/>
            <a:ext cx="9562010" cy="4339650"/>
          </a:xfrm>
          <a:prstGeom prst="rect">
            <a:avLst/>
          </a:prstGeom>
        </p:spPr>
        <p:txBody>
          <a:bodyPr wrap="square">
            <a:spAutoFit/>
          </a:bodyPr>
          <a:lstStyle/>
          <a:p>
            <a:r>
              <a:rPr lang="fr-FR" sz="2400" dirty="0" smtClean="0"/>
              <a:t>En fin de CE1 la plupart des élèves sont en train d’acquérir:</a:t>
            </a:r>
          </a:p>
          <a:p>
            <a:endParaRPr lang="fr-FR" dirty="0"/>
          </a:p>
          <a:p>
            <a:r>
              <a:rPr lang="fr-FR" b="1" dirty="0" smtClean="0"/>
              <a:t>-L’usage des connecteurs autres que « et » et « alors »</a:t>
            </a:r>
          </a:p>
          <a:p>
            <a:r>
              <a:rPr lang="fr-FR" b="1" dirty="0" smtClean="0"/>
              <a:t> </a:t>
            </a:r>
            <a:endParaRPr lang="fr-FR" b="1" dirty="0"/>
          </a:p>
          <a:p>
            <a:r>
              <a:rPr lang="fr-FR" b="1" dirty="0" smtClean="0"/>
              <a:t>-les reprises pronominales</a:t>
            </a:r>
          </a:p>
          <a:p>
            <a:endParaRPr lang="fr-FR" b="1" dirty="0"/>
          </a:p>
          <a:p>
            <a:r>
              <a:rPr lang="fr-FR" b="1" dirty="0" smtClean="0"/>
              <a:t>-la caractérisation des personnages et des lieux</a:t>
            </a:r>
          </a:p>
          <a:p>
            <a:endParaRPr lang="fr-FR" b="1" dirty="0"/>
          </a:p>
          <a:p>
            <a:r>
              <a:rPr lang="fr-FR" b="1" dirty="0" smtClean="0"/>
              <a:t>-la clôture de leur écrit par une situation finale</a:t>
            </a:r>
          </a:p>
          <a:p>
            <a:endParaRPr lang="fr-FR" b="1" dirty="0"/>
          </a:p>
          <a:p>
            <a:r>
              <a:rPr lang="fr-FR" b="1" dirty="0" smtClean="0"/>
              <a:t>-l’accord du verbe et de son sujet</a:t>
            </a:r>
          </a:p>
          <a:p>
            <a:endParaRPr lang="fr-FR" b="1" dirty="0"/>
          </a:p>
          <a:p>
            <a:r>
              <a:rPr lang="fr-FR" b="1" dirty="0" smtClean="0"/>
              <a:t>-la capacité à produire un texte narratif d’une longueur de 8 à 10 lignes</a:t>
            </a:r>
          </a:p>
          <a:p>
            <a:r>
              <a:rPr lang="fr-FR" b="1" dirty="0" smtClean="0"/>
              <a:t> </a:t>
            </a:r>
            <a:endParaRPr lang="fr-FR" b="1" dirty="0"/>
          </a:p>
          <a:p>
            <a:endParaRPr lang="fr-FR" b="1" dirty="0"/>
          </a:p>
        </p:txBody>
      </p:sp>
      <p:sp>
        <p:nvSpPr>
          <p:cNvPr id="3" name="ZoneTexte 2"/>
          <p:cNvSpPr txBox="1"/>
          <p:nvPr/>
        </p:nvSpPr>
        <p:spPr>
          <a:xfrm>
            <a:off x="6063175" y="5879612"/>
            <a:ext cx="5936567" cy="369332"/>
          </a:xfrm>
          <a:prstGeom prst="rect">
            <a:avLst/>
          </a:prstGeom>
          <a:noFill/>
        </p:spPr>
        <p:txBody>
          <a:bodyPr wrap="square" rtlCol="0">
            <a:spAutoFit/>
          </a:bodyPr>
          <a:lstStyle/>
          <a:p>
            <a:r>
              <a:rPr lang="fr-FR" dirty="0" smtClean="0"/>
              <a:t>D’après la recherche de B. KERVYN Lire-Ecrire</a:t>
            </a:r>
            <a:endParaRPr lang="fr-FR" dirty="0"/>
          </a:p>
        </p:txBody>
      </p:sp>
    </p:spTree>
    <p:extLst>
      <p:ext uri="{BB962C8B-B14F-4D97-AF65-F5344CB8AC3E}">
        <p14:creationId xmlns:p14="http://schemas.microsoft.com/office/powerpoint/2010/main" val="427771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4115" y="339634"/>
            <a:ext cx="9562010" cy="6186309"/>
          </a:xfrm>
          <a:prstGeom prst="rect">
            <a:avLst/>
          </a:prstGeom>
        </p:spPr>
        <p:txBody>
          <a:bodyPr wrap="square">
            <a:spAutoFit/>
          </a:bodyPr>
          <a:lstStyle/>
          <a:p>
            <a:r>
              <a:rPr lang="fr-FR" b="1" dirty="0" smtClean="0"/>
              <a:t>Recommandations suite à la conférence de consensus – Mars 2018</a:t>
            </a:r>
          </a:p>
          <a:p>
            <a:endParaRPr lang="fr-FR" dirty="0"/>
          </a:p>
          <a:p>
            <a:r>
              <a:rPr lang="fr-FR" b="1" dirty="0" smtClean="0">
                <a:hlinkClick r:id="rId2"/>
              </a:rPr>
              <a:t>1. Faire </a:t>
            </a:r>
            <a:r>
              <a:rPr lang="fr-FR" b="1" dirty="0">
                <a:hlinkClick r:id="rId2"/>
              </a:rPr>
              <a:t>écrire les élèves dès l’école </a:t>
            </a:r>
            <a:r>
              <a:rPr lang="fr-FR" b="1" dirty="0" smtClean="0">
                <a:hlinkClick r:id="rId2"/>
              </a:rPr>
              <a:t>maternelle</a:t>
            </a:r>
            <a:endParaRPr lang="fr-FR" b="1" dirty="0" smtClean="0"/>
          </a:p>
          <a:p>
            <a:r>
              <a:rPr lang="fr-FR" b="1" dirty="0" smtClean="0"/>
              <a:t> </a:t>
            </a:r>
            <a:endParaRPr lang="fr-FR" b="1" dirty="0"/>
          </a:p>
          <a:p>
            <a:r>
              <a:rPr lang="fr-FR" b="1" dirty="0">
                <a:hlinkClick r:id="rId3"/>
              </a:rPr>
              <a:t>2. Former les élèves à l’usage du clavier, tout en continuant d’écrire à la </a:t>
            </a:r>
            <a:r>
              <a:rPr lang="fr-FR" b="1" dirty="0" smtClean="0">
                <a:hlinkClick r:id="rId3"/>
              </a:rPr>
              <a:t>main</a:t>
            </a:r>
            <a:endParaRPr lang="fr-FR" b="1" dirty="0" smtClean="0"/>
          </a:p>
          <a:p>
            <a:r>
              <a:rPr lang="fr-FR" b="1" dirty="0" smtClean="0"/>
              <a:t> </a:t>
            </a:r>
            <a:endParaRPr lang="fr-FR" b="1" dirty="0"/>
          </a:p>
          <a:p>
            <a:r>
              <a:rPr lang="fr-FR" b="1" dirty="0">
                <a:hlinkClick r:id="rId4"/>
              </a:rPr>
              <a:t>3. Entraîner fréquemment les élèves à rédiger</a:t>
            </a:r>
            <a:r>
              <a:rPr lang="fr-FR" b="1" dirty="0"/>
              <a:t> </a:t>
            </a:r>
            <a:endParaRPr lang="fr-FR" b="1" dirty="0" smtClean="0"/>
          </a:p>
          <a:p>
            <a:endParaRPr lang="fr-FR" b="1" dirty="0"/>
          </a:p>
          <a:p>
            <a:r>
              <a:rPr lang="fr-FR" b="1" dirty="0">
                <a:hlinkClick r:id="rId5"/>
              </a:rPr>
              <a:t>4. Utiliser le brouillon comme un outil permettant de construire librement sa pensée</a:t>
            </a:r>
            <a:r>
              <a:rPr lang="fr-FR" b="1" dirty="0"/>
              <a:t> </a:t>
            </a:r>
            <a:endParaRPr lang="fr-FR" b="1" dirty="0" smtClean="0"/>
          </a:p>
          <a:p>
            <a:endParaRPr lang="fr-FR" b="1" dirty="0"/>
          </a:p>
          <a:p>
            <a:r>
              <a:rPr lang="fr-FR" b="1" dirty="0">
                <a:hlinkClick r:id="rId6"/>
              </a:rPr>
              <a:t>5. Faire de l’écriture une activité collective</a:t>
            </a:r>
            <a:r>
              <a:rPr lang="fr-FR" b="1" dirty="0"/>
              <a:t> </a:t>
            </a:r>
            <a:endParaRPr lang="fr-FR" b="1" dirty="0" smtClean="0"/>
          </a:p>
          <a:p>
            <a:endParaRPr lang="fr-FR" b="1" dirty="0"/>
          </a:p>
          <a:p>
            <a:r>
              <a:rPr lang="fr-FR" b="1" dirty="0">
                <a:hlinkClick r:id="rId7"/>
              </a:rPr>
              <a:t>6. Faire écrire les élèves sur des textes variés et dans toutes les </a:t>
            </a:r>
            <a:r>
              <a:rPr lang="fr-FR" b="1" dirty="0" smtClean="0">
                <a:hlinkClick r:id="rId7"/>
              </a:rPr>
              <a:t>matières</a:t>
            </a:r>
            <a:endParaRPr lang="fr-FR" b="1" dirty="0" smtClean="0"/>
          </a:p>
          <a:p>
            <a:r>
              <a:rPr lang="fr-FR" b="1" dirty="0" smtClean="0"/>
              <a:t> </a:t>
            </a:r>
            <a:endParaRPr lang="fr-FR" b="1" dirty="0"/>
          </a:p>
          <a:p>
            <a:r>
              <a:rPr lang="fr-FR" b="1" dirty="0">
                <a:hlinkClick r:id="rId8"/>
              </a:rPr>
              <a:t>7. Équilibrer et articuler l’enseignement de la production de textes avec l’étude de la langue</a:t>
            </a:r>
            <a:r>
              <a:rPr lang="fr-FR" b="1" dirty="0"/>
              <a:t> </a:t>
            </a:r>
            <a:endParaRPr lang="fr-FR" b="1" dirty="0" smtClean="0"/>
          </a:p>
          <a:p>
            <a:endParaRPr lang="fr-FR" b="1" dirty="0"/>
          </a:p>
          <a:p>
            <a:r>
              <a:rPr lang="fr-FR" b="1" dirty="0">
                <a:hlinkClick r:id="rId9"/>
              </a:rPr>
              <a:t>8. Exploiter le numérique dans les séquences pédagogiques liées à l’activité d’écriture</a:t>
            </a:r>
            <a:r>
              <a:rPr lang="fr-FR" b="1" dirty="0"/>
              <a:t> </a:t>
            </a:r>
            <a:endParaRPr lang="fr-FR" b="1" dirty="0" smtClean="0"/>
          </a:p>
          <a:p>
            <a:endParaRPr lang="fr-FR" b="1" dirty="0"/>
          </a:p>
          <a:p>
            <a:r>
              <a:rPr lang="fr-FR" b="1" dirty="0">
                <a:hlinkClick r:id="rId10"/>
              </a:rPr>
              <a:t>9. Exploiter les pratiques d’écriture des élèves à la maison</a:t>
            </a:r>
            <a:r>
              <a:rPr lang="fr-FR" b="1" dirty="0"/>
              <a:t> </a:t>
            </a:r>
          </a:p>
          <a:p>
            <a:r>
              <a:rPr lang="fr-FR" b="1" dirty="0">
                <a:hlinkClick r:id="rId11"/>
              </a:rPr>
              <a:t>10. Former tous les enseignants</a:t>
            </a:r>
            <a:r>
              <a:rPr lang="fr-FR" b="1" dirty="0"/>
              <a:t> </a:t>
            </a:r>
          </a:p>
        </p:txBody>
      </p:sp>
    </p:spTree>
    <p:extLst>
      <p:ext uri="{BB962C8B-B14F-4D97-AF65-F5344CB8AC3E}">
        <p14:creationId xmlns:p14="http://schemas.microsoft.com/office/powerpoint/2010/main" val="2367610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06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25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58227950"/>
              </p:ext>
            </p:extLst>
          </p:nvPr>
        </p:nvGraphicFramePr>
        <p:xfrm>
          <a:off x="2589212" y="3095897"/>
          <a:ext cx="8915399" cy="3383280"/>
        </p:xfrm>
        <a:graphic>
          <a:graphicData uri="http://schemas.openxmlformats.org/drawingml/2006/table">
            <a:tbl>
              <a:tblPr/>
              <a:tblGrid>
                <a:gridCol w="4317657">
                  <a:extLst>
                    <a:ext uri="{9D8B030D-6E8A-4147-A177-3AD203B41FA5}">
                      <a16:colId xmlns:a16="http://schemas.microsoft.com/office/drawing/2014/main" val="3922450237"/>
                    </a:ext>
                  </a:extLst>
                </a:gridCol>
                <a:gridCol w="4597742">
                  <a:extLst>
                    <a:ext uri="{9D8B030D-6E8A-4147-A177-3AD203B41FA5}">
                      <a16:colId xmlns:a16="http://schemas.microsoft.com/office/drawing/2014/main" val="3299544328"/>
                    </a:ext>
                  </a:extLst>
                </a:gridCol>
              </a:tblGrid>
              <a:tr h="3338648">
                <a:tc>
                  <a:txBody>
                    <a:bodyPr/>
                    <a:lstStyle/>
                    <a:p>
                      <a:pPr>
                        <a:buFont typeface="Arial" panose="020B0604020202020204" pitchFamily="34" charset="0"/>
                        <a:buChar char="•"/>
                      </a:pPr>
                      <a:r>
                        <a:rPr lang="fr-FR" dirty="0"/>
                        <a:t>E1 : Calligraphier (lettres, syllabes, mots)</a:t>
                      </a:r>
                    </a:p>
                    <a:p>
                      <a:pPr>
                        <a:buFont typeface="Arial" panose="020B0604020202020204" pitchFamily="34" charset="0"/>
                        <a:buChar char="•"/>
                      </a:pPr>
                      <a:r>
                        <a:rPr lang="fr-FR" dirty="0"/>
                        <a:t>E2 : Copier avec modèles (lettres, syllabes, mots, phrases, textes) </a:t>
                      </a:r>
                    </a:p>
                    <a:p>
                      <a:pPr>
                        <a:buFont typeface="Arial" panose="020B0604020202020204" pitchFamily="34" charset="0"/>
                        <a:buChar char="•"/>
                      </a:pPr>
                      <a:r>
                        <a:rPr lang="fr-FR" dirty="0"/>
                        <a:t>E3 : Copier après disparition du modèle (lettres, syllabes, mots, phrases, textes)</a:t>
                      </a:r>
                    </a:p>
                    <a:p>
                      <a:pPr>
                        <a:buFont typeface="Arial" panose="020B0604020202020204" pitchFamily="34" charset="0"/>
                        <a:buChar char="•"/>
                      </a:pPr>
                      <a:r>
                        <a:rPr lang="fr-FR" dirty="0"/>
                        <a:t>E4 : Écrire sous la dictée (lettres, syllabes, mots, phrases, textes)</a:t>
                      </a:r>
                    </a:p>
                    <a:p>
                      <a:pPr>
                        <a:buFont typeface="Arial" panose="020B0604020202020204" pitchFamily="34" charset="0"/>
                        <a:buChar char="•"/>
                      </a:pPr>
                      <a:r>
                        <a:rPr lang="fr-FR" dirty="0"/>
                        <a:t>E5 : Produire en combinant des unités linguistiques déjà imprimées (syllabes, mots, phrases)</a:t>
                      </a:r>
                    </a:p>
                  </a:txBody>
                  <a:tcPr anchor="ctr">
                    <a:lnL>
                      <a:noFill/>
                    </a:lnL>
                    <a:lnR>
                      <a:noFill/>
                    </a:lnR>
                    <a:lnT>
                      <a:noFill/>
                    </a:lnT>
                    <a:lnB>
                      <a:noFill/>
                    </a:lnB>
                  </a:tcPr>
                </a:tc>
                <a:tc>
                  <a:txBody>
                    <a:bodyPr/>
                    <a:lstStyle/>
                    <a:p>
                      <a:pPr>
                        <a:buFont typeface="Arial" panose="020B0604020202020204" pitchFamily="34" charset="0"/>
                        <a:buChar char="•"/>
                      </a:pPr>
                      <a:r>
                        <a:rPr lang="fr-FR" dirty="0"/>
                        <a:t>E6 : Produire en dictant à autrui (lettres, syllabes, mots, phrases, textes</a:t>
                      </a:r>
                      <a:r>
                        <a:rPr lang="fr-FR" dirty="0" smtClean="0"/>
                        <a:t>)</a:t>
                      </a:r>
                    </a:p>
                    <a:p>
                      <a:pPr>
                        <a:buFont typeface="Arial" panose="020B0604020202020204" pitchFamily="34" charset="0"/>
                        <a:buNone/>
                      </a:pPr>
                      <a:endParaRPr lang="fr-FR" dirty="0"/>
                    </a:p>
                    <a:p>
                      <a:pPr>
                        <a:buFont typeface="Arial" panose="020B0604020202020204" pitchFamily="34" charset="0"/>
                        <a:buChar char="•"/>
                      </a:pPr>
                      <a:r>
                        <a:rPr lang="fr-FR" b="1" dirty="0"/>
                        <a:t>E7 : Produire en encodant soi-même (syllabes, mots, phrases, textes)</a:t>
                      </a:r>
                    </a:p>
                    <a:p>
                      <a:pPr>
                        <a:buFont typeface="Arial" panose="020B0604020202020204" pitchFamily="34" charset="0"/>
                        <a:buChar char="•"/>
                      </a:pPr>
                      <a:r>
                        <a:rPr lang="fr-FR" b="1" dirty="0"/>
                        <a:t>E8 : Préparer la tâche d'écriture</a:t>
                      </a:r>
                    </a:p>
                    <a:p>
                      <a:pPr>
                        <a:buFont typeface="Arial" panose="020B0604020202020204" pitchFamily="34" charset="0"/>
                        <a:buChar char="•"/>
                      </a:pPr>
                      <a:r>
                        <a:rPr lang="fr-FR" b="1" dirty="0"/>
                        <a:t>E9 : Revenir sur l'écrit produit</a:t>
                      </a:r>
                    </a:p>
                  </a:txBody>
                  <a:tcPr anchor="ctr">
                    <a:lnL>
                      <a:noFill/>
                    </a:lnL>
                    <a:lnR>
                      <a:noFill/>
                    </a:lnR>
                    <a:lnT>
                      <a:noFill/>
                    </a:lnT>
                    <a:lnB>
                      <a:noFill/>
                    </a:lnB>
                  </a:tcPr>
                </a:tc>
                <a:extLst>
                  <a:ext uri="{0D108BD9-81ED-4DB2-BD59-A6C34878D82A}">
                    <a16:rowId xmlns:a16="http://schemas.microsoft.com/office/drawing/2014/main" val="146721905"/>
                  </a:ext>
                </a:extLst>
              </a:tr>
            </a:tbl>
          </a:graphicData>
        </a:graphic>
      </p:graphicFrame>
      <p:sp>
        <p:nvSpPr>
          <p:cNvPr id="3" name="Rectangle 2"/>
          <p:cNvSpPr/>
          <p:nvPr/>
        </p:nvSpPr>
        <p:spPr>
          <a:xfrm>
            <a:off x="2589212" y="218778"/>
            <a:ext cx="8540341" cy="2585323"/>
          </a:xfrm>
          <a:prstGeom prst="rect">
            <a:avLst/>
          </a:prstGeom>
        </p:spPr>
        <p:txBody>
          <a:bodyPr wrap="square">
            <a:spAutoFit/>
          </a:bodyPr>
          <a:lstStyle/>
          <a:p>
            <a:r>
              <a:rPr lang="fr-FR" b="1" dirty="0"/>
              <a:t>"Écrire c'est à la fois calligraphier, copier, encoder et produire" explique Bernadette </a:t>
            </a:r>
            <a:r>
              <a:rPr lang="fr-FR" b="1" dirty="0" err="1"/>
              <a:t>Kervyn</a:t>
            </a:r>
            <a:r>
              <a:rPr lang="fr-FR" b="1" dirty="0"/>
              <a:t>, </a:t>
            </a:r>
            <a:r>
              <a:rPr lang="fr-FR" dirty="0"/>
              <a:t>maitre de conférence à l'université de Bordeaux lors de son intervention en formation de formateurs à l'IFÉ en novembre 2017. Partie prenante de la recherche Lire et Ecrire, elle s'intéresse particulièrement à l'écriture : encodage, copie différée et production d'écrits</a:t>
            </a:r>
            <a:r>
              <a:rPr lang="fr-FR" dirty="0" smtClean="0"/>
              <a:t>.</a:t>
            </a:r>
          </a:p>
          <a:p>
            <a:endParaRPr lang="fr-FR" dirty="0"/>
          </a:p>
          <a:p>
            <a:r>
              <a:rPr lang="fr-FR" dirty="0" smtClean="0"/>
              <a:t>Dans le cadre de cette recherche, neuf tâches observées par les chercheurs:</a:t>
            </a:r>
            <a:endParaRPr lang="fr-FR" dirty="0"/>
          </a:p>
        </p:txBody>
      </p:sp>
    </p:spTree>
    <p:extLst>
      <p:ext uri="{BB962C8B-B14F-4D97-AF65-F5344CB8AC3E}">
        <p14:creationId xmlns:p14="http://schemas.microsoft.com/office/powerpoint/2010/main" val="197139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3453" y="0"/>
            <a:ext cx="8915399" cy="2262781"/>
          </a:xfrm>
        </p:spPr>
        <p:txBody>
          <a:bodyPr>
            <a:normAutofit/>
          </a:bodyPr>
          <a:lstStyle/>
          <a:p>
            <a:r>
              <a:rPr lang="fr-FR" sz="3600" dirty="0" smtClean="0"/>
              <a:t>Proposition de déroulé</a:t>
            </a:r>
            <a:endParaRPr lang="fr-FR" sz="3600" dirty="0"/>
          </a:p>
        </p:txBody>
      </p:sp>
      <p:sp>
        <p:nvSpPr>
          <p:cNvPr id="3" name="Sous-titre 2"/>
          <p:cNvSpPr>
            <a:spLocks noGrp="1"/>
          </p:cNvSpPr>
          <p:nvPr>
            <p:ph type="subTitle" idx="1"/>
          </p:nvPr>
        </p:nvSpPr>
        <p:spPr>
          <a:xfrm>
            <a:off x="2105887" y="2608944"/>
            <a:ext cx="8915399" cy="3857169"/>
          </a:xfrm>
        </p:spPr>
        <p:txBody>
          <a:bodyPr>
            <a:normAutofit/>
          </a:bodyPr>
          <a:lstStyle/>
          <a:p>
            <a:pPr marL="342900" indent="-342900">
              <a:buAutoNum type="arabicPeriod"/>
            </a:pPr>
            <a:r>
              <a:rPr lang="fr-FR" dirty="0" smtClean="0"/>
              <a:t>Description d’une situation d’écriture en classe de CE1</a:t>
            </a:r>
          </a:p>
          <a:p>
            <a:pPr marL="342900" indent="-342900">
              <a:buAutoNum type="arabicPeriod"/>
            </a:pPr>
            <a:endParaRPr lang="fr-FR" dirty="0" smtClean="0"/>
          </a:p>
          <a:p>
            <a:pPr marL="342900" indent="-342900">
              <a:buAutoNum type="arabicPeriod"/>
            </a:pPr>
            <a:r>
              <a:rPr lang="fr-FR" dirty="0" smtClean="0"/>
              <a:t>Echanges autour de l’analyse du déroulé de la séance et des écrits des élèves </a:t>
            </a:r>
          </a:p>
          <a:p>
            <a:pPr marL="342900" indent="-342900">
              <a:buAutoNum type="arabicPeriod"/>
            </a:pPr>
            <a:endParaRPr lang="fr-FR" dirty="0" smtClean="0"/>
          </a:p>
          <a:p>
            <a:pPr marL="342900" indent="-342900">
              <a:buAutoNum type="arabicPeriod"/>
            </a:pPr>
            <a:r>
              <a:rPr lang="fr-FR" dirty="0" smtClean="0"/>
              <a:t>Quels points d’appuis? Quels conseils prodiguer à l’enseignante?</a:t>
            </a:r>
          </a:p>
          <a:p>
            <a:pPr marL="342900" indent="-342900">
              <a:buAutoNum type="arabicPeriod"/>
            </a:pPr>
            <a:endParaRPr lang="fr-FR" dirty="0" smtClean="0"/>
          </a:p>
          <a:p>
            <a:pPr marL="342900" indent="-342900">
              <a:buAutoNum type="arabicPeriod"/>
            </a:pPr>
            <a:r>
              <a:rPr lang="fr-FR" dirty="0" smtClean="0"/>
              <a:t>Présentation d’un diaporama explorant beaucoup de ressources sur les situations d’écriture en CE1</a:t>
            </a:r>
            <a:endParaRPr lang="fr-FR" dirty="0"/>
          </a:p>
        </p:txBody>
      </p:sp>
    </p:spTree>
    <p:extLst>
      <p:ext uri="{BB962C8B-B14F-4D97-AF65-F5344CB8AC3E}">
        <p14:creationId xmlns:p14="http://schemas.microsoft.com/office/powerpoint/2010/main" val="200267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b="50476"/>
          <a:stretch/>
        </p:blipFill>
        <p:spPr>
          <a:xfrm>
            <a:off x="2483129" y="705394"/>
            <a:ext cx="7943754" cy="5564777"/>
          </a:xfrm>
          <a:prstGeom prst="rect">
            <a:avLst/>
          </a:prstGeom>
        </p:spPr>
      </p:pic>
      <p:sp>
        <p:nvSpPr>
          <p:cNvPr id="3" name="ZoneTexte 2"/>
          <p:cNvSpPr txBox="1"/>
          <p:nvPr/>
        </p:nvSpPr>
        <p:spPr>
          <a:xfrm>
            <a:off x="5542671" y="6270171"/>
            <a:ext cx="5866227" cy="369332"/>
          </a:xfrm>
          <a:prstGeom prst="rect">
            <a:avLst/>
          </a:prstGeom>
          <a:noFill/>
        </p:spPr>
        <p:txBody>
          <a:bodyPr wrap="square" rtlCol="0">
            <a:spAutoFit/>
          </a:bodyPr>
          <a:lstStyle/>
          <a:p>
            <a:r>
              <a:rPr lang="fr-FR"/>
              <a:t>D’après la recherche de B. KERVYN Lire-Ecrire</a:t>
            </a:r>
            <a:endParaRPr lang="fr-FR" dirty="0"/>
          </a:p>
        </p:txBody>
      </p:sp>
    </p:spTree>
    <p:extLst>
      <p:ext uri="{BB962C8B-B14F-4D97-AF65-F5344CB8AC3E}">
        <p14:creationId xmlns:p14="http://schemas.microsoft.com/office/powerpoint/2010/main" val="247441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17222" r="9498" b="58286"/>
          <a:stretch/>
        </p:blipFill>
        <p:spPr>
          <a:xfrm>
            <a:off x="2703007" y="309490"/>
            <a:ext cx="7862492" cy="6330462"/>
          </a:xfrm>
          <a:prstGeom prst="rect">
            <a:avLst/>
          </a:prstGeom>
        </p:spPr>
      </p:pic>
    </p:spTree>
    <p:extLst>
      <p:ext uri="{BB962C8B-B14F-4D97-AF65-F5344CB8AC3E}">
        <p14:creationId xmlns:p14="http://schemas.microsoft.com/office/powerpoint/2010/main" val="220953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650640"/>
            <a:ext cx="8172994" cy="1685077"/>
          </a:xfrm>
          <a:prstGeom prst="rect">
            <a:avLst/>
          </a:prstGeom>
        </p:spPr>
        <p:txBody>
          <a:bodyPr wrap="square">
            <a:spAutoFit/>
          </a:bodyPr>
          <a:lstStyle/>
          <a:p>
            <a:pPr>
              <a:lnSpc>
                <a:spcPct val="115000"/>
              </a:lnSpc>
            </a:pPr>
            <a:r>
              <a:rPr lang="fr-FR" sz="1600" b="1" dirty="0">
                <a:latin typeface="Arial, sans-serif"/>
              </a:rPr>
              <a:t>1. Mise en projet </a:t>
            </a:r>
            <a:r>
              <a:rPr lang="fr-FR" dirty="0">
                <a:latin typeface="Arial, sans-serif"/>
              </a:rPr>
              <a:t>5 min. </a:t>
            </a:r>
            <a:endParaRPr lang="fr-FR" dirty="0"/>
          </a:p>
          <a:p>
            <a:pPr>
              <a:lnSpc>
                <a:spcPct val="115000"/>
              </a:lnSpc>
            </a:pPr>
            <a:r>
              <a:rPr lang="fr-FR" b="1" dirty="0">
                <a:latin typeface="Arial, sans-serif"/>
              </a:rPr>
              <a:t>Consignes :</a:t>
            </a:r>
            <a:r>
              <a:rPr lang="fr-FR" dirty="0">
                <a:latin typeface="Arial, sans-serif"/>
              </a:rPr>
              <a:t>  "Nous allons écrire un petit texte pour raconter ce qui se passe sur chaque image. Pour cela, vous devrez écrire une phrase pour chaque image et dire ce qui arrive à Léo. Attention, il ne faudra pas répéter « Léo » pour chaque image. »</a:t>
            </a:r>
            <a:endParaRPr lang="fr-FR" dirty="0">
              <a:effectLst/>
            </a:endParaRPr>
          </a:p>
        </p:txBody>
      </p:sp>
      <p:sp>
        <p:nvSpPr>
          <p:cNvPr id="3" name="Rectangle 2"/>
          <p:cNvSpPr/>
          <p:nvPr/>
        </p:nvSpPr>
        <p:spPr>
          <a:xfrm>
            <a:off x="2590800" y="2508141"/>
            <a:ext cx="6096000" cy="3277820"/>
          </a:xfrm>
          <a:prstGeom prst="rect">
            <a:avLst/>
          </a:prstGeom>
        </p:spPr>
        <p:txBody>
          <a:bodyPr>
            <a:spAutoFit/>
          </a:bodyPr>
          <a:lstStyle/>
          <a:p>
            <a:pPr>
              <a:lnSpc>
                <a:spcPct val="115000"/>
              </a:lnSpc>
            </a:pPr>
            <a:r>
              <a:rPr lang="fr-FR" sz="1600" b="1" dirty="0">
                <a:latin typeface="Arial, sans-serif"/>
              </a:rPr>
              <a:t>2. Recherche des </a:t>
            </a:r>
            <a:r>
              <a:rPr lang="fr-FR" sz="1600" b="1" dirty="0" smtClean="0">
                <a:latin typeface="Arial, sans-serif"/>
              </a:rPr>
              <a:t>idées</a:t>
            </a:r>
            <a:r>
              <a:rPr lang="fr-FR" dirty="0" smtClean="0">
                <a:latin typeface="Arial, sans-serif"/>
              </a:rPr>
              <a:t>10 </a:t>
            </a:r>
            <a:r>
              <a:rPr lang="fr-FR" dirty="0">
                <a:latin typeface="Arial, sans-serif"/>
              </a:rPr>
              <a:t>min. | phase orale</a:t>
            </a:r>
            <a:endParaRPr lang="fr-FR" dirty="0"/>
          </a:p>
          <a:p>
            <a:pPr>
              <a:lnSpc>
                <a:spcPct val="115000"/>
              </a:lnSpc>
            </a:pPr>
            <a:r>
              <a:rPr lang="fr-FR" b="1" dirty="0">
                <a:latin typeface="Arial, sans-serif"/>
              </a:rPr>
              <a:t>Consignes :</a:t>
            </a:r>
            <a:r>
              <a:rPr lang="fr-FR" dirty="0">
                <a:latin typeface="Arial, sans-serif"/>
              </a:rPr>
              <a:t> "Que voyez vous sur ces images ? Que pourrait-on écrire ? De quels mot pourrions-nous avoir besoin ? "</a:t>
            </a:r>
            <a:endParaRPr lang="fr-FR" dirty="0"/>
          </a:p>
          <a:p>
            <a:pPr>
              <a:lnSpc>
                <a:spcPct val="115000"/>
              </a:lnSpc>
            </a:pPr>
            <a:r>
              <a:rPr lang="fr-FR" b="1" dirty="0">
                <a:latin typeface="Arial, sans-serif"/>
              </a:rPr>
              <a:t>Ce que fait l'enseignant :</a:t>
            </a:r>
            <a:r>
              <a:rPr lang="fr-FR" dirty="0">
                <a:latin typeface="Arial, sans-serif"/>
              </a:rPr>
              <a:t> Il demande aux élèves de proposer des </a:t>
            </a:r>
            <a:r>
              <a:rPr lang="fr-FR" dirty="0" smtClean="0">
                <a:latin typeface="Arial, sans-serif"/>
              </a:rPr>
              <a:t>idées. </a:t>
            </a:r>
          </a:p>
          <a:p>
            <a:pPr>
              <a:lnSpc>
                <a:spcPct val="115000"/>
              </a:lnSpc>
            </a:pPr>
            <a:r>
              <a:rPr lang="fr-FR" dirty="0" smtClean="0">
                <a:latin typeface="Arial, sans-serif"/>
              </a:rPr>
              <a:t>Au </a:t>
            </a:r>
            <a:r>
              <a:rPr lang="fr-FR" dirty="0">
                <a:latin typeface="Arial, sans-serif"/>
              </a:rPr>
              <a:t>fur et à mesure des prises de parole, il note au tableau les mots clés dont les élèves auront besoin pour écrire. </a:t>
            </a:r>
            <a:endParaRPr lang="fr-FR" dirty="0"/>
          </a:p>
          <a:p>
            <a:pPr>
              <a:lnSpc>
                <a:spcPct val="115000"/>
              </a:lnSpc>
            </a:pPr>
            <a:r>
              <a:rPr lang="fr-FR" i="1" dirty="0">
                <a:latin typeface="Arial, sans-serif"/>
              </a:rPr>
              <a:t>Mots listés par les élèves : un enfant, un garçon, la neige, dehors, une plaque de verglas, il glisse, il tombe</a:t>
            </a:r>
            <a:endParaRPr lang="fr-FR" dirty="0">
              <a:effectLst/>
            </a:endParaRPr>
          </a:p>
        </p:txBody>
      </p:sp>
      <p:sp>
        <p:nvSpPr>
          <p:cNvPr id="4" name="Rectangle 3"/>
          <p:cNvSpPr/>
          <p:nvPr/>
        </p:nvSpPr>
        <p:spPr>
          <a:xfrm>
            <a:off x="2708366" y="5785961"/>
            <a:ext cx="6096000" cy="1047979"/>
          </a:xfrm>
          <a:prstGeom prst="rect">
            <a:avLst/>
          </a:prstGeom>
        </p:spPr>
        <p:txBody>
          <a:bodyPr>
            <a:spAutoFit/>
          </a:bodyPr>
          <a:lstStyle/>
          <a:p>
            <a:pPr>
              <a:lnSpc>
                <a:spcPct val="115000"/>
              </a:lnSpc>
            </a:pPr>
            <a:r>
              <a:rPr lang="fr-FR" dirty="0" smtClean="0">
                <a:latin typeface="Arial, sans-serif"/>
              </a:rPr>
              <a:t>Rappel </a:t>
            </a:r>
            <a:r>
              <a:rPr lang="fr-FR" dirty="0">
                <a:latin typeface="Arial, sans-serif"/>
              </a:rPr>
              <a:t>également </a:t>
            </a:r>
            <a:r>
              <a:rPr lang="fr-FR" dirty="0" smtClean="0">
                <a:latin typeface="Arial, sans-serif"/>
              </a:rPr>
              <a:t>de «</a:t>
            </a:r>
            <a:r>
              <a:rPr lang="fr-FR" dirty="0">
                <a:latin typeface="Arial, sans-serif"/>
              </a:rPr>
              <a:t> ne pas répéter Léo </a:t>
            </a:r>
            <a:r>
              <a:rPr lang="fr-FR" dirty="0" smtClean="0">
                <a:latin typeface="Arial, sans-serif"/>
              </a:rPr>
              <a:t>». </a:t>
            </a:r>
            <a:r>
              <a:rPr lang="fr-FR" dirty="0">
                <a:latin typeface="Arial, sans-serif"/>
              </a:rPr>
              <a:t>P</a:t>
            </a:r>
            <a:r>
              <a:rPr lang="fr-FR" dirty="0" smtClean="0">
                <a:latin typeface="Arial, sans-serif"/>
              </a:rPr>
              <a:t>ar </a:t>
            </a:r>
            <a:r>
              <a:rPr lang="fr-FR" dirty="0">
                <a:latin typeface="Arial, sans-serif"/>
              </a:rPr>
              <a:t>quels mots </a:t>
            </a:r>
            <a:r>
              <a:rPr lang="fr-FR" dirty="0" smtClean="0">
                <a:latin typeface="Arial, sans-serif"/>
              </a:rPr>
              <a:t>pourrait-on </a:t>
            </a:r>
            <a:r>
              <a:rPr lang="fr-FR" dirty="0">
                <a:latin typeface="Arial, sans-serif"/>
              </a:rPr>
              <a:t>nommer ce </a:t>
            </a:r>
            <a:r>
              <a:rPr lang="fr-FR" dirty="0" smtClean="0">
                <a:latin typeface="Arial, sans-serif"/>
              </a:rPr>
              <a:t>personnage? </a:t>
            </a:r>
          </a:p>
          <a:p>
            <a:pPr>
              <a:lnSpc>
                <a:spcPct val="115000"/>
              </a:lnSpc>
            </a:pPr>
            <a:r>
              <a:rPr lang="fr-FR" dirty="0" smtClean="0">
                <a:latin typeface="Arial, sans-serif"/>
              </a:rPr>
              <a:t>Noter </a:t>
            </a:r>
            <a:r>
              <a:rPr lang="fr-FR" dirty="0">
                <a:latin typeface="Arial, sans-serif"/>
              </a:rPr>
              <a:t>les propositions </a:t>
            </a:r>
            <a:r>
              <a:rPr lang="fr-FR" dirty="0" smtClean="0">
                <a:latin typeface="Arial, sans-serif"/>
              </a:rPr>
              <a:t>: le </a:t>
            </a:r>
            <a:r>
              <a:rPr lang="fr-FR" dirty="0">
                <a:latin typeface="Arial, sans-serif"/>
              </a:rPr>
              <a:t>petit garçon, l'enfant, </a:t>
            </a:r>
            <a:r>
              <a:rPr lang="fr-FR" dirty="0" smtClean="0">
                <a:latin typeface="Arial, sans-serif"/>
              </a:rPr>
              <a:t>il. </a:t>
            </a:r>
            <a:endParaRPr lang="fr-FR" dirty="0">
              <a:effectLst/>
            </a:endParaRPr>
          </a:p>
        </p:txBody>
      </p:sp>
      <p:sp>
        <p:nvSpPr>
          <p:cNvPr id="5" name="ZoneTexte 4"/>
          <p:cNvSpPr txBox="1"/>
          <p:nvPr/>
        </p:nvSpPr>
        <p:spPr>
          <a:xfrm>
            <a:off x="2486297" y="222069"/>
            <a:ext cx="5638800" cy="369332"/>
          </a:xfrm>
          <a:prstGeom prst="rect">
            <a:avLst/>
          </a:prstGeom>
          <a:noFill/>
        </p:spPr>
        <p:txBody>
          <a:bodyPr wrap="square" rtlCol="0">
            <a:spAutoFit/>
          </a:bodyPr>
          <a:lstStyle/>
          <a:p>
            <a:r>
              <a:rPr lang="fr-FR" dirty="0" smtClean="0"/>
              <a:t>Déroulé séance de production d’écrit en CE1</a:t>
            </a:r>
            <a:endParaRPr lang="fr-FR" dirty="0"/>
          </a:p>
        </p:txBody>
      </p:sp>
    </p:spTree>
    <p:extLst>
      <p:ext uri="{BB962C8B-B14F-4D97-AF65-F5344CB8AC3E}">
        <p14:creationId xmlns:p14="http://schemas.microsoft.com/office/powerpoint/2010/main" val="263308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5040" y="745581"/>
            <a:ext cx="8081554" cy="5790816"/>
          </a:xfrm>
          <a:prstGeom prst="rect">
            <a:avLst/>
          </a:prstGeom>
        </p:spPr>
        <p:txBody>
          <a:bodyPr wrap="square">
            <a:spAutoFit/>
          </a:bodyPr>
          <a:lstStyle/>
          <a:p>
            <a:pPr>
              <a:lnSpc>
                <a:spcPct val="115000"/>
              </a:lnSpc>
            </a:pPr>
            <a:r>
              <a:rPr lang="fr-FR" sz="1600" b="1" dirty="0">
                <a:latin typeface="Arial, sans-serif"/>
              </a:rPr>
              <a:t>3. Passage à l'écrit</a:t>
            </a:r>
            <a:endParaRPr lang="fr-FR" dirty="0"/>
          </a:p>
          <a:p>
            <a:pPr>
              <a:lnSpc>
                <a:spcPct val="115000"/>
              </a:lnSpc>
            </a:pPr>
            <a:r>
              <a:rPr lang="fr-FR" dirty="0">
                <a:latin typeface="Arial, sans-serif"/>
              </a:rPr>
              <a:t>15 min. | recherche</a:t>
            </a:r>
            <a:endParaRPr lang="fr-FR" dirty="0"/>
          </a:p>
          <a:p>
            <a:pPr>
              <a:lnSpc>
                <a:spcPct val="115000"/>
              </a:lnSpc>
            </a:pPr>
            <a:r>
              <a:rPr lang="fr-FR" b="1" dirty="0">
                <a:latin typeface="Arial, sans-serif"/>
              </a:rPr>
              <a:t>Consignes :</a:t>
            </a:r>
            <a:r>
              <a:rPr lang="fr-FR" dirty="0">
                <a:latin typeface="Arial, sans-serif"/>
              </a:rPr>
              <a:t>  "A vous de jouer, maintenant, vous pouvez commencer à écrire votre texte. N’oubliez pas de faire des phrases courtes qui se terminent par un point. "</a:t>
            </a:r>
            <a:endParaRPr lang="fr-FR" dirty="0"/>
          </a:p>
          <a:p>
            <a:pPr>
              <a:lnSpc>
                <a:spcPct val="115000"/>
              </a:lnSpc>
            </a:pPr>
            <a:r>
              <a:rPr lang="fr-FR" b="1" dirty="0">
                <a:latin typeface="Arial, sans-serif"/>
              </a:rPr>
              <a:t>Ce que fait l'enseignant :</a:t>
            </a:r>
            <a:r>
              <a:rPr lang="fr-FR" dirty="0">
                <a:latin typeface="Arial, sans-serif"/>
              </a:rPr>
              <a:t> Il adopte une posture de tuteur en s'occupant des élèves ayant des besoins particuliers pour leur permettre d'entrer dans l'activité (étayage, soutien, encouragement), puis il passe dans les rangs pour aider les élèves qui rencontrent des difficultés.</a:t>
            </a:r>
            <a:endParaRPr lang="fr-FR" dirty="0"/>
          </a:p>
          <a:p>
            <a:pPr>
              <a:lnSpc>
                <a:spcPct val="115000"/>
              </a:lnSpc>
            </a:pPr>
            <a:r>
              <a:rPr lang="fr-FR" b="1" dirty="0">
                <a:latin typeface="Arial, sans-serif"/>
              </a:rPr>
              <a:t>Ce que font les élèves :</a:t>
            </a:r>
            <a:r>
              <a:rPr lang="fr-FR" dirty="0">
                <a:latin typeface="Arial, sans-serif"/>
              </a:rPr>
              <a:t> Les élèves travaillent en relative autonomie.</a:t>
            </a:r>
            <a:endParaRPr lang="fr-FR" dirty="0"/>
          </a:p>
          <a:p>
            <a:pPr>
              <a:lnSpc>
                <a:spcPct val="115000"/>
              </a:lnSpc>
            </a:pPr>
            <a:r>
              <a:rPr lang="fr-FR" b="1" dirty="0">
                <a:latin typeface="Arial, sans-serif"/>
              </a:rPr>
              <a:t>Attendus :</a:t>
            </a:r>
            <a:r>
              <a:rPr lang="fr-FR" dirty="0">
                <a:latin typeface="Arial, sans-serif"/>
              </a:rPr>
              <a:t> Les élèves mobilisent leurs connaissances et les outils à leur disposition pour produire un écrit cohérent par rapport à la consigne. Les plus en difficulté face à ce type d’activité essayent d’écrire au moins deux phrases, les autres au moins une par image. Les élèves les plus à l’aise essayent de donner le plus de détails possibles : intentions du/des personnages, émotions ressenties, et peuvent également imaginer une suite possible.</a:t>
            </a:r>
            <a:endParaRPr lang="fr-FR" dirty="0"/>
          </a:p>
          <a:p>
            <a:pPr>
              <a:lnSpc>
                <a:spcPct val="115000"/>
              </a:lnSpc>
            </a:pPr>
            <a:r>
              <a:rPr lang="fr-FR" b="1" dirty="0">
                <a:latin typeface="Arial, sans-serif"/>
              </a:rPr>
              <a:t>Différenciation :</a:t>
            </a:r>
            <a:r>
              <a:rPr lang="fr-FR" dirty="0">
                <a:latin typeface="Arial, sans-serif"/>
              </a:rPr>
              <a:t> Durant cette phase, les élèves a besoins particuliers travaillent avec l'enseignant. </a:t>
            </a:r>
            <a:endParaRPr lang="fr-FR" dirty="0">
              <a:effectLst/>
            </a:endParaRPr>
          </a:p>
        </p:txBody>
      </p:sp>
    </p:spTree>
    <p:extLst>
      <p:ext uri="{BB962C8B-B14F-4D97-AF65-F5344CB8AC3E}">
        <p14:creationId xmlns:p14="http://schemas.microsoft.com/office/powerpoint/2010/main" val="107408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68303" y="345634"/>
            <a:ext cx="8166117" cy="731539"/>
          </a:xfrm>
          <a:prstGeom prst="rect">
            <a:avLst/>
          </a:prstGeom>
        </p:spPr>
      </p:pic>
      <p:pic>
        <p:nvPicPr>
          <p:cNvPr id="3" name="Image 2"/>
          <p:cNvPicPr>
            <a:picLocks noChangeAspect="1"/>
          </p:cNvPicPr>
          <p:nvPr/>
        </p:nvPicPr>
        <p:blipFill>
          <a:blip r:embed="rId3"/>
          <a:stretch>
            <a:fillRect/>
          </a:stretch>
        </p:blipFill>
        <p:spPr>
          <a:xfrm>
            <a:off x="1668304" y="1077173"/>
            <a:ext cx="8166116" cy="706449"/>
          </a:xfrm>
          <a:prstGeom prst="rect">
            <a:avLst/>
          </a:prstGeom>
        </p:spPr>
      </p:pic>
      <p:pic>
        <p:nvPicPr>
          <p:cNvPr id="4" name="Image 3"/>
          <p:cNvPicPr>
            <a:picLocks noChangeAspect="1"/>
          </p:cNvPicPr>
          <p:nvPr/>
        </p:nvPicPr>
        <p:blipFill>
          <a:blip r:embed="rId4"/>
          <a:stretch>
            <a:fillRect/>
          </a:stretch>
        </p:blipFill>
        <p:spPr>
          <a:xfrm>
            <a:off x="1668303" y="2016033"/>
            <a:ext cx="9833712" cy="1936925"/>
          </a:xfrm>
          <a:prstGeom prst="rect">
            <a:avLst/>
          </a:prstGeom>
        </p:spPr>
      </p:pic>
      <p:pic>
        <p:nvPicPr>
          <p:cNvPr id="5" name="Image 4"/>
          <p:cNvPicPr>
            <a:picLocks noChangeAspect="1"/>
          </p:cNvPicPr>
          <p:nvPr/>
        </p:nvPicPr>
        <p:blipFill>
          <a:blip r:embed="rId5"/>
          <a:stretch>
            <a:fillRect/>
          </a:stretch>
        </p:blipFill>
        <p:spPr>
          <a:xfrm>
            <a:off x="1668303" y="4185370"/>
            <a:ext cx="9726293" cy="2567121"/>
          </a:xfrm>
          <a:prstGeom prst="rect">
            <a:avLst/>
          </a:prstGeom>
        </p:spPr>
      </p:pic>
    </p:spTree>
    <p:extLst>
      <p:ext uri="{BB962C8B-B14F-4D97-AF65-F5344CB8AC3E}">
        <p14:creationId xmlns:p14="http://schemas.microsoft.com/office/powerpoint/2010/main" val="414856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4561" y="1800665"/>
            <a:ext cx="9355014" cy="3242426"/>
          </a:xfrm>
          <a:prstGeom prst="rect">
            <a:avLst/>
          </a:prstGeom>
        </p:spPr>
        <p:txBody>
          <a:bodyPr wrap="square">
            <a:spAutoFit/>
          </a:bodyPr>
          <a:lstStyle/>
          <a:p>
            <a:pPr>
              <a:lnSpc>
                <a:spcPct val="115000"/>
              </a:lnSpc>
            </a:pPr>
            <a:r>
              <a:rPr lang="fr-FR" sz="1600" b="1" dirty="0">
                <a:latin typeface="Arial, sans-serif"/>
              </a:rPr>
              <a:t>5. Synthèse collective </a:t>
            </a:r>
            <a:r>
              <a:rPr lang="fr-FR" sz="1200" b="1" dirty="0">
                <a:latin typeface="Arial, sans-serif"/>
              </a:rPr>
              <a:t>(reprise un peu plus tard dans la journée)</a:t>
            </a:r>
            <a:endParaRPr lang="fr-FR" dirty="0"/>
          </a:p>
          <a:p>
            <a:pPr>
              <a:lnSpc>
                <a:spcPct val="115000"/>
              </a:lnSpc>
            </a:pPr>
            <a:r>
              <a:rPr lang="fr-FR" dirty="0">
                <a:latin typeface="Arial, sans-serif"/>
              </a:rPr>
              <a:t>10 min. | mise en commun, bilan, </a:t>
            </a:r>
            <a:r>
              <a:rPr lang="fr-FR" dirty="0" smtClean="0">
                <a:latin typeface="Arial, sans-serif"/>
              </a:rPr>
              <a:t>synthèse</a:t>
            </a:r>
          </a:p>
          <a:p>
            <a:pPr>
              <a:lnSpc>
                <a:spcPct val="115000"/>
              </a:lnSpc>
            </a:pPr>
            <a:r>
              <a:rPr lang="fr-FR" dirty="0" smtClean="0">
                <a:latin typeface="Arial, sans-serif"/>
              </a:rPr>
              <a:t> </a:t>
            </a:r>
            <a:endParaRPr lang="fr-FR" dirty="0"/>
          </a:p>
          <a:p>
            <a:pPr>
              <a:lnSpc>
                <a:spcPct val="115000"/>
              </a:lnSpc>
            </a:pPr>
            <a:r>
              <a:rPr lang="fr-FR" dirty="0">
                <a:latin typeface="Arial, sans-serif"/>
              </a:rPr>
              <a:t>Consignes : "Qui souhaite nous lire ce qu'il a écrit </a:t>
            </a:r>
            <a:r>
              <a:rPr lang="fr-FR" dirty="0" smtClean="0">
                <a:latin typeface="Arial, sans-serif"/>
              </a:rPr>
              <a:t>?« </a:t>
            </a:r>
          </a:p>
          <a:p>
            <a:pPr>
              <a:lnSpc>
                <a:spcPct val="115000"/>
              </a:lnSpc>
            </a:pPr>
            <a:endParaRPr lang="fr-FR" dirty="0"/>
          </a:p>
          <a:p>
            <a:pPr>
              <a:lnSpc>
                <a:spcPct val="115000"/>
              </a:lnSpc>
            </a:pPr>
            <a:r>
              <a:rPr lang="fr-FR" b="1" dirty="0">
                <a:latin typeface="Arial, sans-serif"/>
              </a:rPr>
              <a:t>Ce que fait l'enseignant :</a:t>
            </a:r>
            <a:r>
              <a:rPr lang="fr-FR" dirty="0">
                <a:latin typeface="Arial, sans-serif"/>
              </a:rPr>
              <a:t> Il invite les élèves à lire leur production à l'ensemble de la classe et régule les remarques et commentaires. </a:t>
            </a:r>
            <a:endParaRPr lang="fr-FR" dirty="0"/>
          </a:p>
          <a:p>
            <a:pPr>
              <a:lnSpc>
                <a:spcPct val="115000"/>
              </a:lnSpc>
            </a:pPr>
            <a:r>
              <a:rPr lang="fr-FR" b="1" dirty="0">
                <a:latin typeface="Arial, sans-serif"/>
              </a:rPr>
              <a:t>Ce que font les élèves :</a:t>
            </a:r>
            <a:r>
              <a:rPr lang="fr-FR" dirty="0">
                <a:latin typeface="Arial, sans-serif"/>
              </a:rPr>
              <a:t> Les élèves participent à la phase orale.</a:t>
            </a:r>
            <a:endParaRPr lang="fr-FR" dirty="0"/>
          </a:p>
          <a:p>
            <a:pPr>
              <a:lnSpc>
                <a:spcPct val="115000"/>
              </a:lnSpc>
            </a:pPr>
            <a:r>
              <a:rPr lang="fr-FR" b="1" dirty="0">
                <a:latin typeface="Arial, sans-serif"/>
              </a:rPr>
              <a:t>Attendus :</a:t>
            </a:r>
            <a:r>
              <a:rPr lang="fr-FR" dirty="0">
                <a:latin typeface="Arial, sans-serif"/>
              </a:rPr>
              <a:t> Les élèves osent participer et lire leur texte devant les autres. Les élèves respectent la production des uns et des autres.</a:t>
            </a:r>
            <a:endParaRPr lang="fr-FR" dirty="0">
              <a:effectLst/>
            </a:endParaRPr>
          </a:p>
        </p:txBody>
      </p:sp>
    </p:spTree>
    <p:extLst>
      <p:ext uri="{BB962C8B-B14F-4D97-AF65-F5344CB8AC3E}">
        <p14:creationId xmlns:p14="http://schemas.microsoft.com/office/powerpoint/2010/main" val="1996491698"/>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881</TotalTime>
  <Words>648</Words>
  <Application>Microsoft Office PowerPoint</Application>
  <PresentationFormat>Grand écran</PresentationFormat>
  <Paragraphs>112</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Arial, sans-serif</vt:lpstr>
      <vt:lpstr>Century Gothic</vt:lpstr>
      <vt:lpstr>Verdana, sans-serif</vt:lpstr>
      <vt:lpstr>Wingdings 3</vt:lpstr>
      <vt:lpstr>Brin</vt:lpstr>
      <vt:lpstr>Analyse d’une séance de production d’écrit en CE1 </vt:lpstr>
      <vt:lpstr>Présentation PowerPoint</vt:lpstr>
      <vt:lpstr>Proposition de déroulé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critique d’une séance de production d’écrit en CP-CE1</dc:title>
  <dc:creator>adminlocal</dc:creator>
  <cp:lastModifiedBy>adminlocal</cp:lastModifiedBy>
  <cp:revision>25</cp:revision>
  <dcterms:created xsi:type="dcterms:W3CDTF">2021-03-04T12:05:49Z</dcterms:created>
  <dcterms:modified xsi:type="dcterms:W3CDTF">2021-03-16T22:36:07Z</dcterms:modified>
</cp:coreProperties>
</file>